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0" r:id="rId4"/>
    <p:sldMasterId id="214748365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6858000" cx="9144000"/>
  <p:notesSz cx="7010400" cy="9296400"/>
  <p:embeddedFontLst>
    <p:embeddedFont>
      <p:font typeface="Calibri"/>
      <p:regular r:id="rId12"/>
      <p:bold r:id="rId13"/>
      <p:italic r:id="rId14"/>
      <p:boldItalic r:id="rId15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89747A67-0FFD-4F7B-9300-FD58AC997A0E}">
  <a:tblStyle styleId="{89747A67-0FFD-4F7B-9300-FD58AC997A0E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Calibri-bold.fntdata"/><Relationship Id="rId12" Type="http://schemas.openxmlformats.org/officeDocument/2006/relationships/font" Target="fonts/Calibri-regular.fntdata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Calibri-boldItalic.fntdata"/><Relationship Id="rId14" Type="http://schemas.openxmlformats.org/officeDocument/2006/relationships/font" Target="fonts/Calibri-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971925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935037" y="4416425"/>
            <a:ext cx="5140324" cy="4183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831261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971925" y="8831261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rIns="93175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/>
        </p:nvSpPr>
        <p:spPr>
          <a:xfrm>
            <a:off x="0" y="0"/>
            <a:ext cx="1587" cy="1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4" name="Shape 24"/>
          <p:cNvSpPr txBox="1"/>
          <p:nvPr/>
        </p:nvSpPr>
        <p:spPr>
          <a:xfrm>
            <a:off x="3973512" y="8832850"/>
            <a:ext cx="3036887" cy="463550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rIns="93225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5" name="Shape 25"/>
          <p:cNvSpPr/>
          <p:nvPr>
            <p:ph idx="2" type="sldImg"/>
          </p:nvPr>
        </p:nvSpPr>
        <p:spPr>
          <a:xfrm>
            <a:off x="1181100" y="696912"/>
            <a:ext cx="4649787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935037" y="4416425"/>
            <a:ext cx="5141911" cy="41846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6575" lIns="93175" rIns="93175" tIns="4657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935037" y="4416425"/>
            <a:ext cx="5140324" cy="4183061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rIns="93175" tIns="4657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1181100" y="696912"/>
            <a:ext cx="4648199" cy="34862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935037" y="4416425"/>
            <a:ext cx="51402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rIns="93175" tIns="46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1181100" y="696912"/>
            <a:ext cx="4648199" cy="34862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935037" y="4416425"/>
            <a:ext cx="51402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rIns="93175" tIns="46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1181100" y="696912"/>
            <a:ext cx="4648199" cy="34862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935037" y="4416425"/>
            <a:ext cx="51402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rIns="93175" tIns="46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Diapositiva titolo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45720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91440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137160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182880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640"/>
              </a:spcBef>
              <a:spcAft>
                <a:spcPts val="0"/>
              </a:spcAft>
              <a:buClr>
                <a:srgbClr val="CDCAC6"/>
              </a:buClr>
              <a:buFont typeface="Arial"/>
              <a:buNone/>
              <a:defRPr b="0" baseline="0" i="0" sz="3200" u="none" cap="none" strike="noStrike">
                <a:solidFill>
                  <a:srgbClr val="CDCAC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ctr">
              <a:spcBef>
                <a:spcPts val="560"/>
              </a:spcBef>
              <a:spcAft>
                <a:spcPts val="0"/>
              </a:spcAft>
              <a:buClr>
                <a:srgbClr val="CDCAC6"/>
              </a:buClr>
              <a:buFont typeface="Arial"/>
              <a:buNone/>
              <a:defRPr b="0" baseline="0" i="0" sz="2800" u="none" cap="none" strike="noStrike">
                <a:solidFill>
                  <a:srgbClr val="CDCAC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ctr">
              <a:spcBef>
                <a:spcPts val="480"/>
              </a:spcBef>
              <a:spcAft>
                <a:spcPts val="0"/>
              </a:spcAft>
              <a:buClr>
                <a:srgbClr val="CDCAC6"/>
              </a:buClr>
              <a:buFont typeface="Arial"/>
              <a:buNone/>
              <a:defRPr b="0" baseline="0" i="0" sz="2400" u="none" cap="none" strike="noStrike">
                <a:solidFill>
                  <a:srgbClr val="CDCAC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ctr">
              <a:spcBef>
                <a:spcPts val="400"/>
              </a:spcBef>
              <a:spcAft>
                <a:spcPts val="0"/>
              </a:spcAft>
              <a:buClr>
                <a:srgbClr val="CDCAC6"/>
              </a:buClr>
              <a:buFont typeface="Arial"/>
              <a:buNone/>
              <a:defRPr b="0" baseline="0" i="0" sz="2000" u="none" cap="none" strike="noStrike">
                <a:solidFill>
                  <a:srgbClr val="CDCAC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ctr">
              <a:spcBef>
                <a:spcPts val="400"/>
              </a:spcBef>
              <a:spcAft>
                <a:spcPts val="0"/>
              </a:spcAft>
              <a:buClr>
                <a:srgbClr val="CDCAC6"/>
              </a:buClr>
              <a:buFont typeface="Arial"/>
              <a:buNone/>
              <a:defRPr b="0" baseline="0" i="0" sz="2000" u="none" cap="none" strike="noStrike">
                <a:solidFill>
                  <a:srgbClr val="CDCAC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ctr">
              <a:spcBef>
                <a:spcPts val="400"/>
              </a:spcBef>
              <a:buClr>
                <a:srgbClr val="CDCAC6"/>
              </a:buClr>
              <a:buFont typeface="Arial"/>
              <a:buNone/>
              <a:defRPr b="0" baseline="0" i="0" sz="2000" u="none" cap="none" strike="noStrike">
                <a:solidFill>
                  <a:srgbClr val="CDCAC6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ctr">
              <a:spcBef>
                <a:spcPts val="400"/>
              </a:spcBef>
              <a:buClr>
                <a:srgbClr val="CDCAC6"/>
              </a:buClr>
              <a:buFont typeface="Arial"/>
              <a:buNone/>
              <a:defRPr b="0" baseline="0" i="0" sz="2000" u="none" cap="none" strike="noStrike">
                <a:solidFill>
                  <a:srgbClr val="CDCAC6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ctr">
              <a:spcBef>
                <a:spcPts val="400"/>
              </a:spcBef>
              <a:buClr>
                <a:srgbClr val="CDCAC6"/>
              </a:buClr>
              <a:buFont typeface="Arial"/>
              <a:buNone/>
              <a:defRPr b="0" baseline="0" i="0" sz="2000" u="none" cap="none" strike="noStrike">
                <a:solidFill>
                  <a:srgbClr val="CDCAC6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ctr">
              <a:spcBef>
                <a:spcPts val="400"/>
              </a:spcBef>
              <a:buClr>
                <a:srgbClr val="CDCAC6"/>
              </a:buClr>
              <a:buFont typeface="Arial"/>
              <a:buNone/>
              <a:defRPr b="0" baseline="0" i="0" sz="2000" u="none" cap="none" strike="noStrike">
                <a:solidFill>
                  <a:srgbClr val="CDCAC6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jpg"/><Relationship Id="rId4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Relationship Id="rId4" Type="http://schemas.openxmlformats.org/officeDocument/2006/relationships/image" Target="../media/image0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Relationship Id="rId4" Type="http://schemas.openxmlformats.org/officeDocument/2006/relationships/image" Target="../media/image0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Relationship Id="rId4" Type="http://schemas.openxmlformats.org/officeDocument/2006/relationships/image" Target="../media/image02.png"/><Relationship Id="rId5" Type="http://schemas.openxmlformats.org/officeDocument/2006/relationships/image" Target="../media/image03.gif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Relationship Id="rId4" Type="http://schemas.openxmlformats.org/officeDocument/2006/relationships/image" Target="../media/image0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/>
        </p:nvSpPr>
        <p:spPr>
          <a:xfrm>
            <a:off x="0" y="3602037"/>
            <a:ext cx="9144000" cy="7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baseline="0" i="0" lang="en-US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SEMINARIO ISTRUZIONE SQUADRA DISTRETTUALE</a:t>
            </a:r>
            <a:br>
              <a:rPr b="1" baseline="0" i="0" lang="en-US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Repubblica di San Marino, 22 Febbraio 2014</a:t>
            </a:r>
          </a:p>
        </p:txBody>
      </p:sp>
      <p:sp>
        <p:nvSpPr>
          <p:cNvPr id="12" name="Shape 12"/>
          <p:cNvSpPr txBox="1"/>
          <p:nvPr/>
        </p:nvSpPr>
        <p:spPr>
          <a:xfrm>
            <a:off x="-15875" y="3189286"/>
            <a:ext cx="9144000" cy="1476375"/>
          </a:xfrm>
          <a:prstGeom prst="rect">
            <a:avLst/>
          </a:prstGeom>
          <a:solidFill>
            <a:srgbClr val="3155A4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 txBox="1"/>
          <p:nvPr/>
        </p:nvSpPr>
        <p:spPr>
          <a:xfrm>
            <a:off x="36500" y="3429000"/>
            <a:ext cx="9107399" cy="1512899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Georgia"/>
              <a:buNone/>
            </a:pPr>
            <a:r>
              <a:rPr b="1" lang="en-US"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Franco Venturi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Georgia"/>
              <a:buNone/>
            </a:pPr>
            <a:r>
              <a:rPr b="1" lang="en-US"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Presidente Commissione per l’espansione</a:t>
            </a:r>
          </a:p>
        </p:txBody>
      </p:sp>
      <p:sp>
        <p:nvSpPr>
          <p:cNvPr id="14" name="Shape 14"/>
          <p:cNvSpPr txBox="1"/>
          <p:nvPr/>
        </p:nvSpPr>
        <p:spPr>
          <a:xfrm>
            <a:off x="0" y="1958975"/>
            <a:ext cx="9144000" cy="377824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 txBox="1"/>
          <p:nvPr/>
        </p:nvSpPr>
        <p:spPr>
          <a:xfrm>
            <a:off x="36511" y="4941887"/>
            <a:ext cx="8888412" cy="1376361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Georgia"/>
              <a:buNone/>
            </a:pPr>
            <a:r>
              <a:rPr b="1" baseline="0" i="0" lang="en-US" sz="3200" u="none" cap="none" strike="noStrik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SINS - SEFF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Georgia"/>
              <a:buNone/>
            </a:pPr>
            <a:r>
              <a:rPr b="1" baseline="0" i="0" lang="en-US" sz="2400" u="none" cap="none" strike="noStrik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Seminario Istruzione Nuovi Soci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Georgia"/>
              <a:buNone/>
            </a:pPr>
            <a:r>
              <a:rPr b="1" baseline="0" i="0" lang="en-US" sz="2400" u="none" cap="none" strike="noStrik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Seminario Distrettuale sull’Effettivo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baseline="0" i="0" sz="2400" u="none" cap="none" strike="noStrike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Shape 16"/>
          <p:cNvSpPr txBox="1"/>
          <p:nvPr/>
        </p:nvSpPr>
        <p:spPr>
          <a:xfrm>
            <a:off x="0" y="3675062"/>
            <a:ext cx="9144000" cy="4302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 txBox="1"/>
          <p:nvPr/>
        </p:nvSpPr>
        <p:spPr>
          <a:xfrm>
            <a:off x="36511" y="6318250"/>
            <a:ext cx="9144000" cy="671511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" name="Shape 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511" y="587375"/>
            <a:ext cx="4679950" cy="1868487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Shape 19"/>
          <p:cNvSpPr txBox="1"/>
          <p:nvPr/>
        </p:nvSpPr>
        <p:spPr>
          <a:xfrm>
            <a:off x="36511" y="4311650"/>
            <a:ext cx="9144000" cy="12588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Georgia"/>
              <a:buNone/>
            </a:pPr>
            <a:br>
              <a:rPr b="1" baseline="0" i="0" lang="en-US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b="0" baseline="0" i="0" lang="en-US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Repubblica di San Marino, 28 Febbraio 2015</a:t>
            </a:r>
          </a:p>
        </p:txBody>
      </p:sp>
      <p:sp>
        <p:nvSpPr>
          <p:cNvPr id="20" name="Shape 20"/>
          <p:cNvSpPr txBox="1"/>
          <p:nvPr/>
        </p:nvSpPr>
        <p:spPr>
          <a:xfrm>
            <a:off x="323850" y="2336800"/>
            <a:ext cx="467995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25000"/>
              <a:buFont typeface="Calibri"/>
              <a:buNone/>
            </a:pPr>
            <a:r>
              <a:rPr b="1" baseline="0" i="0" lang="en-US" sz="18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Governatore 2015-2016  Paolo Pasini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25000"/>
              <a:buFont typeface="Calibri"/>
              <a:buNone/>
            </a:pPr>
            <a:r>
              <a:rPr b="1" baseline="0" i="0" lang="en-US" sz="18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Emilia Romagna – Repubblica di San Marino</a:t>
            </a:r>
          </a:p>
        </p:txBody>
      </p:sp>
      <p:pic>
        <p:nvPicPr>
          <p:cNvPr id="21" name="Shape 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10200" y="685800"/>
            <a:ext cx="3024187" cy="2030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/>
        </p:nvSpPr>
        <p:spPr>
          <a:xfrm>
            <a:off x="5334000" y="6019800"/>
            <a:ext cx="3048000" cy="6111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1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Distretto 2072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1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Governatore 2015-2016  Paolo Pasini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1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Emilia Romagna – Repubblica di San </a:t>
            </a:r>
            <a:r>
              <a:rPr b="1" baseline="0" i="0" lang="en-US" sz="11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Marino</a:t>
            </a:r>
          </a:p>
        </p:txBody>
      </p:sp>
      <p:cxnSp>
        <p:nvCxnSpPr>
          <p:cNvPr id="39" name="Shape 39"/>
          <p:cNvCxnSpPr/>
          <p:nvPr/>
        </p:nvCxnSpPr>
        <p:spPr>
          <a:xfrm>
            <a:off x="4049712" y="5988050"/>
            <a:ext cx="0" cy="720724"/>
          </a:xfrm>
          <a:prstGeom prst="straightConnector1">
            <a:avLst/>
          </a:prstGeom>
          <a:noFill/>
          <a:ln cap="flat" cmpd="sng" w="9525">
            <a:solidFill>
              <a:srgbClr val="00B3E7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0" name="Shape 40"/>
          <p:cNvSpPr txBox="1"/>
          <p:nvPr/>
        </p:nvSpPr>
        <p:spPr>
          <a:xfrm>
            <a:off x="1981200" y="6019800"/>
            <a:ext cx="1544636" cy="477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14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SINS – SEFF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11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Parma    12-9-2015</a:t>
            </a:r>
          </a:p>
        </p:txBody>
      </p:sp>
      <p:cxnSp>
        <p:nvCxnSpPr>
          <p:cNvPr id="41" name="Shape 41"/>
          <p:cNvCxnSpPr/>
          <p:nvPr/>
        </p:nvCxnSpPr>
        <p:spPr>
          <a:xfrm>
            <a:off x="298450" y="5838825"/>
            <a:ext cx="8269286" cy="0"/>
          </a:xfrm>
          <a:prstGeom prst="straightConnector1">
            <a:avLst/>
          </a:prstGeom>
          <a:noFill/>
          <a:ln cap="flat" cmpd="sng" w="9525">
            <a:solidFill>
              <a:srgbClr val="00B3E7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/>
        </p:nvSpPr>
        <p:spPr>
          <a:xfrm>
            <a:off x="0" y="152400"/>
            <a:ext cx="9170986" cy="62071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eorgia"/>
              <a:buNone/>
            </a:pPr>
            <a:r>
              <a:rPr b="1" lang="en-US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PRESENZA OMOGENEA SUL TERRITORIO: </a:t>
            </a:r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eorgia"/>
              <a:buNone/>
            </a:pPr>
            <a:r>
              <a:rPr b="1" lang="en-US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NUOVI CLUB</a:t>
            </a:r>
          </a:p>
        </p:txBody>
      </p:sp>
      <p:pic>
        <p:nvPicPr>
          <p:cNvPr id="43" name="Shape 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5867400"/>
            <a:ext cx="1371599" cy="920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Shape 4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191000" y="6172200"/>
            <a:ext cx="1036637" cy="280987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Shape 45"/>
          <p:cNvSpPr txBox="1"/>
          <p:nvPr/>
        </p:nvSpPr>
        <p:spPr>
          <a:xfrm>
            <a:off x="394475" y="1127675"/>
            <a:ext cx="8381999" cy="4154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lang="en-US" sz="2600">
                <a:solidFill>
                  <a:srgbClr val="002060"/>
                </a:solidFill>
              </a:rPr>
              <a:t>COMPONENTI DELLA COMMISSIONE: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sz="2600">
              <a:solidFill>
                <a:srgbClr val="002060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sz="2600">
              <a:solidFill>
                <a:srgbClr val="002060"/>
              </a:solidFill>
            </a:endParaRPr>
          </a:p>
          <a:p>
            <a:pPr indent="-3937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Char char="-"/>
            </a:pPr>
            <a:r>
              <a:rPr b="1" lang="en-US" sz="2600">
                <a:solidFill>
                  <a:srgbClr val="002060"/>
                </a:solidFill>
              </a:rPr>
              <a:t>ANTONIO MARTURANO (R.C. Reggio Emilia)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rgbClr val="002060"/>
              </a:solidFill>
            </a:endParaRPr>
          </a:p>
          <a:p>
            <a:pPr indent="-3937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Char char="-"/>
            </a:pPr>
            <a:r>
              <a:rPr b="1" lang="en-US" sz="2600">
                <a:solidFill>
                  <a:srgbClr val="002060"/>
                </a:solidFill>
              </a:rPr>
              <a:t>PIETRO MINARDI (R.C. Faenza)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rgbClr val="002060"/>
              </a:solidFill>
            </a:endParaRPr>
          </a:p>
          <a:p>
            <a:pPr indent="-3937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Char char="-"/>
            </a:pPr>
            <a:r>
              <a:rPr b="1" lang="en-US" sz="2600">
                <a:solidFill>
                  <a:srgbClr val="002060"/>
                </a:solidFill>
              </a:rPr>
              <a:t>GIULIANO PANCALDI (R.C. Bologna Est)</a:t>
            </a:r>
          </a:p>
          <a:p>
            <a:pPr indent="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sng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sng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sng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/>
        </p:nvSpPr>
        <p:spPr>
          <a:xfrm>
            <a:off x="5334000" y="6019800"/>
            <a:ext cx="3048000" cy="6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1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Distretto 2072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1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Governatore 2015-2016  Paolo Pasini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1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Emilia Romagna – Repubblica di San </a:t>
            </a:r>
            <a:r>
              <a:rPr b="1" baseline="0" i="0" lang="en-US" sz="11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Marino</a:t>
            </a:r>
          </a:p>
        </p:txBody>
      </p:sp>
      <p:cxnSp>
        <p:nvCxnSpPr>
          <p:cNvPr id="51" name="Shape 51"/>
          <p:cNvCxnSpPr/>
          <p:nvPr/>
        </p:nvCxnSpPr>
        <p:spPr>
          <a:xfrm>
            <a:off x="4049712" y="5988050"/>
            <a:ext cx="0" cy="720599"/>
          </a:xfrm>
          <a:prstGeom prst="straightConnector1">
            <a:avLst/>
          </a:prstGeom>
          <a:noFill/>
          <a:ln cap="flat" cmpd="sng" w="9525">
            <a:solidFill>
              <a:srgbClr val="00B3E7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2" name="Shape 52"/>
          <p:cNvSpPr txBox="1"/>
          <p:nvPr/>
        </p:nvSpPr>
        <p:spPr>
          <a:xfrm>
            <a:off x="1981200" y="6019800"/>
            <a:ext cx="1544700" cy="477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14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SINS – SEFF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11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Parma    12-9-2015</a:t>
            </a:r>
          </a:p>
        </p:txBody>
      </p:sp>
      <p:cxnSp>
        <p:nvCxnSpPr>
          <p:cNvPr id="53" name="Shape 53"/>
          <p:cNvCxnSpPr/>
          <p:nvPr/>
        </p:nvCxnSpPr>
        <p:spPr>
          <a:xfrm>
            <a:off x="298450" y="5838825"/>
            <a:ext cx="8269200" cy="0"/>
          </a:xfrm>
          <a:prstGeom prst="straightConnector1">
            <a:avLst/>
          </a:prstGeom>
          <a:noFill/>
          <a:ln cap="flat" cmpd="sng" w="9525">
            <a:solidFill>
              <a:srgbClr val="00B3E7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4" name="Shape 54"/>
          <p:cNvSpPr txBox="1"/>
          <p:nvPr/>
        </p:nvSpPr>
        <p:spPr>
          <a:xfrm>
            <a:off x="0" y="152400"/>
            <a:ext cx="9170999" cy="6207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eorgia"/>
              <a:buNone/>
            </a:pPr>
            <a:r>
              <a:rPr b="1" lang="en-US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PRESENZA OMOGENEA SUL TERRITORIO: </a:t>
            </a:r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eorgia"/>
              <a:buNone/>
            </a:pPr>
            <a:r>
              <a:rPr b="1" lang="en-US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NUOVI CLUB</a:t>
            </a:r>
          </a:p>
        </p:txBody>
      </p:sp>
      <p:pic>
        <p:nvPicPr>
          <p:cNvPr id="55" name="Shape 5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5867400"/>
            <a:ext cx="1371599" cy="92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191000" y="6172200"/>
            <a:ext cx="1036499" cy="28109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 txBox="1"/>
          <p:nvPr/>
        </p:nvSpPr>
        <p:spPr>
          <a:xfrm>
            <a:off x="381000" y="933800"/>
            <a:ext cx="8381999" cy="468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sng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sng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sng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8" name="Shape 58"/>
          <p:cNvGraphicFramePr/>
          <p:nvPr/>
        </p:nvGraphicFramePr>
        <p:xfrm>
          <a:off x="430200" y="933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{89747A67-0FFD-4F7B-9300-FD58AC997A0E}</a:tableStyleId>
              </a:tblPr>
              <a:tblGrid>
                <a:gridCol w="1388925"/>
                <a:gridCol w="1388925"/>
                <a:gridCol w="1388925"/>
                <a:gridCol w="1388925"/>
                <a:gridCol w="1388925"/>
                <a:gridCol w="1388925"/>
              </a:tblGrid>
              <a:tr h="43735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Provincia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Media Soci per Club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Popolazione per Club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Km2 per Club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Comuni per Club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Soci ogni 10.000 abit.</a:t>
                      </a:r>
                    </a:p>
                  </a:txBody>
                  <a:tcPr marT="91425" marB="91425" marR="91425" marL="91425"/>
                </a:tc>
              </a:tr>
              <a:tr h="43735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Bologna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60,83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83.693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308,53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4,67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7,2686</a:t>
                      </a:r>
                    </a:p>
                  </a:txBody>
                  <a:tcPr marT="91425" marB="91425" marR="91425" marL="91425"/>
                </a:tc>
              </a:tr>
              <a:tr h="43735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Modena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59,00</a:t>
                      </a:r>
                    </a:p>
                  </a:txBody>
                  <a:tcPr marT="91425" marB="91425" marR="91425" marL="91425">
                    <a:solidFill>
                      <a:srgbClr val="00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87.795</a:t>
                      </a:r>
                    </a:p>
                  </a:txBody>
                  <a:tcPr marT="91425" marB="91425" marR="91425" marL="91425">
                    <a:solidFill>
                      <a:srgbClr val="00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336,00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5,88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6,7202</a:t>
                      </a:r>
                    </a:p>
                  </a:txBody>
                  <a:tcPr marT="91425" marB="91425" marR="91425" marL="91425">
                    <a:solidFill>
                      <a:srgbClr val="00FF00"/>
                    </a:solidFill>
                  </a:tcPr>
                </a:tc>
              </a:tr>
              <a:tr h="43735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Reggio Emilia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54,00</a:t>
                      </a:r>
                    </a:p>
                  </a:txBody>
                  <a:tcPr marT="91425" marB="91425" marR="91425" marL="91425">
                    <a:solidFill>
                      <a:srgbClr val="00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106.649</a:t>
                      </a:r>
                    </a:p>
                  </a:txBody>
                  <a:tcPr marT="91425" marB="91425" marR="91425" marL="91425">
                    <a:solidFill>
                      <a:srgbClr val="FF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458,25</a:t>
                      </a:r>
                    </a:p>
                  </a:txBody>
                  <a:tcPr marT="91425" marB="91425" marR="91425" marL="91425">
                    <a:solidFill>
                      <a:srgbClr val="00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9,00</a:t>
                      </a:r>
                    </a:p>
                  </a:txBody>
                  <a:tcPr marT="91425" marB="91425" marR="91425" marL="91425">
                    <a:solidFill>
                      <a:srgbClr val="00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5,0633</a:t>
                      </a:r>
                    </a:p>
                  </a:txBody>
                  <a:tcPr marT="91425" marB="91425" marR="91425" marL="91425">
                    <a:solidFill>
                      <a:srgbClr val="FF0000"/>
                    </a:solidFill>
                  </a:tcPr>
                </a:tc>
              </a:tr>
              <a:tr h="43735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Parma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63,00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89.078</a:t>
                      </a:r>
                    </a:p>
                  </a:txBody>
                  <a:tcPr marT="91425" marB="91425" marR="91425" marL="91425">
                    <a:solidFill>
                      <a:srgbClr val="00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689,50</a:t>
                      </a:r>
                    </a:p>
                  </a:txBody>
                  <a:tcPr marT="91425" marB="91425" marR="91425" marL="91425">
                    <a:solidFill>
                      <a:srgbClr val="FF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9,20</a:t>
                      </a:r>
                    </a:p>
                  </a:txBody>
                  <a:tcPr marT="91425" marB="91425" marR="91425" marL="91425">
                    <a:solidFill>
                      <a:srgbClr val="FF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7,0724</a:t>
                      </a:r>
                    </a:p>
                  </a:txBody>
                  <a:tcPr marT="91425" marB="91425" marR="91425" marL="91425">
                    <a:solidFill>
                      <a:srgbClr val="00FF00"/>
                    </a:solidFill>
                  </a:tcPr>
                </a:tc>
              </a:tr>
              <a:tr h="43735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Forlì Cesena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75,00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79.179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475,68</a:t>
                      </a:r>
                    </a:p>
                  </a:txBody>
                  <a:tcPr marT="91425" marB="91425" marR="91425" marL="91425">
                    <a:solidFill>
                      <a:srgbClr val="00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6,00</a:t>
                      </a:r>
                    </a:p>
                  </a:txBody>
                  <a:tcPr marT="91425" marB="91425" marR="91425" marL="91425">
                    <a:solidFill>
                      <a:srgbClr val="00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9,4722</a:t>
                      </a:r>
                    </a:p>
                  </a:txBody>
                  <a:tcPr marT="91425" marB="91425" marR="91425" marL="91425"/>
                </a:tc>
              </a:tr>
              <a:tr h="43735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Ravenna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64,20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78.399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371,89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3,60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8,1888</a:t>
                      </a:r>
                    </a:p>
                  </a:txBody>
                  <a:tcPr marT="91425" marB="91425" marR="91425" marL="91425"/>
                </a:tc>
              </a:tr>
              <a:tr h="43735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Ferrara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55,00</a:t>
                      </a:r>
                    </a:p>
                  </a:txBody>
                  <a:tcPr marT="91425" marB="91425" marR="91425" marL="91425">
                    <a:solidFill>
                      <a:srgbClr val="00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70.814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527,02</a:t>
                      </a:r>
                    </a:p>
                  </a:txBody>
                  <a:tcPr marT="91425" marB="91425" marR="91425" marL="91425">
                    <a:solidFill>
                      <a:srgbClr val="00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4,80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7,7668</a:t>
                      </a:r>
                    </a:p>
                  </a:txBody>
                  <a:tcPr marT="91425" marB="91425" marR="91425" marL="91425"/>
                </a:tc>
              </a:tr>
              <a:tr h="43735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Rimini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55,50</a:t>
                      </a:r>
                    </a:p>
                  </a:txBody>
                  <a:tcPr marT="91425" marB="91425" marR="91425" marL="91425">
                    <a:solidFill>
                      <a:srgbClr val="00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83.799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216,22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6,50</a:t>
                      </a:r>
                    </a:p>
                  </a:txBody>
                  <a:tcPr marT="91425" marB="91425" marR="91425" marL="91425">
                    <a:solidFill>
                      <a:srgbClr val="00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6,6229</a:t>
                      </a:r>
                    </a:p>
                  </a:txBody>
                  <a:tcPr marT="91425" marB="91425" marR="91425" marL="91425">
                    <a:solidFill>
                      <a:srgbClr val="00FF00"/>
                    </a:solidFill>
                  </a:tcPr>
                </a:tc>
              </a:tr>
              <a:tr h="43735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Rep. S.Marino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53,00</a:t>
                      </a:r>
                    </a:p>
                  </a:txBody>
                  <a:tcPr marT="91425" marB="91425" marR="91425" marL="91425">
                    <a:solidFill>
                      <a:srgbClr val="FF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32.777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61,20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1,00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16,1699</a:t>
                      </a:r>
                    </a:p>
                  </a:txBody>
                  <a:tcPr marT="91425" marB="91425" marR="91425" marL="91425"/>
                </a:tc>
              </a:tr>
              <a:tr h="43735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 sz="1200"/>
                        <a:t>Media Distretto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60,66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83.905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398,56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5,86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7,2296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D9D9D9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/>
        </p:nvSpPr>
        <p:spPr>
          <a:xfrm>
            <a:off x="5334000" y="6019800"/>
            <a:ext cx="3048000" cy="6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1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Distretto 2072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1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Governatore 2015-2016  Paolo Pasini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1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Emilia Romagna – Repubblica di San </a:t>
            </a:r>
            <a:r>
              <a:rPr b="1" baseline="0" i="0" lang="en-US" sz="11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Marino</a:t>
            </a:r>
          </a:p>
        </p:txBody>
      </p:sp>
      <p:cxnSp>
        <p:nvCxnSpPr>
          <p:cNvPr id="64" name="Shape 64"/>
          <p:cNvCxnSpPr/>
          <p:nvPr/>
        </p:nvCxnSpPr>
        <p:spPr>
          <a:xfrm>
            <a:off x="4049712" y="5988050"/>
            <a:ext cx="0" cy="720599"/>
          </a:xfrm>
          <a:prstGeom prst="straightConnector1">
            <a:avLst/>
          </a:prstGeom>
          <a:noFill/>
          <a:ln cap="flat" cmpd="sng" w="9525">
            <a:solidFill>
              <a:srgbClr val="00B3E7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5" name="Shape 65"/>
          <p:cNvSpPr txBox="1"/>
          <p:nvPr/>
        </p:nvSpPr>
        <p:spPr>
          <a:xfrm>
            <a:off x="1981200" y="6019800"/>
            <a:ext cx="1544700" cy="477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14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SINS – SEFF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11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Parma    12-9-2015</a:t>
            </a:r>
          </a:p>
        </p:txBody>
      </p:sp>
      <p:cxnSp>
        <p:nvCxnSpPr>
          <p:cNvPr id="66" name="Shape 66"/>
          <p:cNvCxnSpPr/>
          <p:nvPr/>
        </p:nvCxnSpPr>
        <p:spPr>
          <a:xfrm>
            <a:off x="298450" y="5838825"/>
            <a:ext cx="8269200" cy="0"/>
          </a:xfrm>
          <a:prstGeom prst="straightConnector1">
            <a:avLst/>
          </a:prstGeom>
          <a:noFill/>
          <a:ln cap="flat" cmpd="sng" w="9525">
            <a:solidFill>
              <a:srgbClr val="00B3E7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7" name="Shape 67"/>
          <p:cNvSpPr txBox="1"/>
          <p:nvPr/>
        </p:nvSpPr>
        <p:spPr>
          <a:xfrm>
            <a:off x="0" y="152400"/>
            <a:ext cx="9170999" cy="6207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eorgia"/>
              <a:buNone/>
            </a:pPr>
            <a:r>
              <a:rPr b="1" lang="en-US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PRESENZA OMOGENEA SUL TERRITORIO: </a:t>
            </a:r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eorgia"/>
              <a:buNone/>
            </a:pPr>
            <a:r>
              <a:rPr b="1" lang="en-US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NUOVI CLUB</a:t>
            </a:r>
          </a:p>
        </p:txBody>
      </p:sp>
      <p:pic>
        <p:nvPicPr>
          <p:cNvPr id="68" name="Shape 6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5867400"/>
            <a:ext cx="1371599" cy="92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191000" y="6172200"/>
            <a:ext cx="1036499" cy="281099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/>
        </p:nvSpPr>
        <p:spPr>
          <a:xfrm>
            <a:off x="381000" y="1143000"/>
            <a:ext cx="8381999" cy="4154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sng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sng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sng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1" name="Shape 7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6900" y="875800"/>
            <a:ext cx="8650200" cy="48229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/>
        </p:nvSpPr>
        <p:spPr>
          <a:xfrm>
            <a:off x="5334000" y="6019800"/>
            <a:ext cx="3048000" cy="6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1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Distretto 2072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1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Governatore 2015-2016  Paolo Pasini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1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Emilia Romagna – Repubblica di San </a:t>
            </a:r>
            <a:r>
              <a:rPr b="1" baseline="0" i="0" lang="en-US" sz="11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Marino</a:t>
            </a:r>
          </a:p>
        </p:txBody>
      </p:sp>
      <p:cxnSp>
        <p:nvCxnSpPr>
          <p:cNvPr id="77" name="Shape 77"/>
          <p:cNvCxnSpPr/>
          <p:nvPr/>
        </p:nvCxnSpPr>
        <p:spPr>
          <a:xfrm>
            <a:off x="4049712" y="5988050"/>
            <a:ext cx="0" cy="720599"/>
          </a:xfrm>
          <a:prstGeom prst="straightConnector1">
            <a:avLst/>
          </a:prstGeom>
          <a:noFill/>
          <a:ln cap="flat" cmpd="sng" w="9525">
            <a:solidFill>
              <a:srgbClr val="00B3E7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8" name="Shape 78"/>
          <p:cNvSpPr txBox="1"/>
          <p:nvPr/>
        </p:nvSpPr>
        <p:spPr>
          <a:xfrm>
            <a:off x="1981200" y="6019800"/>
            <a:ext cx="1544700" cy="477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14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SINS – SEFF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11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Parma    12-9-2015</a:t>
            </a:r>
          </a:p>
        </p:txBody>
      </p:sp>
      <p:cxnSp>
        <p:nvCxnSpPr>
          <p:cNvPr id="79" name="Shape 79"/>
          <p:cNvCxnSpPr/>
          <p:nvPr/>
        </p:nvCxnSpPr>
        <p:spPr>
          <a:xfrm>
            <a:off x="298450" y="5838825"/>
            <a:ext cx="8269200" cy="0"/>
          </a:xfrm>
          <a:prstGeom prst="straightConnector1">
            <a:avLst/>
          </a:prstGeom>
          <a:noFill/>
          <a:ln cap="flat" cmpd="sng" w="9525">
            <a:solidFill>
              <a:srgbClr val="00B3E7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0" name="Shape 80"/>
          <p:cNvSpPr txBox="1"/>
          <p:nvPr/>
        </p:nvSpPr>
        <p:spPr>
          <a:xfrm>
            <a:off x="0" y="152400"/>
            <a:ext cx="9170999" cy="6207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eorgia"/>
              <a:buNone/>
            </a:pPr>
            <a:r>
              <a:rPr b="1" lang="en-US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PRESENZA OMOGENEA SUL TERRITORIO: </a:t>
            </a:r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eorgia"/>
              <a:buNone/>
            </a:pPr>
            <a:r>
              <a:rPr b="1" lang="en-US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NUOVI CLUB</a:t>
            </a:r>
          </a:p>
        </p:txBody>
      </p:sp>
      <p:pic>
        <p:nvPicPr>
          <p:cNvPr id="81" name="Shape 8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5867400"/>
            <a:ext cx="1371599" cy="92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191000" y="6172200"/>
            <a:ext cx="1036499" cy="281099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Shape 83"/>
          <p:cNvSpPr txBox="1"/>
          <p:nvPr/>
        </p:nvSpPr>
        <p:spPr>
          <a:xfrm>
            <a:off x="381000" y="1143000"/>
            <a:ext cx="8381999" cy="4154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lang="en-US" sz="4800">
                <a:solidFill>
                  <a:srgbClr val="002060"/>
                </a:solidFill>
              </a:rPr>
              <a:t>Grazie per l’attenzione</a:t>
            </a:r>
          </a:p>
          <a:p>
            <a:pPr indent="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sng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sng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sng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17_Custom Design">
  <a:themeElements>
    <a:clrScheme name="Rotary-NewBrand_Pallette">
      <a:dk1>
        <a:srgbClr val="958D85"/>
      </a:dk1>
      <a:lt1>
        <a:srgbClr val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2_Custom Design">
  <a:themeElements>
    <a:clrScheme name="Rotary-NewBrand_Pallette">
      <a:dk1>
        <a:srgbClr val="958D85"/>
      </a:dk1>
      <a:lt1>
        <a:srgbClr val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