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03" r:id="rId3"/>
    <p:sldId id="305" r:id="rId4"/>
    <p:sldId id="306" r:id="rId5"/>
    <p:sldId id="307" r:id="rId6"/>
    <p:sldId id="309" r:id="rId7"/>
    <p:sldId id="304" r:id="rId8"/>
    <p:sldId id="311" r:id="rId9"/>
    <p:sldId id="310" r:id="rId10"/>
    <p:sldId id="312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3500"/>
    <a:srgbClr val="FCBCEE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8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-90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3D21E-F2CB-4848-9401-92B5583574C3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C90B3-3067-484F-B7C1-00723FEF2F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0166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SzPct val="45000"/>
              <a:buFont typeface="Wingdings" panose="05000000000000000000" pitchFamily="2" charset="2"/>
              <a:buNone/>
            </a:pPr>
            <a:fld id="{C0DB6907-750D-41EA-800E-058C571FB233}" type="slidenum">
              <a:rPr lang="en-US" altLang="it-IT" sz="12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rPr>
              <a:pPr eaLnBrk="1" hangingPunct="1"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US" altLang="it-IT" sz="1200">
              <a:solidFill>
                <a:srgbClr val="000000"/>
              </a:solidFill>
              <a:latin typeface="Times New Roman" panose="02020603050405020304" pitchFamily="18" charset="0"/>
              <a:cs typeface="Arial Unicode MS" panose="020B0604020202020204" pitchFamily="34" charset="-128"/>
            </a:endParaRPr>
          </a:p>
        </p:txBody>
      </p:sp>
      <p:sp>
        <p:nvSpPr>
          <p:cNvPr id="3174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</p:spPr>
      </p:sp>
      <p:sp>
        <p:nvSpPr>
          <p:cNvPr id="491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ln/>
          <a:ex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75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4594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6394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9816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5549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4999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2179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2862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8989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0466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8933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76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3A77C-9FD2-4515-8998-4872C12EBA1F}" type="datetimeFigureOut">
              <a:rPr lang="it-IT" smtClean="0"/>
              <a:pPr/>
              <a:t>26/09/2015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DE68-53AB-4422-A9D6-BB0C881689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5929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072" y="510435"/>
            <a:ext cx="4698434" cy="186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4"/>
          <p:cNvSpPr txBox="1">
            <a:spLocks noChangeArrowheads="1"/>
          </p:cNvSpPr>
          <p:nvPr/>
        </p:nvSpPr>
        <p:spPr bwMode="auto">
          <a:xfrm>
            <a:off x="1991544" y="1781524"/>
            <a:ext cx="30972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ts val="500"/>
              </a:spcBef>
              <a:buClrTx/>
            </a:pPr>
            <a:r>
              <a:rPr lang="it-IT" altLang="it-IT" sz="2200" b="1" dirty="0">
                <a:solidFill>
                  <a:srgbClr val="3557A2"/>
                </a:solidFill>
              </a:rPr>
              <a:t>        Distretto 2072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35607" y="478881"/>
            <a:ext cx="3520333" cy="2354021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524000" y="2378730"/>
            <a:ext cx="4680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Governatore 2015-2016  Paolo </a:t>
            </a:r>
            <a:r>
              <a:rPr lang="it-IT" b="1" dirty="0">
                <a:solidFill>
                  <a:srgbClr val="0070C0"/>
                </a:solidFill>
              </a:rPr>
              <a:t>Pasini</a:t>
            </a:r>
            <a:endParaRPr lang="it-IT" sz="2000" b="1" dirty="0">
              <a:solidFill>
                <a:srgbClr val="0070C0"/>
              </a:solidFill>
            </a:endParaRPr>
          </a:p>
          <a:p>
            <a:pPr algn="ctr"/>
            <a:r>
              <a:rPr lang="it-IT" b="1" dirty="0" smtClean="0">
                <a:solidFill>
                  <a:srgbClr val="0070C0"/>
                </a:solidFill>
              </a:rPr>
              <a:t>Emilia Romagna – Repubblica di San Marino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44800" y="5065843"/>
            <a:ext cx="6096000" cy="13285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dirty="0" smtClean="0">
                <a:solidFill>
                  <a:srgbClr val="FF0000"/>
                </a:solidFill>
                <a:latin typeface="Georgia" pitchFamily="18" charset="0"/>
                <a:ea typeface="Microsoft YaHei" pitchFamily="34" charset="-122"/>
              </a:rPr>
              <a:t>IDIR - SEFR</a:t>
            </a:r>
          </a:p>
          <a:p>
            <a:pPr algn="ctr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dirty="0" smtClean="0">
                <a:solidFill>
                  <a:srgbClr val="FF0000"/>
                </a:solidFill>
                <a:latin typeface="Georgia" pitchFamily="18" charset="0"/>
                <a:ea typeface="Microsoft YaHei" pitchFamily="34" charset="-122"/>
              </a:rPr>
              <a:t>Istituto di Informazione Rotariana</a:t>
            </a:r>
          </a:p>
          <a:p>
            <a:pPr algn="ctr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dirty="0" smtClean="0">
                <a:solidFill>
                  <a:srgbClr val="FF0000"/>
                </a:solidFill>
                <a:latin typeface="Georgia" pitchFamily="18" charset="0"/>
                <a:ea typeface="Microsoft YaHei" pitchFamily="34" charset="-122"/>
              </a:rPr>
              <a:t>Seminario Rotary </a:t>
            </a:r>
            <a:r>
              <a:rPr lang="it-IT" altLang="it-IT" sz="2400" b="1" dirty="0" err="1" smtClean="0">
                <a:solidFill>
                  <a:srgbClr val="FF0000"/>
                </a:solidFill>
                <a:latin typeface="Georgia" pitchFamily="18" charset="0"/>
                <a:ea typeface="Microsoft YaHei" pitchFamily="34" charset="-122"/>
              </a:rPr>
              <a:t>Foundation</a:t>
            </a:r>
            <a:endParaRPr lang="it-IT" altLang="it-IT" sz="2400" b="1" dirty="0">
              <a:solidFill>
                <a:srgbClr val="FF0000"/>
              </a:solidFill>
              <a:latin typeface="Georgia" pitchFamily="18" charset="0"/>
              <a:ea typeface="Microsoft YaHei" pitchFamily="34" charset="-122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5876" y="3189288"/>
            <a:ext cx="12207875" cy="1476375"/>
          </a:xfrm>
          <a:prstGeom prst="rect">
            <a:avLst/>
          </a:prstGeom>
          <a:solidFill>
            <a:srgbClr val="3155A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800" b="1" dirty="0" smtClean="0">
                <a:solidFill>
                  <a:srgbClr val="FFFFFF"/>
                </a:solidFill>
                <a:latin typeface="Georgia" pitchFamily="18" charset="0"/>
              </a:rPr>
              <a:t>Domenico </a:t>
            </a:r>
            <a:r>
              <a:rPr lang="it-IT" altLang="it-IT" sz="4800" b="1" dirty="0" err="1" smtClean="0">
                <a:solidFill>
                  <a:srgbClr val="FFFFFF"/>
                </a:solidFill>
                <a:latin typeface="Georgia" pitchFamily="18" charset="0"/>
              </a:rPr>
              <a:t>Poddie</a:t>
            </a:r>
            <a:endParaRPr lang="it-IT" altLang="it-IT" sz="4800" b="1" dirty="0" smtClean="0">
              <a:solidFill>
                <a:srgbClr val="FFFFFF"/>
              </a:solidFill>
              <a:latin typeface="Georgia" pitchFamily="18" charset="0"/>
            </a:endParaRPr>
          </a:p>
          <a:p>
            <a:pPr algn="ctr"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800" b="1" dirty="0" smtClean="0">
                <a:solidFill>
                  <a:srgbClr val="FFFFFF"/>
                </a:solidFill>
                <a:latin typeface="Georgia" pitchFamily="18" charset="0"/>
              </a:rPr>
              <a:t>Sottocommissione Buona Amministrazione</a:t>
            </a:r>
            <a:endParaRPr lang="it-IT" altLang="it-IT" sz="2800" b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88664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36513" y="154524"/>
            <a:ext cx="12228513" cy="62071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Fondazione Rotary</a:t>
            </a:r>
            <a:endParaRPr lang="it-IT" altLang="it-IT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723832" y="1375248"/>
            <a:ext cx="10493828" cy="66765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Sovvenzionati tutti i 18 progetti presentati da 28 </a:t>
            </a:r>
            <a:r>
              <a:rPr lang="it-IT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Clubs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727166" y="4088673"/>
            <a:ext cx="10493828" cy="66765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Rapporto FODD previsti/FODD richiesti   81 % - 100 % 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746347" y="2739905"/>
            <a:ext cx="10493828" cy="66765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Progetti con importi da € 2.928 € 22.000    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522558" y="2876888"/>
            <a:ext cx="3319849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media € 7605,7 </a:t>
            </a:r>
            <a:endParaRPr lang="it-IT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220857" y="5903686"/>
            <a:ext cx="3048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Distretto 2072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Governatore 2015-2016  Paolo Pasini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Emilia Romagna – Repubblica di San </a:t>
            </a:r>
            <a:r>
              <a:rPr lang="it-IT" altLang="it-IT" sz="1100" b="1">
                <a:solidFill>
                  <a:srgbClr val="002060"/>
                </a:solidFill>
              </a:rPr>
              <a:t>Marino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5936570" y="5871936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8"/>
          <p:cNvSpPr txBox="1">
            <a:spLocks noChangeArrowheads="1"/>
          </p:cNvSpPr>
          <p:nvPr/>
        </p:nvSpPr>
        <p:spPr bwMode="auto">
          <a:xfrm>
            <a:off x="3868057" y="5903686"/>
            <a:ext cx="15446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2060"/>
                </a:solidFill>
                <a:cs typeface="Arial" pitchFamily="34" charset="0"/>
              </a:rPr>
              <a:t>IDIR – SEFR</a:t>
            </a:r>
          </a:p>
          <a:p>
            <a:r>
              <a:rPr lang="it-IT" altLang="it-IT" sz="1100" b="1" dirty="0">
                <a:solidFill>
                  <a:srgbClr val="002060"/>
                </a:solidFill>
                <a:cs typeface="Arial" pitchFamily="34" charset="0"/>
              </a:rPr>
              <a:t>Bologna 3-10-2015</a:t>
            </a:r>
            <a:endParaRPr lang="it-IT" altLang="it-IT" sz="1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2" name="Connettore 1 21"/>
          <p:cNvCxnSpPr/>
          <p:nvPr/>
        </p:nvCxnSpPr>
        <p:spPr>
          <a:xfrm>
            <a:off x="2185307" y="5722711"/>
            <a:ext cx="826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10" descr="T1516-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4057" y="5751286"/>
            <a:ext cx="1371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magine 11" descr="logo_distretto-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7857" y="6056086"/>
            <a:ext cx="103663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6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36513" y="154524"/>
            <a:ext cx="12228513" cy="62071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Fondazione Rotary</a:t>
            </a:r>
            <a:endParaRPr lang="it-IT" altLang="it-IT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260544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Buon uso delle risorse</a:t>
            </a:r>
            <a:endParaRPr lang="it-IT" sz="4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988628" y="6089650"/>
            <a:ext cx="3048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Distretto 2072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Governatore 2015-2016  Paolo Pasini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Emilia Romagna – Repubblica di San </a:t>
            </a:r>
            <a:r>
              <a:rPr lang="it-IT" altLang="it-IT" sz="1100" b="1">
                <a:solidFill>
                  <a:srgbClr val="002060"/>
                </a:solidFill>
              </a:rPr>
              <a:t>Marino</a:t>
            </a:r>
          </a:p>
        </p:txBody>
      </p:sp>
      <p:cxnSp>
        <p:nvCxnSpPr>
          <p:cNvPr id="25" name="Connettore 1 24"/>
          <p:cNvCxnSpPr/>
          <p:nvPr/>
        </p:nvCxnSpPr>
        <p:spPr>
          <a:xfrm>
            <a:off x="5704341" y="6057900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8"/>
          <p:cNvSpPr txBox="1">
            <a:spLocks noChangeArrowheads="1"/>
          </p:cNvSpPr>
          <p:nvPr/>
        </p:nvSpPr>
        <p:spPr bwMode="auto">
          <a:xfrm>
            <a:off x="3635828" y="6089650"/>
            <a:ext cx="15446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rgbClr val="002060"/>
                </a:solidFill>
                <a:cs typeface="Arial" pitchFamily="34" charset="0"/>
              </a:rPr>
              <a:t>IDIR – SEFR</a:t>
            </a:r>
          </a:p>
          <a:p>
            <a:pPr algn="ctr"/>
            <a:r>
              <a:rPr lang="it-IT" altLang="it-IT" sz="1100" b="1" dirty="0">
                <a:solidFill>
                  <a:srgbClr val="002060"/>
                </a:solidFill>
                <a:cs typeface="Arial" pitchFamily="34" charset="0"/>
              </a:rPr>
              <a:t>Bologna 3-10-2015</a:t>
            </a:r>
            <a:endParaRPr lang="it-IT" altLang="it-IT" sz="1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7" name="Connettore 1 26"/>
          <p:cNvCxnSpPr/>
          <p:nvPr/>
        </p:nvCxnSpPr>
        <p:spPr>
          <a:xfrm>
            <a:off x="1982107" y="5821590"/>
            <a:ext cx="826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magine 10" descr="T1516-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828" y="5937250"/>
            <a:ext cx="1371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Immagine 11" descr="logo_distretto-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5628" y="6242050"/>
            <a:ext cx="103663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992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36513" y="154524"/>
            <a:ext cx="12228513" cy="62071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Fondazione Rotary</a:t>
            </a:r>
            <a:endParaRPr lang="it-IT" altLang="it-IT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220686" y="1151822"/>
            <a:ext cx="7590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Sottocommissione Buona Amministrazione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254171" y="3875314"/>
            <a:ext cx="693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Manuale delle Commissioni distrettuali 2014 - 2017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374066" y="1880973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assicura una attenta gestione  dei fondi delle sovvenzioni della Fondazione Rotary </a:t>
            </a:r>
          </a:p>
          <a:p>
            <a:pPr algn="ctr"/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 istruisce i Rotariani sulla corretta ed efficace gestione delle sovvenzioni stesse</a:t>
            </a:r>
            <a:endParaRPr lang="it-IT" sz="2400" dirty="0" smtClean="0"/>
          </a:p>
          <a:p>
            <a:endParaRPr lang="it-IT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06401" y="4542972"/>
            <a:ext cx="6647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Presidente:   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Domenico 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Poddie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(RC Ravenna)</a:t>
            </a:r>
          </a:p>
          <a:p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Componenti: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Bruno 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Ziosi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(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RC Bologna Nord)</a:t>
            </a:r>
          </a:p>
          <a:p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Fabrizio 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Zoli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(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RC Faenza)</a:t>
            </a:r>
            <a:endParaRPr lang="it-IT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509658" y="6089650"/>
            <a:ext cx="3048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Distretto 2072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Governatore 2015-2016  Paolo Pasini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Emilia Romagna – Repubblica di San </a:t>
            </a:r>
            <a:r>
              <a:rPr lang="it-IT" altLang="it-IT" sz="1100" b="1">
                <a:solidFill>
                  <a:srgbClr val="002060"/>
                </a:solidFill>
              </a:rPr>
              <a:t>Marino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5225371" y="6057900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8"/>
          <p:cNvSpPr txBox="1">
            <a:spLocks noChangeArrowheads="1"/>
          </p:cNvSpPr>
          <p:nvPr/>
        </p:nvSpPr>
        <p:spPr bwMode="auto">
          <a:xfrm>
            <a:off x="3156858" y="6089650"/>
            <a:ext cx="15446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rgbClr val="002060"/>
                </a:solidFill>
                <a:cs typeface="Arial" pitchFamily="34" charset="0"/>
              </a:rPr>
              <a:t>IDIR – SEFR</a:t>
            </a:r>
          </a:p>
          <a:p>
            <a:pPr algn="ctr"/>
            <a:r>
              <a:rPr lang="it-IT" altLang="it-IT" sz="1100" b="1" dirty="0">
                <a:solidFill>
                  <a:srgbClr val="002060"/>
                </a:solidFill>
                <a:cs typeface="Arial" pitchFamily="34" charset="0"/>
              </a:rPr>
              <a:t>Bologna 3-10-2015</a:t>
            </a:r>
            <a:endParaRPr lang="it-IT" altLang="it-IT" sz="1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1474108" y="5908675"/>
            <a:ext cx="826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magine 10" descr="T1516-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2858" y="5937250"/>
            <a:ext cx="1371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magine 11" descr="logo_distretto-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658" y="6242050"/>
            <a:ext cx="103663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6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36513" y="154524"/>
            <a:ext cx="12228513" cy="62071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Fondazione Rotary</a:t>
            </a:r>
            <a:endParaRPr lang="it-IT" altLang="it-IT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96280" y="5225773"/>
            <a:ext cx="1763486" cy="420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dopo</a:t>
            </a:r>
            <a:endParaRPr lang="it-IT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4218" y="4292757"/>
            <a:ext cx="1763486" cy="420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durante</a:t>
            </a:r>
            <a:endParaRPr lang="it-IT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15190" y="1647371"/>
            <a:ext cx="1763486" cy="420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prima</a:t>
            </a:r>
            <a:endParaRPr lang="it-IT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131076" y="1538513"/>
            <a:ext cx="985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verificare che ogni Club abbia presentato il </a:t>
            </a:r>
            <a:r>
              <a:rPr lang="it-IT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Final</a:t>
            </a: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Report nel caso di Sovvenzione Distrettuale ed il Progress Report o </a:t>
            </a:r>
            <a:r>
              <a:rPr lang="it-IT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Final</a:t>
            </a: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Report in caso di Sovvenzione Globale   relativamente ai progetti realizzati nell’anno  2014 - 2015</a:t>
            </a:r>
            <a:endParaRPr lang="it-IT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149061" y="2723321"/>
            <a:ext cx="985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verificare che il Club abbia compilato, sottoscritto ed inviato il Memorandum di Intesa </a:t>
            </a:r>
            <a:endParaRPr lang="it-IT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086271" y="3497313"/>
            <a:ext cx="985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verificare che ogni progetto proposto sia in linea con le direttive della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Fondazione Rotary in tema di progetti </a:t>
            </a:r>
            <a:endParaRPr lang="it-IT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7203094" y="3849578"/>
            <a:ext cx="3875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aree di intervento del RI</a:t>
            </a:r>
            <a:endParaRPr lang="it-IT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657600" y="3055164"/>
            <a:ext cx="4209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Club qualificato</a:t>
            </a:r>
            <a:endParaRPr lang="it-IT" sz="2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690191" y="993913"/>
            <a:ext cx="652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SOVVENZIONI DISTRETTUALI</a:t>
            </a:r>
            <a:endParaRPr lang="it-IT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046686" y="6089650"/>
            <a:ext cx="3048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Distretto 2072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Governatore 2015-2016  Paolo Pasini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Emilia Romagna – Repubblica di San </a:t>
            </a:r>
            <a:r>
              <a:rPr lang="it-IT" altLang="it-IT" sz="1100" b="1">
                <a:solidFill>
                  <a:srgbClr val="002060"/>
                </a:solidFill>
              </a:rPr>
              <a:t>Marino</a:t>
            </a:r>
          </a:p>
        </p:txBody>
      </p:sp>
      <p:cxnSp>
        <p:nvCxnSpPr>
          <p:cNvPr id="25" name="Connettore 1 24"/>
          <p:cNvCxnSpPr/>
          <p:nvPr/>
        </p:nvCxnSpPr>
        <p:spPr>
          <a:xfrm>
            <a:off x="5762399" y="6057900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8"/>
          <p:cNvSpPr txBox="1">
            <a:spLocks noChangeArrowheads="1"/>
          </p:cNvSpPr>
          <p:nvPr/>
        </p:nvSpPr>
        <p:spPr bwMode="auto">
          <a:xfrm>
            <a:off x="3693886" y="6089650"/>
            <a:ext cx="15446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2060"/>
                </a:solidFill>
                <a:cs typeface="Arial" pitchFamily="34" charset="0"/>
              </a:rPr>
              <a:t>IDIR – SEFR</a:t>
            </a:r>
          </a:p>
          <a:p>
            <a:r>
              <a:rPr lang="it-IT" altLang="it-IT" sz="1100" b="1" dirty="0">
                <a:solidFill>
                  <a:srgbClr val="002060"/>
                </a:solidFill>
                <a:cs typeface="Arial" pitchFamily="34" charset="0"/>
              </a:rPr>
              <a:t>Bologna 3-10-2015</a:t>
            </a:r>
            <a:endParaRPr lang="it-IT" altLang="it-IT" sz="1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7" name="Connettore 1 26"/>
          <p:cNvCxnSpPr/>
          <p:nvPr/>
        </p:nvCxnSpPr>
        <p:spPr>
          <a:xfrm>
            <a:off x="2011136" y="5908675"/>
            <a:ext cx="826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magine 10" descr="T1516-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9886" y="5937250"/>
            <a:ext cx="1371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Immagine 11" descr="logo_distretto-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3686" y="6242050"/>
            <a:ext cx="103663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6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36513" y="154524"/>
            <a:ext cx="12228513" cy="62071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Fondazione Rotary</a:t>
            </a:r>
            <a:endParaRPr lang="it-IT" altLang="it-IT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12057" y="4978400"/>
            <a:ext cx="1763486" cy="420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dopo</a:t>
            </a:r>
            <a:endParaRPr lang="it-IT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74171" y="1226457"/>
            <a:ext cx="1763486" cy="420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durante</a:t>
            </a:r>
            <a:endParaRPr lang="it-IT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104572" y="1103085"/>
            <a:ext cx="985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affiancare i Responsabili dei progetti nelle loro incombenze e nel rispondere ad eventuali quesiti relativi alla realizzazione di  ogni progetto </a:t>
            </a:r>
            <a:endParaRPr lang="it-IT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140857" y="2082800"/>
            <a:ext cx="985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apertura di un conto corrente bancario dedicato in esclusiva al progetto</a:t>
            </a:r>
            <a:endParaRPr lang="it-IT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075542" y="2728685"/>
            <a:ext cx="985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intestazione al club delle fatture pro-forma relative a tutte le spese</a:t>
            </a:r>
            <a:endParaRPr lang="it-IT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090056" y="3309257"/>
            <a:ext cx="985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disporre di una richiesta formale di collaborazione da parte del beneficiario del progetto</a:t>
            </a:r>
            <a:endParaRPr lang="it-IT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097314" y="4274457"/>
            <a:ext cx="985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lettera di impegno da parte del Club firmata dal Presidente su carta intestata</a:t>
            </a:r>
            <a:endParaRPr lang="it-IT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6437086" y="6089650"/>
            <a:ext cx="3048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Distretto 2072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Governatore 2015-2016  Paolo Pasini</a:t>
            </a:r>
          </a:p>
          <a:p>
            <a:pPr algn="ct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Emilia Romagna – Repubblica di San </a:t>
            </a:r>
            <a:r>
              <a:rPr lang="it-IT" altLang="it-IT" sz="1100" b="1">
                <a:solidFill>
                  <a:srgbClr val="002060"/>
                </a:solidFill>
              </a:rPr>
              <a:t>Marino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5152799" y="6057900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8"/>
          <p:cNvSpPr txBox="1">
            <a:spLocks noChangeArrowheads="1"/>
          </p:cNvSpPr>
          <p:nvPr/>
        </p:nvSpPr>
        <p:spPr bwMode="auto">
          <a:xfrm>
            <a:off x="3084286" y="6089650"/>
            <a:ext cx="15446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rgbClr val="002060"/>
                </a:solidFill>
                <a:cs typeface="Arial" pitchFamily="34" charset="0"/>
              </a:rPr>
              <a:t>IDIR – SEFR</a:t>
            </a:r>
          </a:p>
          <a:p>
            <a:pPr algn="ctr"/>
            <a:r>
              <a:rPr lang="it-IT" altLang="it-IT" sz="1100" b="1" dirty="0">
                <a:solidFill>
                  <a:srgbClr val="002060"/>
                </a:solidFill>
                <a:cs typeface="Arial" pitchFamily="34" charset="0"/>
              </a:rPr>
              <a:t>Bologna 3-10-2015</a:t>
            </a:r>
            <a:endParaRPr lang="it-IT" altLang="it-IT" sz="1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6" name="Connettore 1 25"/>
          <p:cNvCxnSpPr/>
          <p:nvPr/>
        </p:nvCxnSpPr>
        <p:spPr>
          <a:xfrm>
            <a:off x="1401536" y="5908675"/>
            <a:ext cx="826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magine 10" descr="T1516-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0286" y="5937250"/>
            <a:ext cx="1371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Immagine 11" descr="logo_distretto-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4086" y="6242050"/>
            <a:ext cx="103663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6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18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36513" y="154524"/>
            <a:ext cx="12228513" cy="62071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Fondazione Rotary</a:t>
            </a:r>
            <a:endParaRPr lang="it-IT" altLang="it-IT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583543" y="1204684"/>
            <a:ext cx="985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final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report </a:t>
            </a:r>
            <a:r>
              <a:rPr lang="it-IT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(descrizione del progetto, conto economico)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646502" y="1812128"/>
            <a:ext cx="985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fatture dei fornitori intestate al Club 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633216" y="2448966"/>
            <a:ext cx="985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rendiconto finale del c/</a:t>
            </a:r>
            <a:r>
              <a:rPr lang="it-IT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bancario dedicato e chiuso  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643181" y="3029335"/>
            <a:ext cx="985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lettera di accettazione da parte del beneficiario 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633215" y="3613158"/>
            <a:ext cx="985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foto relative al progetto ed alla cerimonia di consegna di quanto previsto dal progetto stesso 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615012" y="4679294"/>
            <a:ext cx="985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articoli di stampa dalla quale risulti il coinvolgimento del Rotary nella realizzazione del progetto  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516761" y="6089650"/>
            <a:ext cx="3048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Distretto 2072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Governatore 2015-2016  Paolo Pasini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Emilia Romagna – Repubblica di San </a:t>
            </a:r>
            <a:r>
              <a:rPr lang="it-IT" altLang="it-IT" sz="1100" b="1">
                <a:solidFill>
                  <a:srgbClr val="002060"/>
                </a:solidFill>
              </a:rPr>
              <a:t>Marino</a:t>
            </a:r>
          </a:p>
        </p:txBody>
      </p:sp>
      <p:cxnSp>
        <p:nvCxnSpPr>
          <p:cNvPr id="23" name="Connettore 1 22"/>
          <p:cNvCxnSpPr/>
          <p:nvPr/>
        </p:nvCxnSpPr>
        <p:spPr>
          <a:xfrm>
            <a:off x="6232474" y="6057900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8"/>
          <p:cNvSpPr txBox="1">
            <a:spLocks noChangeArrowheads="1"/>
          </p:cNvSpPr>
          <p:nvPr/>
        </p:nvSpPr>
        <p:spPr bwMode="auto">
          <a:xfrm>
            <a:off x="4163961" y="6089650"/>
            <a:ext cx="15446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2060"/>
                </a:solidFill>
                <a:cs typeface="Arial" pitchFamily="34" charset="0"/>
              </a:rPr>
              <a:t>IDIR – SEFR</a:t>
            </a:r>
          </a:p>
          <a:p>
            <a:r>
              <a:rPr lang="it-IT" altLang="it-IT" sz="1100" b="1" dirty="0">
                <a:solidFill>
                  <a:srgbClr val="002060"/>
                </a:solidFill>
                <a:cs typeface="Arial" pitchFamily="34" charset="0"/>
              </a:rPr>
              <a:t>Bologna 3-10-2015</a:t>
            </a:r>
            <a:endParaRPr lang="it-IT" altLang="it-IT" sz="1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6" name="Connettore 1 25"/>
          <p:cNvCxnSpPr/>
          <p:nvPr/>
        </p:nvCxnSpPr>
        <p:spPr>
          <a:xfrm>
            <a:off x="2481211" y="5908675"/>
            <a:ext cx="826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magine 10" descr="T1516-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961" y="5937250"/>
            <a:ext cx="1371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Immagine 11" descr="logo_distretto-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3761" y="6242050"/>
            <a:ext cx="103663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181428" y="1285966"/>
            <a:ext cx="1763486" cy="420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dopo</a:t>
            </a:r>
            <a:endParaRPr lang="it-IT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15" grpId="0"/>
      <p:bldP spid="21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36513" y="154524"/>
            <a:ext cx="12228513" cy="62071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Fondazione Rotary</a:t>
            </a:r>
            <a:endParaRPr lang="it-IT" altLang="it-IT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22058" y="842060"/>
            <a:ext cx="2149520" cy="7547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criticità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48343" y="1796323"/>
            <a:ext cx="1101634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mancato invio del </a:t>
            </a:r>
            <a:r>
              <a:rPr lang="it-IT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final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report relativo al progetto 2014-2015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386780" y="2865899"/>
            <a:ext cx="11015172" cy="711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mancanza richiesta da parte del beneficiario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364028" y="3953177"/>
            <a:ext cx="1101517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fatture pro-forma mancanti o intestate al beneficiario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397505" y="4962717"/>
            <a:ext cx="11010724" cy="711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presentazione di fatture emesse dal beneficiario e non dal fornitore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351485" y="6089650"/>
            <a:ext cx="3048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Distretto 2072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Governatore 2015-2016  Paolo Pasini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Emilia Romagna – Repubblica di San </a:t>
            </a:r>
            <a:r>
              <a:rPr lang="it-IT" altLang="it-IT" sz="1100" b="1">
                <a:solidFill>
                  <a:srgbClr val="002060"/>
                </a:solidFill>
              </a:rPr>
              <a:t>Marino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6067198" y="6057900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8"/>
          <p:cNvSpPr txBox="1">
            <a:spLocks noChangeArrowheads="1"/>
          </p:cNvSpPr>
          <p:nvPr/>
        </p:nvSpPr>
        <p:spPr bwMode="auto">
          <a:xfrm>
            <a:off x="3998685" y="6089650"/>
            <a:ext cx="15446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2060"/>
                </a:solidFill>
                <a:cs typeface="Arial" pitchFamily="34" charset="0"/>
              </a:rPr>
              <a:t>IDIR – SEFR</a:t>
            </a:r>
          </a:p>
          <a:p>
            <a:r>
              <a:rPr lang="it-IT" altLang="it-IT" sz="1100" b="1" dirty="0">
                <a:solidFill>
                  <a:srgbClr val="002060"/>
                </a:solidFill>
                <a:cs typeface="Arial" pitchFamily="34" charset="0"/>
              </a:rPr>
              <a:t>Bologna 3-10-2015</a:t>
            </a:r>
            <a:endParaRPr lang="it-IT" altLang="it-IT" sz="1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1" name="Connettore 1 20"/>
          <p:cNvCxnSpPr/>
          <p:nvPr/>
        </p:nvCxnSpPr>
        <p:spPr>
          <a:xfrm>
            <a:off x="2315935" y="5908675"/>
            <a:ext cx="826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magine 10" descr="T1516-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4685" y="5937250"/>
            <a:ext cx="1371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magine 11" descr="logo_distretto-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8485" y="6242050"/>
            <a:ext cx="103663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6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25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36513" y="154524"/>
            <a:ext cx="12228513" cy="62071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Fondazione Rotary</a:t>
            </a:r>
            <a:endParaRPr lang="it-IT" altLang="it-IT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22058" y="842060"/>
            <a:ext cx="2149520" cy="7547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criticità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439642" y="2763137"/>
            <a:ext cx="11026643" cy="711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insufficiente descrizione delle criticità locali  che giustificano il progetto 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61413" y="1718303"/>
            <a:ext cx="11026643" cy="711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mancato versamento della quota destinata al progetto da parte del Club  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82896" y="3715611"/>
            <a:ext cx="11030856" cy="711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mancata apertura del conto corrente bancario dedicato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1011" y="4782848"/>
            <a:ext cx="10943772" cy="711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lettera di impegno priva di intestazione del Club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712857" y="6089650"/>
            <a:ext cx="3048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Distretto 2072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Governatore 2015-2016  Paolo Pasini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Emilia Romagna – Repubblica di San </a:t>
            </a:r>
            <a:r>
              <a:rPr lang="it-IT" altLang="it-IT" sz="1100" b="1">
                <a:solidFill>
                  <a:srgbClr val="002060"/>
                </a:solidFill>
              </a:rPr>
              <a:t>Marino</a:t>
            </a:r>
          </a:p>
        </p:txBody>
      </p:sp>
      <p:cxnSp>
        <p:nvCxnSpPr>
          <p:cNvPr id="25" name="Connettore 1 24"/>
          <p:cNvCxnSpPr/>
          <p:nvPr/>
        </p:nvCxnSpPr>
        <p:spPr>
          <a:xfrm>
            <a:off x="5428570" y="6057900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8"/>
          <p:cNvSpPr txBox="1">
            <a:spLocks noChangeArrowheads="1"/>
          </p:cNvSpPr>
          <p:nvPr/>
        </p:nvSpPr>
        <p:spPr bwMode="auto">
          <a:xfrm>
            <a:off x="3360057" y="6089650"/>
            <a:ext cx="15446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2060"/>
                </a:solidFill>
                <a:cs typeface="Arial" pitchFamily="34" charset="0"/>
              </a:rPr>
              <a:t>IDIR – SEFR</a:t>
            </a:r>
          </a:p>
          <a:p>
            <a:r>
              <a:rPr lang="it-IT" altLang="it-IT" sz="1100" b="1" dirty="0">
                <a:solidFill>
                  <a:srgbClr val="002060"/>
                </a:solidFill>
                <a:cs typeface="Arial" pitchFamily="34" charset="0"/>
              </a:rPr>
              <a:t>Bologna 3-10-2015</a:t>
            </a:r>
            <a:endParaRPr lang="it-IT" altLang="it-IT" sz="1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7" name="Connettore 1 26"/>
          <p:cNvCxnSpPr/>
          <p:nvPr/>
        </p:nvCxnSpPr>
        <p:spPr>
          <a:xfrm>
            <a:off x="2025650" y="5923190"/>
            <a:ext cx="826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magine 10" descr="T1516-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6057" y="5937250"/>
            <a:ext cx="1371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Immagine 11" descr="logo_distretto-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9857" y="6242050"/>
            <a:ext cx="103663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6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4" grpId="0" animBg="1"/>
      <p:bldP spid="18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36513" y="154524"/>
            <a:ext cx="12228513" cy="62071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Fondazione Rotary</a:t>
            </a:r>
            <a:endParaRPr lang="it-IT" altLang="it-IT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22058" y="842060"/>
            <a:ext cx="2149520" cy="7547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criticità</a:t>
            </a:r>
            <a:endParaRPr lang="it-IT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31668" y="3123117"/>
            <a:ext cx="11015898" cy="711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eccessivo impegno economico del progetto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543698" y="4574335"/>
            <a:ext cx="10969033" cy="711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richiesta di una sovvenzione partecipando come partner ad altra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540560" y="2017832"/>
            <a:ext cx="11016342" cy="711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non </a:t>
            </a:r>
            <a:r>
              <a:rPr lang="it-IT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ascrivibilità</a:t>
            </a:r>
            <a:r>
              <a:rPr lang="it-IT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del progetto ad una delle aree di intervento del RI </a:t>
            </a:r>
            <a:endParaRPr lang="it-IT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366000" y="6089650"/>
            <a:ext cx="30480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Distretto 2072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Governatore 2015-2016  Paolo Pasini</a:t>
            </a:r>
          </a:p>
          <a:p>
            <a:pP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000" b="1">
                <a:solidFill>
                  <a:srgbClr val="002060"/>
                </a:solidFill>
              </a:rPr>
              <a:t>Emilia Romagna – Repubblica di San </a:t>
            </a:r>
            <a:r>
              <a:rPr lang="it-IT" altLang="it-IT" sz="1100" b="1">
                <a:solidFill>
                  <a:srgbClr val="002060"/>
                </a:solidFill>
              </a:rPr>
              <a:t>Marino</a:t>
            </a:r>
          </a:p>
        </p:txBody>
      </p:sp>
      <p:cxnSp>
        <p:nvCxnSpPr>
          <p:cNvPr id="21" name="Connettore 1 20"/>
          <p:cNvCxnSpPr/>
          <p:nvPr/>
        </p:nvCxnSpPr>
        <p:spPr>
          <a:xfrm>
            <a:off x="6081713" y="6057900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8"/>
          <p:cNvSpPr txBox="1">
            <a:spLocks noChangeArrowheads="1"/>
          </p:cNvSpPr>
          <p:nvPr/>
        </p:nvSpPr>
        <p:spPr bwMode="auto">
          <a:xfrm>
            <a:off x="4013200" y="6089650"/>
            <a:ext cx="15446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2060"/>
                </a:solidFill>
                <a:cs typeface="Arial" pitchFamily="34" charset="0"/>
              </a:rPr>
              <a:t>IDIR – SEFR</a:t>
            </a:r>
          </a:p>
          <a:p>
            <a:r>
              <a:rPr lang="it-IT" altLang="it-IT" sz="1100" b="1" dirty="0">
                <a:solidFill>
                  <a:srgbClr val="002060"/>
                </a:solidFill>
                <a:cs typeface="Arial" pitchFamily="34" charset="0"/>
              </a:rPr>
              <a:t>Bologna 3-10-2015</a:t>
            </a:r>
            <a:endParaRPr lang="it-IT" altLang="it-IT" sz="1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3" name="Connettore 1 22"/>
          <p:cNvCxnSpPr/>
          <p:nvPr/>
        </p:nvCxnSpPr>
        <p:spPr>
          <a:xfrm>
            <a:off x="2330450" y="5908675"/>
            <a:ext cx="8269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magine 10" descr="T1516-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9200" y="5937250"/>
            <a:ext cx="1371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magine 11" descr="logo_distretto-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0" y="6242050"/>
            <a:ext cx="103663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61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610</Words>
  <Application>Microsoft Office PowerPoint</Application>
  <PresentationFormat>Personalizzato</PresentationFormat>
  <Paragraphs>113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Poddie</cp:lastModifiedBy>
  <cp:revision>153</cp:revision>
  <dcterms:created xsi:type="dcterms:W3CDTF">2015-02-13T16:20:08Z</dcterms:created>
  <dcterms:modified xsi:type="dcterms:W3CDTF">2015-09-26T13:38:01Z</dcterms:modified>
</cp:coreProperties>
</file>