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CAE5F6"/>
          </a:solidFill>
        </a:fill>
      </a:tcStyle>
    </a:wholeTbl>
    <a:band2H>
      <a:tcTxStyle b="def" i="def"/>
      <a:tcStyle>
        <a:tcBdr/>
        <a:fill>
          <a:solidFill>
            <a:srgbClr val="E6F2FA"/>
          </a:solidFill>
        </a:fill>
      </a:tcStyle>
    </a:band2H>
    <a:firstCol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381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381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381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381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381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381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958D85"/>
          </a:solidFill>
        </a:fill>
      </a:tcStyle>
    </a:band2H>
    <a:firstCol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8D85"/>
          </a:solidFill>
        </a:fill>
      </a:tcStyle>
    </a:lastRow>
    <a:fir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381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381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958D85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solidFill>
            <a:srgbClr val="958D85">
              <a:alpha val="20000"/>
            </a:srgbClr>
          </a:solidFill>
        </a:fill>
      </a:tcStyle>
    </a:firstCol>
    <a:la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50800" cap="flat">
              <a:solidFill>
                <a:srgbClr val="958D85"/>
              </a:solidFill>
              <a:prstDash val="solid"/>
              <a:round/>
            </a:ln>
          </a:top>
          <a:bottom>
            <a:ln w="127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958D85"/>
        </a:fontRef>
        <a:srgbClr val="958D85"/>
      </a:tcTxStyle>
      <a:tcStyle>
        <a:tcBdr>
          <a:left>
            <a:ln w="12700" cap="flat">
              <a:solidFill>
                <a:srgbClr val="958D85"/>
              </a:solidFill>
              <a:prstDash val="solid"/>
              <a:round/>
            </a:ln>
          </a:left>
          <a:right>
            <a:ln w="12700" cap="flat">
              <a:solidFill>
                <a:srgbClr val="958D85"/>
              </a:solidFill>
              <a:prstDash val="solid"/>
              <a:round/>
            </a:ln>
          </a:right>
          <a:top>
            <a:ln w="12700" cap="flat">
              <a:solidFill>
                <a:srgbClr val="958D85"/>
              </a:solidFill>
              <a:prstDash val="solid"/>
              <a:round/>
            </a:ln>
          </a:top>
          <a:bottom>
            <a:ln w="25400" cap="flat">
              <a:solidFill>
                <a:srgbClr val="958D85"/>
              </a:solidFill>
              <a:prstDash val="solid"/>
              <a:round/>
            </a:ln>
          </a:bottom>
          <a:insideH>
            <a:ln w="12700" cap="flat">
              <a:solidFill>
                <a:srgbClr val="958D85"/>
              </a:solidFill>
              <a:prstDash val="solid"/>
              <a:round/>
            </a:ln>
          </a:insideH>
          <a:insideV>
            <a:ln w="12700" cap="flat">
              <a:solidFill>
                <a:srgbClr val="958D85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5" name="Shape 10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solidFill>
            <a:srgbClr val="E6E5D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8787" y="6165850"/>
            <a:ext cx="1216026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00" y="152400"/>
            <a:ext cx="3124200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sldNum" sz="quarter" idx="2"/>
          </p:nvPr>
        </p:nvSpPr>
        <p:spPr>
          <a:xfrm>
            <a:off x="6553200" y="6356350"/>
            <a:ext cx="343901" cy="358138"/>
          </a:xfrm>
          <a:prstGeom prst="rect">
            <a:avLst/>
          </a:prstGeom>
        </p:spPr>
        <p:txBody>
          <a:bodyPr anchor="t"/>
          <a:lstStyle>
            <a:lvl1pPr algn="l" defTabSz="457200">
              <a:defRPr sz="1800">
                <a:solidFill>
                  <a:srgbClr val="958D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hape 903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04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Shape 90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06" name="Shape 906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07" name="Shape 907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08" name="Shape 908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16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Shape 9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8" name="Shape 91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9" name="Shape 919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20" name="Shape 920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28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929" name="Shape 9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0" name="Shape 930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1" name="Shape 931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32" name="Shape 932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93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4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Shape 94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Shape 942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3" name="Shape 943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44" name="Shape 944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95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Shape 95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54" name="Shape 954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55" name="Shape 955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56" name="Shape 956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/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>
                <a:solidFill>
                  <a:srgbClr val="D9D9D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64" name="Shape 964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cap="all" sz="4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72" name="Shape 972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73" name="Shape 973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81" name="Shape 981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82" name="Shape 982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Shape 989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990" name="Shape 990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91" name="Shape 991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992" name="Shape 992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000" name="Shape 100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8" name="Shape 8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9" name="Shape 8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Shape 1021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022" name="Shape 1022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3771" indent="-326571"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23" name="Shape 102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1024" name="Shape 1024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032" name="Shape 103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3" name="Shape 1033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4" name="Shape 1034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4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05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hape 1057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058" name="Shape 1058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B7B2AE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B7B2AE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B7B2AE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9" name="Shape 1059"/>
          <p:cNvSpPr/>
          <p:nvPr>
            <p:ph type="sldNum" sz="quarter" idx="2"/>
          </p:nvPr>
        </p:nvSpPr>
        <p:spPr>
          <a:xfrm>
            <a:off x="6553200" y="6356350"/>
            <a:ext cx="443171" cy="4370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Shape 1066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067" name="Shape 1067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B7B2AE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B7B2AE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B7B2AE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68" name="Shape 1068"/>
          <p:cNvSpPr/>
          <p:nvPr>
            <p:ph type="sldNum" sz="quarter" idx="2"/>
          </p:nvPr>
        </p:nvSpPr>
        <p:spPr>
          <a:xfrm>
            <a:off x="6553200" y="6356350"/>
            <a:ext cx="443171" cy="4370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Shape 9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" name="Shape 9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Shape 10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" name="Shape 11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Shape 12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Num" sz="quarter" idx="2"/>
          </p:nvPr>
        </p:nvSpPr>
        <p:spPr>
          <a:xfrm>
            <a:off x="6553200" y="6356350"/>
            <a:ext cx="343901" cy="358138"/>
          </a:xfrm>
          <a:prstGeom prst="rect">
            <a:avLst/>
          </a:prstGeom>
        </p:spPr>
        <p:txBody>
          <a:bodyPr anchor="t"/>
          <a:lstStyle>
            <a:lvl1pPr algn="l" defTabSz="457200">
              <a:defRPr sz="1800">
                <a:solidFill>
                  <a:srgbClr val="958D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Num" sz="quarter" idx="2"/>
          </p:nvPr>
        </p:nvSpPr>
        <p:spPr>
          <a:xfrm>
            <a:off x="6553200" y="6356350"/>
            <a:ext cx="343901" cy="358138"/>
          </a:xfrm>
          <a:prstGeom prst="rect">
            <a:avLst/>
          </a:prstGeom>
        </p:spPr>
        <p:txBody>
          <a:bodyPr anchor="t"/>
          <a:lstStyle>
            <a:lvl1pPr algn="l" defTabSz="457200">
              <a:defRPr sz="1800">
                <a:solidFill>
                  <a:srgbClr val="958D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1" name="Shape 231"/>
          <p:cNvSpPr/>
          <p:nvPr/>
        </p:nvSpPr>
        <p:spPr>
          <a:xfrm>
            <a:off x="-152402" y="2667000"/>
            <a:ext cx="9525004" cy="16002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45997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2" name="Shape 232"/>
          <p:cNvSpPr/>
          <p:nvPr>
            <p:ph type="sldNum" sz="quarter" idx="2"/>
          </p:nvPr>
        </p:nvSpPr>
        <p:spPr>
          <a:xfrm>
            <a:off x="71628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/>
          <p:nvPr>
            <p:ph type="sldNum" sz="quarter" idx="2"/>
          </p:nvPr>
        </p:nvSpPr>
        <p:spPr>
          <a:xfrm>
            <a:off x="71628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Shape 241"/>
          <p:cNvSpPr/>
          <p:nvPr/>
        </p:nvSpPr>
        <p:spPr>
          <a:xfrm>
            <a:off x="-152402" y="2667000"/>
            <a:ext cx="9525004" cy="1600200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45997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Shape 242"/>
          <p:cNvSpPr/>
          <p:nvPr>
            <p:ph type="sldNum" sz="quarter" idx="2"/>
          </p:nvPr>
        </p:nvSpPr>
        <p:spPr>
          <a:xfrm>
            <a:off x="71628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1" name="Shape 251"/>
          <p:cNvSpPr/>
          <p:nvPr/>
        </p:nvSpPr>
        <p:spPr>
          <a:xfrm>
            <a:off x="-152402" y="2667000"/>
            <a:ext cx="9525004" cy="1600200"/>
          </a:xfrm>
          <a:prstGeom prst="rect">
            <a:avLst/>
          </a:prstGeom>
          <a:solidFill>
            <a:srgbClr val="00246C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45997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2" name="Shape 252"/>
          <p:cNvSpPr/>
          <p:nvPr>
            <p:ph type="sldNum" sz="quarter" idx="2"/>
          </p:nvPr>
        </p:nvSpPr>
        <p:spPr>
          <a:xfrm>
            <a:off x="71628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1" name="Shape 261"/>
          <p:cNvSpPr/>
          <p:nvPr/>
        </p:nvSpPr>
        <p:spPr>
          <a:xfrm>
            <a:off x="-152402" y="2667000"/>
            <a:ext cx="9525004" cy="1600200"/>
          </a:xfrm>
          <a:prstGeom prst="rect">
            <a:avLst/>
          </a:prstGeom>
          <a:solidFill>
            <a:srgbClr val="009999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45997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2" name="Shape 262"/>
          <p:cNvSpPr/>
          <p:nvPr>
            <p:ph type="sldNum" sz="quarter" idx="2"/>
          </p:nvPr>
        </p:nvSpPr>
        <p:spPr>
          <a:xfrm>
            <a:off x="71628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hape 270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" name="Shape 271"/>
          <p:cNvSpPr/>
          <p:nvPr/>
        </p:nvSpPr>
        <p:spPr>
          <a:xfrm>
            <a:off x="-152402" y="2667000"/>
            <a:ext cx="9525004" cy="1600200"/>
          </a:xfrm>
          <a:prstGeom prst="rect">
            <a:avLst/>
          </a:prstGeom>
          <a:solidFill>
            <a:srgbClr val="FF7600"/>
          </a:solidFill>
          <a:ln w="12700">
            <a:miter lim="400000"/>
          </a:ln>
          <a:effectLst>
            <a:outerShdw sx="100000" sy="100000" kx="0" ky="0" algn="b" rotWithShape="0" blurRad="63500" dist="61087" dir="5400000">
              <a:srgbClr val="808080">
                <a:alpha val="45997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" name="Shape 272"/>
          <p:cNvSpPr/>
          <p:nvPr>
            <p:ph type="sldNum" sz="quarter" idx="2"/>
          </p:nvPr>
        </p:nvSpPr>
        <p:spPr>
          <a:xfrm>
            <a:off x="71628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-2" y="0"/>
            <a:ext cx="9144004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 defTabSz="4572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1" name="Shape 281"/>
          <p:cNvSpPr/>
          <p:nvPr>
            <p:ph type="sldNum" sz="quarter" idx="2"/>
          </p:nvPr>
        </p:nvSpPr>
        <p:spPr>
          <a:xfrm>
            <a:off x="71628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89" name="Shape 289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algn="ctr">
              <a:buFontTx/>
              <a:defRPr>
                <a:solidFill>
                  <a:srgbClr val="888888"/>
                </a:solidFill>
              </a:defRPr>
            </a:lvl2pPr>
            <a:lvl3pPr algn="ctr">
              <a:buFontTx/>
              <a:defRPr>
                <a:solidFill>
                  <a:srgbClr val="888888"/>
                </a:solidFill>
              </a:defRPr>
            </a:lvl3pPr>
            <a:lvl4pPr algn="ctr">
              <a:buFontTx/>
              <a:defRPr>
                <a:solidFill>
                  <a:srgbClr val="888888"/>
                </a:solidFill>
              </a:defRPr>
            </a:lvl4pPr>
            <a:lvl5pPr algn="ctr">
              <a:buFontTx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0" name="Shape 2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98" name="Shape 2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99" name="Shape 29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Titolo Testo</a:t>
            </a:r>
          </a:p>
        </p:txBody>
      </p:sp>
      <p:sp>
        <p:nvSpPr>
          <p:cNvPr id="307" name="Shape 307"/>
          <p:cNvSpPr/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661306" indent="-204106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2pPr>
            <a:lvl3pPr marL="1104900" indent="-1905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3pPr>
            <a:lvl4pPr marL="16002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4pPr>
            <a:lvl5pPr marL="20574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08" name="Shape 30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6" name="Shape 316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7" name="Shape 3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25" name="Shape 325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702128" indent="-244928">
              <a:spcBef>
                <a:spcPts val="500"/>
              </a:spcBef>
              <a:buFontTx/>
              <a:defRPr b="1" sz="2400"/>
            </a:lvl2pPr>
            <a:lvl3pPr marL="1143000" indent="-228600">
              <a:spcBef>
                <a:spcPts val="500"/>
              </a:spcBef>
              <a:buFontTx/>
              <a:defRPr b="1" sz="2400"/>
            </a:lvl3pPr>
            <a:lvl4pPr marL="1645920" indent="-274320">
              <a:spcBef>
                <a:spcPts val="500"/>
              </a:spcBef>
              <a:buFontTx/>
              <a:defRPr b="1" sz="2400"/>
            </a:lvl4pPr>
            <a:lvl5pPr marL="2103120" indent="-274320">
              <a:spcBef>
                <a:spcPts val="500"/>
              </a:spcBef>
              <a:buFontTx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26" name="Shape 326"/>
          <p:cNvSpPr/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327" name="Shape 3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35" name="Shape 33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350" name="Shape 350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1" name="Shape 351"/>
          <p:cNvSpPr/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hape 3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Titolo Testo</a:t>
            </a:r>
          </a:p>
        </p:txBody>
      </p:sp>
      <p:sp>
        <p:nvSpPr>
          <p:cNvPr id="360" name="Shape 360"/>
          <p:cNvSpPr/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61" name="Shape 361"/>
          <p:cNvSpPr/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600074" indent="-142874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2" name="Shape 3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70" name="Shape 3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1" name="Shape 3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79" name="Shape 379"/>
          <p:cNvSpPr/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80" name="Shape 3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9" name="Shape 389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0" name="Shape 390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91" name="Shape 391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0" indent="-32971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6" indent="-311726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2" name="Shape 392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1" name="Shape 401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2" name="Shape 402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03" name="Shape 403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0" indent="-32971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6" indent="-311726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4" name="Shape 404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hape 4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3" name="Shape 413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4" name="Shape 414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15" name="Shape 415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0" indent="-32971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6" indent="-311726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6" name="Shape 416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hape 4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5" name="Shape 425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6" name="Shape 426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27" name="Shape 427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0" indent="-32971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6" indent="-311726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28" name="Shape 428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7" name="Shape 437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8" name="Shape 438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39" name="Shape 439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0" indent="-32971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6" indent="-311726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40" name="Shape 440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>
                <a:solidFill>
                  <a:srgbClr val="D9D9D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48" name="Shape 448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cap="all" sz="4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61306" indent="-204106">
              <a:spcBef>
                <a:spcPts val="400"/>
              </a:spcBef>
              <a:buFontTx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104900" indent="-190500">
              <a:spcBef>
                <a:spcPts val="400"/>
              </a:spcBef>
              <a:buFontTx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600200" indent="-228600">
              <a:spcBef>
                <a:spcPts val="400"/>
              </a:spcBef>
              <a:buFontTx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057400" indent="-228600">
              <a:spcBef>
                <a:spcPts val="400"/>
              </a:spcBef>
              <a:buFontTx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57" name="Shape 457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>
            <a:lvl1pPr algn="l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65" name="Shape 465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34438" indent="-320038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6" name="Shape 466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>
            <a:lvl1pPr algn="l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74" name="Shape 474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02128" indent="-244928">
              <a:spcBef>
                <a:spcPts val="500"/>
              </a:spcBef>
              <a:buFontTx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228600">
              <a:spcBef>
                <a:spcPts val="500"/>
              </a:spcBef>
              <a:buFontTx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45920" indent="-274320">
              <a:spcBef>
                <a:spcPts val="500"/>
              </a:spcBef>
              <a:buFontTx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103120" indent="-274320">
              <a:spcBef>
                <a:spcPts val="500"/>
              </a:spcBef>
              <a:buFontTx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75" name="Shape 475"/>
          <p:cNvSpPr/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476" name="Shape 476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84" name="Shape 484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06" name="Shape 506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07" name="Shape 507"/>
          <p:cNvSpPr/>
          <p:nvPr>
            <p:ph type="body" sz="half" idx="13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hape 508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16" name="Shape 516"/>
          <p:cNvSpPr/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17" name="Shape 517"/>
          <p:cNvSpPr/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600074" indent="-142874">
              <a:spcBef>
                <a:spcPts val="300"/>
              </a:spcBef>
              <a:buFontTx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047750" indent="-133350">
              <a:spcBef>
                <a:spcPts val="300"/>
              </a:spcBef>
              <a:buFontTx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531619" indent="-160019">
              <a:spcBef>
                <a:spcPts val="300"/>
              </a:spcBef>
              <a:buFontTx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988820" indent="-160020">
              <a:spcBef>
                <a:spcPts val="300"/>
              </a:spcBef>
              <a:buFontTx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18" name="Shape 518"/>
          <p:cNvSpPr/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Shape 526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Shape 534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42" name="Shape 54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algn="ctr">
              <a:buFontTx/>
              <a:defRPr>
                <a:solidFill>
                  <a:srgbClr val="B7B2AE"/>
                </a:solidFill>
              </a:defRPr>
            </a:lvl2pPr>
            <a:lvl3pPr algn="ctr">
              <a:buFontTx/>
              <a:defRPr>
                <a:solidFill>
                  <a:srgbClr val="B7B2AE"/>
                </a:solidFill>
              </a:defRPr>
            </a:lvl3pPr>
            <a:lvl4pPr algn="ctr">
              <a:buFontTx/>
              <a:defRPr>
                <a:solidFill>
                  <a:srgbClr val="B7B2AE"/>
                </a:solidFill>
              </a:defRPr>
            </a:lvl4pPr>
            <a:lvl5pPr algn="ctr">
              <a:buFontTx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3" name="Shape 543"/>
          <p:cNvSpPr/>
          <p:nvPr>
            <p:ph type="sldNum" sz="quarter" idx="2"/>
          </p:nvPr>
        </p:nvSpPr>
        <p:spPr>
          <a:xfrm>
            <a:off x="6553200" y="6356350"/>
            <a:ext cx="443169" cy="437067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51" name="Shape 551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algn="ctr">
              <a:buFontTx/>
              <a:defRPr>
                <a:solidFill>
                  <a:srgbClr val="B7B2AE"/>
                </a:solidFill>
              </a:defRPr>
            </a:lvl2pPr>
            <a:lvl3pPr algn="ctr">
              <a:buFontTx/>
              <a:defRPr>
                <a:solidFill>
                  <a:srgbClr val="B7B2AE"/>
                </a:solidFill>
              </a:defRPr>
            </a:lvl3pPr>
            <a:lvl4pPr algn="ctr">
              <a:buFontTx/>
              <a:defRPr>
                <a:solidFill>
                  <a:srgbClr val="B7B2AE"/>
                </a:solidFill>
              </a:defRPr>
            </a:lvl4pPr>
            <a:lvl5pPr algn="ctr">
              <a:buFontTx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2" name="Shape 552"/>
          <p:cNvSpPr/>
          <p:nvPr>
            <p:ph type="sldNum" sz="quarter" idx="2"/>
          </p:nvPr>
        </p:nvSpPr>
        <p:spPr>
          <a:xfrm>
            <a:off x="6553200" y="6356350"/>
            <a:ext cx="443169" cy="437067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6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Shape 56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2" name="Shape 562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3" name="Shape 563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64" name="Shape 564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72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57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4" name="Shape 574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5" name="Shape 575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76" name="Shape 576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84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Shape 58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6" name="Shape 586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7" name="Shape 587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88" name="Shape 588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96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8" name="Shape 59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9" name="Shape 599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00" name="Shape 600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08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Shape 60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0" name="Shape 610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1" name="Shape 611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12" name="Shape 612"/>
          <p:cNvSpPr/>
          <p:nvPr>
            <p:ph type="body"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911" indent="-329711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127" indent="-311727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600" indent="-381000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425" indent="-428625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/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800">
                <a:solidFill>
                  <a:srgbClr val="D9D9D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20" name="Shape 62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cap="all" sz="4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28" name="Shape 628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29" name="Shape 629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37" name="Shape 637"/>
          <p:cNvSpPr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38" name="Shape 638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46" name="Shape 646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47" name="Shape 647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648" name="Shape 648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56" name="Shape 656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78" name="Shape 678"/>
          <p:cNvSpPr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3771" indent="-326571"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79" name="Shape 679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680" name="Shape 68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688" name="Shape 688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89" name="Shape 689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90" name="Shape 69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98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>
            <p:ph type="sldNum" sz="quarter" idx="2"/>
          </p:nvPr>
        </p:nvSpPr>
        <p:spPr>
          <a:xfrm>
            <a:off x="7086600" y="6477000"/>
            <a:ext cx="351731" cy="34562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06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14" name="Shape 714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B7B2AE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B7B2AE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B7B2AE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15" name="Shape 715"/>
          <p:cNvSpPr/>
          <p:nvPr>
            <p:ph type="sldNum" sz="quarter" idx="2"/>
          </p:nvPr>
        </p:nvSpPr>
        <p:spPr>
          <a:xfrm>
            <a:off x="6553200" y="6356350"/>
            <a:ext cx="443171" cy="4370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23" name="Shape 723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B7B2AE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B7B2AE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B7B2AE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4" name="Shape 724"/>
          <p:cNvSpPr/>
          <p:nvPr>
            <p:ph type="sldNum" sz="quarter" idx="2"/>
          </p:nvPr>
        </p:nvSpPr>
        <p:spPr>
          <a:xfrm>
            <a:off x="6553200" y="6356350"/>
            <a:ext cx="443171" cy="437069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/>
          <p:nvPr>
            <p:ph type="sldNum" sz="quarter" idx="2"/>
          </p:nvPr>
        </p:nvSpPr>
        <p:spPr>
          <a:xfrm>
            <a:off x="7086600" y="6477003"/>
            <a:ext cx="351731" cy="34563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32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733" name="Shape 73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4" name="Shape 734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5" name="Shape 735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 defTabSz="457189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36" name="Shape 736"/>
          <p:cNvSpPr/>
          <p:nvPr>
            <p:ph type="body" idx="1"/>
          </p:nvPr>
        </p:nvSpPr>
        <p:spPr>
          <a:xfrm>
            <a:off x="457200" y="1219203"/>
            <a:ext cx="82296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890" indent="-3428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892" indent="-329704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096" indent="-311719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556" indent="-3809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368" indent="-428613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/>
          <p:nvPr>
            <p:ph type="sldNum" sz="quarter" idx="2"/>
          </p:nvPr>
        </p:nvSpPr>
        <p:spPr>
          <a:xfrm>
            <a:off x="7086600" y="6477003"/>
            <a:ext cx="351731" cy="34563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44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Shape 7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6" name="Shape 746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7" name="Shape 747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 defTabSz="457189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48" name="Shape 748"/>
          <p:cNvSpPr/>
          <p:nvPr>
            <p:ph type="body" idx="1"/>
          </p:nvPr>
        </p:nvSpPr>
        <p:spPr>
          <a:xfrm>
            <a:off x="457200" y="1219203"/>
            <a:ext cx="82296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890" indent="-3428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892" indent="-329704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096" indent="-311719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556" indent="-3809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368" indent="-428613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/>
          <p:nvPr>
            <p:ph type="sldNum" sz="quarter" idx="2"/>
          </p:nvPr>
        </p:nvSpPr>
        <p:spPr>
          <a:xfrm>
            <a:off x="7086600" y="6477003"/>
            <a:ext cx="351731" cy="34563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56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Shape 7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8" name="Shape 758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9" name="Shape 759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 defTabSz="457189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60" name="Shape 760"/>
          <p:cNvSpPr/>
          <p:nvPr>
            <p:ph type="body" idx="1"/>
          </p:nvPr>
        </p:nvSpPr>
        <p:spPr>
          <a:xfrm>
            <a:off x="457200" y="1219203"/>
            <a:ext cx="82296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890" indent="-3428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892" indent="-329704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096" indent="-311719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556" indent="-3809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368" indent="-428613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/>
          <p:nvPr>
            <p:ph type="sldNum" sz="quarter" idx="2"/>
          </p:nvPr>
        </p:nvSpPr>
        <p:spPr>
          <a:xfrm>
            <a:off x="7086600" y="6477003"/>
            <a:ext cx="351731" cy="34563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68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769" name="Shape 76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0" name="Shape 770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1" name="Shape 771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 defTabSz="457189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72" name="Shape 772"/>
          <p:cNvSpPr/>
          <p:nvPr>
            <p:ph type="body" idx="1"/>
          </p:nvPr>
        </p:nvSpPr>
        <p:spPr>
          <a:xfrm>
            <a:off x="457200" y="1219203"/>
            <a:ext cx="82296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890" indent="-3428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892" indent="-329704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096" indent="-311719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556" indent="-3809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368" indent="-428613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/>
          <p:nvPr>
            <p:ph type="sldNum" sz="quarter" idx="2"/>
          </p:nvPr>
        </p:nvSpPr>
        <p:spPr>
          <a:xfrm>
            <a:off x="7086600" y="6477003"/>
            <a:ext cx="351731" cy="34563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80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Shape 78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 w="3175">
            <a:solidFill>
              <a:srgbClr val="958D85"/>
            </a:solidFill>
          </a:ln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2" name="Shape 782"/>
          <p:cNvSpPr/>
          <p:nvPr/>
        </p:nvSpPr>
        <p:spPr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12700">
            <a:miter lim="400000"/>
          </a:ln>
          <a:effectLst>
            <a:outerShdw sx="100000" sy="100000" kx="0" ky="0" algn="b" rotWithShape="0" blurRad="0" dist="61087" dir="5400000">
              <a:srgbClr val="808080">
                <a:alpha val="2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3" name="Shape 783"/>
          <p:cNvSpPr/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 defTabSz="457189">
              <a:defRPr sz="20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84" name="Shape 784"/>
          <p:cNvSpPr/>
          <p:nvPr>
            <p:ph type="body" idx="1"/>
          </p:nvPr>
        </p:nvSpPr>
        <p:spPr>
          <a:xfrm>
            <a:off x="457200" y="1219203"/>
            <a:ext cx="82296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890" indent="-3428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6892" indent="-329704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26096" indent="-311719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52556" indent="-380990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57368" indent="-428613" defTabSz="457189">
              <a:defRPr sz="3000">
                <a:solidFill>
                  <a:srgbClr val="58585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/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/>
          <a:lstStyle>
            <a:lvl1pPr algn="l" defTabSz="457189">
              <a:defRPr sz="1800">
                <a:solidFill>
                  <a:srgbClr val="D9D9D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792" name="Shape 792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/>
          <p:nvPr>
            <p:ph type="title"/>
          </p:nvPr>
        </p:nvSpPr>
        <p:spPr>
          <a:xfrm>
            <a:off x="722312" y="4406903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457189">
              <a:defRPr cap="all" sz="4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00" name="Shape 800"/>
          <p:cNvSpPr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57189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189" defTabSz="457189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377" defTabSz="457189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565" defTabSz="457189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754" defTabSz="457189">
              <a:spcBef>
                <a:spcPts val="400"/>
              </a:spcBef>
              <a:buSzTx/>
              <a:buFontTx/>
              <a:buNone/>
              <a:defRPr sz="2000">
                <a:solidFill>
                  <a:srgbClr val="B7B2AE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01" name="Shape 801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457189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09" name="Shape 809"/>
          <p:cNvSpPr/>
          <p:nvPr>
            <p:ph type="body" sz="half" idx="1"/>
          </p:nvPr>
        </p:nvSpPr>
        <p:spPr>
          <a:xfrm>
            <a:off x="457200" y="1600203"/>
            <a:ext cx="4038600" cy="4525964"/>
          </a:xfrm>
          <a:prstGeom prst="rect">
            <a:avLst/>
          </a:prstGeom>
        </p:spPr>
        <p:txBody>
          <a:bodyPr lIns="45719" tIns="45719" rIns="45719" bIns="45719"/>
          <a:lstStyle>
            <a:lvl1pPr marL="342890" indent="-342890" defTabSz="457189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90555" indent="-333367" defTabSz="457189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34408" indent="-320031" defTabSz="457189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27156" indent="-355590" defTabSz="457189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184345" indent="-355590" defTabSz="457189">
              <a:spcBef>
                <a:spcPts val="600"/>
              </a:spcBef>
              <a:defRPr sz="28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0" name="Shape 81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Num" sz="quarter" idx="2"/>
          </p:nvPr>
        </p:nvSpPr>
        <p:spPr>
          <a:xfrm>
            <a:off x="6279546" y="6224224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457189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18" name="Shape 818"/>
          <p:cNvSpPr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57189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indent="457189" defTabSz="457189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indent="914377" defTabSz="457189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indent="1371565" defTabSz="457189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indent="1828754" defTabSz="457189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19" name="Shape 819"/>
          <p:cNvSpPr/>
          <p:nvPr>
            <p:ph type="body" sz="quarter" idx="13"/>
          </p:nvPr>
        </p:nvSpPr>
        <p:spPr>
          <a:xfrm>
            <a:off x="4645026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 defTabSz="457189">
              <a:spcBef>
                <a:spcPts val="500"/>
              </a:spcBef>
              <a:buSzTx/>
              <a:buFontTx/>
              <a:buNone/>
              <a:defRPr b="1" sz="24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820" name="Shape 820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Shape 827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57189">
              <a:defRPr sz="36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28" name="Shape 828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Shape 842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457189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50" name="Shape 850"/>
          <p:cNvSpPr/>
          <p:nvPr>
            <p:ph type="body" idx="1"/>
          </p:nvPr>
        </p:nvSpPr>
        <p:spPr>
          <a:xfrm>
            <a:off x="3575050" y="273053"/>
            <a:ext cx="5111750" cy="5853114"/>
          </a:xfrm>
          <a:prstGeom prst="rect">
            <a:avLst/>
          </a:prstGeom>
        </p:spPr>
        <p:txBody>
          <a:bodyPr lIns="45719" tIns="45719" rIns="45719" bIns="45719"/>
          <a:lstStyle>
            <a:lvl1pPr marL="342890" indent="-342890" defTabSz="457189"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783752" indent="-326564" defTabSz="457189"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219168" indent="-304791" defTabSz="457189"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737316" indent="-365750" defTabSz="457189"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194505" indent="-365750" defTabSz="457189">
              <a:defRPr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1" name="Shape 851"/>
          <p:cNvSpPr/>
          <p:nvPr>
            <p:ph type="body" sz="half" idx="13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defTabSz="457189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852" name="Shape 852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457189">
              <a:defRPr b="1" sz="2000">
                <a:solidFill>
                  <a:srgbClr val="958D8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60" name="Shape 860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1" name="Shape 861"/>
          <p:cNvSpPr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57189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457189" defTabSz="457189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914377" defTabSz="457189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1371565" defTabSz="457189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1828754" defTabSz="457189">
              <a:spcBef>
                <a:spcPts val="300"/>
              </a:spcBef>
              <a:buSzTx/>
              <a:buFontTx/>
              <a:buNone/>
              <a:defRPr sz="1400">
                <a:solidFill>
                  <a:srgbClr val="958D85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62" name="Shape 862"/>
          <p:cNvSpPr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/>
          <p:nvPr>
            <p:ph type="sldNum" sz="quarter" idx="2"/>
          </p:nvPr>
        </p:nvSpPr>
        <p:spPr>
          <a:xfrm>
            <a:off x="7086600" y="6477003"/>
            <a:ext cx="351731" cy="34563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70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type="sldNum" sz="quarter" idx="2"/>
          </p:nvPr>
        </p:nvSpPr>
        <p:spPr>
          <a:xfrm>
            <a:off x="7086600" y="6477003"/>
            <a:ext cx="351731" cy="34563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878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299200"/>
            <a:ext cx="895350" cy="33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hape 885"/>
          <p:cNvSpPr/>
          <p:nvPr>
            <p:ph type="title"/>
          </p:nvPr>
        </p:nvSpPr>
        <p:spPr>
          <a:xfrm>
            <a:off x="685800" y="2130429"/>
            <a:ext cx="7772400" cy="1470026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57189"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86" name="Shape 886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marL="0" indent="457189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2pPr>
            <a:lvl3pPr marL="0" indent="914377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3pPr>
            <a:lvl4pPr marL="0" indent="1371565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4pPr>
            <a:lvl5pPr marL="0" indent="1828754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7" name="Shape 887"/>
          <p:cNvSpPr/>
          <p:nvPr>
            <p:ph type="sldNum" sz="quarter" idx="2"/>
          </p:nvPr>
        </p:nvSpPr>
        <p:spPr>
          <a:xfrm>
            <a:off x="6553200" y="6356353"/>
            <a:ext cx="443171" cy="43707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iapositiva titol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/>
          <p:nvPr>
            <p:ph type="title"/>
          </p:nvPr>
        </p:nvSpPr>
        <p:spPr>
          <a:xfrm>
            <a:off x="685800" y="2130429"/>
            <a:ext cx="7772400" cy="1470026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57189">
              <a:defRPr>
                <a:solidFill>
                  <a:srgbClr val="958D85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895" name="Shape 895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1pPr>
            <a:lvl2pPr marL="0" indent="457189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2pPr>
            <a:lvl3pPr marL="0" indent="914377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3pPr>
            <a:lvl4pPr marL="0" indent="1371565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4pPr>
            <a:lvl5pPr marL="0" indent="1828754" algn="ctr" defTabSz="457189">
              <a:buSzTx/>
              <a:buFontTx/>
              <a:buNone/>
              <a:defRPr>
                <a:solidFill>
                  <a:srgbClr val="B7B2AE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96" name="Shape 896"/>
          <p:cNvSpPr/>
          <p:nvPr>
            <p:ph type="sldNum" sz="quarter" idx="2"/>
          </p:nvPr>
        </p:nvSpPr>
        <p:spPr>
          <a:xfrm>
            <a:off x="6553200" y="6356353"/>
            <a:ext cx="443171" cy="43707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2400">
                <a:solidFill>
                  <a:srgbClr val="958D85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Relationship Id="rId110" Type="http://schemas.openxmlformats.org/officeDocument/2006/relationships/slideLayout" Target="../slideLayouts/slideLayout109.xml"/><Relationship Id="rId111" Type="http://schemas.openxmlformats.org/officeDocument/2006/relationships/slideLayout" Target="../slideLayouts/slideLayout110.xml"/><Relationship Id="rId112" Type="http://schemas.openxmlformats.org/officeDocument/2006/relationships/slideLayout" Target="../slideLayouts/slideLayout111.xml"/><Relationship Id="rId113" Type="http://schemas.openxmlformats.org/officeDocument/2006/relationships/slideLayout" Target="../slideLayouts/slideLayout112.xml"/><Relationship Id="rId114" Type="http://schemas.openxmlformats.org/officeDocument/2006/relationships/slideLayout" Target="../slideLayouts/slideLayout113.xml"/><Relationship Id="rId115" Type="http://schemas.openxmlformats.org/officeDocument/2006/relationships/slideLayout" Target="../slideLayouts/slideLayout114.xml"/><Relationship Id="rId116" Type="http://schemas.openxmlformats.org/officeDocument/2006/relationships/slideLayout" Target="../slideLayouts/slideLayout115.xml"/><Relationship Id="rId117" Type="http://schemas.openxmlformats.org/officeDocument/2006/relationships/slideLayout" Target="../slideLayouts/slideLayout116.xml"/><Relationship Id="rId118" Type="http://schemas.openxmlformats.org/officeDocument/2006/relationships/slideLayout" Target="../slideLayouts/slideLayout1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0.png"/><Relationship Id="rId5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5" Type="http://schemas.openxmlformats.org/officeDocument/2006/relationships/image" Target="../media/image1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7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8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9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0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2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3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6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1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29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30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31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4.jpeg"/><Relationship Id="rId5" Type="http://schemas.openxmlformats.org/officeDocument/2006/relationships/image" Target="../media/image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5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6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png"/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/>
          <p:nvPr/>
        </p:nvSpPr>
        <p:spPr>
          <a:xfrm>
            <a:off x="-2" y="3602037"/>
            <a:ext cx="9144004" cy="62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algn="ctr" defTabSz="457200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1800">
                <a:latin typeface="Calibri"/>
                <a:ea typeface="Calibri"/>
                <a:cs typeface="Calibri"/>
                <a:sym typeface="Calibri"/>
              </a:defRPr>
            </a:pPr>
            <a:r>
              <a:t>SEMINARIO ISTRUZIONE SQUADRA DISTRETTUALE</a:t>
            </a:r>
            <a:br/>
            <a:r>
              <a:rPr b="0"/>
              <a:t>Repubblica di San Marino, 22 Febbraio 2014</a:t>
            </a:r>
          </a:p>
        </p:txBody>
      </p:sp>
      <p:sp>
        <p:nvSpPr>
          <p:cNvPr id="1078" name="Shape 1078"/>
          <p:cNvSpPr/>
          <p:nvPr/>
        </p:nvSpPr>
        <p:spPr>
          <a:xfrm>
            <a:off x="-15877" y="3189286"/>
            <a:ext cx="9144004" cy="1687514"/>
          </a:xfrm>
          <a:prstGeom prst="rect">
            <a:avLst/>
          </a:prstGeom>
          <a:solidFill>
            <a:srgbClr val="3155A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57200">
              <a:lnSpc>
                <a:spcPct val="93000"/>
              </a:lnSpc>
              <a:defRPr sz="1800">
                <a:solidFill>
                  <a:srgbClr val="958D85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Shape 1079"/>
          <p:cNvSpPr/>
          <p:nvPr/>
        </p:nvSpPr>
        <p:spPr>
          <a:xfrm>
            <a:off x="36511" y="3189286"/>
            <a:ext cx="9107490" cy="155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algn="ctr" defTabSz="457200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4800">
                <a:latin typeface="Georgia"/>
                <a:ea typeface="Georgia"/>
                <a:cs typeface="Georgia"/>
                <a:sym typeface="Georgia"/>
              </a:defRPr>
            </a:pPr>
            <a:r>
              <a:t>Ilaria Scardovi</a:t>
            </a:r>
          </a:p>
          <a:p>
            <a:pPr algn="ctr" defTabSz="457200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4800">
                <a:latin typeface="Georgia"/>
                <a:ea typeface="Georgia"/>
                <a:cs typeface="Georgia"/>
                <a:sym typeface="Georgia"/>
              </a:defRPr>
            </a:pPr>
            <a:r>
              <a:t>Commissione Formazione</a:t>
            </a:r>
          </a:p>
        </p:txBody>
      </p:sp>
      <p:sp>
        <p:nvSpPr>
          <p:cNvPr id="1080" name="Shape 1080"/>
          <p:cNvSpPr/>
          <p:nvPr/>
        </p:nvSpPr>
        <p:spPr>
          <a:xfrm>
            <a:off x="512762" y="5105400"/>
            <a:ext cx="8086726" cy="1261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algn="ctr" defTabSz="457200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6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ASDI</a:t>
            </a:r>
          </a:p>
          <a:p>
            <a:pPr algn="ctr" defTabSz="457200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6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Assemblea Distrettuale </a:t>
            </a:r>
          </a:p>
          <a:p>
            <a:pPr algn="ctr" defTabSz="457200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0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Ferrara – 7 Maggio 2016</a:t>
            </a:r>
          </a:p>
        </p:txBody>
      </p:sp>
      <p:pic>
        <p:nvPicPr>
          <p:cNvPr id="1081" name="image5.jpeg"/>
          <p:cNvPicPr>
            <a:picLocks noChangeAspect="1"/>
          </p:cNvPicPr>
          <p:nvPr/>
        </p:nvPicPr>
        <p:blipFill>
          <a:blip r:embed="rId2">
            <a:extLst/>
          </a:blip>
          <a:srcRect l="0" t="5352" r="0" b="0"/>
          <a:stretch>
            <a:fillRect/>
          </a:stretch>
        </p:blipFill>
        <p:spPr>
          <a:xfrm>
            <a:off x="323850" y="215899"/>
            <a:ext cx="4679950" cy="1768476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Shape 1082"/>
          <p:cNvSpPr/>
          <p:nvPr/>
        </p:nvSpPr>
        <p:spPr>
          <a:xfrm>
            <a:off x="323850" y="1984375"/>
            <a:ext cx="4679950" cy="891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b="1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Distretto 2072</a:t>
            </a:r>
          </a:p>
          <a:p>
            <a:pPr algn="ctr" defTabSz="457200">
              <a:defRPr b="1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Emilia Romagna – Repubblica di San Marino</a:t>
            </a:r>
          </a:p>
          <a:p>
            <a:pPr algn="ctr" defTabSz="457200">
              <a:defRPr b="1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Governatore 2016-2017  Franco Venturi</a:t>
            </a:r>
          </a:p>
        </p:txBody>
      </p:sp>
      <p:pic>
        <p:nvPicPr>
          <p:cNvPr id="1083" name="image6.jpeg" descr="T1617IT_PMS-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00" y="838200"/>
            <a:ext cx="3257550" cy="1598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roup 1180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74" name="Shape 1174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77" name="Shape 1177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78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9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81" name="Shape 1181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82" name="Shape 1182"/>
          <p:cNvSpPr/>
          <p:nvPr/>
        </p:nvSpPr>
        <p:spPr>
          <a:xfrm>
            <a:off x="-76200" y="381000"/>
            <a:ext cx="9220200" cy="202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001B51"/>
                </a:solidFill>
              </a:defRPr>
            </a:pPr>
            <a:r>
              <a:t>Ambassadorial Scholarships </a:t>
            </a:r>
            <a:r>
              <a:rPr sz="2000"/>
              <a:t>– </a:t>
            </a:r>
            <a:r>
              <a:rPr b="1" sz="2000"/>
              <a:t>40.689</a:t>
            </a:r>
            <a:r>
              <a:rPr sz="2000"/>
              <a:t> (programma concluso nel 2013)</a:t>
            </a:r>
          </a:p>
          <a:p>
            <a:pPr>
              <a:defRPr sz="2000">
                <a:solidFill>
                  <a:srgbClr val="001B51"/>
                </a:solidFill>
              </a:defRPr>
            </a:pPr>
            <a:r>
              <a:t> </a:t>
            </a:r>
          </a:p>
          <a:p>
            <a:pPr>
              <a:defRPr>
                <a:solidFill>
                  <a:srgbClr val="001B51"/>
                </a:solidFill>
              </a:defRPr>
            </a:pPr>
            <a:r>
              <a:t>Borsisti della Pace del Rotary </a:t>
            </a:r>
            <a:r>
              <a:rPr sz="2000"/>
              <a:t>– </a:t>
            </a:r>
            <a:r>
              <a:rPr b="1" sz="2000"/>
              <a:t>1.084</a:t>
            </a:r>
          </a:p>
          <a:p>
            <a:pPr>
              <a:defRPr sz="2000">
                <a:solidFill>
                  <a:srgbClr val="001B51"/>
                </a:solidFill>
              </a:defRPr>
            </a:pPr>
          </a:p>
          <a:p>
            <a:pPr>
              <a:defRPr>
                <a:solidFill>
                  <a:srgbClr val="001B51"/>
                </a:solidFill>
              </a:defRPr>
            </a:pPr>
            <a:r>
              <a:t>Scambio Giovani </a:t>
            </a:r>
            <a:r>
              <a:rPr sz="2000"/>
              <a:t>– </a:t>
            </a:r>
            <a:r>
              <a:rPr b="1" sz="2000"/>
              <a:t>45.353</a:t>
            </a:r>
          </a:p>
          <a:p>
            <a:pPr>
              <a:defRPr sz="2000">
                <a:solidFill>
                  <a:srgbClr val="958D85"/>
                </a:solidFill>
              </a:defRPr>
            </a:pPr>
            <a:r>
              <a:t> </a:t>
            </a:r>
          </a:p>
        </p:txBody>
      </p:sp>
      <p:pic>
        <p:nvPicPr>
          <p:cNvPr id="1183" name="image32.png" descr="immaginepace.bmp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2743200"/>
            <a:ext cx="4038600" cy="302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4" name="image33.jpeg" descr="sport-ragazzi-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37075" y="2743200"/>
            <a:ext cx="4572000" cy="304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2" name="Group 1192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86" name="Shape 1186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87" name="Shape 1187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88" name="Shape 1188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89" name="Shape 1189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90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1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3" name="Shape 1193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94" name="Shape 1194"/>
          <p:cNvSpPr/>
          <p:nvPr/>
        </p:nvSpPr>
        <p:spPr>
          <a:xfrm>
            <a:off x="-76200" y="380999"/>
            <a:ext cx="9220200" cy="2127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001B51"/>
                </a:solidFill>
              </a:defRPr>
            </a:pPr>
          </a:p>
          <a:p>
            <a:pPr>
              <a:defRPr sz="2000">
                <a:solidFill>
                  <a:srgbClr val="001B51"/>
                </a:solidFill>
              </a:defRPr>
            </a:pPr>
            <a:r>
              <a:t>Nel Ryla (Rotary Youth Leadership Award) a livello distrettuale </a:t>
            </a:r>
          </a:p>
          <a:p>
            <a:pPr>
              <a:defRPr sz="2000">
                <a:solidFill>
                  <a:srgbClr val="001B51"/>
                </a:solidFill>
              </a:defRPr>
            </a:pPr>
            <a:r>
              <a:t>(i due distretti 2071-2072 assieme) negli ultimi 10 anni, </a:t>
            </a:r>
            <a:r>
              <a:rPr b="1"/>
              <a:t>sono stati formati nella leadership 700 ragazzi tra i 19 e 29 anni. </a:t>
            </a:r>
          </a:p>
          <a:p>
            <a:pPr>
              <a:defRPr sz="2000">
                <a:solidFill>
                  <a:srgbClr val="001B51"/>
                </a:solidFill>
              </a:defRPr>
            </a:pPr>
            <a:r>
              <a:t> </a:t>
            </a:r>
            <a:endParaRPr b="1"/>
          </a:p>
          <a:p>
            <a:pPr>
              <a:defRPr sz="2000">
                <a:solidFill>
                  <a:srgbClr val="001B51"/>
                </a:solidFill>
              </a:defRPr>
            </a:pPr>
            <a:r>
              <a:t>Nel nostro distretto </a:t>
            </a:r>
            <a:r>
              <a:rPr b="1"/>
              <a:t>si finanziano con fondi distrettuali, progetti umanitari in ambito nazionale ed internazionale per circa 1 mln.</a:t>
            </a:r>
          </a:p>
        </p:txBody>
      </p:sp>
      <p:pic>
        <p:nvPicPr>
          <p:cNvPr id="1195" name="image34.jpeg" descr="lavoro-giovan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" y="3124200"/>
            <a:ext cx="3810000" cy="2470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6" name="image35.jpeg" descr="PROGETTIUMANITARI_ARANCIO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0" y="3124200"/>
            <a:ext cx="4210050" cy="915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7" name="image36.jpeg" descr="SEGUICI_GRIGIO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48200" y="4191000"/>
            <a:ext cx="2560640" cy="127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Group 1205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99" name="Shape 1199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00" name="Shape 1200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01" name="Shape 1201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03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4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6" name="Shape 1206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07" name="Shape 1207"/>
          <p:cNvSpPr/>
          <p:nvPr/>
        </p:nvSpPr>
        <p:spPr>
          <a:xfrm>
            <a:off x="152400" y="380998"/>
            <a:ext cx="8991600" cy="221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3600">
                <a:solidFill>
                  <a:srgbClr val="001B51"/>
                </a:solidFill>
              </a:defRPr>
            </a:pPr>
            <a:r>
              <a:t>Contenuti di cui andare fieri…  </a:t>
            </a:r>
          </a:p>
          <a:p>
            <a:pPr>
              <a:defRPr b="1" sz="3600">
                <a:solidFill>
                  <a:srgbClr val="001B51"/>
                </a:solidFill>
              </a:defRPr>
            </a:pPr>
          </a:p>
          <a:p>
            <a:pPr>
              <a:defRPr b="1" sz="3600">
                <a:solidFill>
                  <a:srgbClr val="001B51"/>
                </a:solidFill>
              </a:defRPr>
            </a:pPr>
            <a:r>
              <a:t>Contenuti che generano desiderio di appartenenza e partecipazione…</a:t>
            </a:r>
          </a:p>
        </p:txBody>
      </p:sp>
      <p:pic>
        <p:nvPicPr>
          <p:cNvPr id="1208" name="image37.png" descr="sinonimi-di-fierezz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" y="3810000"/>
            <a:ext cx="3733800" cy="196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image38.jpeg" descr="comunitc3a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76800" y="3429000"/>
            <a:ext cx="3429000" cy="227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roup 1217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211" name="Shape 1211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12" name="Shape 1212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13" name="Shape 1213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14" name="Shape 1214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15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6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0" name="Group 1220"/>
          <p:cNvGrpSpPr/>
          <p:nvPr/>
        </p:nvGrpSpPr>
        <p:grpSpPr>
          <a:xfrm>
            <a:off x="0" y="914399"/>
            <a:ext cx="4876800" cy="990601"/>
            <a:chOff x="0" y="0"/>
            <a:chExt cx="4876800" cy="990600"/>
          </a:xfrm>
        </p:grpSpPr>
        <p:sp>
          <p:nvSpPr>
            <p:cNvPr id="1218" name="Shape 1218"/>
            <p:cNvSpPr/>
            <p:nvPr/>
          </p:nvSpPr>
          <p:spPr>
            <a:xfrm>
              <a:off x="0" y="0"/>
              <a:ext cx="4876800" cy="990600"/>
            </a:xfrm>
            <a:prstGeom prst="rect">
              <a:avLst/>
            </a:prstGeom>
            <a:solidFill>
              <a:srgbClr val="004181">
                <a:alpha val="780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19" name="Shape 1219"/>
            <p:cNvSpPr/>
            <p:nvPr/>
          </p:nvSpPr>
          <p:spPr>
            <a:xfrm>
              <a:off x="0" y="-1"/>
              <a:ext cx="4876800" cy="544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3919" tIns="43919" rIns="43919" bIns="43919" numCol="1" anchor="t">
              <a:spAutoFit/>
            </a:bodyPr>
            <a:lstStyle>
              <a:lvl1pPr>
                <a:defRPr b="1" sz="3200"/>
              </a:lvl1pPr>
            </a:lstStyle>
            <a:p>
              <a:pPr/>
              <a:r>
                <a:t>Tempo di cambiamenti</a:t>
              </a:r>
            </a:p>
          </p:txBody>
        </p:sp>
      </p:grpSp>
      <p:pic>
        <p:nvPicPr>
          <p:cNvPr id="1221" name="image39.jpeg" descr="Change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9800" y="1981200"/>
            <a:ext cx="6781800" cy="3814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roup 1229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223" name="Shape 1223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24" name="Shape 1224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25" name="Shape 1225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26" name="Shape 1226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27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8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0" name="Shape 1230"/>
          <p:cNvSpPr/>
          <p:nvPr/>
        </p:nvSpPr>
        <p:spPr>
          <a:xfrm>
            <a:off x="304800" y="838200"/>
            <a:ext cx="8470900" cy="2329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3200">
                <a:solidFill>
                  <a:srgbClr val="001B51"/>
                </a:solidFill>
              </a:defRPr>
            </a:pPr>
            <a:r>
              <a:t>SERVE UN </a:t>
            </a:r>
            <a:r>
              <a:rPr i="1"/>
              <a:t>PASSO OLTRE</a:t>
            </a:r>
            <a:r>
              <a:t>….</a:t>
            </a:r>
          </a:p>
          <a:p>
            <a:pPr algn="ctr">
              <a:defRPr>
                <a:solidFill>
                  <a:srgbClr val="001B51"/>
                </a:solidFill>
              </a:defRPr>
            </a:pPr>
          </a:p>
          <a:p>
            <a:pPr algn="ctr">
              <a:defRPr>
                <a:solidFill>
                  <a:srgbClr val="001B51"/>
                </a:solidFill>
              </a:defRPr>
            </a:pPr>
            <a:r>
              <a:t>STARE INSIEME CON UNO</a:t>
            </a:r>
            <a:r>
              <a:rPr b="1"/>
              <a:t> SPIRITO PROFONDO </a:t>
            </a:r>
            <a:r>
              <a:t>E</a:t>
            </a:r>
            <a:r>
              <a:rPr b="1"/>
              <a:t> IMPREGNATO DI VERITÀ</a:t>
            </a:r>
            <a:r>
              <a:t>, COSTRUISCE UN MODELLO CAPACE DI DIFFERENZIARSI, A VOLTE ADDIRITTURA DI RAPPRESENTARE </a:t>
            </a:r>
            <a:r>
              <a:rPr b="1"/>
              <a:t>“IL MODELLO DI RIFERIMENTO</a:t>
            </a:r>
            <a:r>
              <a:t>”.</a:t>
            </a:r>
            <a:r>
              <a:rPr b="1"/>
              <a:t>   </a:t>
            </a:r>
          </a:p>
        </p:txBody>
      </p:sp>
      <p:pic>
        <p:nvPicPr>
          <p:cNvPr id="1231" name="image40.jpeg" descr="valore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6800" y="3276600"/>
            <a:ext cx="3473450" cy="248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2" name="image41.jpeg" descr="verita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24400" y="3251200"/>
            <a:ext cx="3733800" cy="2486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roup 1240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234" name="Shape 1234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35" name="Shape 1235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36" name="Shape 1236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37" name="Shape 1237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38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39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41" name="Shape 1241"/>
          <p:cNvSpPr/>
          <p:nvPr/>
        </p:nvSpPr>
        <p:spPr>
          <a:xfrm>
            <a:off x="242888" y="1177925"/>
            <a:ext cx="8839201" cy="197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4400">
                <a:solidFill>
                  <a:srgbClr val="004180"/>
                </a:solidFill>
              </a:defRPr>
            </a:pPr>
            <a:r>
              <a:t>“</a:t>
            </a:r>
            <a:r>
              <a:rPr>
                <a:solidFill>
                  <a:srgbClr val="001B51"/>
                </a:solidFill>
              </a:rPr>
              <a:t>Trovarsi insieme è </a:t>
            </a:r>
            <a:r>
              <a:rPr b="1">
                <a:solidFill>
                  <a:srgbClr val="001B51"/>
                </a:solidFill>
              </a:rPr>
              <a:t>un inizio</a:t>
            </a:r>
            <a:r>
              <a:rPr>
                <a:solidFill>
                  <a:srgbClr val="001B51"/>
                </a:solidFill>
              </a:rPr>
              <a:t>, restare insieme </a:t>
            </a:r>
            <a:r>
              <a:rPr b="1">
                <a:solidFill>
                  <a:srgbClr val="001B51"/>
                </a:solidFill>
              </a:rPr>
              <a:t>un progresso</a:t>
            </a:r>
            <a:r>
              <a:rPr>
                <a:solidFill>
                  <a:srgbClr val="001B51"/>
                </a:solidFill>
              </a:rPr>
              <a:t>, lavorare insieme </a:t>
            </a:r>
            <a:r>
              <a:rPr b="1">
                <a:solidFill>
                  <a:srgbClr val="001B51"/>
                </a:solidFill>
              </a:rPr>
              <a:t>un successo</a:t>
            </a:r>
            <a:r>
              <a:rPr>
                <a:solidFill>
                  <a:srgbClr val="001B51"/>
                </a:solidFill>
              </a:rPr>
              <a:t>”</a:t>
            </a:r>
            <a:r>
              <a:rPr i="1">
                <a:solidFill>
                  <a:srgbClr val="001B51"/>
                </a:solidFill>
              </a:rPr>
              <a:t>.</a:t>
            </a:r>
          </a:p>
        </p:txBody>
      </p:sp>
      <p:pic>
        <p:nvPicPr>
          <p:cNvPr id="1242" name="image42.jpeg" descr="Henry_Ford_400"/>
          <p:cNvPicPr>
            <a:picLocks noChangeAspect="1"/>
          </p:cNvPicPr>
          <p:nvPr/>
        </p:nvPicPr>
        <p:blipFill>
          <a:blip r:embed="rId4">
            <a:extLst/>
          </a:blip>
          <a:srcRect l="0" t="0" r="0" b="16339"/>
          <a:stretch>
            <a:fillRect/>
          </a:stretch>
        </p:blipFill>
        <p:spPr>
          <a:xfrm>
            <a:off x="138112" y="3948112"/>
            <a:ext cx="1766889" cy="1828802"/>
          </a:xfrm>
          <a:prstGeom prst="rect">
            <a:avLst/>
          </a:prstGeom>
          <a:ln w="12700">
            <a:miter lim="400000"/>
          </a:ln>
        </p:spPr>
      </p:pic>
      <p:sp>
        <p:nvSpPr>
          <p:cNvPr id="1243" name="Shape 1243"/>
          <p:cNvSpPr/>
          <p:nvPr/>
        </p:nvSpPr>
        <p:spPr>
          <a:xfrm>
            <a:off x="1905000" y="4876800"/>
            <a:ext cx="1628585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85859"/>
                </a:solidFill>
              </a:defRPr>
            </a:lvl1pPr>
          </a:lstStyle>
          <a:p>
            <a:pPr/>
            <a:r>
              <a:t>Henry Ford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1" name="Group 1251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245" name="Shape 1245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46" name="Shape 1246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48" name="Shape 1248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49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0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52" name="image43.jpeg" descr="21763"/>
          <p:cNvPicPr>
            <a:picLocks noChangeAspect="1"/>
          </p:cNvPicPr>
          <p:nvPr/>
        </p:nvPicPr>
        <p:blipFill>
          <a:blip r:embed="rId4">
            <a:extLst/>
          </a:blip>
          <a:srcRect l="8624" t="5099" r="0" b="0"/>
          <a:stretch>
            <a:fillRect/>
          </a:stretch>
        </p:blipFill>
        <p:spPr>
          <a:xfrm>
            <a:off x="749299" y="-1"/>
            <a:ext cx="8394703" cy="58070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5" name="Group 1255"/>
          <p:cNvGrpSpPr/>
          <p:nvPr/>
        </p:nvGrpSpPr>
        <p:grpSpPr>
          <a:xfrm>
            <a:off x="9525" y="1066799"/>
            <a:ext cx="4867275" cy="838201"/>
            <a:chOff x="0" y="0"/>
            <a:chExt cx="4867275" cy="838200"/>
          </a:xfrm>
        </p:grpSpPr>
        <p:sp>
          <p:nvSpPr>
            <p:cNvPr id="1253" name="Shape 1253"/>
            <p:cNvSpPr/>
            <p:nvPr/>
          </p:nvSpPr>
          <p:spPr>
            <a:xfrm>
              <a:off x="0" y="0"/>
              <a:ext cx="4867275" cy="838200"/>
            </a:xfrm>
            <a:prstGeom prst="rect">
              <a:avLst/>
            </a:prstGeom>
            <a:solidFill>
              <a:srgbClr val="004181">
                <a:alpha val="780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54" name="Shape 1254"/>
            <p:cNvSpPr/>
            <p:nvPr/>
          </p:nvSpPr>
          <p:spPr>
            <a:xfrm>
              <a:off x="0" y="-1"/>
              <a:ext cx="4867275" cy="76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3919" tIns="43919" rIns="43919" bIns="43919" numCol="1" anchor="t">
              <a:spAutoFit/>
            </a:bodyPr>
            <a:lstStyle>
              <a:lvl1pPr>
                <a:defRPr b="1" sz="4800"/>
              </a:lvl1pPr>
            </a:lstStyle>
            <a:p>
              <a:pPr/>
              <a:r>
                <a:t> Spunti concreti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" name="Group 1259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257" name="Shape 1257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8" name="Shape 1258"/>
            <p:cNvSpPr/>
            <p:nvPr/>
          </p:nvSpPr>
          <p:spPr>
            <a:xfrm>
              <a:off x="3606719" y="93186"/>
              <a:ext cx="1930558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 L’identità   </a:t>
              </a:r>
            </a:p>
          </p:txBody>
        </p:sp>
      </p:grpSp>
      <p:grpSp>
        <p:nvGrpSpPr>
          <p:cNvPr id="1266" name="Group 1266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260" name="Shape 1260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61" name="Shape 1261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62" name="Shape 1262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63" name="Shape 1263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64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5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69" name="Group 1269"/>
          <p:cNvGrpSpPr/>
          <p:nvPr/>
        </p:nvGrpSpPr>
        <p:grpSpPr>
          <a:xfrm>
            <a:off x="762000" y="1371600"/>
            <a:ext cx="7581900" cy="1524000"/>
            <a:chOff x="0" y="0"/>
            <a:chExt cx="7581900" cy="1524000"/>
          </a:xfrm>
        </p:grpSpPr>
        <p:sp>
          <p:nvSpPr>
            <p:cNvPr id="1267" name="Shape 1267"/>
            <p:cNvSpPr/>
            <p:nvPr/>
          </p:nvSpPr>
          <p:spPr>
            <a:xfrm>
              <a:off x="0" y="0"/>
              <a:ext cx="7581900" cy="1524000"/>
            </a:xfrm>
            <a:prstGeom prst="roundRect">
              <a:avLst>
                <a:gd name="adj" fmla="val 16667"/>
              </a:avLst>
            </a:prstGeom>
            <a:solidFill>
              <a:srgbClr val="00488C"/>
            </a:solidFill>
            <a:ln w="9525" cap="flat">
              <a:solidFill>
                <a:srgbClr val="958D8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844743" y="112912"/>
              <a:ext cx="5892412" cy="1298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600"/>
              </a:pPr>
              <a:r>
                <a:t>RAFFORZARE INTERNAMENTE </a:t>
              </a:r>
            </a:p>
            <a:p>
              <a:pPr algn="ctr">
                <a:defRPr b="1" sz="2600"/>
              </a:pPr>
              <a:r>
                <a:t>AL PROPRIO CLUB </a:t>
              </a:r>
            </a:p>
            <a:p>
              <a:pPr algn="ctr">
                <a:defRPr b="1" sz="2600"/>
              </a:pPr>
              <a:r>
                <a:t>IL SENSO DI </a:t>
              </a:r>
              <a:r>
                <a:rPr sz="3000"/>
                <a:t>IDENTITÀ COMUNE</a:t>
              </a:r>
              <a:r>
                <a:t>  </a:t>
              </a:r>
            </a:p>
          </p:txBody>
        </p:sp>
      </p:grpSp>
      <p:sp>
        <p:nvSpPr>
          <p:cNvPr id="1270" name="Shape 1270"/>
          <p:cNvSpPr/>
          <p:nvPr/>
        </p:nvSpPr>
        <p:spPr>
          <a:xfrm>
            <a:off x="76198" y="3368675"/>
            <a:ext cx="6316667" cy="742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200">
                <a:solidFill>
                  <a:srgbClr val="001B51"/>
                </a:solidFill>
              </a:defRPr>
            </a:pPr>
            <a:r>
              <a:t>IDENTITÀ come insieme di </a:t>
            </a:r>
            <a:r>
              <a:rPr b="1"/>
              <a:t>regole</a:t>
            </a:r>
            <a:r>
              <a:t>, </a:t>
            </a:r>
            <a:r>
              <a:rPr b="1"/>
              <a:t>valori</a:t>
            </a:r>
            <a:r>
              <a:t> e </a:t>
            </a:r>
            <a:r>
              <a:rPr b="1"/>
              <a:t>obiettivi</a:t>
            </a:r>
            <a:r>
              <a:t> condivisi da tutti i soci.</a:t>
            </a:r>
          </a:p>
        </p:txBody>
      </p:sp>
      <p:sp>
        <p:nvSpPr>
          <p:cNvPr id="1271" name="Shape 1271"/>
          <p:cNvSpPr/>
          <p:nvPr/>
        </p:nvSpPr>
        <p:spPr>
          <a:xfrm>
            <a:off x="76198" y="4451350"/>
            <a:ext cx="6240467" cy="107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b="1" sz="2200">
                <a:solidFill>
                  <a:srgbClr val="001B51"/>
                </a:solidFill>
              </a:defRPr>
            </a:lvl1pPr>
          </a:lstStyle>
          <a:p>
            <a:pPr/>
            <a:r>
              <a:t>ELEMENTI DI RITUALITÀ come strumenti per confermare chi siamo, ricordandone i significati e i contenuti.</a:t>
            </a:r>
          </a:p>
        </p:txBody>
      </p:sp>
      <p:pic>
        <p:nvPicPr>
          <p:cNvPr id="1272" name="image44.jpeg" descr="centenario_bandiere"/>
          <p:cNvPicPr>
            <a:picLocks noChangeAspect="1"/>
          </p:cNvPicPr>
          <p:nvPr/>
        </p:nvPicPr>
        <p:blipFill>
          <a:blip r:embed="rId4">
            <a:extLst/>
          </a:blip>
          <a:srcRect l="16637" t="1270" r="1309" b="9198"/>
          <a:stretch>
            <a:fillRect/>
          </a:stretch>
        </p:blipFill>
        <p:spPr>
          <a:xfrm>
            <a:off x="6476998" y="3463923"/>
            <a:ext cx="2514603" cy="2101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roup 1276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274" name="Shape 1274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5" name="Shape 1275"/>
            <p:cNvSpPr/>
            <p:nvPr/>
          </p:nvSpPr>
          <p:spPr>
            <a:xfrm>
              <a:off x="3219172" y="93186"/>
              <a:ext cx="2705654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La convivialità    </a:t>
              </a:r>
            </a:p>
          </p:txBody>
        </p:sp>
      </p:grpSp>
      <p:grpSp>
        <p:nvGrpSpPr>
          <p:cNvPr id="1283" name="Group 1283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277" name="Shape 1277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78" name="Shape 1278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79" name="Shape 1279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80" name="Shape 1280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81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2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4" name="Shape 1284"/>
          <p:cNvSpPr/>
          <p:nvPr/>
        </p:nvSpPr>
        <p:spPr>
          <a:xfrm>
            <a:off x="76200" y="1439862"/>
            <a:ext cx="5562600" cy="107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200">
                <a:solidFill>
                  <a:srgbClr val="001B51"/>
                </a:solidFill>
              </a:defRPr>
            </a:pPr>
            <a:r>
              <a:t>La </a:t>
            </a:r>
            <a:r>
              <a:rPr b="1"/>
              <a:t>CENA: </a:t>
            </a:r>
            <a:r>
              <a:t>lo strumento per creare </a:t>
            </a:r>
            <a:r>
              <a:rPr b="1"/>
              <a:t>AFFIATAMENTO AMICHEVOLE</a:t>
            </a:r>
            <a:r>
              <a:t>, ma </a:t>
            </a:r>
            <a:r>
              <a:rPr b="1"/>
              <a:t>non l’obiettivo dell’incontro</a:t>
            </a:r>
            <a:r>
              <a:t>.</a:t>
            </a:r>
          </a:p>
        </p:txBody>
      </p:sp>
      <p:sp>
        <p:nvSpPr>
          <p:cNvPr id="1285" name="Shape 1285"/>
          <p:cNvSpPr/>
          <p:nvPr/>
        </p:nvSpPr>
        <p:spPr>
          <a:xfrm>
            <a:off x="76200" y="3203575"/>
            <a:ext cx="8153400" cy="239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200">
                <a:solidFill>
                  <a:srgbClr val="001B51"/>
                </a:solidFill>
              </a:defRPr>
            </a:pPr>
            <a:r>
              <a:t>Dedicare ogni serata a un </a:t>
            </a:r>
            <a:r>
              <a:rPr b="1"/>
              <a:t>preciso</a:t>
            </a:r>
            <a:r>
              <a:t> </a:t>
            </a:r>
            <a:r>
              <a:rPr b="1"/>
              <a:t>argomento </a:t>
            </a:r>
            <a:r>
              <a:t>o alla </a:t>
            </a:r>
            <a:r>
              <a:rPr b="1"/>
              <a:t>condivisione dell’avanzamento di progetti avviati. </a:t>
            </a:r>
          </a:p>
          <a:p>
            <a:pPr algn="just">
              <a:defRPr sz="2200">
                <a:solidFill>
                  <a:srgbClr val="001B51"/>
                </a:solidFill>
              </a:defRPr>
            </a:pPr>
          </a:p>
          <a:p>
            <a:pPr algn="just">
              <a:defRPr b="1" sz="2200">
                <a:solidFill>
                  <a:srgbClr val="001B51"/>
                </a:solidFill>
              </a:defRPr>
            </a:pPr>
            <a:r>
              <a:t>Concentrare gli interventi nella prima parte della serata, quando l’attenzione è più alta.</a:t>
            </a:r>
          </a:p>
          <a:p>
            <a:pPr algn="just">
              <a:defRPr sz="2200">
                <a:solidFill>
                  <a:srgbClr val="001B51"/>
                </a:solidFill>
              </a:defRPr>
            </a:pPr>
          </a:p>
          <a:p>
            <a:pPr algn="just">
              <a:defRPr sz="2200">
                <a:solidFill>
                  <a:srgbClr val="001B51"/>
                </a:solidFill>
              </a:defRPr>
            </a:pPr>
            <a:r>
              <a:t>Favorire sempre la </a:t>
            </a:r>
            <a:r>
              <a:rPr b="1"/>
              <a:t>partecipazione dei soci</a:t>
            </a:r>
            <a:r>
              <a:t> alla discussione.</a:t>
            </a:r>
          </a:p>
        </p:txBody>
      </p:sp>
      <p:pic>
        <p:nvPicPr>
          <p:cNvPr id="1286" name="image45.jpeg" descr="cena rotary 2"/>
          <p:cNvPicPr>
            <a:picLocks noChangeAspect="1"/>
          </p:cNvPicPr>
          <p:nvPr/>
        </p:nvPicPr>
        <p:blipFill>
          <a:blip r:embed="rId4">
            <a:extLst/>
          </a:blip>
          <a:srcRect l="0" t="17117" r="1500" b="0"/>
          <a:stretch>
            <a:fillRect/>
          </a:stretch>
        </p:blipFill>
        <p:spPr>
          <a:xfrm>
            <a:off x="5715000" y="1039812"/>
            <a:ext cx="3352800" cy="21161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" name="Group 1290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288" name="Shape 1288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9" name="Shape 1289"/>
            <p:cNvSpPr/>
            <p:nvPr/>
          </p:nvSpPr>
          <p:spPr>
            <a:xfrm>
              <a:off x="1533320" y="93186"/>
              <a:ext cx="6077356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Oltre la convivialità, la progettualità    </a:t>
              </a:r>
            </a:p>
          </p:txBody>
        </p:sp>
      </p:grpSp>
      <p:grpSp>
        <p:nvGrpSpPr>
          <p:cNvPr id="1297" name="Group 1297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291" name="Shape 1291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293" name="Shape 1293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294" name="Shape 1294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295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6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8" name="Shape 1298"/>
          <p:cNvSpPr/>
          <p:nvPr/>
        </p:nvSpPr>
        <p:spPr>
          <a:xfrm>
            <a:off x="76200" y="1500187"/>
            <a:ext cx="4343400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sz="2200">
                <a:solidFill>
                  <a:srgbClr val="626262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99" name="Shape 1299"/>
          <p:cNvSpPr/>
          <p:nvPr/>
        </p:nvSpPr>
        <p:spPr>
          <a:xfrm>
            <a:off x="228600" y="1752600"/>
            <a:ext cx="4191000" cy="316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15000"/>
              </a:lnSpc>
              <a:defRPr sz="2000">
                <a:solidFill>
                  <a:srgbClr val="001B51"/>
                </a:solidFill>
              </a:defRPr>
            </a:pPr>
            <a:r>
              <a:t>IL PROGRAMMA DEL CLUB: </a:t>
            </a:r>
            <a:br/>
            <a:r>
              <a:t>APERTO AL CONTRIBUTO DI TUTTI I SOCI PER ESSERE </a:t>
            </a:r>
          </a:p>
          <a:p>
            <a:pPr algn="ctr">
              <a:lnSpc>
                <a:spcPct val="115000"/>
              </a:lnSpc>
              <a:defRPr b="1" sz="3200">
                <a:solidFill>
                  <a:srgbClr val="001B51"/>
                </a:solidFill>
              </a:defRPr>
            </a:pPr>
            <a:r>
              <a:t>SENTITO</a:t>
            </a:r>
          </a:p>
          <a:p>
            <a:pPr algn="ctr">
              <a:lnSpc>
                <a:spcPct val="115000"/>
              </a:lnSpc>
              <a:defRPr b="1" sz="3200">
                <a:solidFill>
                  <a:srgbClr val="001B51"/>
                </a:solidFill>
              </a:defRPr>
            </a:pPr>
            <a:r>
              <a:t>COMPRESO </a:t>
            </a:r>
          </a:p>
          <a:p>
            <a:pPr algn="ctr">
              <a:lnSpc>
                <a:spcPct val="115000"/>
              </a:lnSpc>
              <a:defRPr b="1" sz="3200">
                <a:solidFill>
                  <a:srgbClr val="001B51"/>
                </a:solidFill>
              </a:defRPr>
            </a:pPr>
            <a:r>
              <a:t>CONDIVISO </a:t>
            </a:r>
          </a:p>
          <a:p>
            <a:pPr algn="ctr">
              <a:lnSpc>
                <a:spcPct val="115000"/>
              </a:lnSpc>
              <a:defRPr b="1" sz="3200">
                <a:solidFill>
                  <a:srgbClr val="001B51"/>
                </a:solidFill>
              </a:defRPr>
            </a:pPr>
            <a:r>
              <a:t>ATTUATO</a:t>
            </a:r>
          </a:p>
        </p:txBody>
      </p:sp>
      <p:pic>
        <p:nvPicPr>
          <p:cNvPr id="1300" name="image46.jpeg" descr="2238271809_3601c302b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91000" y="1828800"/>
            <a:ext cx="4805363" cy="320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Shape 1085"/>
          <p:cNvSpPr/>
          <p:nvPr/>
        </p:nvSpPr>
        <p:spPr>
          <a:xfrm>
            <a:off x="0" y="3602037"/>
            <a:ext cx="9144000" cy="794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algn="ctr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/>
            </a:pPr>
            <a:r>
              <a:t>SEMINARIO ISTRUZIONE SQUADRA DISTRETTUALE</a:t>
            </a:r>
            <a:br/>
            <a:r>
              <a:t>Repubblica di San Marino, 22 Febbraio 2014</a:t>
            </a:r>
          </a:p>
        </p:txBody>
      </p:sp>
      <p:sp>
        <p:nvSpPr>
          <p:cNvPr id="1086" name="Shape 1086"/>
          <p:cNvSpPr/>
          <p:nvPr/>
        </p:nvSpPr>
        <p:spPr>
          <a:xfrm>
            <a:off x="0" y="3200399"/>
            <a:ext cx="9144000" cy="1687516"/>
          </a:xfrm>
          <a:prstGeom prst="rect">
            <a:avLst/>
          </a:prstGeom>
          <a:solidFill>
            <a:srgbClr val="3155A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lnSpc>
                <a:spcPct val="93000"/>
              </a:lnSpc>
              <a:defRPr>
                <a:solidFill>
                  <a:srgbClr val="958D85"/>
                </a:solidFill>
              </a:defRPr>
            </a:pPr>
          </a:p>
        </p:txBody>
      </p:sp>
      <p:sp>
        <p:nvSpPr>
          <p:cNvPr id="1087" name="Shape 1087"/>
          <p:cNvSpPr/>
          <p:nvPr/>
        </p:nvSpPr>
        <p:spPr>
          <a:xfrm>
            <a:off x="36511" y="3189288"/>
            <a:ext cx="9107491" cy="1490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 algn="ctr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48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Contenuti solidi e la magia della comunicazione</a:t>
            </a:r>
          </a:p>
        </p:txBody>
      </p:sp>
      <p:sp>
        <p:nvSpPr>
          <p:cNvPr id="1088" name="Shape 1088"/>
          <p:cNvSpPr/>
          <p:nvPr/>
        </p:nvSpPr>
        <p:spPr>
          <a:xfrm>
            <a:off x="512762" y="5105400"/>
            <a:ext cx="8086726" cy="1261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 algn="ctr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6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ASDI</a:t>
            </a:r>
          </a:p>
          <a:p>
            <a:pPr algn="ctr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6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Assemblea Distrettuale </a:t>
            </a:r>
          </a:p>
          <a:p>
            <a:pPr algn="ctr">
              <a:spcBef>
                <a:spcPts val="5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b="1" sz="20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Ferrara - 7 Maggio 2016</a:t>
            </a:r>
          </a:p>
        </p:txBody>
      </p:sp>
      <p:pic>
        <p:nvPicPr>
          <p:cNvPr id="1089" name="image5.jpeg"/>
          <p:cNvPicPr>
            <a:picLocks noChangeAspect="1"/>
          </p:cNvPicPr>
          <p:nvPr/>
        </p:nvPicPr>
        <p:blipFill>
          <a:blip r:embed="rId2">
            <a:extLst/>
          </a:blip>
          <a:srcRect l="0" t="5353" r="0" b="0"/>
          <a:stretch>
            <a:fillRect/>
          </a:stretch>
        </p:blipFill>
        <p:spPr>
          <a:xfrm>
            <a:off x="323850" y="215900"/>
            <a:ext cx="4679950" cy="1768475"/>
          </a:xfrm>
          <a:prstGeom prst="rect">
            <a:avLst/>
          </a:prstGeom>
          <a:ln w="12700">
            <a:miter lim="400000"/>
          </a:ln>
        </p:spPr>
      </p:pic>
      <p:sp>
        <p:nvSpPr>
          <p:cNvPr id="1090" name="Shape 1090"/>
          <p:cNvSpPr/>
          <p:nvPr/>
        </p:nvSpPr>
        <p:spPr>
          <a:xfrm>
            <a:off x="323850" y="1984375"/>
            <a:ext cx="4679950" cy="98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Distretto 2072</a:t>
            </a:r>
          </a:p>
          <a:p>
            <a:pPr algn="ctr">
              <a:defRPr b="1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Emilia Romagna – Repubblica di San Marino</a:t>
            </a:r>
          </a:p>
          <a:p>
            <a:pPr algn="ctr">
              <a:defRPr b="1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Governatore 2016-2017  Franco Venturi</a:t>
            </a:r>
          </a:p>
        </p:txBody>
      </p:sp>
      <p:pic>
        <p:nvPicPr>
          <p:cNvPr id="1091" name="image6.jpeg" descr="T1617IT_PMS-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2600" y="838200"/>
            <a:ext cx="3257550" cy="1598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roup 1308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02" name="Shape 1302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303" name="Shape 1303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304" name="Shape 1304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305" name="Shape 1305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306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7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9" name="Shape 1309"/>
          <p:cNvSpPr/>
          <p:nvPr/>
        </p:nvSpPr>
        <p:spPr>
          <a:xfrm>
            <a:off x="395288" y="642937"/>
            <a:ext cx="8534401" cy="2669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i="1" sz="3000">
                <a:solidFill>
                  <a:srgbClr val="001B51"/>
                </a:solidFill>
              </a:defRPr>
            </a:pPr>
            <a:r>
              <a:t>“Una squadra è tale se ha un obiettivo da raggiungere.  Una squadra ha bisogno di </a:t>
            </a:r>
            <a:r>
              <a:rPr b="1"/>
              <a:t>un leader</a:t>
            </a:r>
            <a:r>
              <a:t> che indichi l’obiettivo, che motivi la squadra e ciascun individuo a raggiungerlo, </a:t>
            </a:r>
            <a:r>
              <a:rPr b="1"/>
              <a:t>che crei l’ambiente appropriato perché la squadra trovi il modo di raggiungerlo.</a:t>
            </a:r>
          </a:p>
        </p:txBody>
      </p:sp>
      <p:sp>
        <p:nvSpPr>
          <p:cNvPr id="1310" name="Shape 1310"/>
          <p:cNvSpPr/>
          <p:nvPr/>
        </p:nvSpPr>
        <p:spPr>
          <a:xfrm>
            <a:off x="1947863" y="4648200"/>
            <a:ext cx="2108705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85859"/>
                </a:solidFill>
              </a:defRPr>
            </a:lvl1pPr>
          </a:lstStyle>
          <a:p>
            <a:pPr/>
            <a:r>
              <a:t>Warren Bennis</a:t>
            </a:r>
          </a:p>
        </p:txBody>
      </p:sp>
      <p:sp>
        <p:nvSpPr>
          <p:cNvPr id="1311" name="Shape 1311"/>
          <p:cNvSpPr/>
          <p:nvPr/>
        </p:nvSpPr>
        <p:spPr>
          <a:xfrm>
            <a:off x="1947863" y="5122862"/>
            <a:ext cx="2742564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solidFill>
                  <a:srgbClr val="585859"/>
                </a:solidFill>
              </a:defRPr>
            </a:lvl1pPr>
          </a:lstStyle>
          <a:p>
            <a:pPr/>
            <a:r>
              <a:t>COME SI DIVENTA LEADER</a:t>
            </a:r>
          </a:p>
        </p:txBody>
      </p:sp>
      <p:pic>
        <p:nvPicPr>
          <p:cNvPr id="1312" name="image47.jpeg" descr="bennis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687" y="3962400"/>
            <a:ext cx="1677989" cy="1844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Group 1320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14" name="Shape 1314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315" name="Shape 1315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316" name="Shape 1316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317" name="Shape 1317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318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9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21" name="image48.jpeg" descr="600-03556583"/>
          <p:cNvPicPr>
            <a:picLocks noChangeAspect="1"/>
          </p:cNvPicPr>
          <p:nvPr/>
        </p:nvPicPr>
        <p:blipFill>
          <a:blip r:embed="rId4">
            <a:extLst/>
          </a:blip>
          <a:srcRect l="0" t="1379" r="3702" b="6813"/>
          <a:stretch>
            <a:fillRect/>
          </a:stretch>
        </p:blipFill>
        <p:spPr>
          <a:xfrm>
            <a:off x="0" y="-2"/>
            <a:ext cx="9144001" cy="58070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4" name="Group 1324"/>
          <p:cNvGrpSpPr/>
          <p:nvPr/>
        </p:nvGrpSpPr>
        <p:grpSpPr>
          <a:xfrm>
            <a:off x="0" y="2362199"/>
            <a:ext cx="5943600" cy="766397"/>
            <a:chOff x="0" y="0"/>
            <a:chExt cx="5943600" cy="766395"/>
          </a:xfrm>
        </p:grpSpPr>
        <p:sp>
          <p:nvSpPr>
            <p:cNvPr id="1322" name="Shape 1322"/>
            <p:cNvSpPr/>
            <p:nvPr/>
          </p:nvSpPr>
          <p:spPr>
            <a:xfrm>
              <a:off x="0" y="-1"/>
              <a:ext cx="5943600" cy="762002"/>
            </a:xfrm>
            <a:prstGeom prst="rect">
              <a:avLst/>
            </a:prstGeom>
            <a:solidFill>
              <a:srgbClr val="004181">
                <a:alpha val="780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23" name="Shape 1323"/>
            <p:cNvSpPr/>
            <p:nvPr/>
          </p:nvSpPr>
          <p:spPr>
            <a:xfrm>
              <a:off x="0" y="-1"/>
              <a:ext cx="5943600" cy="76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3919" tIns="43919" rIns="43919" bIns="43919" numCol="1" anchor="t">
              <a:spAutoFit/>
            </a:bodyPr>
            <a:lstStyle>
              <a:lvl1pPr>
                <a:defRPr b="1" sz="4800"/>
              </a:lvl1pPr>
            </a:lstStyle>
            <a:p>
              <a:pPr/>
              <a:r>
                <a:t>La comunicazione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roup 1332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26" name="Shape 1326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327" name="Shape 1327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328" name="Shape 1328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329" name="Shape 1329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330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1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3" name="Shape 1333"/>
          <p:cNvSpPr/>
          <p:nvPr/>
        </p:nvSpPr>
        <p:spPr>
          <a:xfrm>
            <a:off x="1004887" y="-122239"/>
            <a:ext cx="7473951" cy="2723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000">
                <a:solidFill>
                  <a:srgbClr val="626262"/>
                </a:solidFill>
              </a:defRPr>
            </a:pPr>
          </a:p>
          <a:p>
            <a:pPr>
              <a:defRPr i="1" sz="5400">
                <a:solidFill>
                  <a:srgbClr val="004180"/>
                </a:solidFill>
              </a:defRPr>
            </a:pPr>
          </a:p>
          <a:p>
            <a:pPr>
              <a:defRPr sz="5400">
                <a:solidFill>
                  <a:srgbClr val="001B51"/>
                </a:solidFill>
              </a:defRPr>
            </a:pPr>
            <a:r>
              <a:t>“Perché, non si può non comunicare”.</a:t>
            </a:r>
          </a:p>
        </p:txBody>
      </p:sp>
      <p:sp>
        <p:nvSpPr>
          <p:cNvPr id="1334" name="Shape 1334"/>
          <p:cNvSpPr/>
          <p:nvPr/>
        </p:nvSpPr>
        <p:spPr>
          <a:xfrm>
            <a:off x="2057400" y="4587875"/>
            <a:ext cx="2311706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585859"/>
                </a:solidFill>
              </a:defRPr>
            </a:lvl1pPr>
          </a:lstStyle>
          <a:p>
            <a:pPr/>
            <a:r>
              <a:t>Paul Watzlawick</a:t>
            </a:r>
          </a:p>
        </p:txBody>
      </p:sp>
      <p:sp>
        <p:nvSpPr>
          <p:cNvPr id="1335" name="Shape 1335"/>
          <p:cNvSpPr/>
          <p:nvPr/>
        </p:nvSpPr>
        <p:spPr>
          <a:xfrm>
            <a:off x="2057400" y="5062537"/>
            <a:ext cx="4684374" cy="313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solidFill>
                  <a:srgbClr val="585859"/>
                </a:solidFill>
              </a:defRPr>
            </a:lvl1pPr>
          </a:lstStyle>
          <a:p>
            <a:pPr/>
            <a:r>
              <a:t>PRAGMATICA DELLA COMUNICAZIONE UMANA</a:t>
            </a:r>
          </a:p>
        </p:txBody>
      </p:sp>
      <p:pic>
        <p:nvPicPr>
          <p:cNvPr id="1336" name="image49.jpeg" descr="www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675" y="3405187"/>
            <a:ext cx="1628775" cy="2424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4" name="Group 1344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38" name="Shape 1338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339" name="Shape 1339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340" name="Shape 1340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341" name="Shape 1341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342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3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45" name="image50.jpeg" descr="MYA280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759075"/>
            <a:ext cx="2286000" cy="304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6" name="Shape 1346"/>
          <p:cNvSpPr/>
          <p:nvPr/>
        </p:nvSpPr>
        <p:spPr>
          <a:xfrm>
            <a:off x="319088" y="568324"/>
            <a:ext cx="8477251" cy="2111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>
                <a:solidFill>
                  <a:srgbClr val="001B51"/>
                </a:solidFill>
              </a:defRPr>
            </a:pPr>
          </a:p>
          <a:p>
            <a:pPr>
              <a:defRPr sz="2800">
                <a:solidFill>
                  <a:srgbClr val="001B51"/>
                </a:solidFill>
              </a:defRPr>
            </a:pPr>
            <a:r>
              <a:t>Un’organizzazione che non comunica, permette a chi interagisce con essa di </a:t>
            </a:r>
            <a:r>
              <a:rPr b="1"/>
              <a:t>formarsi idee senza avere elementi</a:t>
            </a:r>
            <a:r>
              <a:t> ai quali riferirsi, o meglio, potendo “analizzare” solo il </a:t>
            </a:r>
            <a:r>
              <a:rPr b="1"/>
              <a:t>silenzio</a:t>
            </a:r>
            <a:r>
              <a:t>.</a:t>
            </a:r>
          </a:p>
        </p:txBody>
      </p:sp>
      <p:grpSp>
        <p:nvGrpSpPr>
          <p:cNvPr id="1349" name="Group 1349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347" name="Shape 1347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8" name="Shape 1348"/>
            <p:cNvSpPr/>
            <p:nvPr/>
          </p:nvSpPr>
          <p:spPr>
            <a:xfrm>
              <a:off x="2241147" y="93186"/>
              <a:ext cx="4661703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Far sapere chi si è e cosa si fa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roup 1357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51" name="Shape 1351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354" name="Shape 1354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355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6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58" name="Shape 1358"/>
          <p:cNvSpPr/>
          <p:nvPr/>
        </p:nvSpPr>
        <p:spPr>
          <a:xfrm>
            <a:off x="269875" y="609599"/>
            <a:ext cx="8515350" cy="2111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 sz="2800">
                <a:solidFill>
                  <a:srgbClr val="001B51"/>
                </a:solidFill>
              </a:defRPr>
            </a:pPr>
          </a:p>
          <a:p>
            <a:pPr algn="just">
              <a:defRPr b="1" sz="2800">
                <a:solidFill>
                  <a:srgbClr val="001B51"/>
                </a:solidFill>
              </a:defRPr>
            </a:pPr>
            <a:r>
              <a:t>Nell’opinione pubblica convivono ancora idee </a:t>
            </a:r>
          </a:p>
          <a:p>
            <a:pPr algn="just">
              <a:defRPr b="1" sz="2800">
                <a:solidFill>
                  <a:srgbClr val="001B51"/>
                </a:solidFill>
              </a:defRPr>
            </a:pPr>
            <a:r>
              <a:t>contrastanti circa l’operato/le finalità del Rotary.</a:t>
            </a:r>
          </a:p>
          <a:p>
            <a:pPr algn="just">
              <a:defRPr b="1" sz="2800">
                <a:solidFill>
                  <a:srgbClr val="001B51"/>
                </a:solidFill>
              </a:defRPr>
            </a:pPr>
          </a:p>
          <a:p>
            <a:pPr algn="just">
              <a:defRPr b="1" sz="2800">
                <a:solidFill>
                  <a:srgbClr val="001B51"/>
                </a:solidFill>
              </a:defRPr>
            </a:pPr>
            <a:r>
              <a:t>Questo genera scetticismo e luoghi comuni.</a:t>
            </a:r>
          </a:p>
        </p:txBody>
      </p:sp>
      <p:sp>
        <p:nvSpPr>
          <p:cNvPr id="1359" name="Shape 1359"/>
          <p:cNvSpPr/>
          <p:nvPr/>
        </p:nvSpPr>
        <p:spPr>
          <a:xfrm>
            <a:off x="3282950" y="3276600"/>
            <a:ext cx="5486400" cy="1600200"/>
          </a:xfrm>
          <a:prstGeom prst="roundRect">
            <a:avLst>
              <a:gd name="adj" fmla="val 16667"/>
            </a:avLst>
          </a:prstGeom>
          <a:ln w="28575">
            <a:solidFill>
              <a:srgbClr val="474747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  <p:sp>
        <p:nvSpPr>
          <p:cNvPr id="1360" name="Shape 1360"/>
          <p:cNvSpPr/>
          <p:nvPr/>
        </p:nvSpPr>
        <p:spPr>
          <a:xfrm flipV="1" rot="16200000">
            <a:off x="2955924" y="3825874"/>
            <a:ext cx="647701" cy="463553"/>
          </a:xfrm>
          <a:prstGeom prst="triangle">
            <a:avLst/>
          </a:prstGeom>
          <a:solidFill>
            <a:srgbClr val="E0B021"/>
          </a:solidFill>
          <a:ln>
            <a:solidFill>
              <a:srgbClr val="958D85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  <p:pic>
        <p:nvPicPr>
          <p:cNvPr id="1361" name="image51.jpeg" descr="15600048"/>
          <p:cNvPicPr>
            <a:picLocks noChangeAspect="1"/>
          </p:cNvPicPr>
          <p:nvPr/>
        </p:nvPicPr>
        <p:blipFill>
          <a:blip r:embed="rId4">
            <a:extLst/>
          </a:blip>
          <a:srcRect l="31311" t="3357" r="0" b="0"/>
          <a:stretch>
            <a:fillRect/>
          </a:stretch>
        </p:blipFill>
        <p:spPr>
          <a:xfrm>
            <a:off x="152400" y="2971799"/>
            <a:ext cx="2682875" cy="28352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4" name="Group 1364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362" name="Shape 1362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63" name="Shape 1363"/>
            <p:cNvSpPr/>
            <p:nvPr/>
          </p:nvSpPr>
          <p:spPr>
            <a:xfrm>
              <a:off x="2241147" y="93186"/>
              <a:ext cx="4661703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Far sapere chi si è e cosa si fa</a:t>
              </a:r>
            </a:p>
          </p:txBody>
        </p:sp>
      </p:grpSp>
      <p:sp>
        <p:nvSpPr>
          <p:cNvPr id="1365" name="Shape 1365"/>
          <p:cNvSpPr/>
          <p:nvPr/>
        </p:nvSpPr>
        <p:spPr>
          <a:xfrm>
            <a:off x="3733800" y="3733798"/>
            <a:ext cx="4800600" cy="609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3600">
                <a:solidFill>
                  <a:srgbClr val="001B51"/>
                </a:solidFill>
              </a:defRPr>
            </a:lvl1pPr>
          </a:lstStyle>
          <a:p>
            <a:pPr/>
            <a:r>
              <a:t>Quale programma?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roup 1369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367" name="Shape 1367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68" name="Shape 1368"/>
            <p:cNvSpPr/>
            <p:nvPr/>
          </p:nvSpPr>
          <p:spPr>
            <a:xfrm>
              <a:off x="2658834" y="93186"/>
              <a:ext cx="3826330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Cos’è la comunicazione </a:t>
              </a:r>
            </a:p>
          </p:txBody>
        </p:sp>
      </p:grpSp>
      <p:grpSp>
        <p:nvGrpSpPr>
          <p:cNvPr id="1376" name="Group 1376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70" name="Shape 1370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371" name="Shape 1371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372" name="Shape 1372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373" name="Shape 1373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374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5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77" name="image52.jpeg" descr="IS675-023"/>
          <p:cNvPicPr>
            <a:picLocks noChangeAspect="1"/>
          </p:cNvPicPr>
          <p:nvPr/>
        </p:nvPicPr>
        <p:blipFill>
          <a:blip r:embed="rId4">
            <a:extLst/>
          </a:blip>
          <a:srcRect l="0" t="13200" r="0" b="45033"/>
          <a:stretch>
            <a:fillRect/>
          </a:stretch>
        </p:blipFill>
        <p:spPr>
          <a:xfrm>
            <a:off x="0" y="3263898"/>
            <a:ext cx="9144000" cy="2543178"/>
          </a:xfrm>
          <a:prstGeom prst="rect">
            <a:avLst/>
          </a:prstGeom>
          <a:ln w="12700">
            <a:miter lim="400000"/>
          </a:ln>
        </p:spPr>
      </p:pic>
      <p:sp>
        <p:nvSpPr>
          <p:cNvPr id="1378" name="Shape 1378"/>
          <p:cNvSpPr/>
          <p:nvPr/>
        </p:nvSpPr>
        <p:spPr>
          <a:xfrm>
            <a:off x="782638" y="1308100"/>
            <a:ext cx="7440611" cy="129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800">
                <a:solidFill>
                  <a:srgbClr val="001B51"/>
                </a:solidFill>
              </a:defRPr>
            </a:pPr>
            <a:r>
              <a:t>Un processo di </a:t>
            </a:r>
            <a:r>
              <a:rPr b="1"/>
              <a:t>scambio di informazioni</a:t>
            </a:r>
            <a:r>
              <a:t> e di </a:t>
            </a:r>
            <a:r>
              <a:rPr b="1"/>
              <a:t>influenzamento reciproco</a:t>
            </a:r>
            <a:r>
              <a:t> che avviene in un determinato contesto tra due o più individui.</a:t>
            </a:r>
          </a:p>
        </p:txBody>
      </p:sp>
      <p:sp>
        <p:nvSpPr>
          <p:cNvPr id="1379" name="Shape 1379"/>
          <p:cNvSpPr/>
          <p:nvPr/>
        </p:nvSpPr>
        <p:spPr>
          <a:xfrm>
            <a:off x="527050" y="1162050"/>
            <a:ext cx="8077200" cy="1949450"/>
          </a:xfrm>
          <a:prstGeom prst="roundRect">
            <a:avLst>
              <a:gd name="adj" fmla="val 16667"/>
            </a:avLst>
          </a:prstGeom>
          <a:ln w="28575">
            <a:solidFill>
              <a:srgbClr val="474747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roup 1383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381" name="Shape 1381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82" name="Shape 1382"/>
            <p:cNvSpPr/>
            <p:nvPr/>
          </p:nvSpPr>
          <p:spPr>
            <a:xfrm>
              <a:off x="2921663" y="93186"/>
              <a:ext cx="3300670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Perché si comunica  </a:t>
              </a:r>
            </a:p>
          </p:txBody>
        </p:sp>
      </p:grpSp>
      <p:grpSp>
        <p:nvGrpSpPr>
          <p:cNvPr id="1390" name="Group 1390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84" name="Shape 1384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385" name="Shape 1385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386" name="Shape 1386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387" name="Shape 1387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388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9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1" name="Shape 1391"/>
          <p:cNvSpPr/>
          <p:nvPr/>
        </p:nvSpPr>
        <p:spPr>
          <a:xfrm>
            <a:off x="31749" y="1325562"/>
            <a:ext cx="9040815" cy="41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200">
                <a:solidFill>
                  <a:srgbClr val="001B51"/>
                </a:solidFill>
              </a:defRPr>
            </a:pPr>
            <a:r>
              <a:t>SI COMUNICA PER </a:t>
            </a:r>
            <a:r>
              <a:rPr b="1"/>
              <a:t>RAGGIUNGERE UN OBIETTIVO</a:t>
            </a:r>
          </a:p>
        </p:txBody>
      </p:sp>
      <p:sp>
        <p:nvSpPr>
          <p:cNvPr id="1392" name="Shape 1392"/>
          <p:cNvSpPr/>
          <p:nvPr/>
        </p:nvSpPr>
        <p:spPr>
          <a:xfrm>
            <a:off x="152400" y="1143000"/>
            <a:ext cx="8801100" cy="838200"/>
          </a:xfrm>
          <a:prstGeom prst="roundRect">
            <a:avLst>
              <a:gd name="adj" fmla="val 16667"/>
            </a:avLst>
          </a:prstGeom>
          <a:ln w="28575">
            <a:solidFill>
              <a:srgbClr val="474747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  <p:sp>
        <p:nvSpPr>
          <p:cNvPr id="1393" name="Shape 1393"/>
          <p:cNvSpPr/>
          <p:nvPr/>
        </p:nvSpPr>
        <p:spPr>
          <a:xfrm>
            <a:off x="0" y="2286000"/>
            <a:ext cx="8515350" cy="2127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81000" indent="-381000">
              <a:buSzPct val="100000"/>
              <a:buFont typeface="Zapf Dingbats"/>
              <a:buChar char="■"/>
              <a:defRPr sz="2000">
                <a:solidFill>
                  <a:srgbClr val="001B51"/>
                </a:solidFill>
              </a:defRPr>
            </a:pPr>
            <a:r>
              <a:t>Scoprire o spiegare qualcosa</a:t>
            </a:r>
          </a:p>
          <a:p>
            <a:pPr marL="381000" indent="-381000">
              <a:buSzPct val="100000"/>
              <a:buFont typeface="Zapf Dingbats"/>
              <a:buChar char="■"/>
              <a:defRPr sz="2000">
                <a:solidFill>
                  <a:srgbClr val="001B51"/>
                </a:solidFill>
              </a:defRPr>
            </a:pPr>
            <a:r>
              <a:t>Compiere o conseguire qualcosa</a:t>
            </a:r>
          </a:p>
          <a:p>
            <a:pPr marL="381000" indent="-381000">
              <a:buSzPct val="100000"/>
              <a:buFont typeface="Zapf Dingbats"/>
              <a:buChar char="■"/>
              <a:defRPr sz="2000">
                <a:solidFill>
                  <a:srgbClr val="001B51"/>
                </a:solidFill>
              </a:defRPr>
            </a:pPr>
            <a:r>
              <a:t>Esprimere i propri sentimenti</a:t>
            </a:r>
          </a:p>
          <a:p>
            <a:pPr marL="381000" indent="-381000">
              <a:buSzPct val="100000"/>
              <a:buFont typeface="Zapf Dingbats"/>
              <a:buChar char="■"/>
              <a:defRPr sz="2000">
                <a:solidFill>
                  <a:srgbClr val="001B51"/>
                </a:solidFill>
              </a:defRPr>
            </a:pPr>
            <a:r>
              <a:t>Condividere un punto di vista</a:t>
            </a:r>
          </a:p>
          <a:p>
            <a:pPr marL="381000" indent="-381000">
              <a:buSzPct val="100000"/>
              <a:buFont typeface="Zapf Dingbats"/>
              <a:buChar char="■"/>
              <a:defRPr sz="2000">
                <a:solidFill>
                  <a:srgbClr val="001B51"/>
                </a:solidFill>
              </a:defRPr>
            </a:pPr>
            <a:r>
              <a:t>Per stare in compagnia</a:t>
            </a:r>
          </a:p>
          <a:p>
            <a:pPr marL="381000" indent="-381000">
              <a:buSzPct val="100000"/>
              <a:buFont typeface="Zapf Dingbats"/>
              <a:buChar char="■"/>
              <a:defRPr sz="2000">
                <a:solidFill>
                  <a:srgbClr val="001B51"/>
                </a:solidFill>
              </a:defRPr>
            </a:pPr>
            <a:r>
              <a:t>Alleviare le proprie preoccupazioni</a:t>
            </a:r>
          </a:p>
          <a:p>
            <a:pPr marL="381000" indent="-381000">
              <a:buSzPct val="100000"/>
              <a:buFont typeface="Zapf Dingbats"/>
              <a:buChar char="■"/>
              <a:defRPr sz="2000">
                <a:solidFill>
                  <a:srgbClr val="001B51"/>
                </a:solidFill>
              </a:defRPr>
            </a:pPr>
            <a:r>
              <a:t>Dimostrare interesse  </a:t>
            </a:r>
          </a:p>
        </p:txBody>
      </p:sp>
      <p:pic>
        <p:nvPicPr>
          <p:cNvPr id="1394" name="image53.png" descr="Schermata 2016-04-24 alle 17.42.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0" y="2209800"/>
            <a:ext cx="4724400" cy="2813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roup 1398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396" name="Shape 1396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97" name="Shape 1397"/>
            <p:cNvSpPr/>
            <p:nvPr/>
          </p:nvSpPr>
          <p:spPr>
            <a:xfrm>
              <a:off x="3165890" y="93186"/>
              <a:ext cx="2812216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Target e Obiettivi</a:t>
              </a:r>
            </a:p>
          </p:txBody>
        </p:sp>
      </p:grpSp>
      <p:grpSp>
        <p:nvGrpSpPr>
          <p:cNvPr id="1405" name="Group 1405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399" name="Shape 1399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400" name="Shape 1400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01" name="Shape 1401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402" name="Shape 1402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403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4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8" name="Group 1408"/>
          <p:cNvGrpSpPr/>
          <p:nvPr/>
        </p:nvGrpSpPr>
        <p:grpSpPr>
          <a:xfrm>
            <a:off x="1752600" y="914400"/>
            <a:ext cx="5791200" cy="914400"/>
            <a:chOff x="0" y="0"/>
            <a:chExt cx="5791200" cy="914400"/>
          </a:xfrm>
        </p:grpSpPr>
        <p:sp>
          <p:nvSpPr>
            <p:cNvPr id="1406" name="Shape 1406"/>
            <p:cNvSpPr/>
            <p:nvPr/>
          </p:nvSpPr>
          <p:spPr>
            <a:xfrm>
              <a:off x="0" y="0"/>
              <a:ext cx="5791200" cy="914400"/>
            </a:xfrm>
            <a:prstGeom prst="rect">
              <a:avLst/>
            </a:prstGeom>
            <a:solidFill>
              <a:srgbClr val="E0B021"/>
            </a:solidFill>
            <a:ln w="9525" cap="flat">
              <a:solidFill>
                <a:srgbClr val="958D85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600" u="sng"/>
              </a:pPr>
            </a:p>
          </p:txBody>
        </p:sp>
        <p:sp>
          <p:nvSpPr>
            <p:cNvPr id="1407" name="Shape 1407"/>
            <p:cNvSpPr/>
            <p:nvPr/>
          </p:nvSpPr>
          <p:spPr>
            <a:xfrm>
              <a:off x="474929" y="201812"/>
              <a:ext cx="4841339" cy="510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600" u="sng"/>
              </a:pPr>
              <a:r>
                <a:t>COMUNICAZIONE </a:t>
              </a:r>
              <a:r>
                <a:rPr sz="3000"/>
                <a:t>ESTERNA</a:t>
              </a:r>
            </a:p>
          </p:txBody>
        </p:sp>
      </p:grpSp>
      <p:sp>
        <p:nvSpPr>
          <p:cNvPr id="1409" name="Shape 1409"/>
          <p:cNvSpPr/>
          <p:nvPr/>
        </p:nvSpPr>
        <p:spPr>
          <a:xfrm flipV="1">
            <a:off x="4267200" y="1676400"/>
            <a:ext cx="800100" cy="311150"/>
          </a:xfrm>
          <a:prstGeom prst="triangle">
            <a:avLst/>
          </a:prstGeom>
          <a:solidFill>
            <a:srgbClr val="C0C0C0"/>
          </a:solidFill>
          <a:ln>
            <a:solidFill>
              <a:srgbClr val="958D85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  <p:sp>
        <p:nvSpPr>
          <p:cNvPr id="1410" name="Shape 1410"/>
          <p:cNvSpPr/>
          <p:nvPr/>
        </p:nvSpPr>
        <p:spPr>
          <a:xfrm>
            <a:off x="1752600" y="4038598"/>
            <a:ext cx="6127750" cy="149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valorizzare le nostre iniziative</a:t>
            </a:r>
          </a:p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accrescere la fiducia verso l’associazione</a:t>
            </a:r>
          </a:p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dimostrare coesione verso gli obiettivi</a:t>
            </a:r>
          </a:p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FAVORIRE L’ADESIONE DI NUOVI SOCI</a:t>
            </a:r>
          </a:p>
        </p:txBody>
      </p:sp>
      <p:sp>
        <p:nvSpPr>
          <p:cNvPr id="1411" name="Shape 1411"/>
          <p:cNvSpPr/>
          <p:nvPr/>
        </p:nvSpPr>
        <p:spPr>
          <a:xfrm>
            <a:off x="1181100" y="3948112"/>
            <a:ext cx="7048500" cy="1752602"/>
          </a:xfrm>
          <a:prstGeom prst="roundRect">
            <a:avLst>
              <a:gd name="adj" fmla="val 9421"/>
            </a:avLst>
          </a:prstGeom>
          <a:ln w="28575">
            <a:solidFill>
              <a:srgbClr val="474747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  <p:grpSp>
        <p:nvGrpSpPr>
          <p:cNvPr id="1414" name="Group 1414"/>
          <p:cNvGrpSpPr/>
          <p:nvPr/>
        </p:nvGrpSpPr>
        <p:grpSpPr>
          <a:xfrm>
            <a:off x="2871788" y="2058988"/>
            <a:ext cx="3681414" cy="1446215"/>
            <a:chOff x="0" y="0"/>
            <a:chExt cx="3681413" cy="1446213"/>
          </a:xfrm>
        </p:grpSpPr>
        <p:sp>
          <p:nvSpPr>
            <p:cNvPr id="1412" name="Shape 1412"/>
            <p:cNvSpPr/>
            <p:nvPr/>
          </p:nvSpPr>
          <p:spPr>
            <a:xfrm>
              <a:off x="0" y="0"/>
              <a:ext cx="3681414" cy="1446214"/>
            </a:xfrm>
            <a:prstGeom prst="roundRect">
              <a:avLst>
                <a:gd name="adj" fmla="val 16667"/>
              </a:avLst>
            </a:prstGeom>
            <a:solidFill>
              <a:srgbClr val="00488C"/>
            </a:solidFill>
            <a:ln w="9525" cap="flat">
              <a:solidFill>
                <a:srgbClr val="958D8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13" name="Shape 1413"/>
            <p:cNvSpPr/>
            <p:nvPr/>
          </p:nvSpPr>
          <p:spPr>
            <a:xfrm>
              <a:off x="469125" y="21556"/>
              <a:ext cx="2743159" cy="1403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200"/>
              </a:pPr>
              <a:r>
                <a:t> ISTITUZIONI</a:t>
              </a:r>
            </a:p>
            <a:p>
              <a:pPr algn="ctr">
                <a:defRPr b="1" sz="2200"/>
              </a:pPr>
              <a:r>
                <a:t>  OPINION LEADER</a:t>
              </a:r>
            </a:p>
            <a:p>
              <a:pPr algn="ctr">
                <a:defRPr b="1" sz="2200"/>
              </a:pPr>
              <a:r>
                <a:t>CITTADINI</a:t>
              </a:r>
            </a:p>
            <a:p>
              <a:pPr algn="ctr">
                <a:defRPr b="1" sz="2200"/>
              </a:pPr>
              <a:r>
                <a:t>MEDIA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roup 1418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416" name="Shape 1416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17" name="Shape 1417"/>
            <p:cNvSpPr/>
            <p:nvPr/>
          </p:nvSpPr>
          <p:spPr>
            <a:xfrm>
              <a:off x="3165890" y="93186"/>
              <a:ext cx="2812216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Target e Obiettivi</a:t>
              </a:r>
            </a:p>
          </p:txBody>
        </p:sp>
      </p:grpSp>
      <p:grpSp>
        <p:nvGrpSpPr>
          <p:cNvPr id="1425" name="Group 1425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419" name="Shape 1419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420" name="Shape 1420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21" name="Shape 1421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422" name="Shape 1422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423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4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28" name="Group 1428"/>
          <p:cNvGrpSpPr/>
          <p:nvPr/>
        </p:nvGrpSpPr>
        <p:grpSpPr>
          <a:xfrm>
            <a:off x="1752600" y="838200"/>
            <a:ext cx="5791200" cy="914400"/>
            <a:chOff x="0" y="0"/>
            <a:chExt cx="5791200" cy="914400"/>
          </a:xfrm>
        </p:grpSpPr>
        <p:sp>
          <p:nvSpPr>
            <p:cNvPr id="1426" name="Shape 1426"/>
            <p:cNvSpPr/>
            <p:nvPr/>
          </p:nvSpPr>
          <p:spPr>
            <a:xfrm>
              <a:off x="0" y="0"/>
              <a:ext cx="5791200" cy="914400"/>
            </a:xfrm>
            <a:prstGeom prst="rect">
              <a:avLst/>
            </a:prstGeom>
            <a:solidFill>
              <a:srgbClr val="E0B021"/>
            </a:solidFill>
            <a:ln w="9525" cap="flat">
              <a:solidFill>
                <a:srgbClr val="958D85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b="1" sz="2600" u="sng"/>
              </a:pPr>
            </a:p>
          </p:txBody>
        </p:sp>
        <p:sp>
          <p:nvSpPr>
            <p:cNvPr id="1427" name="Shape 1427"/>
            <p:cNvSpPr/>
            <p:nvPr/>
          </p:nvSpPr>
          <p:spPr>
            <a:xfrm>
              <a:off x="538553" y="201812"/>
              <a:ext cx="4714091" cy="510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 sz="2600" u="sng"/>
              </a:pPr>
              <a:r>
                <a:t>COMUNICAZIONE </a:t>
              </a:r>
              <a:r>
                <a:rPr sz="3000"/>
                <a:t>INTERNA</a:t>
              </a:r>
            </a:p>
          </p:txBody>
        </p:sp>
      </p:grpSp>
      <p:sp>
        <p:nvSpPr>
          <p:cNvPr id="1429" name="Shape 1429"/>
          <p:cNvSpPr/>
          <p:nvPr/>
        </p:nvSpPr>
        <p:spPr>
          <a:xfrm flipV="1">
            <a:off x="4343400" y="1676400"/>
            <a:ext cx="800100" cy="311150"/>
          </a:xfrm>
          <a:prstGeom prst="triangle">
            <a:avLst/>
          </a:prstGeom>
          <a:solidFill>
            <a:srgbClr val="C0C0C0"/>
          </a:solidFill>
          <a:ln>
            <a:solidFill>
              <a:srgbClr val="958D85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  <p:sp>
        <p:nvSpPr>
          <p:cNvPr id="1430" name="Shape 1430"/>
          <p:cNvSpPr/>
          <p:nvPr/>
        </p:nvSpPr>
        <p:spPr>
          <a:xfrm>
            <a:off x="762000" y="3757612"/>
            <a:ext cx="7924800" cy="1861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stimolare la conoscenza reciproca e il networking</a:t>
            </a:r>
          </a:p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aumentare la PARTECIPAZIONE e il COINVOLGIMENTO</a:t>
            </a:r>
          </a:p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informare sullo stato dei lavori</a:t>
            </a:r>
          </a:p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evitare fenomeni di TURN OVER</a:t>
            </a:r>
          </a:p>
          <a:p>
            <a:pPr marL="381000" indent="-381000">
              <a:lnSpc>
                <a:spcPct val="110000"/>
              </a:lnSpc>
              <a:buSzPct val="100000"/>
              <a:buFont typeface="Zapf Dingbats"/>
              <a:buChar char="■"/>
              <a:defRPr sz="2200">
                <a:solidFill>
                  <a:srgbClr val="001B51"/>
                </a:solidFill>
              </a:defRPr>
            </a:pPr>
            <a:r>
              <a:t> FAVORIRE L’ADESIONE DI NUOVI SOCI</a:t>
            </a:r>
          </a:p>
        </p:txBody>
      </p:sp>
      <p:sp>
        <p:nvSpPr>
          <p:cNvPr id="1431" name="Shape 1431"/>
          <p:cNvSpPr/>
          <p:nvPr/>
        </p:nvSpPr>
        <p:spPr>
          <a:xfrm>
            <a:off x="609600" y="3654425"/>
            <a:ext cx="8153400" cy="2133600"/>
          </a:xfrm>
          <a:prstGeom prst="roundRect">
            <a:avLst>
              <a:gd name="adj" fmla="val 8931"/>
            </a:avLst>
          </a:prstGeom>
          <a:ln w="28575">
            <a:solidFill>
              <a:srgbClr val="474747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958D85"/>
                </a:solidFill>
              </a:defRPr>
            </a:pPr>
          </a:p>
        </p:txBody>
      </p:sp>
      <p:grpSp>
        <p:nvGrpSpPr>
          <p:cNvPr id="1434" name="Group 1434"/>
          <p:cNvGrpSpPr/>
          <p:nvPr/>
        </p:nvGrpSpPr>
        <p:grpSpPr>
          <a:xfrm>
            <a:off x="2971800" y="2054225"/>
            <a:ext cx="3505200" cy="1295400"/>
            <a:chOff x="0" y="0"/>
            <a:chExt cx="3505200" cy="1295400"/>
          </a:xfrm>
        </p:grpSpPr>
        <p:sp>
          <p:nvSpPr>
            <p:cNvPr id="1432" name="Shape 1432"/>
            <p:cNvSpPr/>
            <p:nvPr/>
          </p:nvSpPr>
          <p:spPr>
            <a:xfrm>
              <a:off x="0" y="0"/>
              <a:ext cx="3505200" cy="1295400"/>
            </a:xfrm>
            <a:prstGeom prst="roundRect">
              <a:avLst>
                <a:gd name="adj" fmla="val 16667"/>
              </a:avLst>
            </a:prstGeom>
            <a:solidFill>
              <a:srgbClr val="00488C"/>
            </a:solidFill>
            <a:ln w="9525" cap="flat">
              <a:solidFill>
                <a:srgbClr val="958D8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33" name="Shape 1433"/>
            <p:cNvSpPr/>
            <p:nvPr/>
          </p:nvSpPr>
          <p:spPr>
            <a:xfrm>
              <a:off x="494692" y="410530"/>
              <a:ext cx="2515812" cy="474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sz="2200"/>
              </a:pPr>
              <a:r>
                <a:t>  </a:t>
              </a:r>
              <a:r>
                <a:rPr b="1" sz="2600"/>
                <a:t>SOCI ROTARY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2" name="Group 1442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436" name="Shape 1436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38" name="Shape 1438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440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1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43" name="image54.jpeg" descr="ti0136550"/>
          <p:cNvPicPr>
            <a:picLocks noChangeAspect="1"/>
          </p:cNvPicPr>
          <p:nvPr/>
        </p:nvPicPr>
        <p:blipFill>
          <a:blip r:embed="rId4">
            <a:extLst/>
          </a:blip>
          <a:srcRect l="0" t="1501" r="3702" b="6701"/>
          <a:stretch>
            <a:fillRect/>
          </a:stretch>
        </p:blipFill>
        <p:spPr>
          <a:xfrm>
            <a:off x="0" y="0"/>
            <a:ext cx="9144001" cy="5807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6" name="Group 1446"/>
          <p:cNvGrpSpPr/>
          <p:nvPr/>
        </p:nvGrpSpPr>
        <p:grpSpPr>
          <a:xfrm>
            <a:off x="4781550" y="3429000"/>
            <a:ext cx="4343400" cy="704557"/>
            <a:chOff x="0" y="0"/>
            <a:chExt cx="4343400" cy="704556"/>
          </a:xfrm>
        </p:grpSpPr>
        <p:sp>
          <p:nvSpPr>
            <p:cNvPr id="1444" name="Shape 1444"/>
            <p:cNvSpPr/>
            <p:nvPr/>
          </p:nvSpPr>
          <p:spPr>
            <a:xfrm>
              <a:off x="0" y="0"/>
              <a:ext cx="4343400" cy="669926"/>
            </a:xfrm>
            <a:prstGeom prst="rect">
              <a:avLst/>
            </a:prstGeom>
            <a:solidFill>
              <a:srgbClr val="004181">
                <a:alpha val="780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r"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0" y="0"/>
              <a:ext cx="4343400" cy="7045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3919" tIns="43919" rIns="43919" bIns="43919" numCol="1" anchor="t">
              <a:spAutoFit/>
            </a:bodyPr>
            <a:lstStyle>
              <a:lvl1pPr algn="r">
                <a:defRPr b="1" sz="4400"/>
              </a:lvl1pPr>
            </a:lstStyle>
            <a:p>
              <a:pPr/>
              <a:r>
                <a:t>Spunti concreti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9" name="Group 1099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093" name="Shape 1093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094" name="Shape 1094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095" name="Shape 1095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096" name="Shape 1096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097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8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0" name="Shape 1100"/>
          <p:cNvSpPr/>
          <p:nvPr/>
        </p:nvSpPr>
        <p:spPr>
          <a:xfrm>
            <a:off x="304800" y="304799"/>
            <a:ext cx="8534400" cy="1468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4800">
                <a:solidFill>
                  <a:srgbClr val="001B51"/>
                </a:solidFill>
              </a:defRPr>
            </a:pPr>
            <a:r>
              <a:t>Perché rotary?</a:t>
            </a:r>
          </a:p>
          <a:p>
            <a:pPr>
              <a:defRPr b="1" sz="4800">
                <a:solidFill>
                  <a:srgbClr val="001B51"/>
                </a:solidFill>
              </a:defRPr>
            </a:pPr>
            <a:r>
              <a:t>Perché contenuti solidi?</a:t>
            </a:r>
          </a:p>
        </p:txBody>
      </p:sp>
      <p:pic>
        <p:nvPicPr>
          <p:cNvPr id="1101" name="image22.jpeg" descr="contenuti-per-fare-visit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600" y="2667000"/>
            <a:ext cx="4349750" cy="312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2" name="image23.png" descr="2015-16-Them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0600" y="2667000"/>
            <a:ext cx="4191000" cy="3143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Group 1450"/>
          <p:cNvGrpSpPr/>
          <p:nvPr/>
        </p:nvGrpSpPr>
        <p:grpSpPr>
          <a:xfrm>
            <a:off x="0" y="304798"/>
            <a:ext cx="9144000" cy="620718"/>
            <a:chOff x="0" y="0"/>
            <a:chExt cx="9144000" cy="620717"/>
          </a:xfrm>
        </p:grpSpPr>
        <p:sp>
          <p:nvSpPr>
            <p:cNvPr id="1448" name="Shape 1448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49" name="Shape 1449"/>
            <p:cNvSpPr/>
            <p:nvPr/>
          </p:nvSpPr>
          <p:spPr>
            <a:xfrm>
              <a:off x="2118216" y="93186"/>
              <a:ext cx="4907566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La magia della comunicazione </a:t>
              </a:r>
            </a:p>
          </p:txBody>
        </p:sp>
      </p:grpSp>
      <p:grpSp>
        <p:nvGrpSpPr>
          <p:cNvPr id="1457" name="Group 1457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451" name="Shape 1451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452" name="Shape 1452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53" name="Shape 1453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454" name="Shape 1454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455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6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8" name="Shape 1458"/>
          <p:cNvSpPr/>
          <p:nvPr/>
        </p:nvSpPr>
        <p:spPr>
          <a:xfrm>
            <a:off x="723900" y="2362200"/>
            <a:ext cx="7696200" cy="1412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b="1" sz="3000">
                <a:solidFill>
                  <a:srgbClr val="001B51"/>
                </a:solidFill>
              </a:defRPr>
            </a:pPr>
            <a:r>
              <a:t>Quando </a:t>
            </a:r>
            <a:r>
              <a:rPr sz="3200"/>
              <a:t>parole, immagini (e musica) </a:t>
            </a:r>
            <a:r>
              <a:t>si fondono e riescono a toccare il cuore con semplicità ed efficacia.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2" name="Group 1462"/>
          <p:cNvGrpSpPr/>
          <p:nvPr/>
        </p:nvGrpSpPr>
        <p:grpSpPr>
          <a:xfrm>
            <a:off x="0" y="-232758"/>
            <a:ext cx="9144000" cy="1391030"/>
            <a:chOff x="0" y="0"/>
            <a:chExt cx="9144000" cy="1391029"/>
          </a:xfrm>
        </p:grpSpPr>
        <p:sp>
          <p:nvSpPr>
            <p:cNvPr id="1460" name="Shape 1460"/>
            <p:cNvSpPr/>
            <p:nvPr/>
          </p:nvSpPr>
          <p:spPr>
            <a:xfrm>
              <a:off x="0" y="385157"/>
              <a:ext cx="9144000" cy="620715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461" name="Shape 1461"/>
            <p:cNvSpPr/>
            <p:nvPr/>
          </p:nvSpPr>
          <p:spPr>
            <a:xfrm>
              <a:off x="2079521" y="-1"/>
              <a:ext cx="4984958" cy="1391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  <a:r>
                <a:t> </a:t>
              </a:r>
            </a:p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</a:p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  <a:r>
                <a:t>La magia della comunicazione </a:t>
              </a:r>
            </a:p>
          </p:txBody>
        </p:sp>
      </p:grpSp>
      <p:grpSp>
        <p:nvGrpSpPr>
          <p:cNvPr id="1469" name="Group 1469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463" name="Shape 1463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464" name="Shape 1464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65" name="Shape 1465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466" name="Shape 1466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467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8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0" name="Shape 1470"/>
          <p:cNvSpPr/>
          <p:nvPr/>
        </p:nvSpPr>
        <p:spPr>
          <a:xfrm>
            <a:off x="152400" y="1295399"/>
            <a:ext cx="5410200" cy="3547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 sz="2000">
                <a:solidFill>
                  <a:srgbClr val="626262"/>
                </a:solidFill>
              </a:defRPr>
            </a:pPr>
          </a:p>
          <a:p>
            <a:pPr>
              <a:defRPr sz="2600">
                <a:solidFill>
                  <a:srgbClr val="626262"/>
                </a:solidFill>
              </a:defRPr>
            </a:pPr>
          </a:p>
          <a:p>
            <a:pPr>
              <a:defRPr sz="2600">
                <a:solidFill>
                  <a:srgbClr val="001B51"/>
                </a:solidFill>
              </a:defRPr>
            </a:pPr>
            <a:r>
              <a:t>Se il messaggio è la </a:t>
            </a:r>
            <a:r>
              <a:rPr b="1" sz="2800"/>
              <a:t>SOSTANZA</a:t>
            </a:r>
            <a:r>
              <a:t>, la qualità della comunicazione si raggiunge toccando… </a:t>
            </a:r>
          </a:p>
          <a:p>
            <a:pPr>
              <a:defRPr b="1" sz="2800">
                <a:solidFill>
                  <a:srgbClr val="001B51"/>
                </a:solidFill>
              </a:defRPr>
            </a:pPr>
            <a:r>
              <a:t>la sfera dell’EMOZIONE</a:t>
            </a:r>
            <a:r>
              <a:rPr sz="2600"/>
              <a:t>.</a:t>
            </a:r>
          </a:p>
          <a:p>
            <a:pPr algn="ctr">
              <a:defRPr sz="2600">
                <a:solidFill>
                  <a:srgbClr val="626262"/>
                </a:solidFill>
              </a:defRPr>
            </a:pPr>
          </a:p>
          <a:p>
            <a:pPr algn="ctr">
              <a:defRPr sz="2600">
                <a:solidFill>
                  <a:srgbClr val="626262"/>
                </a:solidFill>
              </a:defRPr>
            </a:pPr>
          </a:p>
        </p:txBody>
      </p:sp>
      <p:pic>
        <p:nvPicPr>
          <p:cNvPr id="1471" name="image55.jpeg" descr="iblhor00705629"/>
          <p:cNvPicPr>
            <a:picLocks noChangeAspect="1"/>
          </p:cNvPicPr>
          <p:nvPr/>
        </p:nvPicPr>
        <p:blipFill>
          <a:blip r:embed="rId4">
            <a:extLst/>
          </a:blip>
          <a:srcRect l="0" t="4593" r="3232" b="0"/>
          <a:stretch>
            <a:fillRect/>
          </a:stretch>
        </p:blipFill>
        <p:spPr>
          <a:xfrm>
            <a:off x="5333998" y="1828798"/>
            <a:ext cx="3676653" cy="2852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roup 1475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473" name="Shape 1473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74" name="Shape 1474"/>
            <p:cNvSpPr/>
            <p:nvPr/>
          </p:nvSpPr>
          <p:spPr>
            <a:xfrm>
              <a:off x="1680959" y="93186"/>
              <a:ext cx="5782080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Esempio di comunicazione testuale  </a:t>
              </a:r>
            </a:p>
          </p:txBody>
        </p:sp>
      </p:grpSp>
      <p:grpSp>
        <p:nvGrpSpPr>
          <p:cNvPr id="1482" name="Group 1482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476" name="Shape 1476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477" name="Shape 1477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78" name="Shape 1478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479" name="Shape 1479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480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1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83" name="Shape 1483"/>
          <p:cNvSpPr/>
          <p:nvPr/>
        </p:nvSpPr>
        <p:spPr>
          <a:xfrm>
            <a:off x="196850" y="1474787"/>
            <a:ext cx="8750300" cy="3623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i="1" sz="2600">
                <a:solidFill>
                  <a:srgbClr val="001B51"/>
                </a:solidFill>
              </a:defRPr>
            </a:pPr>
            <a:r>
              <a:t>“Il mercato odierno ci offre molti spunti di riflessione e motivi di incertezza.</a:t>
            </a:r>
          </a:p>
          <a:p>
            <a:pPr algn="just">
              <a:defRPr i="1" sz="2600">
                <a:solidFill>
                  <a:srgbClr val="001B51"/>
                </a:solidFill>
              </a:defRPr>
            </a:pPr>
            <a:r>
              <a:t>Ci affacciamo a questo scenario con la curiosità di un bambino - privo ancora di informazioni precise, ma anche di pregiudizi -  che si trova davanti a molteplici possibilità.</a:t>
            </a:r>
          </a:p>
          <a:p>
            <a:pPr algn="just">
              <a:defRPr i="1" sz="2600">
                <a:solidFill>
                  <a:srgbClr val="001B51"/>
                </a:solidFill>
              </a:defRPr>
            </a:pPr>
          </a:p>
          <a:p>
            <a:pPr algn="just">
              <a:defRPr i="1" sz="2600">
                <a:solidFill>
                  <a:srgbClr val="001B51"/>
                </a:solidFill>
              </a:defRPr>
            </a:pPr>
            <a:r>
              <a:t>La difficoltà di scegliere non deve però essere solo fonte di paure, ma anzi rallegrarci per le numerose opportunità che si aprono davanti ai nostri occhi”.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roup 1487"/>
          <p:cNvGrpSpPr/>
          <p:nvPr/>
        </p:nvGrpSpPr>
        <p:grpSpPr>
          <a:xfrm>
            <a:off x="0" y="152397"/>
            <a:ext cx="9144000" cy="620719"/>
            <a:chOff x="0" y="0"/>
            <a:chExt cx="9144000" cy="620717"/>
          </a:xfrm>
        </p:grpSpPr>
        <p:sp>
          <p:nvSpPr>
            <p:cNvPr id="1485" name="Shape 1485"/>
            <p:cNvSpPr/>
            <p:nvPr/>
          </p:nvSpPr>
          <p:spPr>
            <a:xfrm>
              <a:off x="0" y="-1"/>
              <a:ext cx="9144000" cy="620718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sz="1800">
                  <a:solidFill>
                    <a:srgbClr val="958D8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86" name="Shape 1486"/>
            <p:cNvSpPr/>
            <p:nvPr/>
          </p:nvSpPr>
          <p:spPr>
            <a:xfrm>
              <a:off x="1851441" y="93186"/>
              <a:ext cx="5441115" cy="434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pPr/>
              <a:r>
                <a:t>Esempio di comunicazione visiva  </a:t>
              </a:r>
            </a:p>
          </p:txBody>
        </p:sp>
      </p:grpSp>
      <p:grpSp>
        <p:nvGrpSpPr>
          <p:cNvPr id="1494" name="Group 1494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488" name="Shape 1488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489" name="Shape 1489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490" name="Shape 1490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491" name="Shape 1491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492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93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95" name="image56.jpeg" descr="IE002-047"/>
          <p:cNvPicPr>
            <a:picLocks noChangeAspect="1"/>
          </p:cNvPicPr>
          <p:nvPr/>
        </p:nvPicPr>
        <p:blipFill>
          <a:blip r:embed="rId4">
            <a:extLst/>
          </a:blip>
          <a:srcRect l="16911" t="18326" r="8089" b="5517"/>
          <a:stretch>
            <a:fillRect/>
          </a:stretch>
        </p:blipFill>
        <p:spPr>
          <a:xfrm>
            <a:off x="1035048" y="915987"/>
            <a:ext cx="7073904" cy="4784727"/>
          </a:xfrm>
          <a:prstGeom prst="rect">
            <a:avLst/>
          </a:prstGeom>
          <a:ln w="12700">
            <a:miter lim="400000"/>
          </a:ln>
        </p:spPr>
      </p:pic>
      <p:sp>
        <p:nvSpPr>
          <p:cNvPr id="1496" name="Shape 1496"/>
          <p:cNvSpPr/>
          <p:nvPr/>
        </p:nvSpPr>
        <p:spPr>
          <a:xfrm>
            <a:off x="5257798" y="2133600"/>
            <a:ext cx="2894016" cy="47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i="1" sz="2600"/>
            </a:lvl1pPr>
          </a:lstStyle>
          <a:p>
            <a:pPr/>
            <a:r>
              <a:t>OPPORTUNITIES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Group 1500"/>
          <p:cNvGrpSpPr/>
          <p:nvPr/>
        </p:nvGrpSpPr>
        <p:grpSpPr>
          <a:xfrm>
            <a:off x="0" y="86140"/>
            <a:ext cx="9144000" cy="753236"/>
            <a:chOff x="0" y="0"/>
            <a:chExt cx="9144000" cy="753234"/>
          </a:xfrm>
        </p:grpSpPr>
        <p:sp>
          <p:nvSpPr>
            <p:cNvPr id="1498" name="Shape 1498"/>
            <p:cNvSpPr/>
            <p:nvPr/>
          </p:nvSpPr>
          <p:spPr>
            <a:xfrm>
              <a:off x="0" y="66259"/>
              <a:ext cx="9144000" cy="620716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499" name="Shape 1499"/>
            <p:cNvSpPr/>
            <p:nvPr/>
          </p:nvSpPr>
          <p:spPr>
            <a:xfrm>
              <a:off x="1680960" y="-1"/>
              <a:ext cx="5782080" cy="753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</a:p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  <a:r>
                <a:t>Esempio di comunicazione testuale  </a:t>
              </a:r>
            </a:p>
          </p:txBody>
        </p:sp>
      </p:grpSp>
      <p:grpSp>
        <p:nvGrpSpPr>
          <p:cNvPr id="1507" name="Group 1507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501" name="Shape 1501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502" name="Shape 1502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505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6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8" name="Shape 1508"/>
          <p:cNvSpPr/>
          <p:nvPr/>
        </p:nvSpPr>
        <p:spPr>
          <a:xfrm>
            <a:off x="431800" y="1365249"/>
            <a:ext cx="8280400" cy="336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600">
                <a:solidFill>
                  <a:srgbClr val="001B51"/>
                </a:solidFill>
              </a:defRPr>
            </a:pPr>
            <a:r>
              <a:t>Proviamo ad esprimere a parole i concetto di</a:t>
            </a:r>
          </a:p>
          <a:p>
            <a:pPr algn="ctr">
              <a:defRPr b="1" sz="3600">
                <a:solidFill>
                  <a:srgbClr val="001B51"/>
                </a:solidFill>
              </a:defRPr>
            </a:pPr>
            <a:r>
              <a:t>LUNGIMIRANZA, VISIONE</a:t>
            </a:r>
            <a:endParaRPr sz="2600"/>
          </a:p>
          <a:p>
            <a:pPr>
              <a:defRPr sz="2600">
                <a:solidFill>
                  <a:srgbClr val="001B51"/>
                </a:solidFill>
              </a:defRPr>
            </a:pPr>
          </a:p>
          <a:p>
            <a:pPr>
              <a:defRPr sz="2600">
                <a:solidFill>
                  <a:srgbClr val="001B51"/>
                </a:solidFill>
              </a:defRPr>
            </a:pPr>
          </a:p>
          <a:p>
            <a:pPr>
              <a:defRPr i="1" sz="2600">
                <a:solidFill>
                  <a:srgbClr val="001B51"/>
                </a:solidFill>
              </a:defRPr>
            </a:pPr>
            <a:r>
              <a:t>La lungimiranza è porsi degli obiettivi futuri a media e lunga scadenza sulla scorta di una attenta capacità di previsione fondata sull'analisi, l'osservazione e un prudente intuito.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6" name="Group 1516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510" name="Shape 1510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511" name="Shape 1511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512" name="Shape 1512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513" name="Shape 1513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514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15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17" name="image57.jpeg" descr="ti203747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000" y="838200"/>
            <a:ext cx="7924800" cy="49291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0" name="Group 1520"/>
          <p:cNvGrpSpPr/>
          <p:nvPr/>
        </p:nvGrpSpPr>
        <p:grpSpPr>
          <a:xfrm>
            <a:off x="0" y="-232758"/>
            <a:ext cx="9144000" cy="1391030"/>
            <a:chOff x="0" y="0"/>
            <a:chExt cx="9144000" cy="1391029"/>
          </a:xfrm>
        </p:grpSpPr>
        <p:sp>
          <p:nvSpPr>
            <p:cNvPr id="1518" name="Shape 1518"/>
            <p:cNvSpPr/>
            <p:nvPr/>
          </p:nvSpPr>
          <p:spPr>
            <a:xfrm>
              <a:off x="0" y="385157"/>
              <a:ext cx="9144000" cy="620715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</a:p>
          </p:txBody>
        </p:sp>
        <p:sp>
          <p:nvSpPr>
            <p:cNvPr id="1519" name="Shape 1519"/>
            <p:cNvSpPr/>
            <p:nvPr/>
          </p:nvSpPr>
          <p:spPr>
            <a:xfrm>
              <a:off x="1812747" y="-1"/>
              <a:ext cx="5518506" cy="1391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</a:p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</a:p>
            <a:p>
              <a:pPr algn="ctr">
                <a:lnSpc>
                  <a:spcPct val="93000"/>
                </a:lnSpc>
                <a:defRPr b="1">
                  <a:latin typeface="Georgia"/>
                  <a:ea typeface="Georgia"/>
                  <a:cs typeface="Georgia"/>
                  <a:sym typeface="Georgia"/>
                </a:defRPr>
              </a:pPr>
              <a:r>
                <a:t>Esempio di comunicazione visiva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8" name="Group 1528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522" name="Shape 1522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523" name="Shape 1523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524" name="Shape 1524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525" name="Shape 1525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526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7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9" name="Shape 1529"/>
          <p:cNvSpPr/>
          <p:nvPr/>
        </p:nvSpPr>
        <p:spPr>
          <a:xfrm>
            <a:off x="76200" y="2286000"/>
            <a:ext cx="8709025" cy="856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sz="5400">
                <a:solidFill>
                  <a:srgbClr val="001B51"/>
                </a:solidFill>
              </a:defRPr>
            </a:lvl1pPr>
          </a:lstStyle>
          <a:p>
            <a:pPr/>
            <a:r>
              <a:t>…FAME E POVERTÀ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7" name="Group 1537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531" name="Shape 1531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532" name="Shape 1532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533" name="Shape 1533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534" name="Shape 1534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535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6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38" name="image58.jpeg" descr="df45ec2ccda472ec1449c8a791b44047"/>
          <p:cNvPicPr>
            <a:picLocks noChangeAspect="1"/>
          </p:cNvPicPr>
          <p:nvPr/>
        </p:nvPicPr>
        <p:blipFill>
          <a:blip r:embed="rId4">
            <a:extLst/>
          </a:blip>
          <a:srcRect l="0" t="2850" r="0" b="13213"/>
          <a:stretch>
            <a:fillRect/>
          </a:stretch>
        </p:blipFill>
        <p:spPr>
          <a:xfrm>
            <a:off x="76200" y="381000"/>
            <a:ext cx="4527550" cy="5426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9" name="image59.jpeg" descr="c00ee4f8c1d83b623226e8e0ac4e43a5"/>
          <p:cNvPicPr>
            <a:picLocks noChangeAspect="1"/>
          </p:cNvPicPr>
          <p:nvPr/>
        </p:nvPicPr>
        <p:blipFill>
          <a:blip r:embed="rId5">
            <a:extLst/>
          </a:blip>
          <a:srcRect l="0" t="7564" r="0" b="9675"/>
          <a:stretch>
            <a:fillRect/>
          </a:stretch>
        </p:blipFill>
        <p:spPr>
          <a:xfrm>
            <a:off x="4579937" y="381000"/>
            <a:ext cx="4564063" cy="5392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Shape 15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2" name="Shape 15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3" name="media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58837"/>
            <a:ext cx="9144000" cy="5138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2999" fill="hold"/>
                                        <p:tgtEl>
                                          <p:spTgt spid="1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54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1" name="Group 1551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545" name="Shape 1545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 defTabSz="4572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 defTabSz="4572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 defTabSz="4572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546" name="Shape 1546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547" name="Shape 1547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 defTabSz="457200"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 defTabSz="457200"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548" name="Shape 1548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549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0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52" name="Shape 1552"/>
          <p:cNvSpPr/>
          <p:nvPr/>
        </p:nvSpPr>
        <p:spPr>
          <a:xfrm>
            <a:off x="1447799" y="2994024"/>
            <a:ext cx="7304090" cy="609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3600">
                <a:solidFill>
                  <a:srgbClr val="1F497D"/>
                </a:solidFill>
              </a:defRPr>
            </a:lvl1pPr>
          </a:lstStyle>
          <a:p>
            <a:pPr/>
            <a:r>
              <a:t>Grazie e buon Rotary a tutti!!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0" name="Group 1110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04" name="Shape 1104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05" name="Shape 1105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06" name="Shape 1106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07" name="Shape 1107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08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9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1" name="Shape 1111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12" name="Shape 1112"/>
          <p:cNvSpPr/>
          <p:nvPr/>
        </p:nvSpPr>
        <p:spPr>
          <a:xfrm>
            <a:off x="0" y="381000"/>
            <a:ext cx="9144000" cy="108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001B51"/>
                </a:solidFill>
              </a:defRPr>
            </a:pPr>
            <a:r>
              <a:t> </a:t>
            </a:r>
          </a:p>
          <a:p>
            <a:pPr>
              <a:defRPr>
                <a:solidFill>
                  <a:srgbClr val="958D85"/>
                </a:solidFill>
              </a:defRPr>
            </a:pPr>
          </a:p>
          <a:p>
            <a:pPr>
              <a:defRPr>
                <a:solidFill>
                  <a:srgbClr val="958D85"/>
                </a:solidFill>
              </a:defRPr>
            </a:pPr>
            <a:r>
              <a:t> </a:t>
            </a:r>
          </a:p>
        </p:txBody>
      </p:sp>
      <p:sp>
        <p:nvSpPr>
          <p:cNvPr id="1113" name="Shape 1113"/>
          <p:cNvSpPr/>
          <p:nvPr/>
        </p:nvSpPr>
        <p:spPr>
          <a:xfrm>
            <a:off x="914400" y="-1"/>
            <a:ext cx="5715000" cy="550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800">
                <a:solidFill>
                  <a:srgbClr val="001B51"/>
                </a:solidFill>
              </a:defRPr>
            </a:pPr>
            <a:r>
              <a:t>1.Friendship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2.Business Development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3.Personal Growth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4.Leadership Development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5.Citizenship in the Community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6.Continuing Education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7.Fun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8.Public Speaking Skill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9.Citizen in the world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10.Assistance when Travelling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11.Entertainment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12.Develop Social Skill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13.Family Program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14.Vocational Skill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15.The development of Ethics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16.Cultural Awareness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17.Prestige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18.Nice People</a:t>
            </a:r>
          </a:p>
          <a:p>
            <a:pPr>
              <a:defRPr b="1" sz="1800">
                <a:solidFill>
                  <a:srgbClr val="001B51"/>
                </a:solidFill>
              </a:defRPr>
            </a:pPr>
            <a:r>
              <a:t>19.The Absence of Official “creed”</a:t>
            </a:r>
          </a:p>
          <a:p>
            <a:pPr>
              <a:defRPr b="1">
                <a:solidFill>
                  <a:srgbClr val="18BFE5"/>
                </a:solidFill>
              </a:defRPr>
            </a:pPr>
            <a:r>
              <a:t>20.The Opportunity to serve</a:t>
            </a:r>
          </a:p>
        </p:txBody>
      </p:sp>
      <p:pic>
        <p:nvPicPr>
          <p:cNvPr id="1114" name="image24.png" descr="rotary_4-16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0" y="1752600"/>
            <a:ext cx="2895600" cy="2405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2" name="Group 1122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16" name="Shape 1116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17" name="Shape 1117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18" name="Shape 1118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19" name="Shape 1119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20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1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3" name="Shape 1123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24" name="Shape 1124"/>
          <p:cNvSpPr/>
          <p:nvPr/>
        </p:nvSpPr>
        <p:spPr>
          <a:xfrm>
            <a:off x="0" y="380999"/>
            <a:ext cx="9144000" cy="2507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1B51"/>
                </a:solidFill>
              </a:defRPr>
            </a:pPr>
            <a:r>
              <a:t>Esistono molti altri circoli ricreativi, anche di prestigio.</a:t>
            </a:r>
          </a:p>
          <a:p>
            <a:pPr>
              <a:defRPr b="1">
                <a:solidFill>
                  <a:srgbClr val="001B51"/>
                </a:solidFill>
              </a:defRPr>
            </a:pPr>
          </a:p>
          <a:p>
            <a:pPr>
              <a:defRPr b="1">
                <a:solidFill>
                  <a:srgbClr val="001B51"/>
                </a:solidFill>
              </a:defRPr>
            </a:pPr>
            <a:r>
              <a:t>Il senso profondo del Rotary non si limita al valore ricreativo o alla socializzazione.</a:t>
            </a:r>
          </a:p>
          <a:p>
            <a:pPr>
              <a:defRPr sz="2000">
                <a:solidFill>
                  <a:srgbClr val="001B51"/>
                </a:solidFill>
              </a:defRPr>
            </a:pPr>
          </a:p>
          <a:p>
            <a:pPr>
              <a:defRPr>
                <a:solidFill>
                  <a:srgbClr val="958D85"/>
                </a:solidFill>
              </a:defRPr>
            </a:pPr>
          </a:p>
          <a:p>
            <a:pPr>
              <a:defRPr>
                <a:solidFill>
                  <a:srgbClr val="958D85"/>
                </a:solidFill>
              </a:defRPr>
            </a:pPr>
            <a:r>
              <a:t> </a:t>
            </a:r>
          </a:p>
        </p:txBody>
      </p:sp>
      <p:pic>
        <p:nvPicPr>
          <p:cNvPr id="1125" name="image25.jpeg" descr="ve09128_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2700" y="2743200"/>
            <a:ext cx="4038600" cy="304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" name="image26.png" descr="Schermata 2016-04-24 alle 17.59.5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33400" y="2895600"/>
            <a:ext cx="5586413" cy="2905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roup 1134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28" name="Shape 1128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29" name="Shape 1129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30" name="Shape 1130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31" name="Shape 1131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32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3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5" name="Shape 1135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36" name="Shape 1136"/>
          <p:cNvSpPr/>
          <p:nvPr/>
        </p:nvSpPr>
        <p:spPr>
          <a:xfrm>
            <a:off x="152400" y="304800"/>
            <a:ext cx="8763000" cy="112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001B51"/>
                </a:solidFill>
              </a:defRPr>
            </a:pPr>
            <a:r>
              <a:t> IL  VERO PUNTO DI DIFFERENZA E’ IL CONCETTO</a:t>
            </a:r>
          </a:p>
          <a:p>
            <a:pPr>
              <a:defRPr b="1" sz="4800">
                <a:solidFill>
                  <a:srgbClr val="001B51"/>
                </a:solidFill>
              </a:defRPr>
            </a:pPr>
            <a:r>
              <a:t>The Opportunity to serve </a:t>
            </a:r>
          </a:p>
        </p:txBody>
      </p:sp>
      <p:pic>
        <p:nvPicPr>
          <p:cNvPr id="1137" name="image27.png" descr="servizi_soci_tit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600" y="2286000"/>
            <a:ext cx="7924800" cy="3490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Group 1145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39" name="Shape 1139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41" name="Shape 1141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42" name="Shape 1142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43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46" name="Shape 1146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47" name="Shape 1147"/>
          <p:cNvSpPr/>
          <p:nvPr/>
        </p:nvSpPr>
        <p:spPr>
          <a:xfrm>
            <a:off x="0" y="152399"/>
            <a:ext cx="8785225" cy="50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4800">
                <a:solidFill>
                  <a:srgbClr val="001B51"/>
                </a:solidFill>
              </a:defRPr>
            </a:pPr>
            <a:r>
              <a:t>UN VALORE…</a:t>
            </a:r>
          </a:p>
          <a:p>
            <a:pPr>
              <a:defRPr b="1" sz="4400">
                <a:solidFill>
                  <a:srgbClr val="001B51"/>
                </a:solidFill>
              </a:defRPr>
            </a:pPr>
          </a:p>
          <a:p>
            <a:pPr marL="571500" indent="-571500">
              <a:buSzPct val="100000"/>
              <a:buFont typeface="Arial"/>
              <a:buChar char="•"/>
              <a:defRPr b="1" sz="4400">
                <a:solidFill>
                  <a:srgbClr val="001B51"/>
                </a:solidFill>
              </a:defRPr>
            </a:pPr>
            <a:r>
              <a:t>ATTUALE</a:t>
            </a:r>
          </a:p>
          <a:p>
            <a:pPr>
              <a:defRPr b="1" sz="4800">
                <a:solidFill>
                  <a:srgbClr val="001B51"/>
                </a:solidFill>
              </a:defRPr>
            </a:pPr>
          </a:p>
          <a:p>
            <a:pPr marL="571500" indent="-571500">
              <a:buSzPct val="100000"/>
              <a:buFont typeface="Arial"/>
              <a:buChar char="•"/>
              <a:defRPr b="1" sz="4400">
                <a:solidFill>
                  <a:srgbClr val="001B51"/>
                </a:solidFill>
              </a:defRPr>
            </a:pPr>
            <a:r>
              <a:t>POTENTE</a:t>
            </a:r>
          </a:p>
          <a:p>
            <a:pPr>
              <a:defRPr b="1" sz="4800">
                <a:solidFill>
                  <a:srgbClr val="001B51"/>
                </a:solidFill>
              </a:defRPr>
            </a:pPr>
          </a:p>
          <a:p>
            <a:pPr marL="571500" indent="-571500">
              <a:buSzPct val="100000"/>
              <a:buFont typeface="Arial"/>
              <a:buChar char="•"/>
              <a:defRPr b="1" sz="3200">
                <a:solidFill>
                  <a:srgbClr val="001B51"/>
                </a:solidFill>
              </a:defRPr>
            </a:pPr>
          </a:p>
          <a:p>
            <a:pPr marL="571500" indent="-571500">
              <a:buSzPct val="100000"/>
              <a:buFont typeface="Arial"/>
              <a:buChar char="•"/>
              <a:defRPr b="1" sz="3200">
                <a:solidFill>
                  <a:srgbClr val="001B51"/>
                </a:solidFill>
              </a:defRPr>
            </a:pPr>
            <a:r>
              <a:t>UN BUON MOTIVO PER PARTECIPARE</a:t>
            </a:r>
          </a:p>
        </p:txBody>
      </p:sp>
      <p:pic>
        <p:nvPicPr>
          <p:cNvPr id="1148" name="image28.jpeg" descr="fisica-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2400" y="1295400"/>
            <a:ext cx="4114800" cy="304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roup 1156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50" name="Shape 1150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51" name="Shape 1151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53" name="Shape 1153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54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5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9" name="Group 1159"/>
          <p:cNvGrpSpPr/>
          <p:nvPr/>
        </p:nvGrpSpPr>
        <p:grpSpPr>
          <a:xfrm>
            <a:off x="0" y="1066799"/>
            <a:ext cx="4876800" cy="838201"/>
            <a:chOff x="0" y="0"/>
            <a:chExt cx="4876800" cy="838200"/>
          </a:xfrm>
        </p:grpSpPr>
        <p:sp>
          <p:nvSpPr>
            <p:cNvPr id="1157" name="Shape 1157"/>
            <p:cNvSpPr/>
            <p:nvPr/>
          </p:nvSpPr>
          <p:spPr>
            <a:xfrm>
              <a:off x="0" y="0"/>
              <a:ext cx="4876800" cy="838200"/>
            </a:xfrm>
            <a:prstGeom prst="rect">
              <a:avLst/>
            </a:prstGeom>
            <a:solidFill>
              <a:srgbClr val="004181">
                <a:alpha val="780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0" y="-1"/>
              <a:ext cx="4876800" cy="76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3919" tIns="43919" rIns="43919" bIns="43919" numCol="1" anchor="t">
              <a:spAutoFit/>
            </a:bodyPr>
            <a:lstStyle/>
            <a:p>
              <a:pPr>
                <a:defRPr b="1" sz="4800"/>
              </a:pPr>
              <a:r>
                <a:t> </a:t>
              </a:r>
              <a:r>
                <a:rPr sz="4400"/>
                <a:t>Contenuti solidi</a:t>
              </a:r>
            </a:p>
          </p:txBody>
        </p:sp>
      </p:grpSp>
      <p:pic>
        <p:nvPicPr>
          <p:cNvPr id="1160" name="image29.jpeg" descr="idee-blog-contenuti-articoli_opt-1140x64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6313" y="1905000"/>
            <a:ext cx="6897687" cy="3897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roup 1168"/>
          <p:cNvGrpSpPr/>
          <p:nvPr/>
        </p:nvGrpSpPr>
        <p:grpSpPr>
          <a:xfrm>
            <a:off x="374650" y="5807073"/>
            <a:ext cx="8421690" cy="914403"/>
            <a:chOff x="0" y="0"/>
            <a:chExt cx="8421688" cy="914402"/>
          </a:xfrm>
        </p:grpSpPr>
        <p:sp>
          <p:nvSpPr>
            <p:cNvPr id="1162" name="Shape 1162"/>
            <p:cNvSpPr/>
            <p:nvPr/>
          </p:nvSpPr>
          <p:spPr>
            <a:xfrm>
              <a:off x="5362576" y="152400"/>
              <a:ext cx="3048002" cy="533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6798" tIns="46798" rIns="46798" bIns="46798" numCol="1" anchor="t">
              <a:spAutoFit/>
            </a:bodyPr>
            <a:lstStyle/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Distretto 2072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000">
                  <a:solidFill>
                    <a:srgbClr val="002060"/>
                  </a:solidFill>
                </a:defRPr>
              </a:pPr>
              <a:r>
                <a:t>Emilia Romagna – Repubblica di San </a:t>
              </a:r>
              <a:r>
                <a:rPr sz="1100"/>
                <a:t>Marino</a:t>
              </a:r>
            </a:p>
            <a:p>
              <a: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b="1" sz="1100">
                  <a:solidFill>
                    <a:srgbClr val="002060"/>
                  </a:solidFill>
                </a:defRPr>
              </a:pPr>
              <a:r>
                <a:t>Governatore 2016-2017 Franco Venturi</a:t>
              </a: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3962400" y="39687"/>
              <a:ext cx="2" cy="874716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1600200" y="176212"/>
              <a:ext cx="2286002" cy="620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ASDI</a:t>
              </a:r>
            </a:p>
            <a:p>
              <a:pPr>
                <a:defRPr b="1" sz="1300">
                  <a:solidFill>
                    <a:srgbClr val="002060"/>
                  </a:solidFill>
                </a:defRPr>
              </a:pPr>
              <a:r>
                <a:t>Assemblea Distrettuale</a:t>
              </a:r>
            </a:p>
            <a:p>
              <a:pPr>
                <a:defRPr b="1" sz="1100">
                  <a:solidFill>
                    <a:srgbClr val="002060"/>
                  </a:solidFill>
                </a:defRPr>
              </a:pPr>
              <a:r>
                <a:t>Ferrara 7 maggio 2016</a:t>
              </a: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152399" y="0"/>
              <a:ext cx="8269290" cy="0"/>
            </a:xfrm>
            <a:prstGeom prst="line">
              <a:avLst/>
            </a:prstGeom>
            <a:noFill/>
            <a:ln w="9525" cap="flat">
              <a:solidFill>
                <a:srgbClr val="00B0E3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958D85"/>
                  </a:solidFill>
                </a:defRPr>
              </a:pPr>
            </a:p>
          </p:txBody>
        </p:sp>
        <p:pic>
          <p:nvPicPr>
            <p:cNvPr id="1166" name="image21.png" descr="logo_distretto-RGB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9739" y="228600"/>
              <a:ext cx="1036639" cy="280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7" name="image6.jpeg" descr="T1617IT_PMS-C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6199"/>
              <a:ext cx="1447801" cy="709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9" name="Shape 1169"/>
          <p:cNvSpPr/>
          <p:nvPr/>
        </p:nvSpPr>
        <p:spPr>
          <a:xfrm>
            <a:off x="381000" y="1676400"/>
            <a:ext cx="8458200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i="1" sz="4800">
                <a:solidFill>
                  <a:srgbClr val="004180"/>
                </a:solidFill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170" name="Shape 1170"/>
          <p:cNvSpPr/>
          <p:nvPr/>
        </p:nvSpPr>
        <p:spPr>
          <a:xfrm>
            <a:off x="-76200" y="380998"/>
            <a:ext cx="9220200" cy="271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001B51"/>
                </a:solidFill>
              </a:defRPr>
            </a:pPr>
            <a:r>
              <a:t>A livello mondiale, ogni anno, vengono date </a:t>
            </a:r>
            <a:r>
              <a:rPr b="1"/>
              <a:t>100 borse di studio nei centri della pace, in 5 università.</a:t>
            </a:r>
          </a:p>
          <a:p>
            <a:pPr>
              <a:defRPr sz="2000">
                <a:solidFill>
                  <a:srgbClr val="001B51"/>
                </a:solidFill>
              </a:defRPr>
            </a:pPr>
            <a:r>
              <a:t>Vi sono  </a:t>
            </a:r>
            <a:r>
              <a:rPr b="1"/>
              <a:t>600 alunni in tutto il mondo che a seguito di questa specializzazione, lavorano in organizzazioni internazionali, </a:t>
            </a:r>
            <a:r>
              <a:t>dall’ONU alle istituzioni nazionali e regionali.</a:t>
            </a:r>
          </a:p>
          <a:p>
            <a:pPr>
              <a:defRPr b="1" sz="2000">
                <a:solidFill>
                  <a:srgbClr val="001B51"/>
                </a:solidFill>
              </a:defRPr>
            </a:pPr>
          </a:p>
          <a:p>
            <a:pPr>
              <a:defRPr sz="2000">
                <a:solidFill>
                  <a:srgbClr val="001B51"/>
                </a:solidFill>
              </a:defRPr>
            </a:pPr>
            <a:r>
              <a:t> Il Rotary International dal 1985 ad oggi ha donato per </a:t>
            </a:r>
            <a:r>
              <a:rPr b="1"/>
              <a:t>il progetto Polio Plus più di 1 mlrd di dollari usa, equivalente al 10% di quanto donato dal mondo intero. </a:t>
            </a:r>
          </a:p>
        </p:txBody>
      </p:sp>
      <p:pic>
        <p:nvPicPr>
          <p:cNvPr id="1171" name="image30.jpeg" descr="end_polio_now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1400" y="3657600"/>
            <a:ext cx="5424488" cy="2084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image31.jpeg" descr="studenti-università_470x30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400" y="3657600"/>
            <a:ext cx="3311525" cy="2149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ommunications_white">
  <a:themeElements>
    <a:clrScheme name="Communications_whit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1B4E7"/>
      </a:accent1>
      <a:accent2>
        <a:srgbClr val="FEBD1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ommunications_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ommunications_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58D8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ommunications_white">
  <a:themeElements>
    <a:clrScheme name="Communications_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B4E7"/>
      </a:accent1>
      <a:accent2>
        <a:srgbClr val="FEBD1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ommunications_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ommunications_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58D85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