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8" r:id="rId3"/>
    <p:sldId id="258" r:id="rId4"/>
    <p:sldId id="269" r:id="rId5"/>
    <p:sldId id="309" r:id="rId6"/>
    <p:sldId id="285" r:id="rId7"/>
    <p:sldId id="286" r:id="rId8"/>
    <p:sldId id="296" r:id="rId9"/>
    <p:sldId id="264" r:id="rId10"/>
    <p:sldId id="306" r:id="rId11"/>
    <p:sldId id="263" r:id="rId12"/>
    <p:sldId id="262" r:id="rId13"/>
    <p:sldId id="268" r:id="rId14"/>
    <p:sldId id="267" r:id="rId15"/>
    <p:sldId id="271" r:id="rId16"/>
    <p:sldId id="307" r:id="rId17"/>
    <p:sldId id="265" r:id="rId18"/>
    <p:sldId id="294" r:id="rId19"/>
    <p:sldId id="288" r:id="rId20"/>
    <p:sldId id="289" r:id="rId21"/>
    <p:sldId id="291" r:id="rId22"/>
    <p:sldId id="290" r:id="rId23"/>
    <p:sldId id="300" r:id="rId24"/>
    <p:sldId id="301" r:id="rId25"/>
    <p:sldId id="304" r:id="rId26"/>
    <p:sldId id="287" r:id="rId27"/>
    <p:sldId id="308" r:id="rId28"/>
    <p:sldId id="293" r:id="rId29"/>
    <p:sldId id="302" r:id="rId30"/>
    <p:sldId id="283" r:id="rId31"/>
    <p:sldId id="284" r:id="rId3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9" autoAdjust="0"/>
    <p:restoredTop sz="94660" autoAdjust="0"/>
  </p:normalViewPr>
  <p:slideViewPr>
    <p:cSldViewPr snapToGrid="0" showGuides="1">
      <p:cViewPr>
        <p:scale>
          <a:sx n="114" d="100"/>
          <a:sy n="114" d="100"/>
        </p:scale>
        <p:origin x="-79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-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D2542-BB6D-4CB7-8F6C-B60DBC298E37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E7889-59D0-486F-871B-3C0762F24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791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1F5FC-76CE-44B0-8CC4-63526CF0F7D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8B2BD-9516-41D5-9351-1D1F47788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07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37A8F9-8028-4592-8470-6BC99299EFEA}" type="slidenum">
              <a:rPr lang="it-IT" altLang="it-IT" sz="24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38561" y="9588857"/>
            <a:ext cx="3010174" cy="5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591899C-4C47-451D-84DF-A046A20CCFD4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7238"/>
            <a:ext cx="5045075" cy="378460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26813" y="4794428"/>
            <a:ext cx="5096682" cy="454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31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10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13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87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061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867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10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111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9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488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0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15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71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85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872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320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807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16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129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94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574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00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715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05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3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41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20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86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97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31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1347788"/>
            <a:ext cx="4846638" cy="3636962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49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F5377FE7-A2EE-4178-AB43-D4DD91792753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3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57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07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4327B9DB-D2B9-45B0-9516-02387C324B41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4319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B4A28F1E-DC05-4BF5-BCC6-41CBCA967728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8410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2400">
              <a:solidFill>
                <a:srgbClr val="958D85"/>
              </a:solidFill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958D85"/>
              </a:solidFill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0C6F4-FA7E-49FE-BA20-2C29F879366D}" type="slidenum">
              <a:rPr lang="it-IT" altLang="it-IT" sz="2400">
                <a:solidFill>
                  <a:srgbClr val="958D85"/>
                </a:solidFill>
                <a:latin typeface="Arial" panose="020B0604020202020204" pitchFamily="34" charset="0"/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400">
              <a:solidFill>
                <a:srgbClr val="958D85"/>
              </a:solidFill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8017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4E69749-5DB8-4117-B9F8-A99057108E1E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2CABD2BE-6243-437A-A851-97DBACD56A7E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18750920-86B6-4045-AD85-76A78156B235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AD380700-6552-4121-A1FA-E387F52F99F5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45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6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086600" y="6477004"/>
            <a:ext cx="1600200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F1E89EF5-EC53-43B3-AFFD-539C409F10CB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rotary.org/it/grants" TargetMode="External"/><Relationship Id="rId5" Type="http://schemas.openxmlformats.org/officeDocument/2006/relationships/hyperlink" Target="https://www.rotary.org/myrotary/it/take-action/apply-grants/qualification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3602039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fontAlgn="base" hangingPunct="1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it-IT" alt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altLang="it-IT" b="1">
                <a:solidFill>
                  <a:srgbClr val="FFFFFF"/>
                </a:solidFill>
              </a:rPr>
            </a:br>
            <a:r>
              <a:rPr lang="it-IT" alt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87512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958D85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6516" y="3189288"/>
            <a:ext cx="91074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600" b="1" kern="0" dirty="0">
                <a:solidFill>
                  <a:srgbClr val="FFFFFF"/>
                </a:solidFill>
                <a:latin typeface="Georgia" pitchFamily="18" charset="0"/>
              </a:rPr>
              <a:t>Angelo Benedetti</a:t>
            </a:r>
          </a:p>
          <a:p>
            <a:pPr algn="ctr" eaLnBrk="1" hangingPunct="1"/>
            <a:r>
              <a:rPr lang="it-IT" altLang="it-IT" sz="2800" dirty="0">
                <a:solidFill>
                  <a:prstClr val="white"/>
                </a:solidFill>
                <a:latin typeface="Georgia" panose="02040502050405020303" pitchFamily="18" charset="0"/>
              </a:rPr>
              <a:t>Sottocommissione Borse di Studio</a:t>
            </a:r>
          </a:p>
          <a:p>
            <a:pPr algn="ctr" eaLnBrk="1" hangingPunct="1"/>
            <a:r>
              <a:rPr lang="it-IT" altLang="it-IT" sz="2800" dirty="0">
                <a:solidFill>
                  <a:prstClr val="white"/>
                </a:solidFill>
                <a:latin typeface="Georgia" panose="02040502050405020303" pitchFamily="18" charset="0"/>
              </a:rPr>
              <a:t> &amp; Borsisti per la Pace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3600" kern="0" dirty="0">
              <a:solidFill>
                <a:srgbClr val="000000"/>
              </a:solidFill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195897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it-IT" altLang="it-IT" sz="1800" b="1">
              <a:solidFill>
                <a:srgbClr val="3155A4"/>
              </a:solidFill>
              <a:latin typeface="Georgia" panose="02040502050405020303" pitchFamily="18" charset="0"/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12765" y="5105400"/>
            <a:ext cx="8086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fontAlgn="base" hangingPunct="1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it-IT" altLang="it-IT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ASDI</a:t>
            </a:r>
          </a:p>
          <a:p>
            <a:pPr algn="ctr" eaLnBrk="1" fontAlgn="base" hangingPunct="1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it-IT" altLang="it-IT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Assemblea Distrettuale </a:t>
            </a:r>
          </a:p>
          <a:p>
            <a:pPr algn="ctr" eaLnBrk="1" fontAlgn="base" hangingPunct="1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it-IT" alt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Ferrara – 7 Maggio 2016</a:t>
            </a:r>
          </a:p>
          <a:p>
            <a:pPr algn="ctr" eaLnBrk="1" fontAlgn="base" hangingPunct="1">
              <a:spcBef>
                <a:spcPts val="500"/>
              </a:spcBef>
              <a:spcAft>
                <a:spcPct val="0"/>
              </a:spcAft>
              <a:buSzPct val="100000"/>
            </a:pPr>
            <a:endParaRPr lang="it-IT" altLang="it-IT" b="1" dirty="0">
              <a:solidFill>
                <a:srgbClr val="3155A4"/>
              </a:solidFill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0" y="367506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958D85"/>
              </a:solidFill>
            </a:endParaRP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36513" y="6318254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it-IT" altLang="it-IT" sz="2000" b="1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94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/>
          <a:stretch>
            <a:fillRect/>
          </a:stretch>
        </p:blipFill>
        <p:spPr bwMode="auto">
          <a:xfrm>
            <a:off x="323851" y="215902"/>
            <a:ext cx="4679951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CasellaDiTesto 2"/>
          <p:cNvSpPr txBox="1">
            <a:spLocks noChangeArrowheads="1"/>
          </p:cNvSpPr>
          <p:nvPr/>
        </p:nvSpPr>
        <p:spPr bwMode="auto">
          <a:xfrm>
            <a:off x="323851" y="1984376"/>
            <a:ext cx="46799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Distretto 2072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Emilia Romagna – Repubblica di San Marino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Governatore 2016-2017  Franco Venturi</a:t>
            </a:r>
            <a:endParaRPr lang="it-IT" altLang="it-IT" sz="2000" b="1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9467" name="Immagine 12" descr="T1617IT_PMS-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838203"/>
            <a:ext cx="3257551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21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6201" y="1286808"/>
            <a:ext cx="90678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L’importo minimo delle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SOVVENZIONI GLOBALI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è di 30.000 </a:t>
            </a:r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USD</a:t>
            </a:r>
            <a:endParaRPr lang="it-IT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 questa somma è compreso il cofinanziamento corrisposto dal Fondo Mondiale, pari al 100% dei FODD – (Fondo di Designazione Distrettuale) donati o al 50% delle donazioni individuali.</a:t>
            </a:r>
          </a:p>
          <a:p>
            <a:endParaRPr lang="it-IT" sz="24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Tutte le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SOVVENZIONI GLOBALI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devono essere sponsorizzate da due club o distretti: uno 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sponsor ospite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del Paese dove si svolgerà l’attività e uno 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sponsor internazionale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it-IT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81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75231" y="849318"/>
            <a:ext cx="725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Come trovare e selezionare candidati idonei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4037" y="1542396"/>
            <a:ext cx="8615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Collaborando con le Università per identificare potenziali borsisti</a:t>
            </a:r>
          </a:p>
          <a:p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2)    Facendo dei colloqui con i candidati per valutare:</a:t>
            </a:r>
          </a:p>
          <a:p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</a:t>
            </a:r>
            <a:r>
              <a:rPr 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 sono intenzionati a perseguire una carriera in una delle sei aree di intervento.</a:t>
            </a:r>
          </a:p>
          <a:p>
            <a:pPr marL="800100" lvl="1" indent="-342900">
              <a:buFont typeface="+mj-lt"/>
              <a:buAutoNum type="alphaLcParenR"/>
            </a:pPr>
            <a:endParaRPr 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 hanno idee concrete con obiettivi chiari e realistici, eccellenti doti e potenziali di leadership.</a:t>
            </a:r>
          </a:p>
          <a:p>
            <a:pPr marL="800100" lvl="1" indent="-342900">
              <a:buFont typeface="+mj-lt"/>
              <a:buAutoNum type="alphaLcParenR"/>
            </a:pPr>
            <a:endParaRPr 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 sono disponibili a prendere un impegno a lungo termine per promuovere cambiamenti misurabili e sostenibili.</a:t>
            </a:r>
          </a:p>
          <a:p>
            <a:pPr marL="800100" lvl="1" indent="-342900">
              <a:buFont typeface="+mj-lt"/>
              <a:buAutoNum type="alphaLcParenR"/>
            </a:pPr>
            <a:endParaRPr 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 l’impiego precedente o la loro esperienza di volontariato sia allineata con una delle sei aree di intervento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6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3494" y="172965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6998" y="1603705"/>
            <a:ext cx="89069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 club devono essere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«qualificati»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prima di potere fare domanda di sovvenzione globale.  </a:t>
            </a:r>
            <a:r>
              <a:rPr lang="it-IT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(La </a:t>
            </a:r>
            <a:r>
              <a:rPr lang="it-IT" sz="1600" i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procedura di qualificazione garantisce ad ogni distretto e club di comprendere in pieno le loro responsabilità finanziarie, inclusa la buona amministrazione, e possono essere pronti ad assumersi queste nuove responsabilità. Occorre ottenere la qualificazione ogni </a:t>
            </a:r>
            <a:r>
              <a:rPr lang="it-IT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anno. Link per le informazioni : </a:t>
            </a: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5"/>
              </a:rPr>
              <a:t>https://www.rotary.org/myrotary/it/take-action/apply-grants/qualification</a:t>
            </a: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</a:p>
          <a:p>
            <a:endParaRPr lang="it-IT" sz="1600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domande corredate del profilo borsista sono da inviare a </a:t>
            </a:r>
            <a:r>
              <a:rPr lang="it-IT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6"/>
              </a:rPr>
              <a:t>http://www.rotary.org/it/grants</a:t>
            </a:r>
            <a:r>
              <a:rPr lang="it-IT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almeno tre mesi prima della data di partenza prevista dai borsisti e vengono accettate secondo l’ordine d’arrivo durante l’intero anno.</a:t>
            </a:r>
          </a:p>
          <a:p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La borsa di studio viene assegnata solo dopo l’approvazione da parte della Fondazione.</a:t>
            </a:r>
          </a:p>
          <a:p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Verranno rimborsate solo le spese sostenute dopo l’approvazione.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43012" y="890972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Tempistica domande</a:t>
            </a:r>
            <a:endParaRPr lang="it-IT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1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3494" y="172965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60866" y="1829334"/>
            <a:ext cx="8822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 borsisti sono tenuti a partecipare a una sessione di orientamento.</a:t>
            </a: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Il club ospitante mette a disposizione del borsista un assistente  che si occuperà di accoglierlo e assisterlo nel periodo di permanenza.</a:t>
            </a: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L’assistente dovrà coinvolgere il borsista nelle attività rotariane.</a:t>
            </a:r>
          </a:p>
          <a:p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20797" y="974584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Ruolo Club Ospitante</a:t>
            </a:r>
          </a:p>
        </p:txBody>
      </p:sp>
    </p:spTree>
    <p:extLst>
      <p:ext uri="{BB962C8B-B14F-4D97-AF65-F5344CB8AC3E}">
        <p14:creationId xmlns:p14="http://schemas.microsoft.com/office/powerpoint/2010/main" val="732307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3494" y="172965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80537" y="1979227"/>
            <a:ext cx="8822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Spese rimborsabili: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passaporto, visto, vaccini, articoli scolastici, vitto e alloggio, viaggio e corsi di lingua.</a:t>
            </a: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Pagamento: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gli sponsor (ospitante e internazionale) devono autorizzazione il modulo dell’accordo legale, decidono insieme dove aprire il conto corrente e come effettuare i pagamenti.</a:t>
            </a:r>
          </a:p>
          <a:p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53910" y="1112067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Spese e pagamenti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40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3494" y="172965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8600" y="2328717"/>
            <a:ext cx="881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Gli sponsor ospitanti e internazionali devono presentare, entro 12 mesi dal primo pagamento, una prima rendicontazione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La rendicontazione definitiva va presentata entro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 mesi dalla fine del periodo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borsistico.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71800" y="1116471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Rendicontazione</a:t>
            </a:r>
            <a:endParaRPr lang="it-IT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9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680623" y="968913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Terminato il periodo borsistico</a:t>
            </a:r>
            <a:endParaRPr lang="it-IT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3199" y="1957789"/>
            <a:ext cx="8822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La relazione tra il borsista e il Rotary dovrebbe continuare anche dopo il termine del periodo borsistico.</a:t>
            </a:r>
          </a:p>
          <a:p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È importante incoraggiare il borsista a partecipare alle attività degli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Alumni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della Fondazione del suo distretto e unirsi ai gruppi di borsisti con interessi per la stessa area di intervento.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08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41548" y="1427351"/>
            <a:ext cx="8615925" cy="326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Pace e prevenzione/risoluzione dei conflitti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Prevenzione cura e malattie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Acqua e strutture igienico-sanitarie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Salute materna e infantile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Alfabetizzazione ed educazione di base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Sviluppo economico e comunitario</a:t>
            </a:r>
            <a:endParaRPr lang="it-IT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06716" y="825642"/>
            <a:ext cx="535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6 aree di intervento sono: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034" y="4935354"/>
            <a:ext cx="3320919" cy="6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4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59757" y="1311515"/>
            <a:ext cx="8824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6 AREE DI INTERVENTO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sono assolutamente essenziali e va dato merito (di lucidità) a chi le ha selezionate.</a:t>
            </a:r>
          </a:p>
          <a:p>
            <a:pPr algn="ctr"/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Su ognuna di esse potremmo soffermarci ognuno di noi ogni giorno mentre svolgiamo la nostra professione per comprendere che sono campi di cui ogni essere umano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(che ha superato la soddisfazione dei propri bisogni essenziali)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dovrebbe occuparsi e fare qualcosa in almeno una di queste aree.</a:t>
            </a:r>
            <a:endParaRPr lang="it-IT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035" y="4473565"/>
            <a:ext cx="3320919" cy="6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74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</a:t>
            </a:r>
            <a:r>
              <a:rPr lang="it-IT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globali</a:t>
            </a:r>
            <a:r>
              <a:rPr lang="it-IT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: aree di intervento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820603" y="810186"/>
            <a:ext cx="7529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Pace e prevenzione/risoluzione dei conflitti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0127" y="3046219"/>
            <a:ext cx="8830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È la base per la convivenza umana su questo nostro meraviglioso pianeta! che ci ospita durante il percorso delle nostre </a:t>
            </a:r>
            <a:r>
              <a:rPr lang="it-IT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(spesso complesse)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vite.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4336587" y="1756443"/>
            <a:ext cx="497814" cy="7115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669" y="1556709"/>
            <a:ext cx="2001118" cy="13371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201" y="1573690"/>
            <a:ext cx="1985572" cy="13356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56633" y="4317012"/>
            <a:ext cx="883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Esistono università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partner dei Centri della pace del Rotary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che hanno un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programma di studi internazionali focalizzato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su vari aspetti della pace e della risoluzione dei conflitti. </a:t>
            </a:r>
          </a:p>
        </p:txBody>
      </p:sp>
    </p:spTree>
    <p:extLst>
      <p:ext uri="{BB962C8B-B14F-4D97-AF65-F5344CB8AC3E}">
        <p14:creationId xmlns:p14="http://schemas.microsoft.com/office/powerpoint/2010/main" val="368822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it-IT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Distretto 2072 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60866" y="1001716"/>
            <a:ext cx="882226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Commissione Distrettuale Fondazione Rotary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it-IT" sz="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Presidente Pietro Pasini</a:t>
            </a:r>
          </a:p>
          <a:p>
            <a:pPr algn="ctr"/>
            <a:endParaRPr lang="it-IT" sz="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it-IT" sz="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Sottocommissione </a:t>
            </a:r>
          </a:p>
          <a:p>
            <a:pPr algn="ctr"/>
            <a:endParaRPr lang="it-IT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E BORSISTI PER LA PACE:</a:t>
            </a:r>
          </a:p>
          <a:p>
            <a:pPr algn="ctr"/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Angelo Benedetti -  Presidente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Milla Lacchini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Paolo Nucci Pagliaro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Giuliano Pancaldi</a:t>
            </a:r>
          </a:p>
          <a:p>
            <a:pPr algn="ctr"/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</a:t>
            </a:r>
            <a:r>
              <a:rPr lang="it-IT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globali:</a:t>
            </a:r>
            <a:r>
              <a:rPr lang="it-IT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aree di intervento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76559" y="761216"/>
            <a:ext cx="5417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Prevenzione cura e malattie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9757" y="3523705"/>
            <a:ext cx="88244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Sensibilizzare la </a:t>
            </a:r>
            <a:r>
              <a:rPr lang="it-IT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RESPONSABILITÀ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verso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la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propria e altrui salute e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trovare i rimedi quando si incontra la malattia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è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un compito di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cui dobbiamo farci un po’ carico, tutti noi,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ogni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giorno. </a:t>
            </a:r>
            <a:endParaRPr lang="it-IT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336588" y="2108693"/>
            <a:ext cx="497814" cy="7115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384" y="1707354"/>
            <a:ext cx="1496725" cy="14967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/>
          <a:srcRect l="15597" t="823" r="15512"/>
          <a:stretch/>
        </p:blipFill>
        <p:spPr>
          <a:xfrm>
            <a:off x="2074333" y="1707355"/>
            <a:ext cx="1848272" cy="14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0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globali:</a:t>
            </a:r>
            <a:r>
              <a: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aree di intervento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216396" y="674317"/>
            <a:ext cx="6687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Acqua e strutture igienico-sanitarie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0768" y="3258756"/>
            <a:ext cx="8824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Aiutare i giovani </a:t>
            </a:r>
            <a:r>
              <a:rPr lang="it-IT" sz="2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(di questa nostra società)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diventare dei </a:t>
            </a:r>
            <a:r>
              <a:rPr lang="it-IT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LEADER ETICI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 </a:t>
            </a:r>
            <a:r>
              <a:rPr lang="it-IT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SENSIBILI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verso le risorse essenziali della nostra madre TERRA, penso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sia un fine molto nobile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che il nostro Rotary ci stimola a condividere e al quale rivolgere la nostra Attenzione!.</a:t>
            </a:r>
            <a:endParaRPr lang="it-IT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4323093" y="1840109"/>
            <a:ext cx="497814" cy="7115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l="17727" t="29245" r="36235" b="12665"/>
          <a:stretch/>
        </p:blipFill>
        <p:spPr>
          <a:xfrm>
            <a:off x="5134011" y="1499459"/>
            <a:ext cx="2088056" cy="148203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l="18384" t="11688" r="34917" b="29046"/>
          <a:stretch/>
        </p:blipFill>
        <p:spPr>
          <a:xfrm>
            <a:off x="1918722" y="1499460"/>
            <a:ext cx="2091267" cy="14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8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globali:</a:t>
            </a:r>
            <a:r>
              <a: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aree di intervento</a:t>
            </a:r>
            <a:endParaRPr lang="it-IT" altLang="it-IT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062770" y="729622"/>
            <a:ext cx="5052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Salute materna e infantile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9757" y="3096154"/>
            <a:ext cx="8824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Nessuno di noi viene in questo mondo da solo. Dobbiamo tutti dire un grande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Grazie!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 chi ci ha portato qua, dire un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Grazie!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alla Madre prendendoci cura della sua salute e della salute delle nuove vite che le Madri portano fra noi.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E’ un gesto d’Amore! verso l’essenza della vita stessa.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4323093" y="1813219"/>
            <a:ext cx="497814" cy="7115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43" y="1480630"/>
            <a:ext cx="2483399" cy="13992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l="14545" t="756"/>
          <a:stretch/>
        </p:blipFill>
        <p:spPr>
          <a:xfrm>
            <a:off x="5069158" y="1480630"/>
            <a:ext cx="2451424" cy="13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9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globali:</a:t>
            </a:r>
            <a:r>
              <a: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aree di </a:t>
            </a:r>
            <a:r>
              <a:rPr lang="it-IT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intervento</a:t>
            </a:r>
            <a:endParaRPr lang="it-IT" altLang="it-IT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126862" y="871283"/>
            <a:ext cx="6917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Alfabetizzazione ed educazione di base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4323093" y="2125053"/>
            <a:ext cx="497814" cy="7115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28600" y="3317658"/>
            <a:ext cx="8824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Porre come Rotary energie volte a sostenere una educazione di base per tutti i bambini che costruiranno il futuro, dare loro gli strumenti per comunicare con rispetto con i loro fratelli di paesi diversi,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è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un obiettivo giusto e doveroso per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noi Rotariani.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854" y="1680455"/>
            <a:ext cx="1978746" cy="14880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12047" t="1063"/>
          <a:stretch/>
        </p:blipFill>
        <p:spPr>
          <a:xfrm>
            <a:off x="5105400" y="1683281"/>
            <a:ext cx="2315442" cy="14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globali:</a:t>
            </a:r>
            <a:r>
              <a: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aree di intervento</a:t>
            </a:r>
            <a:endParaRPr lang="it-IT" altLang="it-IT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476708" y="765449"/>
            <a:ext cx="621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Sviluppo economico e comunitario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4336588" y="1905906"/>
            <a:ext cx="497814" cy="7115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73252" y="3236032"/>
            <a:ext cx="88244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L’intera comunità umana si è evoluta grazie alla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creazione di una ricchezza diffusa, ricchezza che va condivisa e utilizzata per generare uno sviluppo nelle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aree dove questa è ancora carente.</a:t>
            </a:r>
          </a:p>
          <a:p>
            <a:pPr algn="ctr"/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Aiutiamo chi è rimasto un po’ indietro,  facendolo,  </a:t>
            </a:r>
          </a:p>
          <a:p>
            <a:pPr algn="ctr"/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aiutiamo sicuramente anche noi stessi!</a:t>
            </a:r>
            <a:endParaRPr lang="it-IT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533" y="1599774"/>
            <a:ext cx="2726267" cy="15360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190" y="1599774"/>
            <a:ext cx="3140562" cy="15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3401" y="1782451"/>
            <a:ext cx="8824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Pensare e sapere che come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ROTARY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aiutiamo delle giovani menti a diventare maggiormente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RESPONSABILI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verso questi temi, è un motivo di orgoglio e possiamo dire un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BRAVO!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nostro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ROTARY.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28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259823" y="1194726"/>
            <a:ext cx="8651344" cy="160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Le Borse di Studio consentono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di aiutare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gli</a:t>
            </a:r>
          </a:p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studenti più promettenti a diventare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dei</a:t>
            </a:r>
          </a:p>
          <a:p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LEADER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esperti nei campi dei cambiamenti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sostenibili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</a:t>
            </a: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41" b="13817"/>
          <a:stretch/>
        </p:blipFill>
        <p:spPr>
          <a:xfrm>
            <a:off x="2819797" y="2953143"/>
            <a:ext cx="3531396" cy="25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8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73252" y="1001716"/>
            <a:ext cx="8824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Cambiamenti sostenibili che, se non applicati con una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certa rapidità, rischiano di degradare irreparabilmente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questa meravigliosa Terra che ci nutre ogni giorno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con le sue risorse.</a:t>
            </a:r>
          </a:p>
          <a:p>
            <a:pPr algn="ctr"/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080" y="2920415"/>
            <a:ext cx="3254829" cy="25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9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73252" y="773116"/>
            <a:ext cx="8824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Per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questo aiutare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giovani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che hanno già dato prova del loro impegno negli studi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 mettersi a disposizione per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questi temi in modo più approfondito è, credo, </a:t>
            </a: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un’attività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certamente molto nobile di cui essere </a:t>
            </a: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orgogliosi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come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Rotariani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it-IT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7" y="2928198"/>
            <a:ext cx="5169668" cy="27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59757" y="867519"/>
            <a:ext cx="88244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Nella ns. Società abbiamo un forte bisogno di espansione dei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VALORI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e dei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PRINCIPI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del Rotary, 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Borse di Studio sono certamente un veicolo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molto concreto e pratico perché questo </a:t>
            </a:r>
          </a:p>
          <a:p>
            <a:pPr algn="ctr"/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accada in una fase della vita dei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giovani dove c’è ancora la porta aperta verso un «apprendere» sincero e disinteressato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182" y="3916577"/>
            <a:ext cx="4238625" cy="16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58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0" y="1302544"/>
            <a:ext cx="9144000" cy="14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5400" b="1" dirty="0">
                <a:solidFill>
                  <a:srgbClr val="C00000"/>
                </a:solidFill>
                <a:latin typeface="Georgia" panose="02040502050405020303" pitchFamily="18" charset="0"/>
                <a:ea typeface="ヒラギノ角ゴ Pro W3" charset="-128"/>
                <a:cs typeface="Arial" panose="020B0604020202020204" pitchFamily="34" charset="0"/>
              </a:rPr>
              <a:t>Le Borse di studio,</a:t>
            </a:r>
          </a:p>
          <a:p>
            <a:r>
              <a:rPr lang="it-IT" sz="5400" b="1" dirty="0">
                <a:solidFill>
                  <a:srgbClr val="C00000"/>
                </a:solidFill>
                <a:latin typeface="Georgia" panose="02040502050405020303" pitchFamily="18" charset="0"/>
                <a:ea typeface="ヒラギノ角ゴ Pro W3" charset="-128"/>
                <a:cs typeface="Arial" panose="020B0604020202020204" pitchFamily="34" charset="0"/>
              </a:rPr>
              <a:t>Il nostro orgoglio.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90" y="3205164"/>
            <a:ext cx="3629025" cy="24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6098" y="747485"/>
            <a:ext cx="8824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Siamo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ROTARIANI</a:t>
            </a:r>
          </a:p>
          <a:p>
            <a:pPr algn="ctr"/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</a:t>
            </a: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ogliamo essere</a:t>
            </a:r>
          </a:p>
          <a:p>
            <a:pPr algn="ctr"/>
            <a:endParaRPr lang="it-IT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UN DONO PER IL MONDO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(Tema Presidenziale  2015-2016 -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K.R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“Ravi”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Ravindran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AL SERVIZIO DELL’UMANITÀ</a:t>
            </a:r>
          </a:p>
          <a:p>
            <a:pPr algn="ctr"/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(Tema Presidenziale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2016-2017 - John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F.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Germ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92095" y="1866273"/>
            <a:ext cx="65598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GRAZIE!</a:t>
            </a:r>
          </a:p>
          <a:p>
            <a:pPr algn="ctr"/>
            <a:r>
              <a:rPr lang="it-IT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</a:t>
            </a:r>
            <a:r>
              <a:rPr lang="it-IT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er l’attenzione</a:t>
            </a:r>
            <a:endParaRPr lang="it-IT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40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609336" y="1298760"/>
            <a:ext cx="7925327" cy="264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600" dirty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Le </a:t>
            </a:r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BORSE DI STUDIO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it-IT" sz="2600" dirty="0" smtClean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della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Fondazione Rotary </a:t>
            </a: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r>
              <a:rPr lang="it-IT" sz="2600" dirty="0" smtClean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sono una delle attività del </a:t>
            </a:r>
            <a:r>
              <a:rPr lang="it-IT" sz="2600" dirty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Rotary </a:t>
            </a:r>
            <a:r>
              <a:rPr lang="it-IT" sz="2600" dirty="0" smtClean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International della quale possiamo essere più orgogliosi in quanto si pone l’obiettivo di aiutare i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GIOVANI</a:t>
            </a:r>
            <a:r>
              <a:rPr lang="it-IT" sz="2600" dirty="0" smtClean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</a:t>
            </a:r>
            <a:endParaRPr lang="it-IT" sz="2600" dirty="0">
              <a:solidFill>
                <a:srgbClr val="002060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3979342"/>
            <a:ext cx="1904999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47825" y="1196601"/>
            <a:ext cx="7675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L’Istituzione Rotary Foundation è quella che, a livello mondiale e fra tutte le istituzioni private, ha 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dato più </a:t>
            </a:r>
            <a:endParaRPr lang="it-IT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DI STUDIO </a:t>
            </a:r>
            <a:endParaRPr lang="it-IT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02" y="4123502"/>
            <a:ext cx="6608385" cy="12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2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solidFill>
                  <a:prstClr val="white"/>
                </a:solidFill>
                <a:latin typeface="Georgia" panose="02040502050405020303" pitchFamily="18" charset="0"/>
              </a:rPr>
              <a:t>Fondazione Rotary</a:t>
            </a: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259823" y="949330"/>
            <a:ext cx="8651344" cy="41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dirty="0" smtClean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Le 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BORSE DI STUDIO </a:t>
            </a:r>
            <a:r>
              <a:rPr lang="it-IT" sz="3200" dirty="0" smtClean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possono essere finanziate attraverso:</a:t>
            </a:r>
          </a:p>
          <a:p>
            <a:pPr algn="l"/>
            <a:endParaRPr lang="it-IT" sz="3200" dirty="0" smtClean="0">
              <a:solidFill>
                <a:srgbClr val="002060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SOVVENZIONI DISTRETTUALI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SOVVENZIONI GLOBALI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1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002060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045" y="4563801"/>
            <a:ext cx="1247243" cy="8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1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distrettuali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50561" y="1139142"/>
            <a:ext cx="8669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SOVVENZIONI DISTRETTUALI 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finanziano attività di più piccole dimensioni e a breve termine.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Rispondono in particolare ai bisogni delle comunità locali dei vari distretti.</a:t>
            </a:r>
          </a:p>
          <a:p>
            <a:pPr algn="ctr"/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 distretti si occupano di gestire e distribuire questi fondi per finanziare squadre di formazione professionale, borse di studio, progetti umanitari e scambi culturali sponsorizzati dai club o a livello distrettuale in armonia con la missione della Fondazione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Rotary.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02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distrettuali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80710" y="1418109"/>
            <a:ext cx="8669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sovvenzioni distrettuali possono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essere usate per sponsorizzare studi presso scuole superiori, a livello universitario e post universitario per studenti in qualsiasi campo, a livello locale e/o internazionale.</a:t>
            </a:r>
          </a:p>
          <a:p>
            <a:pPr algn="ctr"/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La durata di queste borse di studio può variare da un programma di 6 settimane per un corso di lingua straniera ad un corso di un anno o oltre per studi universitari.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26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591175" y="5943601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</a:rPr>
              <a:t>Governatore 2016-2017 Franco Venturi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it-IT" altLang="it-IT" sz="1100" b="1">
              <a:solidFill>
                <a:srgbClr val="00206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191000" y="5830888"/>
            <a:ext cx="0" cy="87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CasellaDiTesto 8"/>
          <p:cNvSpPr txBox="1">
            <a:spLocks noChangeArrowheads="1"/>
          </p:cNvSpPr>
          <p:nvPr/>
        </p:nvSpPr>
        <p:spPr bwMode="auto">
          <a:xfrm>
            <a:off x="1828800" y="5967415"/>
            <a:ext cx="2286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00" b="1">
                <a:solidFill>
                  <a:srgbClr val="002060"/>
                </a:solidFill>
                <a:cs typeface="Arial" panose="020B0604020202020204" pitchFamily="34" charset="0"/>
              </a:rPr>
              <a:t>Assemblea Distrettuale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Ferrara 7 maggio 2016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381000" y="5791200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" y="152403"/>
            <a:ext cx="9170988" cy="620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Borse di Studio 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 Sovvenzioni </a:t>
            </a:r>
            <a:r>
              <a:rPr lang="it-IT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globali</a:t>
            </a:r>
            <a:endParaRPr lang="it-IT" altLang="it-IT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7" name="Immagine 11" descr="logo_distretto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1" y="6019801"/>
            <a:ext cx="1036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8" descr="T1617IT_PMS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3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70378" y="1361220"/>
            <a:ext cx="8615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SOVVENZIONI GLOBALI 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finanziano borse di studio per studenti post-universitari che studiano all’estero nel campo correlato ad una delle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6 aree di intervento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della Fondazione Rotary.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Le borse di studio possono durare da 1 a 4 anni e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consentono di finanziare  un intero programma di laurea.</a:t>
            </a:r>
          </a:p>
          <a:p>
            <a:pPr algn="ctr"/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13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ngelo benedetti 7 maggio (ultima).pot [modalità compatibilità]" id="{ED724272-F369-45FA-BFF7-6A6938BA11F9}" vid="{D9AC5BAC-E228-4D6F-BA29-88E6F87F313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2201</Words>
  <Application>Microsoft Office PowerPoint</Application>
  <PresentationFormat>Presentazione su schermo (4:3)</PresentationFormat>
  <Paragraphs>367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Casadio</dc:creator>
  <cp:lastModifiedBy>segreteria</cp:lastModifiedBy>
  <cp:revision>95</cp:revision>
  <cp:lastPrinted>2016-05-05T14:32:33Z</cp:lastPrinted>
  <dcterms:created xsi:type="dcterms:W3CDTF">2016-04-27T10:33:27Z</dcterms:created>
  <dcterms:modified xsi:type="dcterms:W3CDTF">2016-05-06T06:01:58Z</dcterms:modified>
</cp:coreProperties>
</file>