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06" r:id="rId2"/>
    <p:sldId id="303" r:id="rId3"/>
    <p:sldId id="304" r:id="rId4"/>
    <p:sldId id="266" r:id="rId5"/>
    <p:sldId id="284" r:id="rId6"/>
    <p:sldId id="276" r:id="rId7"/>
    <p:sldId id="275" r:id="rId8"/>
    <p:sldId id="295" r:id="rId9"/>
    <p:sldId id="272" r:id="rId10"/>
    <p:sldId id="300" r:id="rId11"/>
    <p:sldId id="273" r:id="rId12"/>
    <p:sldId id="296" r:id="rId13"/>
    <p:sldId id="287"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5A4"/>
    <a:srgbClr val="F5770F"/>
    <a:srgbClr val="303C18"/>
    <a:srgbClr val="D16309"/>
    <a:srgbClr val="FDF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2" autoAdjust="0"/>
  </p:normalViewPr>
  <p:slideViewPr>
    <p:cSldViewPr>
      <p:cViewPr>
        <p:scale>
          <a:sx n="70" d="100"/>
          <a:sy n="70" d="100"/>
        </p:scale>
        <p:origin x="-1738" y="-3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96"/>
    </p:cViewPr>
  </p:sorterViewPr>
  <p:notesViewPr>
    <p:cSldViewPr>
      <p:cViewPr varScale="1">
        <p:scale>
          <a:sx n="73" d="100"/>
          <a:sy n="73" d="100"/>
        </p:scale>
        <p:origin x="-184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7B15C-D45C-40AC-8A10-C0E3C7FCD14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it-IT"/>
        </a:p>
      </dgm:t>
    </dgm:pt>
    <dgm:pt modelId="{22B0BED7-708C-4B5E-A60A-5A2C75D5DA34}">
      <dgm:prSet phldrT="[Testo]" custT="1"/>
      <dgm:spPr/>
      <dgm:t>
        <a:bodyPr/>
        <a:lstStyle/>
        <a:p>
          <a:r>
            <a:rPr lang="it-IT" sz="5200" dirty="0" smtClean="0">
              <a:latin typeface="Georgia" pitchFamily="18" charset="0"/>
            </a:rPr>
            <a:t>Rotary International</a:t>
          </a:r>
        </a:p>
        <a:p>
          <a:r>
            <a:rPr lang="it-IT" sz="4000" dirty="0" smtClean="0">
              <a:latin typeface="Georgia" pitchFamily="18" charset="0"/>
            </a:rPr>
            <a:t>7 uffici regionali</a:t>
          </a:r>
          <a:endParaRPr lang="it-IT" sz="4000" dirty="0">
            <a:latin typeface="Georgia" pitchFamily="18" charset="0"/>
          </a:endParaRPr>
        </a:p>
      </dgm:t>
    </dgm:pt>
    <dgm:pt modelId="{F57F5CA1-3867-4A9A-A7D6-65956975D204}" type="parTrans" cxnId="{65FE95B8-F976-45E5-87C9-CCAEDF5CE620}">
      <dgm:prSet/>
      <dgm:spPr/>
      <dgm:t>
        <a:bodyPr/>
        <a:lstStyle/>
        <a:p>
          <a:endParaRPr lang="it-IT"/>
        </a:p>
      </dgm:t>
    </dgm:pt>
    <dgm:pt modelId="{99A8CB71-153F-4CD7-80A8-E9BC6A719B18}" type="sibTrans" cxnId="{65FE95B8-F976-45E5-87C9-CCAEDF5CE620}">
      <dgm:prSet/>
      <dgm:spPr/>
      <dgm:t>
        <a:bodyPr/>
        <a:lstStyle/>
        <a:p>
          <a:endParaRPr lang="it-IT"/>
        </a:p>
      </dgm:t>
    </dgm:pt>
    <dgm:pt modelId="{41B5E93E-7E04-4EF2-B6C0-F9136A9D611E}">
      <dgm:prSet phldrT="[Testo]"/>
      <dgm:spPr/>
      <dgm:t>
        <a:bodyPr/>
        <a:lstStyle/>
        <a:p>
          <a:r>
            <a:rPr lang="it-IT" b="1" dirty="0" smtClean="0">
              <a:latin typeface="Georgia" pitchFamily="18" charset="0"/>
            </a:rPr>
            <a:t>34 regioni</a:t>
          </a:r>
          <a:endParaRPr lang="it-IT" b="1" dirty="0">
            <a:latin typeface="Georgia" pitchFamily="18" charset="0"/>
          </a:endParaRPr>
        </a:p>
      </dgm:t>
    </dgm:pt>
    <dgm:pt modelId="{413E74B8-498C-4B3F-BE21-EA894FCB4490}" type="parTrans" cxnId="{8DF0D0A1-A3C4-48E3-9268-07EC49740415}">
      <dgm:prSet/>
      <dgm:spPr/>
      <dgm:t>
        <a:bodyPr/>
        <a:lstStyle/>
        <a:p>
          <a:endParaRPr lang="it-IT"/>
        </a:p>
      </dgm:t>
    </dgm:pt>
    <dgm:pt modelId="{C9E9F91B-6D13-49C4-9469-762B1C17A2AE}" type="sibTrans" cxnId="{8DF0D0A1-A3C4-48E3-9268-07EC49740415}">
      <dgm:prSet/>
      <dgm:spPr/>
      <dgm:t>
        <a:bodyPr/>
        <a:lstStyle/>
        <a:p>
          <a:endParaRPr lang="it-IT"/>
        </a:p>
      </dgm:t>
    </dgm:pt>
    <dgm:pt modelId="{0A8B1615-7B91-4886-A89C-DAC915423681}">
      <dgm:prSet phldrT="[Testo]"/>
      <dgm:spPr/>
      <dgm:t>
        <a:bodyPr/>
        <a:lstStyle/>
        <a:p>
          <a:r>
            <a:rPr lang="it-IT" b="1" dirty="0" smtClean="0">
              <a:latin typeface="Georgia" pitchFamily="18" charset="0"/>
            </a:rPr>
            <a:t> 534 distretti</a:t>
          </a:r>
          <a:endParaRPr lang="it-IT" b="1" dirty="0">
            <a:latin typeface="Georgia" pitchFamily="18" charset="0"/>
          </a:endParaRPr>
        </a:p>
      </dgm:t>
    </dgm:pt>
    <dgm:pt modelId="{2FC2042A-B9FF-413C-B3A4-FF041C105466}" type="parTrans" cxnId="{7A64B944-EC51-4F76-AB3D-5128676BF771}">
      <dgm:prSet/>
      <dgm:spPr/>
      <dgm:t>
        <a:bodyPr/>
        <a:lstStyle/>
        <a:p>
          <a:endParaRPr lang="it-IT"/>
        </a:p>
      </dgm:t>
    </dgm:pt>
    <dgm:pt modelId="{02009F7B-E575-4F32-B409-32B7E529E124}" type="sibTrans" cxnId="{7A64B944-EC51-4F76-AB3D-5128676BF771}">
      <dgm:prSet/>
      <dgm:spPr/>
      <dgm:t>
        <a:bodyPr/>
        <a:lstStyle/>
        <a:p>
          <a:endParaRPr lang="it-IT"/>
        </a:p>
      </dgm:t>
    </dgm:pt>
    <dgm:pt modelId="{161F191F-9000-4C54-BD84-162E6198D9D0}">
      <dgm:prSet phldrT="[Testo]"/>
      <dgm:spPr/>
      <dgm:t>
        <a:bodyPr/>
        <a:lstStyle/>
        <a:p>
          <a:r>
            <a:rPr lang="it-IT" b="1" dirty="0" smtClean="0">
              <a:latin typeface="Georgia" pitchFamily="18" charset="0"/>
            </a:rPr>
            <a:t>35573</a:t>
          </a:r>
        </a:p>
        <a:p>
          <a:r>
            <a:rPr lang="it-IT" b="1" dirty="0" smtClean="0">
              <a:latin typeface="Georgia" pitchFamily="18" charset="0"/>
            </a:rPr>
            <a:t>Club</a:t>
          </a:r>
          <a:endParaRPr lang="it-IT" b="1" dirty="0">
            <a:latin typeface="Georgia" pitchFamily="18" charset="0"/>
          </a:endParaRPr>
        </a:p>
      </dgm:t>
    </dgm:pt>
    <dgm:pt modelId="{8EB0F448-62DD-4754-87AC-5E9F620C2618}" type="parTrans" cxnId="{BACA8F25-FED3-47CA-82BB-574D679E53DC}">
      <dgm:prSet/>
      <dgm:spPr/>
      <dgm:t>
        <a:bodyPr/>
        <a:lstStyle/>
        <a:p>
          <a:endParaRPr lang="it-IT"/>
        </a:p>
      </dgm:t>
    </dgm:pt>
    <dgm:pt modelId="{5AA1240C-197F-40F3-84B9-20AD3BE36DF0}" type="sibTrans" cxnId="{BACA8F25-FED3-47CA-82BB-574D679E53DC}">
      <dgm:prSet/>
      <dgm:spPr/>
      <dgm:t>
        <a:bodyPr/>
        <a:lstStyle/>
        <a:p>
          <a:endParaRPr lang="it-IT"/>
        </a:p>
      </dgm:t>
    </dgm:pt>
    <dgm:pt modelId="{BF0D505F-DADB-4FEF-B6B9-A28274B041EE}">
      <dgm:prSet phldrT="[Testo]"/>
      <dgm:spPr/>
      <dgm:t>
        <a:bodyPr/>
        <a:lstStyle/>
        <a:p>
          <a:pPr algn="ctr"/>
          <a:r>
            <a:rPr lang="it-IT" b="1" dirty="0" smtClean="0">
              <a:latin typeface="Georgia" pitchFamily="18" charset="0"/>
            </a:rPr>
            <a:t>1,231</a:t>
          </a:r>
        </a:p>
        <a:p>
          <a:pPr algn="ctr"/>
          <a:r>
            <a:rPr lang="it-IT" b="1" dirty="0" smtClean="0">
              <a:latin typeface="Georgia" pitchFamily="18" charset="0"/>
            </a:rPr>
            <a:t>milion</a:t>
          </a:r>
          <a:r>
            <a:rPr lang="it-IT" b="1" dirty="0" smtClean="0"/>
            <a:t>i</a:t>
          </a:r>
          <a:endParaRPr lang="it-IT" b="1" dirty="0"/>
        </a:p>
      </dgm:t>
    </dgm:pt>
    <dgm:pt modelId="{959E5DC3-4964-4300-B96F-8229BCBDF318}" type="parTrans" cxnId="{308EDE83-A3C7-4221-B1EC-3BFD01493FCD}">
      <dgm:prSet/>
      <dgm:spPr/>
      <dgm:t>
        <a:bodyPr/>
        <a:lstStyle/>
        <a:p>
          <a:endParaRPr lang="it-IT"/>
        </a:p>
      </dgm:t>
    </dgm:pt>
    <dgm:pt modelId="{A87DD402-FE31-4100-93B7-89EAB0620C5F}" type="sibTrans" cxnId="{308EDE83-A3C7-4221-B1EC-3BFD01493FCD}">
      <dgm:prSet/>
      <dgm:spPr/>
      <dgm:t>
        <a:bodyPr/>
        <a:lstStyle/>
        <a:p>
          <a:endParaRPr lang="it-IT"/>
        </a:p>
      </dgm:t>
    </dgm:pt>
    <dgm:pt modelId="{9563022D-9203-4E7E-9A7A-E67F2349F3CD}" type="pres">
      <dgm:prSet presAssocID="{AB67B15C-D45C-40AC-8A10-C0E3C7FCD144}" presName="Name0" presStyleCnt="0">
        <dgm:presLayoutVars>
          <dgm:chPref val="1"/>
          <dgm:dir/>
          <dgm:animOne val="branch"/>
          <dgm:animLvl val="lvl"/>
          <dgm:resizeHandles/>
        </dgm:presLayoutVars>
      </dgm:prSet>
      <dgm:spPr/>
      <dgm:t>
        <a:bodyPr/>
        <a:lstStyle/>
        <a:p>
          <a:endParaRPr lang="it-IT"/>
        </a:p>
      </dgm:t>
    </dgm:pt>
    <dgm:pt modelId="{938B36D0-81E9-4C15-AB4A-BE76BAE02ED3}" type="pres">
      <dgm:prSet presAssocID="{22B0BED7-708C-4B5E-A60A-5A2C75D5DA34}" presName="vertOne" presStyleCnt="0"/>
      <dgm:spPr/>
    </dgm:pt>
    <dgm:pt modelId="{A9E84A47-1393-4051-94EC-E4655BD34282}" type="pres">
      <dgm:prSet presAssocID="{22B0BED7-708C-4B5E-A60A-5A2C75D5DA34}" presName="txOne" presStyleLbl="node0" presStyleIdx="0" presStyleCnt="1" custLinFactNeighborY="-20219">
        <dgm:presLayoutVars>
          <dgm:chPref val="3"/>
        </dgm:presLayoutVars>
      </dgm:prSet>
      <dgm:spPr/>
      <dgm:t>
        <a:bodyPr/>
        <a:lstStyle/>
        <a:p>
          <a:endParaRPr lang="it-IT"/>
        </a:p>
      </dgm:t>
    </dgm:pt>
    <dgm:pt modelId="{F1CBD729-F41A-4F81-8B19-6BF337165CCF}" type="pres">
      <dgm:prSet presAssocID="{22B0BED7-708C-4B5E-A60A-5A2C75D5DA34}" presName="parTransOne" presStyleCnt="0"/>
      <dgm:spPr/>
    </dgm:pt>
    <dgm:pt modelId="{26D982DC-F364-4ADC-97B7-26694F47679C}" type="pres">
      <dgm:prSet presAssocID="{22B0BED7-708C-4B5E-A60A-5A2C75D5DA34}" presName="horzOne" presStyleCnt="0"/>
      <dgm:spPr/>
    </dgm:pt>
    <dgm:pt modelId="{01FC0CEE-9616-44CB-886D-B9A9DDD9F9F4}" type="pres">
      <dgm:prSet presAssocID="{41B5E93E-7E04-4EF2-B6C0-F9136A9D611E}" presName="vertTwo" presStyleCnt="0"/>
      <dgm:spPr/>
    </dgm:pt>
    <dgm:pt modelId="{92B9E7AF-51EC-4159-B972-BFD9118AC4E4}" type="pres">
      <dgm:prSet presAssocID="{41B5E93E-7E04-4EF2-B6C0-F9136A9D611E}" presName="txTwo" presStyleLbl="node2" presStyleIdx="0" presStyleCnt="4">
        <dgm:presLayoutVars>
          <dgm:chPref val="3"/>
        </dgm:presLayoutVars>
      </dgm:prSet>
      <dgm:spPr/>
      <dgm:t>
        <a:bodyPr/>
        <a:lstStyle/>
        <a:p>
          <a:endParaRPr lang="it-IT"/>
        </a:p>
      </dgm:t>
    </dgm:pt>
    <dgm:pt modelId="{5A004A35-D213-4C16-ABDF-64A026AF7D24}" type="pres">
      <dgm:prSet presAssocID="{41B5E93E-7E04-4EF2-B6C0-F9136A9D611E}" presName="horzTwo" presStyleCnt="0"/>
      <dgm:spPr/>
    </dgm:pt>
    <dgm:pt modelId="{6D1B0B21-223A-4127-9F82-E9E2FD469A87}" type="pres">
      <dgm:prSet presAssocID="{C9E9F91B-6D13-49C4-9469-762B1C17A2AE}" presName="sibSpaceTwo" presStyleCnt="0"/>
      <dgm:spPr/>
    </dgm:pt>
    <dgm:pt modelId="{4C729FD6-02AD-4BF7-86D8-7D8A89718163}" type="pres">
      <dgm:prSet presAssocID="{0A8B1615-7B91-4886-A89C-DAC915423681}" presName="vertTwo" presStyleCnt="0"/>
      <dgm:spPr/>
    </dgm:pt>
    <dgm:pt modelId="{4E874642-8067-4504-8A22-0A3D9D3394C1}" type="pres">
      <dgm:prSet presAssocID="{0A8B1615-7B91-4886-A89C-DAC915423681}" presName="txTwo" presStyleLbl="node2" presStyleIdx="1" presStyleCnt="4">
        <dgm:presLayoutVars>
          <dgm:chPref val="3"/>
        </dgm:presLayoutVars>
      </dgm:prSet>
      <dgm:spPr/>
      <dgm:t>
        <a:bodyPr/>
        <a:lstStyle/>
        <a:p>
          <a:endParaRPr lang="it-IT"/>
        </a:p>
      </dgm:t>
    </dgm:pt>
    <dgm:pt modelId="{F57E128F-464D-4CBD-9B71-2E81E533B977}" type="pres">
      <dgm:prSet presAssocID="{0A8B1615-7B91-4886-A89C-DAC915423681}" presName="horzTwo" presStyleCnt="0"/>
      <dgm:spPr/>
    </dgm:pt>
    <dgm:pt modelId="{57B67902-141A-4C5F-8870-8FCCDBA38D77}" type="pres">
      <dgm:prSet presAssocID="{02009F7B-E575-4F32-B409-32B7E529E124}" presName="sibSpaceTwo" presStyleCnt="0"/>
      <dgm:spPr/>
    </dgm:pt>
    <dgm:pt modelId="{0D1853D0-FE83-40EE-AA0D-176C7440BA8F}" type="pres">
      <dgm:prSet presAssocID="{161F191F-9000-4C54-BD84-162E6198D9D0}" presName="vertTwo" presStyleCnt="0"/>
      <dgm:spPr/>
    </dgm:pt>
    <dgm:pt modelId="{018EA4ED-F965-43F1-92DD-C30D7899FD9C}" type="pres">
      <dgm:prSet presAssocID="{161F191F-9000-4C54-BD84-162E6198D9D0}" presName="txTwo" presStyleLbl="node2" presStyleIdx="2" presStyleCnt="4">
        <dgm:presLayoutVars>
          <dgm:chPref val="3"/>
        </dgm:presLayoutVars>
      </dgm:prSet>
      <dgm:spPr/>
      <dgm:t>
        <a:bodyPr/>
        <a:lstStyle/>
        <a:p>
          <a:endParaRPr lang="it-IT"/>
        </a:p>
      </dgm:t>
    </dgm:pt>
    <dgm:pt modelId="{D61CB773-D754-4037-B9DF-BE61F48E2A19}" type="pres">
      <dgm:prSet presAssocID="{161F191F-9000-4C54-BD84-162E6198D9D0}" presName="horzTwo" presStyleCnt="0"/>
      <dgm:spPr/>
    </dgm:pt>
    <dgm:pt modelId="{923EE57E-07C2-41F8-92B4-EB4711F4C266}" type="pres">
      <dgm:prSet presAssocID="{5AA1240C-197F-40F3-84B9-20AD3BE36DF0}" presName="sibSpaceTwo" presStyleCnt="0"/>
      <dgm:spPr/>
    </dgm:pt>
    <dgm:pt modelId="{964C6B6F-C295-4F6F-BF17-F7929E4C4EA9}" type="pres">
      <dgm:prSet presAssocID="{BF0D505F-DADB-4FEF-B6B9-A28274B041EE}" presName="vertTwo" presStyleCnt="0"/>
      <dgm:spPr/>
    </dgm:pt>
    <dgm:pt modelId="{23DA151F-92E3-43A0-B0BA-7D8679E67DB2}" type="pres">
      <dgm:prSet presAssocID="{BF0D505F-DADB-4FEF-B6B9-A28274B041EE}" presName="txTwo" presStyleLbl="node2" presStyleIdx="3" presStyleCnt="4">
        <dgm:presLayoutVars>
          <dgm:chPref val="3"/>
        </dgm:presLayoutVars>
      </dgm:prSet>
      <dgm:spPr/>
      <dgm:t>
        <a:bodyPr/>
        <a:lstStyle/>
        <a:p>
          <a:endParaRPr lang="it-IT"/>
        </a:p>
      </dgm:t>
    </dgm:pt>
    <dgm:pt modelId="{DB95C063-77F5-4B4F-A684-CE76CC53F1E6}" type="pres">
      <dgm:prSet presAssocID="{BF0D505F-DADB-4FEF-B6B9-A28274B041EE}" presName="horzTwo" presStyleCnt="0"/>
      <dgm:spPr/>
    </dgm:pt>
  </dgm:ptLst>
  <dgm:cxnLst>
    <dgm:cxn modelId="{BCEBEB57-A774-4E08-A053-7C4F2A94B161}" type="presOf" srcId="{0A8B1615-7B91-4886-A89C-DAC915423681}" destId="{4E874642-8067-4504-8A22-0A3D9D3394C1}" srcOrd="0" destOrd="0" presId="urn:microsoft.com/office/officeart/2005/8/layout/hierarchy4"/>
    <dgm:cxn modelId="{67FC8CB5-8319-457E-B23B-DB5A1AE77C2B}" type="presOf" srcId="{161F191F-9000-4C54-BD84-162E6198D9D0}" destId="{018EA4ED-F965-43F1-92DD-C30D7899FD9C}" srcOrd="0" destOrd="0" presId="urn:microsoft.com/office/officeart/2005/8/layout/hierarchy4"/>
    <dgm:cxn modelId="{31D3D842-6732-4791-AC57-97464D5AA28F}" type="presOf" srcId="{BF0D505F-DADB-4FEF-B6B9-A28274B041EE}" destId="{23DA151F-92E3-43A0-B0BA-7D8679E67DB2}" srcOrd="0" destOrd="0" presId="urn:microsoft.com/office/officeart/2005/8/layout/hierarchy4"/>
    <dgm:cxn modelId="{8DF0D0A1-A3C4-48E3-9268-07EC49740415}" srcId="{22B0BED7-708C-4B5E-A60A-5A2C75D5DA34}" destId="{41B5E93E-7E04-4EF2-B6C0-F9136A9D611E}" srcOrd="0" destOrd="0" parTransId="{413E74B8-498C-4B3F-BE21-EA894FCB4490}" sibTransId="{C9E9F91B-6D13-49C4-9469-762B1C17A2AE}"/>
    <dgm:cxn modelId="{65FE95B8-F976-45E5-87C9-CCAEDF5CE620}" srcId="{AB67B15C-D45C-40AC-8A10-C0E3C7FCD144}" destId="{22B0BED7-708C-4B5E-A60A-5A2C75D5DA34}" srcOrd="0" destOrd="0" parTransId="{F57F5CA1-3867-4A9A-A7D6-65956975D204}" sibTransId="{99A8CB71-153F-4CD7-80A8-E9BC6A719B18}"/>
    <dgm:cxn modelId="{2F22AEB2-A3E1-4DCB-B59E-C231760A3B71}" type="presOf" srcId="{41B5E93E-7E04-4EF2-B6C0-F9136A9D611E}" destId="{92B9E7AF-51EC-4159-B972-BFD9118AC4E4}" srcOrd="0" destOrd="0" presId="urn:microsoft.com/office/officeart/2005/8/layout/hierarchy4"/>
    <dgm:cxn modelId="{308EDE83-A3C7-4221-B1EC-3BFD01493FCD}" srcId="{22B0BED7-708C-4B5E-A60A-5A2C75D5DA34}" destId="{BF0D505F-DADB-4FEF-B6B9-A28274B041EE}" srcOrd="3" destOrd="0" parTransId="{959E5DC3-4964-4300-B96F-8229BCBDF318}" sibTransId="{A87DD402-FE31-4100-93B7-89EAB0620C5F}"/>
    <dgm:cxn modelId="{E695994C-0C74-4179-A774-6A53B5F94982}" type="presOf" srcId="{22B0BED7-708C-4B5E-A60A-5A2C75D5DA34}" destId="{A9E84A47-1393-4051-94EC-E4655BD34282}" srcOrd="0" destOrd="0" presId="urn:microsoft.com/office/officeart/2005/8/layout/hierarchy4"/>
    <dgm:cxn modelId="{7A64B944-EC51-4F76-AB3D-5128676BF771}" srcId="{22B0BED7-708C-4B5E-A60A-5A2C75D5DA34}" destId="{0A8B1615-7B91-4886-A89C-DAC915423681}" srcOrd="1" destOrd="0" parTransId="{2FC2042A-B9FF-413C-B3A4-FF041C105466}" sibTransId="{02009F7B-E575-4F32-B409-32B7E529E124}"/>
    <dgm:cxn modelId="{BACA8F25-FED3-47CA-82BB-574D679E53DC}" srcId="{22B0BED7-708C-4B5E-A60A-5A2C75D5DA34}" destId="{161F191F-9000-4C54-BD84-162E6198D9D0}" srcOrd="2" destOrd="0" parTransId="{8EB0F448-62DD-4754-87AC-5E9F620C2618}" sibTransId="{5AA1240C-197F-40F3-84B9-20AD3BE36DF0}"/>
    <dgm:cxn modelId="{A3E4F748-D24B-4A36-82E9-D573D54EDA85}" type="presOf" srcId="{AB67B15C-D45C-40AC-8A10-C0E3C7FCD144}" destId="{9563022D-9203-4E7E-9A7A-E67F2349F3CD}" srcOrd="0" destOrd="0" presId="urn:microsoft.com/office/officeart/2005/8/layout/hierarchy4"/>
    <dgm:cxn modelId="{CB91C3C8-C3F9-42EE-BBC8-067127E8AEF9}" type="presParOf" srcId="{9563022D-9203-4E7E-9A7A-E67F2349F3CD}" destId="{938B36D0-81E9-4C15-AB4A-BE76BAE02ED3}" srcOrd="0" destOrd="0" presId="urn:microsoft.com/office/officeart/2005/8/layout/hierarchy4"/>
    <dgm:cxn modelId="{742A68D7-3C3F-43BA-A486-9518C1F08689}" type="presParOf" srcId="{938B36D0-81E9-4C15-AB4A-BE76BAE02ED3}" destId="{A9E84A47-1393-4051-94EC-E4655BD34282}" srcOrd="0" destOrd="0" presId="urn:microsoft.com/office/officeart/2005/8/layout/hierarchy4"/>
    <dgm:cxn modelId="{A9826C88-1426-4907-8EB7-8A3359722CFF}" type="presParOf" srcId="{938B36D0-81E9-4C15-AB4A-BE76BAE02ED3}" destId="{F1CBD729-F41A-4F81-8B19-6BF337165CCF}" srcOrd="1" destOrd="0" presId="urn:microsoft.com/office/officeart/2005/8/layout/hierarchy4"/>
    <dgm:cxn modelId="{B1C143C7-6726-48B2-8461-E881C0331AC5}" type="presParOf" srcId="{938B36D0-81E9-4C15-AB4A-BE76BAE02ED3}" destId="{26D982DC-F364-4ADC-97B7-26694F47679C}" srcOrd="2" destOrd="0" presId="urn:microsoft.com/office/officeart/2005/8/layout/hierarchy4"/>
    <dgm:cxn modelId="{379BBB06-01CB-4F9C-9C9D-7F688E9E9DBB}" type="presParOf" srcId="{26D982DC-F364-4ADC-97B7-26694F47679C}" destId="{01FC0CEE-9616-44CB-886D-B9A9DDD9F9F4}" srcOrd="0" destOrd="0" presId="urn:microsoft.com/office/officeart/2005/8/layout/hierarchy4"/>
    <dgm:cxn modelId="{45C4DB6D-A9D6-4A6B-A4B5-2AD0E21E7B5A}" type="presParOf" srcId="{01FC0CEE-9616-44CB-886D-B9A9DDD9F9F4}" destId="{92B9E7AF-51EC-4159-B972-BFD9118AC4E4}" srcOrd="0" destOrd="0" presId="urn:microsoft.com/office/officeart/2005/8/layout/hierarchy4"/>
    <dgm:cxn modelId="{2317F21F-9FF5-4DB0-A8D2-EF6C4B109FA3}" type="presParOf" srcId="{01FC0CEE-9616-44CB-886D-B9A9DDD9F9F4}" destId="{5A004A35-D213-4C16-ABDF-64A026AF7D24}" srcOrd="1" destOrd="0" presId="urn:microsoft.com/office/officeart/2005/8/layout/hierarchy4"/>
    <dgm:cxn modelId="{1826CD3C-9816-4EF1-AC8D-29787D4F6095}" type="presParOf" srcId="{26D982DC-F364-4ADC-97B7-26694F47679C}" destId="{6D1B0B21-223A-4127-9F82-E9E2FD469A87}" srcOrd="1" destOrd="0" presId="urn:microsoft.com/office/officeart/2005/8/layout/hierarchy4"/>
    <dgm:cxn modelId="{BEEEB279-4D38-4850-A83D-2A83518AB760}" type="presParOf" srcId="{26D982DC-F364-4ADC-97B7-26694F47679C}" destId="{4C729FD6-02AD-4BF7-86D8-7D8A89718163}" srcOrd="2" destOrd="0" presId="urn:microsoft.com/office/officeart/2005/8/layout/hierarchy4"/>
    <dgm:cxn modelId="{14413BF4-2F4D-4855-B074-0E476976E9A4}" type="presParOf" srcId="{4C729FD6-02AD-4BF7-86D8-7D8A89718163}" destId="{4E874642-8067-4504-8A22-0A3D9D3394C1}" srcOrd="0" destOrd="0" presId="urn:microsoft.com/office/officeart/2005/8/layout/hierarchy4"/>
    <dgm:cxn modelId="{C449982D-0988-4357-8CE3-390CA748F233}" type="presParOf" srcId="{4C729FD6-02AD-4BF7-86D8-7D8A89718163}" destId="{F57E128F-464D-4CBD-9B71-2E81E533B977}" srcOrd="1" destOrd="0" presId="urn:microsoft.com/office/officeart/2005/8/layout/hierarchy4"/>
    <dgm:cxn modelId="{76C4F99F-015E-47F8-8F6D-BDC31E6549FC}" type="presParOf" srcId="{26D982DC-F364-4ADC-97B7-26694F47679C}" destId="{57B67902-141A-4C5F-8870-8FCCDBA38D77}" srcOrd="3" destOrd="0" presId="urn:microsoft.com/office/officeart/2005/8/layout/hierarchy4"/>
    <dgm:cxn modelId="{DBAA5038-B68F-45C3-B4D9-7D299C4DA78E}" type="presParOf" srcId="{26D982DC-F364-4ADC-97B7-26694F47679C}" destId="{0D1853D0-FE83-40EE-AA0D-176C7440BA8F}" srcOrd="4" destOrd="0" presId="urn:microsoft.com/office/officeart/2005/8/layout/hierarchy4"/>
    <dgm:cxn modelId="{BE810D90-5E84-4FC9-A53D-82E10BF0EF32}" type="presParOf" srcId="{0D1853D0-FE83-40EE-AA0D-176C7440BA8F}" destId="{018EA4ED-F965-43F1-92DD-C30D7899FD9C}" srcOrd="0" destOrd="0" presId="urn:microsoft.com/office/officeart/2005/8/layout/hierarchy4"/>
    <dgm:cxn modelId="{28763634-44E8-4A0C-B3EE-71D022CD09B7}" type="presParOf" srcId="{0D1853D0-FE83-40EE-AA0D-176C7440BA8F}" destId="{D61CB773-D754-4037-B9DF-BE61F48E2A19}" srcOrd="1" destOrd="0" presId="urn:microsoft.com/office/officeart/2005/8/layout/hierarchy4"/>
    <dgm:cxn modelId="{067A3C22-F111-4DD7-BAED-AD48706CD45B}" type="presParOf" srcId="{26D982DC-F364-4ADC-97B7-26694F47679C}" destId="{923EE57E-07C2-41F8-92B4-EB4711F4C266}" srcOrd="5" destOrd="0" presId="urn:microsoft.com/office/officeart/2005/8/layout/hierarchy4"/>
    <dgm:cxn modelId="{555B15B2-081D-4823-A304-6404B9754220}" type="presParOf" srcId="{26D982DC-F364-4ADC-97B7-26694F47679C}" destId="{964C6B6F-C295-4F6F-BF17-F7929E4C4EA9}" srcOrd="6" destOrd="0" presId="urn:microsoft.com/office/officeart/2005/8/layout/hierarchy4"/>
    <dgm:cxn modelId="{F15D5E35-AA3B-4C5A-B499-1DCC46C7C1A2}" type="presParOf" srcId="{964C6B6F-C295-4F6F-BF17-F7929E4C4EA9}" destId="{23DA151F-92E3-43A0-B0BA-7D8679E67DB2}" srcOrd="0" destOrd="0" presId="urn:microsoft.com/office/officeart/2005/8/layout/hierarchy4"/>
    <dgm:cxn modelId="{22B68A91-1EDF-4817-AAE1-24E9482411B3}" type="presParOf" srcId="{964C6B6F-C295-4F6F-BF17-F7929E4C4EA9}" destId="{DB95C063-77F5-4B4F-A684-CE76CC53F1E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84A47-1393-4051-94EC-E4655BD34282}">
      <dsp:nvSpPr>
        <dsp:cNvPr id="0" name=""/>
        <dsp:cNvSpPr/>
      </dsp:nvSpPr>
      <dsp:spPr>
        <a:xfrm>
          <a:off x="1228" y="0"/>
          <a:ext cx="7599558" cy="1988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it-IT" sz="5200" kern="1200" dirty="0" smtClean="0">
              <a:latin typeface="Georgia" pitchFamily="18" charset="0"/>
            </a:rPr>
            <a:t>Rotary International</a:t>
          </a:r>
        </a:p>
        <a:p>
          <a:pPr lvl="0" algn="ctr" defTabSz="2311400">
            <a:lnSpc>
              <a:spcPct val="90000"/>
            </a:lnSpc>
            <a:spcBef>
              <a:spcPct val="0"/>
            </a:spcBef>
            <a:spcAft>
              <a:spcPct val="35000"/>
            </a:spcAft>
          </a:pPr>
          <a:r>
            <a:rPr lang="it-IT" sz="4000" kern="1200" dirty="0" smtClean="0">
              <a:latin typeface="Georgia" pitchFamily="18" charset="0"/>
            </a:rPr>
            <a:t>7 uffici regionali</a:t>
          </a:r>
          <a:endParaRPr lang="it-IT" sz="4000" kern="1200" dirty="0">
            <a:latin typeface="Georgia" pitchFamily="18" charset="0"/>
          </a:endParaRPr>
        </a:p>
      </dsp:txBody>
      <dsp:txXfrm>
        <a:off x="59464" y="58236"/>
        <a:ext cx="7483086" cy="1871865"/>
      </dsp:txXfrm>
    </dsp:sp>
    <dsp:sp modelId="{92B9E7AF-51EC-4159-B972-BFD9118AC4E4}">
      <dsp:nvSpPr>
        <dsp:cNvPr id="0" name=""/>
        <dsp:cNvSpPr/>
      </dsp:nvSpPr>
      <dsp:spPr>
        <a:xfrm>
          <a:off x="1228" y="2191639"/>
          <a:ext cx="1787290" cy="1988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t-IT" sz="2700" b="1" kern="1200" dirty="0" smtClean="0">
              <a:latin typeface="Georgia" pitchFamily="18" charset="0"/>
            </a:rPr>
            <a:t>34 regioni</a:t>
          </a:r>
          <a:endParaRPr lang="it-IT" sz="2700" b="1" kern="1200" dirty="0">
            <a:latin typeface="Georgia" pitchFamily="18" charset="0"/>
          </a:endParaRPr>
        </a:p>
      </dsp:txBody>
      <dsp:txXfrm>
        <a:off x="53576" y="2243987"/>
        <a:ext cx="1682594" cy="1883641"/>
      </dsp:txXfrm>
    </dsp:sp>
    <dsp:sp modelId="{4E874642-8067-4504-8A22-0A3D9D3394C1}">
      <dsp:nvSpPr>
        <dsp:cNvPr id="0" name=""/>
        <dsp:cNvSpPr/>
      </dsp:nvSpPr>
      <dsp:spPr>
        <a:xfrm>
          <a:off x="1938651" y="2191639"/>
          <a:ext cx="1787290" cy="1988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t-IT" sz="2700" b="1" kern="1200" dirty="0" smtClean="0">
              <a:latin typeface="Georgia" pitchFamily="18" charset="0"/>
            </a:rPr>
            <a:t> 534 distretti</a:t>
          </a:r>
          <a:endParaRPr lang="it-IT" sz="2700" b="1" kern="1200" dirty="0">
            <a:latin typeface="Georgia" pitchFamily="18" charset="0"/>
          </a:endParaRPr>
        </a:p>
      </dsp:txBody>
      <dsp:txXfrm>
        <a:off x="1990999" y="2243987"/>
        <a:ext cx="1682594" cy="1883641"/>
      </dsp:txXfrm>
    </dsp:sp>
    <dsp:sp modelId="{018EA4ED-F965-43F1-92DD-C30D7899FD9C}">
      <dsp:nvSpPr>
        <dsp:cNvPr id="0" name=""/>
        <dsp:cNvSpPr/>
      </dsp:nvSpPr>
      <dsp:spPr>
        <a:xfrm>
          <a:off x="3876074" y="2191639"/>
          <a:ext cx="1787290" cy="1988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t-IT" sz="2700" b="1" kern="1200" dirty="0" smtClean="0">
              <a:latin typeface="Georgia" pitchFamily="18" charset="0"/>
            </a:rPr>
            <a:t>35573</a:t>
          </a:r>
        </a:p>
        <a:p>
          <a:pPr lvl="0" algn="ctr" defTabSz="1200150">
            <a:lnSpc>
              <a:spcPct val="90000"/>
            </a:lnSpc>
            <a:spcBef>
              <a:spcPct val="0"/>
            </a:spcBef>
            <a:spcAft>
              <a:spcPct val="35000"/>
            </a:spcAft>
          </a:pPr>
          <a:r>
            <a:rPr lang="it-IT" sz="2700" b="1" kern="1200" dirty="0" smtClean="0">
              <a:latin typeface="Georgia" pitchFamily="18" charset="0"/>
            </a:rPr>
            <a:t>Club</a:t>
          </a:r>
          <a:endParaRPr lang="it-IT" sz="2700" b="1" kern="1200" dirty="0">
            <a:latin typeface="Georgia" pitchFamily="18" charset="0"/>
          </a:endParaRPr>
        </a:p>
      </dsp:txBody>
      <dsp:txXfrm>
        <a:off x="3928422" y="2243987"/>
        <a:ext cx="1682594" cy="1883641"/>
      </dsp:txXfrm>
    </dsp:sp>
    <dsp:sp modelId="{23DA151F-92E3-43A0-B0BA-7D8679E67DB2}">
      <dsp:nvSpPr>
        <dsp:cNvPr id="0" name=""/>
        <dsp:cNvSpPr/>
      </dsp:nvSpPr>
      <dsp:spPr>
        <a:xfrm>
          <a:off x="5813496" y="2191639"/>
          <a:ext cx="1787290" cy="19883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it-IT" sz="2700" b="1" kern="1200" dirty="0" smtClean="0">
              <a:latin typeface="Georgia" pitchFamily="18" charset="0"/>
            </a:rPr>
            <a:t>1,231</a:t>
          </a:r>
        </a:p>
        <a:p>
          <a:pPr lvl="0" algn="ctr" defTabSz="1200150">
            <a:lnSpc>
              <a:spcPct val="90000"/>
            </a:lnSpc>
            <a:spcBef>
              <a:spcPct val="0"/>
            </a:spcBef>
            <a:spcAft>
              <a:spcPct val="35000"/>
            </a:spcAft>
          </a:pPr>
          <a:r>
            <a:rPr lang="it-IT" sz="2700" b="1" kern="1200" dirty="0" smtClean="0">
              <a:latin typeface="Georgia" pitchFamily="18" charset="0"/>
            </a:rPr>
            <a:t>milion</a:t>
          </a:r>
          <a:r>
            <a:rPr lang="it-IT" sz="2700" b="1" kern="1200" dirty="0" smtClean="0"/>
            <a:t>i</a:t>
          </a:r>
          <a:endParaRPr lang="it-IT" sz="2700" b="1" kern="1200" dirty="0"/>
        </a:p>
      </dsp:txBody>
      <dsp:txXfrm>
        <a:off x="5865844" y="2243987"/>
        <a:ext cx="1682594" cy="18836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2FDEFD-EC7E-4D9B-B38D-6A73379EC86B}" type="datetimeFigureOut">
              <a:rPr lang="it-IT" smtClean="0"/>
              <a:t>22/11/2016</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DA13F-8099-450F-8F6A-C88B94F9ACE4}" type="slidenum">
              <a:rPr lang="it-IT" smtClean="0"/>
              <a:t>‹N›</a:t>
            </a:fld>
            <a:endParaRPr lang="it-IT"/>
          </a:p>
        </p:txBody>
      </p:sp>
    </p:spTree>
    <p:extLst>
      <p:ext uri="{BB962C8B-B14F-4D97-AF65-F5344CB8AC3E}">
        <p14:creationId xmlns:p14="http://schemas.microsoft.com/office/powerpoint/2010/main" val="45831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433866-E811-442F-AB0B-24C636926DFD}" type="datetimeFigureOut">
              <a:rPr lang="it-IT" smtClean="0"/>
              <a:t>22/11/2016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B9545-E1E6-4FEE-8781-B8F84C3E47C8}" type="slidenum">
              <a:rPr lang="it-IT" smtClean="0"/>
              <a:t>‹N›</a:t>
            </a:fld>
            <a:endParaRPr lang="it-IT"/>
          </a:p>
        </p:txBody>
      </p:sp>
    </p:spTree>
    <p:extLst>
      <p:ext uri="{BB962C8B-B14F-4D97-AF65-F5344CB8AC3E}">
        <p14:creationId xmlns:p14="http://schemas.microsoft.com/office/powerpoint/2010/main" val="95144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0" y="0"/>
            <a:ext cx="1553" cy="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26" tIns="44163" rIns="88326" bIns="4416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9pPr>
          </a:lstStyle>
          <a:p>
            <a:pPr eaLnBrk="1" hangingPunct="1"/>
            <a:fld id="{EF79AA0A-7CE2-4EDF-81D7-FC3300F3322E}" type="slidenum">
              <a:rPr lang="it-IT">
                <a:solidFill>
                  <a:srgbClr val="FFFFFF"/>
                </a:solidFill>
              </a:rPr>
              <a:pPr eaLnBrk="1" hangingPunct="1"/>
              <a:t>1</a:t>
            </a:fld>
            <a:endParaRPr lang="it-IT">
              <a:solidFill>
                <a:srgbClr val="FFFFFF"/>
              </a:solidFill>
            </a:endParaRPr>
          </a:p>
        </p:txBody>
      </p:sp>
      <p:sp>
        <p:nvSpPr>
          <p:cNvPr id="22531" name="Rectangle 2"/>
          <p:cNvSpPr>
            <a:spLocks noChangeArrowheads="1"/>
          </p:cNvSpPr>
          <p:nvPr/>
        </p:nvSpPr>
        <p:spPr bwMode="auto">
          <a:xfrm>
            <a:off x="3887133" y="8688049"/>
            <a:ext cx="2970868"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5" tIns="45576" rIns="91505" bIns="45576" anchor="b"/>
          <a:lstStyle/>
          <a:p>
            <a:pPr algn="r">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fld id="{7802EE06-7A99-4A57-8D16-CEA239984CF5}" type="slidenum">
              <a:rPr lang="it-IT" sz="1200">
                <a:solidFill>
                  <a:srgbClr val="000000"/>
                </a:solidFill>
                <a:latin typeface="Times New Roman" pitchFamily="18" charset="0"/>
              </a:rPr>
              <a:pPr algn="r">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t>1</a:t>
            </a:fld>
            <a:endParaRPr lang="it-IT" sz="1200">
              <a:solidFill>
                <a:srgbClr val="000000"/>
              </a:solidFill>
              <a:latin typeface="Times New Roman" pitchFamily="18" charset="0"/>
            </a:endParaRPr>
          </a:p>
        </p:txBody>
      </p:sp>
      <p:sp>
        <p:nvSpPr>
          <p:cNvPr id="22532" name="Rectangle 3"/>
          <p:cNvSpPr>
            <a:spLocks noGrp="1" noRot="1" noChangeAspect="1" noChangeArrowheads="1" noTextEdit="1"/>
          </p:cNvSpPr>
          <p:nvPr>
            <p:ph type="sldImg"/>
          </p:nvPr>
        </p:nvSpPr>
        <p:spPr>
          <a:xfrm>
            <a:off x="1144588" y="685800"/>
            <a:ext cx="4570412" cy="3429000"/>
          </a:xfrm>
          <a:solidFill>
            <a:srgbClr val="FFFFFF"/>
          </a:solidFill>
          <a:ln/>
        </p:spPr>
      </p:sp>
      <p:sp>
        <p:nvSpPr>
          <p:cNvPr id="22533" name="Rectangle 4"/>
          <p:cNvSpPr>
            <a:spLocks noGrp="1" noChangeArrowheads="1"/>
          </p:cNvSpPr>
          <p:nvPr>
            <p:ph type="body" idx="1"/>
          </p:nvPr>
        </p:nvSpPr>
        <p:spPr>
          <a:xfrm>
            <a:off x="914711" y="4344025"/>
            <a:ext cx="5030131"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42"/>
              </a:spcBef>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endParaRPr lang="it-IT" smtClean="0">
              <a:latin typeface="Arial" pitchFamily="34" charset="0"/>
              <a:ea typeface="ヒラギノ角ゴ Pro W3"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11</a:t>
            </a:fld>
            <a:endParaRPr lang="it-IT"/>
          </a:p>
        </p:txBody>
      </p:sp>
    </p:spTree>
    <p:extLst>
      <p:ext uri="{BB962C8B-B14F-4D97-AF65-F5344CB8AC3E}">
        <p14:creationId xmlns:p14="http://schemas.microsoft.com/office/powerpoint/2010/main" val="436361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12</a:t>
            </a:fld>
            <a:endParaRPr lang="it-IT"/>
          </a:p>
        </p:txBody>
      </p:sp>
    </p:spTree>
    <p:extLst>
      <p:ext uri="{BB962C8B-B14F-4D97-AF65-F5344CB8AC3E}">
        <p14:creationId xmlns:p14="http://schemas.microsoft.com/office/powerpoint/2010/main" val="262710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13</a:t>
            </a:fld>
            <a:endParaRPr lang="it-IT"/>
          </a:p>
        </p:txBody>
      </p:sp>
    </p:spTree>
    <p:extLst>
      <p:ext uri="{BB962C8B-B14F-4D97-AF65-F5344CB8AC3E}">
        <p14:creationId xmlns:p14="http://schemas.microsoft.com/office/powerpoint/2010/main" val="3663001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14</a:t>
            </a:fld>
            <a:endParaRPr lang="it-IT"/>
          </a:p>
        </p:txBody>
      </p:sp>
    </p:spTree>
    <p:extLst>
      <p:ext uri="{BB962C8B-B14F-4D97-AF65-F5344CB8AC3E}">
        <p14:creationId xmlns:p14="http://schemas.microsoft.com/office/powerpoint/2010/main" val="24358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15</a:t>
            </a:fld>
            <a:endParaRPr lang="it-IT"/>
          </a:p>
        </p:txBody>
      </p:sp>
    </p:spTree>
    <p:extLst>
      <p:ext uri="{BB962C8B-B14F-4D97-AF65-F5344CB8AC3E}">
        <p14:creationId xmlns:p14="http://schemas.microsoft.com/office/powerpoint/2010/main" val="789932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16</a:t>
            </a:fld>
            <a:endParaRPr lang="it-IT"/>
          </a:p>
        </p:txBody>
      </p:sp>
    </p:spTree>
    <p:extLst>
      <p:ext uri="{BB962C8B-B14F-4D97-AF65-F5344CB8AC3E}">
        <p14:creationId xmlns:p14="http://schemas.microsoft.com/office/powerpoint/2010/main" val="358192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17</a:t>
            </a:fld>
            <a:endParaRPr lang="it-IT"/>
          </a:p>
        </p:txBody>
      </p:sp>
    </p:spTree>
    <p:extLst>
      <p:ext uri="{BB962C8B-B14F-4D97-AF65-F5344CB8AC3E}">
        <p14:creationId xmlns:p14="http://schemas.microsoft.com/office/powerpoint/2010/main" val="2963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19</a:t>
            </a:fld>
            <a:endParaRPr lang="it-IT"/>
          </a:p>
        </p:txBody>
      </p:sp>
    </p:spTree>
    <p:extLst>
      <p:ext uri="{BB962C8B-B14F-4D97-AF65-F5344CB8AC3E}">
        <p14:creationId xmlns:p14="http://schemas.microsoft.com/office/powerpoint/2010/main" val="2849537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20</a:t>
            </a:fld>
            <a:endParaRPr lang="it-IT"/>
          </a:p>
        </p:txBody>
      </p:sp>
    </p:spTree>
    <p:extLst>
      <p:ext uri="{BB962C8B-B14F-4D97-AF65-F5344CB8AC3E}">
        <p14:creationId xmlns:p14="http://schemas.microsoft.com/office/powerpoint/2010/main" val="24680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21</a:t>
            </a:fld>
            <a:endParaRPr lang="it-IT"/>
          </a:p>
        </p:txBody>
      </p:sp>
    </p:spTree>
    <p:extLst>
      <p:ext uri="{BB962C8B-B14F-4D97-AF65-F5344CB8AC3E}">
        <p14:creationId xmlns:p14="http://schemas.microsoft.com/office/powerpoint/2010/main" val="411729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0" y="0"/>
            <a:ext cx="1553" cy="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326" tIns="44163" rIns="88326" bIns="4416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itchFamily="34" charset="0"/>
                <a:ea typeface="ヒラギノ角ゴ Pro W3" pitchFamily="1" charset="-128"/>
              </a:defRPr>
            </a:lvl9pPr>
          </a:lstStyle>
          <a:p>
            <a:pPr eaLnBrk="1" hangingPunct="1"/>
            <a:fld id="{EF79AA0A-7CE2-4EDF-81D7-FC3300F3322E}" type="slidenum">
              <a:rPr lang="it-IT">
                <a:solidFill>
                  <a:srgbClr val="FFFFFF"/>
                </a:solidFill>
              </a:rPr>
              <a:pPr eaLnBrk="1" hangingPunct="1"/>
              <a:t>2</a:t>
            </a:fld>
            <a:endParaRPr lang="it-IT">
              <a:solidFill>
                <a:srgbClr val="FFFFFF"/>
              </a:solidFill>
            </a:endParaRPr>
          </a:p>
        </p:txBody>
      </p:sp>
      <p:sp>
        <p:nvSpPr>
          <p:cNvPr id="22531" name="Rectangle 2"/>
          <p:cNvSpPr>
            <a:spLocks noChangeArrowheads="1"/>
          </p:cNvSpPr>
          <p:nvPr/>
        </p:nvSpPr>
        <p:spPr bwMode="auto">
          <a:xfrm>
            <a:off x="3887133" y="8688049"/>
            <a:ext cx="2970868" cy="4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5" tIns="45576" rIns="91505" bIns="45576" anchor="b"/>
          <a:lstStyle/>
          <a:p>
            <a:pPr algn="r">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fld id="{7802EE06-7A99-4A57-8D16-CEA239984CF5}" type="slidenum">
              <a:rPr lang="it-IT" sz="1200">
                <a:solidFill>
                  <a:srgbClr val="000000"/>
                </a:solidFill>
                <a:latin typeface="Times New Roman" pitchFamily="18" charset="0"/>
              </a:rPr>
              <a:pPr algn="r">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t>2</a:t>
            </a:fld>
            <a:endParaRPr lang="it-IT" sz="1200">
              <a:solidFill>
                <a:srgbClr val="000000"/>
              </a:solidFill>
              <a:latin typeface="Times New Roman" pitchFamily="18" charset="0"/>
            </a:endParaRPr>
          </a:p>
        </p:txBody>
      </p:sp>
      <p:sp>
        <p:nvSpPr>
          <p:cNvPr id="22532" name="Rectangle 3"/>
          <p:cNvSpPr>
            <a:spLocks noGrp="1" noRot="1" noChangeAspect="1" noChangeArrowheads="1" noTextEdit="1"/>
          </p:cNvSpPr>
          <p:nvPr>
            <p:ph type="sldImg"/>
          </p:nvPr>
        </p:nvSpPr>
        <p:spPr>
          <a:xfrm>
            <a:off x="1144588" y="685800"/>
            <a:ext cx="4570412" cy="3429000"/>
          </a:xfrm>
          <a:solidFill>
            <a:srgbClr val="FFFFFF"/>
          </a:solidFill>
          <a:ln/>
        </p:spPr>
      </p:sp>
      <p:sp>
        <p:nvSpPr>
          <p:cNvPr id="22533" name="Rectangle 4"/>
          <p:cNvSpPr>
            <a:spLocks noGrp="1" noChangeArrowheads="1"/>
          </p:cNvSpPr>
          <p:nvPr>
            <p:ph type="body" idx="1"/>
          </p:nvPr>
        </p:nvSpPr>
        <p:spPr>
          <a:xfrm>
            <a:off x="914711" y="4344025"/>
            <a:ext cx="5030131"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spcBef>
                <a:spcPts val="442"/>
              </a:spcBef>
              <a:tabLst>
                <a:tab pos="0" algn="l"/>
                <a:tab pos="439303" algn="l"/>
                <a:tab pos="880165" algn="l"/>
                <a:tab pos="1321026" algn="l"/>
                <a:tab pos="1761888" algn="l"/>
                <a:tab pos="2202749" algn="l"/>
                <a:tab pos="2643610" algn="l"/>
                <a:tab pos="3084471" algn="l"/>
                <a:tab pos="3525333" algn="l"/>
                <a:tab pos="3966194" algn="l"/>
                <a:tab pos="4407056" algn="l"/>
                <a:tab pos="4847916" algn="l"/>
                <a:tab pos="5288778" algn="l"/>
                <a:tab pos="5729639" algn="l"/>
                <a:tab pos="6170501" algn="l"/>
                <a:tab pos="6611362" algn="l"/>
                <a:tab pos="7052223" algn="l"/>
                <a:tab pos="7493084" algn="l"/>
                <a:tab pos="7933946" algn="l"/>
                <a:tab pos="8374807" algn="l"/>
                <a:tab pos="8815669" algn="l"/>
              </a:tabLst>
            </a:pPr>
            <a:endParaRPr lang="it-IT" smtClean="0">
              <a:latin typeface="Arial" pitchFamily="34" charset="0"/>
              <a:ea typeface="ヒラギノ角ゴ Pro W3" pitchFamily="1"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22</a:t>
            </a:fld>
            <a:endParaRPr lang="it-IT"/>
          </a:p>
        </p:txBody>
      </p:sp>
    </p:spTree>
    <p:extLst>
      <p:ext uri="{BB962C8B-B14F-4D97-AF65-F5344CB8AC3E}">
        <p14:creationId xmlns:p14="http://schemas.microsoft.com/office/powerpoint/2010/main" val="3081221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23</a:t>
            </a:fld>
            <a:endParaRPr lang="it-IT"/>
          </a:p>
        </p:txBody>
      </p:sp>
    </p:spTree>
    <p:extLst>
      <p:ext uri="{BB962C8B-B14F-4D97-AF65-F5344CB8AC3E}">
        <p14:creationId xmlns:p14="http://schemas.microsoft.com/office/powerpoint/2010/main" val="153288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24</a:t>
            </a:fld>
            <a:endParaRPr lang="it-IT"/>
          </a:p>
        </p:txBody>
      </p:sp>
    </p:spTree>
    <p:extLst>
      <p:ext uri="{BB962C8B-B14F-4D97-AF65-F5344CB8AC3E}">
        <p14:creationId xmlns:p14="http://schemas.microsoft.com/office/powerpoint/2010/main" val="328408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25</a:t>
            </a:fld>
            <a:endParaRPr lang="it-IT"/>
          </a:p>
        </p:txBody>
      </p:sp>
    </p:spTree>
    <p:extLst>
      <p:ext uri="{BB962C8B-B14F-4D97-AF65-F5344CB8AC3E}">
        <p14:creationId xmlns:p14="http://schemas.microsoft.com/office/powerpoint/2010/main" val="395395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26</a:t>
            </a:fld>
            <a:endParaRPr lang="it-IT"/>
          </a:p>
        </p:txBody>
      </p:sp>
    </p:spTree>
    <p:extLst>
      <p:ext uri="{BB962C8B-B14F-4D97-AF65-F5344CB8AC3E}">
        <p14:creationId xmlns:p14="http://schemas.microsoft.com/office/powerpoint/2010/main" val="5451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27</a:t>
            </a:fld>
            <a:endParaRPr lang="it-IT"/>
          </a:p>
        </p:txBody>
      </p:sp>
    </p:spTree>
    <p:extLst>
      <p:ext uri="{BB962C8B-B14F-4D97-AF65-F5344CB8AC3E}">
        <p14:creationId xmlns:p14="http://schemas.microsoft.com/office/powerpoint/2010/main" val="97714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3</a:t>
            </a:fld>
            <a:endParaRPr lang="it-IT"/>
          </a:p>
        </p:txBody>
      </p:sp>
    </p:spTree>
    <p:extLst>
      <p:ext uri="{BB962C8B-B14F-4D97-AF65-F5344CB8AC3E}">
        <p14:creationId xmlns:p14="http://schemas.microsoft.com/office/powerpoint/2010/main" val="395316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4</a:t>
            </a:fld>
            <a:endParaRPr lang="it-IT"/>
          </a:p>
        </p:txBody>
      </p:sp>
    </p:spTree>
    <p:extLst>
      <p:ext uri="{BB962C8B-B14F-4D97-AF65-F5344CB8AC3E}">
        <p14:creationId xmlns:p14="http://schemas.microsoft.com/office/powerpoint/2010/main" val="413230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5</a:t>
            </a:fld>
            <a:endParaRPr lang="it-IT"/>
          </a:p>
        </p:txBody>
      </p:sp>
    </p:spTree>
    <p:extLst>
      <p:ext uri="{BB962C8B-B14F-4D97-AF65-F5344CB8AC3E}">
        <p14:creationId xmlns:p14="http://schemas.microsoft.com/office/powerpoint/2010/main" val="214683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6</a:t>
            </a:fld>
            <a:endParaRPr lang="it-IT"/>
          </a:p>
        </p:txBody>
      </p:sp>
    </p:spTree>
    <p:extLst>
      <p:ext uri="{BB962C8B-B14F-4D97-AF65-F5344CB8AC3E}">
        <p14:creationId xmlns:p14="http://schemas.microsoft.com/office/powerpoint/2010/main" val="398911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7</a:t>
            </a:fld>
            <a:endParaRPr lang="it-IT"/>
          </a:p>
        </p:txBody>
      </p:sp>
    </p:spTree>
    <p:extLst>
      <p:ext uri="{BB962C8B-B14F-4D97-AF65-F5344CB8AC3E}">
        <p14:creationId xmlns:p14="http://schemas.microsoft.com/office/powerpoint/2010/main" val="400061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8</a:t>
            </a:fld>
            <a:endParaRPr lang="it-IT"/>
          </a:p>
        </p:txBody>
      </p:sp>
    </p:spTree>
    <p:extLst>
      <p:ext uri="{BB962C8B-B14F-4D97-AF65-F5344CB8AC3E}">
        <p14:creationId xmlns:p14="http://schemas.microsoft.com/office/powerpoint/2010/main" val="120379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4F0B9545-E1E6-4FEE-8781-B8F84C3E47C8}" type="slidenum">
              <a:rPr lang="it-IT" smtClean="0"/>
              <a:t>9</a:t>
            </a:fld>
            <a:endParaRPr lang="it-IT"/>
          </a:p>
        </p:txBody>
      </p:sp>
    </p:spTree>
    <p:extLst>
      <p:ext uri="{BB962C8B-B14F-4D97-AF65-F5344CB8AC3E}">
        <p14:creationId xmlns:p14="http://schemas.microsoft.com/office/powerpoint/2010/main" val="374933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BE8DFF9-0577-4B58-8C5D-1D84BFC16919}" type="datetime1">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F2A838-CD8F-4509-AE8F-D91A9B27948C}" type="slidenum">
              <a:rPr lang="it-IT" smtClean="0"/>
              <a:t>‹N›</a:t>
            </a:fld>
            <a:endParaRPr lang="it-IT"/>
          </a:p>
        </p:txBody>
      </p:sp>
      <p:sp>
        <p:nvSpPr>
          <p:cNvPr id="8" name="CasellaDiTesto 7"/>
          <p:cNvSpPr txBox="1"/>
          <p:nvPr userDrawn="1"/>
        </p:nvSpPr>
        <p:spPr>
          <a:xfrm>
            <a:off x="0" y="234156"/>
            <a:ext cx="9144000" cy="369332"/>
          </a:xfrm>
          <a:prstGeom prst="rect">
            <a:avLst/>
          </a:prstGeom>
          <a:solidFill>
            <a:srgbClr val="3155A4"/>
          </a:solidFill>
        </p:spPr>
        <p:txBody>
          <a:bodyPr wrap="square" rtlCol="0">
            <a:spAutoFit/>
          </a:bodyPr>
          <a:lstStyle/>
          <a:p>
            <a:pPr algn="ctr"/>
            <a:r>
              <a:rPr lang="it-IT" b="1" dirty="0" smtClean="0">
                <a:solidFill>
                  <a:schemeClr val="bg1"/>
                </a:solidFill>
              </a:rPr>
              <a:t>ISTRUZIONI  PER IL  VOLO</a:t>
            </a:r>
            <a:endParaRPr lang="it-IT" b="1" dirty="0">
              <a:solidFill>
                <a:schemeClr val="bg1"/>
              </a:solidFill>
            </a:endParaRPr>
          </a:p>
        </p:txBody>
      </p:sp>
      <p:sp>
        <p:nvSpPr>
          <p:cNvPr id="9" name="CasellaDiTesto 5"/>
          <p:cNvSpPr txBox="1">
            <a:spLocks noChangeArrowheads="1"/>
          </p:cNvSpPr>
          <p:nvPr userDrawn="1"/>
        </p:nvSpPr>
        <p:spPr bwMode="auto">
          <a:xfrm>
            <a:off x="35496" y="295711"/>
            <a:ext cx="2356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it-IT" sz="1200" b="1" i="1" dirty="0" smtClean="0">
                <a:solidFill>
                  <a:schemeClr val="bg1"/>
                </a:solidFill>
                <a:latin typeface="Arial" pitchFamily="34" charset="0"/>
                <a:cs typeface="Arial" pitchFamily="34" charset="0"/>
              </a:rPr>
              <a:t>Pierluigi  PAGALIARANI, </a:t>
            </a:r>
            <a:r>
              <a:rPr lang="it-IT" sz="1200" i="1" dirty="0" smtClean="0">
                <a:solidFill>
                  <a:schemeClr val="bg1"/>
                </a:solidFill>
                <a:latin typeface="Arial" pitchFamily="34" charset="0"/>
                <a:cs typeface="Arial" pitchFamily="34" charset="0"/>
              </a:rPr>
              <a:t>PDG</a:t>
            </a:r>
            <a:endParaRPr lang="it-IT" sz="12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2275259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0629168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3288558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3EFCEEF-CAE4-4154-9AD1-462A2049B60E}" type="datetime1">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F2A838-CD8F-4509-AE8F-D91A9B27948C}" type="slidenum">
              <a:rPr lang="it-IT" smtClean="0"/>
              <a:t>‹N›</a:t>
            </a:fld>
            <a:endParaRPr lang="it-IT"/>
          </a:p>
        </p:txBody>
      </p:sp>
      <p:sp>
        <p:nvSpPr>
          <p:cNvPr id="7" name="CasellaDiTesto 6"/>
          <p:cNvSpPr txBox="1"/>
          <p:nvPr userDrawn="1"/>
        </p:nvSpPr>
        <p:spPr>
          <a:xfrm>
            <a:off x="0" y="234156"/>
            <a:ext cx="9144000" cy="400110"/>
          </a:xfrm>
          <a:prstGeom prst="rect">
            <a:avLst/>
          </a:prstGeom>
          <a:solidFill>
            <a:srgbClr val="3155A4"/>
          </a:solidFill>
        </p:spPr>
        <p:txBody>
          <a:bodyPr wrap="square" rtlCol="0">
            <a:spAutoFit/>
          </a:bodyPr>
          <a:lstStyle/>
          <a:p>
            <a:pPr algn="ctr"/>
            <a:r>
              <a:rPr lang="it-IT" sz="2000" b="1" dirty="0">
                <a:solidFill>
                  <a:schemeClr val="bg1"/>
                </a:solidFill>
              </a:rPr>
              <a:t>ISTRUZIONI  PER IL  VOLO</a:t>
            </a:r>
          </a:p>
        </p:txBody>
      </p:sp>
      <p:sp>
        <p:nvSpPr>
          <p:cNvPr id="8" name="CasellaDiTesto 5"/>
          <p:cNvSpPr txBox="1">
            <a:spLocks noChangeArrowheads="1"/>
          </p:cNvSpPr>
          <p:nvPr userDrawn="1"/>
        </p:nvSpPr>
        <p:spPr bwMode="auto">
          <a:xfrm>
            <a:off x="35496" y="295711"/>
            <a:ext cx="2356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it-IT" sz="1200" b="1" i="1" dirty="0" smtClean="0">
                <a:solidFill>
                  <a:schemeClr val="bg1"/>
                </a:solidFill>
                <a:latin typeface="Arial" pitchFamily="34" charset="0"/>
                <a:cs typeface="Arial" pitchFamily="34" charset="0"/>
              </a:rPr>
              <a:t>Pierluigi  PAGALIARANI, </a:t>
            </a:r>
            <a:r>
              <a:rPr lang="it-IT" sz="1200" i="1" dirty="0" smtClean="0">
                <a:solidFill>
                  <a:schemeClr val="bg1"/>
                </a:solidFill>
                <a:latin typeface="Arial" pitchFamily="34" charset="0"/>
                <a:cs typeface="Arial" pitchFamily="34" charset="0"/>
              </a:rPr>
              <a:t>PDG</a:t>
            </a:r>
            <a:endParaRPr lang="it-IT" sz="12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67909728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A76B15B-33B0-44B6-B611-D14E65A9B72A}" type="datetime1">
              <a:rPr lang="it-IT" smtClean="0"/>
              <a:t>22/11/2016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F2A838-CD8F-4509-AE8F-D91A9B27948C}" type="slidenum">
              <a:rPr lang="it-IT" smtClean="0"/>
              <a:t>‹N›</a:t>
            </a:fld>
            <a:endParaRPr lang="it-IT"/>
          </a:p>
        </p:txBody>
      </p:sp>
    </p:spTree>
    <p:extLst>
      <p:ext uri="{BB962C8B-B14F-4D97-AF65-F5344CB8AC3E}">
        <p14:creationId xmlns:p14="http://schemas.microsoft.com/office/powerpoint/2010/main" val="285304210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465FA63-F728-4513-93A1-3D3348A72E8E}" type="datetime1">
              <a:rPr lang="it-IT" smtClean="0"/>
              <a:t>22/11/2016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F2A838-CD8F-4509-AE8F-D91A9B27948C}" type="slidenum">
              <a:rPr lang="it-IT" smtClean="0"/>
              <a:t>‹N›</a:t>
            </a:fld>
            <a:endParaRPr lang="it-IT"/>
          </a:p>
        </p:txBody>
      </p:sp>
    </p:spTree>
    <p:extLst>
      <p:ext uri="{BB962C8B-B14F-4D97-AF65-F5344CB8AC3E}">
        <p14:creationId xmlns:p14="http://schemas.microsoft.com/office/powerpoint/2010/main" val="264818441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FB25A88-D42B-4279-984E-ACAFE304A443}" type="datetime1">
              <a:rPr lang="it-IT" smtClean="0"/>
              <a:t>22/11/2016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F2A838-CD8F-4509-AE8F-D91A9B27948C}" type="slidenum">
              <a:rPr lang="it-IT" smtClean="0"/>
              <a:t>‹N›</a:t>
            </a:fld>
            <a:endParaRPr lang="it-IT"/>
          </a:p>
        </p:txBody>
      </p:sp>
    </p:spTree>
    <p:extLst>
      <p:ext uri="{BB962C8B-B14F-4D97-AF65-F5344CB8AC3E}">
        <p14:creationId xmlns:p14="http://schemas.microsoft.com/office/powerpoint/2010/main" val="358882232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6" name="CasellaDiTesto 5"/>
          <p:cNvSpPr txBox="1"/>
          <p:nvPr userDrawn="1"/>
        </p:nvSpPr>
        <p:spPr>
          <a:xfrm>
            <a:off x="0" y="234156"/>
            <a:ext cx="9144000" cy="369332"/>
          </a:xfrm>
          <a:prstGeom prst="rect">
            <a:avLst/>
          </a:prstGeom>
          <a:solidFill>
            <a:srgbClr val="3155A4"/>
          </a:solidFill>
        </p:spPr>
        <p:txBody>
          <a:bodyPr wrap="square" rtlCol="0">
            <a:spAutoFit/>
          </a:bodyPr>
          <a:lstStyle/>
          <a:p>
            <a:pPr algn="ctr"/>
            <a:r>
              <a:rPr lang="it-IT" b="1" dirty="0" smtClean="0">
                <a:solidFill>
                  <a:schemeClr val="bg1"/>
                </a:solidFill>
              </a:rPr>
              <a:t>ISTRUZIONI  PER IL  VOLO</a:t>
            </a:r>
            <a:endParaRPr lang="it-IT" b="1" dirty="0">
              <a:solidFill>
                <a:schemeClr val="bg1"/>
              </a:solidFill>
            </a:endParaRPr>
          </a:p>
        </p:txBody>
      </p:sp>
      <p:sp>
        <p:nvSpPr>
          <p:cNvPr id="4" name="CasellaDiTesto 5"/>
          <p:cNvSpPr txBox="1">
            <a:spLocks noChangeArrowheads="1"/>
          </p:cNvSpPr>
          <p:nvPr userDrawn="1"/>
        </p:nvSpPr>
        <p:spPr bwMode="auto">
          <a:xfrm>
            <a:off x="35496" y="295711"/>
            <a:ext cx="2356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it-IT" sz="1200" b="1" i="1" dirty="0" smtClean="0">
                <a:solidFill>
                  <a:schemeClr val="bg1"/>
                </a:solidFill>
                <a:latin typeface="Arial" pitchFamily="34" charset="0"/>
                <a:cs typeface="Arial" pitchFamily="34" charset="0"/>
              </a:rPr>
              <a:t>Pierluigi  PAGALIARANI, </a:t>
            </a:r>
            <a:r>
              <a:rPr lang="it-IT" sz="1200" i="1" dirty="0" smtClean="0">
                <a:solidFill>
                  <a:schemeClr val="bg1"/>
                </a:solidFill>
                <a:latin typeface="Arial" pitchFamily="34" charset="0"/>
                <a:cs typeface="Arial" pitchFamily="34" charset="0"/>
              </a:rPr>
              <a:t>PDG</a:t>
            </a:r>
            <a:endParaRPr lang="it-IT" sz="12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364586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58455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0" name="Text Box 4"/>
          <p:cNvSpPr txBox="1">
            <a:spLocks noChangeArrowheads="1"/>
          </p:cNvSpPr>
          <p:nvPr userDrawn="1"/>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1" name="Connettore 1 10"/>
          <p:cNvCxnSpPr/>
          <p:nvPr userDrawn="1"/>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userDrawn="1"/>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3" name="Immagin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15" name="Connettore 1 14"/>
          <p:cNvCxnSpPr/>
          <p:nvPr userDrawn="1"/>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80132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112197266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282A3-BFCD-48DE-8ED9-990CE345DFBE}" type="datetime1">
              <a:rPr lang="it-IT" smtClean="0"/>
              <a:t>22/11/2016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2A838-CD8F-4509-AE8F-D91A9B27948C}" type="slidenum">
              <a:rPr lang="it-IT" smtClean="0"/>
              <a:t>‹N›</a:t>
            </a:fld>
            <a:endParaRPr lang="it-IT"/>
          </a:p>
        </p:txBody>
      </p:sp>
    </p:spTree>
    <p:extLst>
      <p:ext uri="{BB962C8B-B14F-4D97-AF65-F5344CB8AC3E}">
        <p14:creationId xmlns:p14="http://schemas.microsoft.com/office/powerpoint/2010/main" val="558733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mailto:data@rotary.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3602038"/>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FFFF"/>
                </a:solidFill>
              </a:rPr>
              <a:t>SEMINARIO ISTRUZIONE SQUADRA DISTRETTUALE</a:t>
            </a:r>
            <a:br>
              <a:rPr lang="it-IT" b="1">
                <a:solidFill>
                  <a:srgbClr val="FFFFFF"/>
                </a:solidFill>
              </a:rPr>
            </a:br>
            <a:r>
              <a:rPr lang="it-IT">
                <a:solidFill>
                  <a:srgbClr val="FFFFFF"/>
                </a:solidFill>
              </a:rPr>
              <a:t>Repubblica di San Marino, 22 Febbraio 2014</a:t>
            </a:r>
          </a:p>
        </p:txBody>
      </p:sp>
      <p:sp>
        <p:nvSpPr>
          <p:cNvPr id="21506" name="Rectangle 2"/>
          <p:cNvSpPr>
            <a:spLocks noChangeArrowheads="1"/>
          </p:cNvSpPr>
          <p:nvPr/>
        </p:nvSpPr>
        <p:spPr bwMode="auto">
          <a:xfrm>
            <a:off x="-15875" y="3189288"/>
            <a:ext cx="9144000" cy="1620000"/>
          </a:xfrm>
          <a:prstGeom prst="rect">
            <a:avLst/>
          </a:prstGeom>
          <a:solidFill>
            <a:srgbClr val="3155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3000"/>
              </a:lnSpc>
              <a:buClr>
                <a:srgbClr val="000000"/>
              </a:buClr>
              <a:buSzPct val="100000"/>
              <a:buFont typeface="Times New Roman" pitchFamily="18" charset="0"/>
              <a:buNone/>
            </a:pPr>
            <a:endParaRPr lang="it-IT"/>
          </a:p>
        </p:txBody>
      </p:sp>
      <p:sp>
        <p:nvSpPr>
          <p:cNvPr id="21507" name="Rectangle 3"/>
          <p:cNvSpPr>
            <a:spLocks noChangeArrowheads="1"/>
          </p:cNvSpPr>
          <p:nvPr/>
        </p:nvSpPr>
        <p:spPr bwMode="auto">
          <a:xfrm>
            <a:off x="36513" y="3189288"/>
            <a:ext cx="9107487" cy="168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200" b="1" dirty="0" smtClean="0">
              <a:solidFill>
                <a:srgbClr val="FFFFFF"/>
              </a:solidFill>
              <a:cs typeface="Arial" pitchFamily="34" charset="0"/>
            </a:endParaRP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400" b="1" dirty="0" smtClean="0">
                <a:solidFill>
                  <a:srgbClr val="FFFFFF"/>
                </a:solidFill>
                <a:cs typeface="Arial" pitchFamily="34" charset="0"/>
              </a:rPr>
              <a:t>PRE – SIPE   /   SEGS</a:t>
            </a:r>
            <a:endParaRPr lang="it-IT" sz="5400" b="1" dirty="0">
              <a:solidFill>
                <a:srgbClr val="FFFFFF"/>
              </a:solidFill>
              <a:cs typeface="Arial" pitchFamily="34" charset="0"/>
            </a:endParaRPr>
          </a:p>
        </p:txBody>
      </p:sp>
      <p:sp>
        <p:nvSpPr>
          <p:cNvPr id="21508" name="Rectangle 4"/>
          <p:cNvSpPr>
            <a:spLocks noChangeArrowheads="1"/>
          </p:cNvSpPr>
          <p:nvPr/>
        </p:nvSpPr>
        <p:spPr bwMode="auto">
          <a:xfrm>
            <a:off x="0" y="1958975"/>
            <a:ext cx="9144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800" b="1">
              <a:solidFill>
                <a:srgbClr val="3155A4"/>
              </a:solidFill>
              <a:latin typeface="Georgia" pitchFamily="18" charset="0"/>
            </a:endParaRPr>
          </a:p>
        </p:txBody>
      </p:sp>
      <p:sp>
        <p:nvSpPr>
          <p:cNvPr id="21509" name="Rectangle 9"/>
          <p:cNvSpPr>
            <a:spLocks noChangeArrowheads="1"/>
          </p:cNvSpPr>
          <p:nvPr/>
        </p:nvSpPr>
        <p:spPr bwMode="auto">
          <a:xfrm>
            <a:off x="512763" y="5192671"/>
            <a:ext cx="80867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003399"/>
                </a:solidFill>
                <a:latin typeface="+mn-lt"/>
              </a:rPr>
              <a:t>SEMINARIO ISTRUZIONE PRESIDENTI ELETTI</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003399"/>
                </a:solidFill>
                <a:latin typeface="+mn-lt"/>
              </a:rPr>
              <a:t>SEMINARIO GESTIONE DELLE SOVVENZIONI</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dirty="0" smtClean="0">
                <a:solidFill>
                  <a:srgbClr val="003399"/>
                </a:solidFill>
                <a:cs typeface="Arial" pitchFamily="34" charset="0"/>
              </a:rPr>
              <a:t>Funo di Argelato (Bo)  -  Sabato 19 Novembre </a:t>
            </a:r>
            <a:r>
              <a:rPr lang="it-IT" sz="1800" dirty="0">
                <a:solidFill>
                  <a:srgbClr val="003399"/>
                </a:solidFill>
                <a:cs typeface="Arial" pitchFamily="34" charset="0"/>
              </a:rPr>
              <a:t>2016</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3155A4"/>
              </a:solidFill>
            </a:endParaRPr>
          </a:p>
        </p:txBody>
      </p:sp>
      <p:sp>
        <p:nvSpPr>
          <p:cNvPr id="21510" name="Rectangle 11"/>
          <p:cNvSpPr>
            <a:spLocks noChangeArrowheads="1"/>
          </p:cNvSpPr>
          <p:nvPr/>
        </p:nvSpPr>
        <p:spPr bwMode="auto">
          <a:xfrm>
            <a:off x="0" y="3675063"/>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3000"/>
              </a:lnSpc>
              <a:buClr>
                <a:srgbClr val="000000"/>
              </a:buClr>
              <a:buSzPct val="100000"/>
              <a:buFont typeface="Times New Roman" pitchFamily="18" charset="0"/>
              <a:buNone/>
            </a:pPr>
            <a:endParaRPr lang="it-IT"/>
          </a:p>
        </p:txBody>
      </p:sp>
      <p:sp>
        <p:nvSpPr>
          <p:cNvPr id="21511" name="Rectangle 10"/>
          <p:cNvSpPr>
            <a:spLocks noChangeArrowheads="1"/>
          </p:cNvSpPr>
          <p:nvPr/>
        </p:nvSpPr>
        <p:spPr bwMode="auto">
          <a:xfrm>
            <a:off x="36513" y="6318250"/>
            <a:ext cx="9144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a:solidFill>
                <a:srgbClr val="0070C0"/>
              </a:solidFill>
              <a:latin typeface="Georgia" pitchFamily="18" charset="0"/>
            </a:endParaRPr>
          </a:p>
        </p:txBody>
      </p:sp>
      <p:grpSp>
        <p:nvGrpSpPr>
          <p:cNvPr id="3" name="Gruppo 2"/>
          <p:cNvGrpSpPr/>
          <p:nvPr/>
        </p:nvGrpSpPr>
        <p:grpSpPr>
          <a:xfrm>
            <a:off x="109398" y="209499"/>
            <a:ext cx="5229225" cy="1920260"/>
            <a:chOff x="-15875" y="381000"/>
            <a:chExt cx="5229225" cy="1920260"/>
          </a:xfrm>
        </p:grpSpPr>
        <p:pic>
          <p:nvPicPr>
            <p:cNvPr id="215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67995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2"/>
            <p:cNvSpPr txBox="1">
              <a:spLocks noChangeArrowheads="1"/>
            </p:cNvSpPr>
            <p:nvPr/>
          </p:nvSpPr>
          <p:spPr bwMode="auto">
            <a:xfrm>
              <a:off x="-15875" y="1624152"/>
              <a:ext cx="3344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lgn="r" eaLnBrk="1" hangingPunct="1"/>
              <a:r>
                <a:rPr lang="it-IT" sz="3800" dirty="0" smtClean="0">
                  <a:solidFill>
                    <a:srgbClr val="005DAA"/>
                  </a:solidFill>
                  <a:latin typeface="Calibri" pitchFamily="34" charset="0"/>
                  <a:ea typeface="MS PGothic" pitchFamily="34" charset="-128"/>
                </a:rPr>
                <a:t>Distretto  2072</a:t>
              </a:r>
              <a:endParaRPr lang="it-IT" sz="3800" dirty="0">
                <a:solidFill>
                  <a:srgbClr val="005DAA"/>
                </a:solidFill>
                <a:latin typeface="Calibri" pitchFamily="34" charset="0"/>
                <a:ea typeface="MS PGothic" pitchFamily="34" charset="-128"/>
              </a:endParaRPr>
            </a:p>
          </p:txBody>
        </p:sp>
      </p:gr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31249"/>
            <a:ext cx="1767842" cy="1424988"/>
          </a:xfrm>
          <a:prstGeom prst="rect">
            <a:avLst/>
          </a:prstGeom>
        </p:spPr>
      </p:pic>
      <p:sp>
        <p:nvSpPr>
          <p:cNvPr id="14" name="CasellaDiTesto 2"/>
          <p:cNvSpPr txBox="1">
            <a:spLocks noChangeArrowheads="1"/>
          </p:cNvSpPr>
          <p:nvPr/>
        </p:nvSpPr>
        <p:spPr bwMode="auto">
          <a:xfrm>
            <a:off x="-15875" y="2209800"/>
            <a:ext cx="9143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lgn="ctr" eaLnBrk="1" hangingPunct="1"/>
            <a:r>
              <a:rPr lang="it-IT" b="1" dirty="0">
                <a:solidFill>
                  <a:srgbClr val="005DAA"/>
                </a:solidFill>
                <a:latin typeface="Calibri" pitchFamily="34" charset="0"/>
                <a:ea typeface="MS PGothic" pitchFamily="34" charset="-128"/>
              </a:rPr>
              <a:t>Governatore </a:t>
            </a:r>
            <a:r>
              <a:rPr lang="it-IT" b="1" dirty="0" smtClean="0">
                <a:solidFill>
                  <a:srgbClr val="005DAA"/>
                </a:solidFill>
                <a:latin typeface="Calibri" pitchFamily="34" charset="0"/>
                <a:ea typeface="MS PGothic" pitchFamily="34" charset="-128"/>
              </a:rPr>
              <a:t>2017-2018  Maurizio MARCIALIS</a:t>
            </a:r>
            <a:endParaRPr lang="it-IT" b="1" dirty="0">
              <a:solidFill>
                <a:srgbClr val="005DAA"/>
              </a:solidFill>
              <a:latin typeface="Calibri" pitchFamily="34" charset="0"/>
              <a:ea typeface="MS PGothic" pitchFamily="34" charset="-128"/>
            </a:endParaRPr>
          </a:p>
          <a:p>
            <a:pPr algn="ctr" eaLnBrk="1" hangingPunct="1"/>
            <a:r>
              <a:rPr lang="it-IT" sz="1600" b="1" dirty="0">
                <a:solidFill>
                  <a:srgbClr val="005DAA"/>
                </a:solidFill>
                <a:latin typeface="Calibri" pitchFamily="34" charset="0"/>
                <a:ea typeface="MS PGothic" pitchFamily="34" charset="-128"/>
              </a:rPr>
              <a:t>Emilia Romagna </a:t>
            </a:r>
            <a:r>
              <a:rPr lang="it-IT" sz="1600" b="1" dirty="0" smtClean="0">
                <a:solidFill>
                  <a:srgbClr val="005DAA"/>
                </a:solidFill>
                <a:latin typeface="Calibri" pitchFamily="34" charset="0"/>
                <a:ea typeface="MS PGothic" pitchFamily="34" charset="-128"/>
              </a:rPr>
              <a:t>- </a:t>
            </a:r>
            <a:r>
              <a:rPr lang="it-IT" sz="1600" b="1" dirty="0">
                <a:solidFill>
                  <a:srgbClr val="005DAA"/>
                </a:solidFill>
                <a:latin typeface="Calibri" pitchFamily="34" charset="0"/>
                <a:ea typeface="MS PGothic" pitchFamily="34" charset="-128"/>
              </a:rPr>
              <a:t>Repubblica di San Marino</a:t>
            </a:r>
          </a:p>
        </p:txBody>
      </p:sp>
    </p:spTree>
    <p:extLst>
      <p:ext uri="{BB962C8B-B14F-4D97-AF65-F5344CB8AC3E}">
        <p14:creationId xmlns:p14="http://schemas.microsoft.com/office/powerpoint/2010/main" val="426660340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3042"/>
            <a:ext cx="8229600" cy="1143000"/>
          </a:xfrm>
        </p:spPr>
        <p:txBody>
          <a:bodyPr>
            <a:normAutofit/>
          </a:bodyPr>
          <a:lstStyle/>
          <a:p>
            <a:r>
              <a:rPr lang="it-IT" sz="3200" dirty="0" smtClean="0">
                <a:solidFill>
                  <a:srgbClr val="C00000"/>
                </a:solidFill>
                <a:latin typeface="Georgia" panose="02040502050405020303" pitchFamily="18" charset="0"/>
              </a:rPr>
              <a:t>Come funziona</a:t>
            </a:r>
            <a:endParaRPr lang="it-IT" sz="3200" dirty="0">
              <a:solidFill>
                <a:srgbClr val="C00000"/>
              </a:solidFill>
              <a:latin typeface="Georgia" panose="02040502050405020303" pitchFamily="18" charset="0"/>
            </a:endParaRPr>
          </a:p>
        </p:txBody>
      </p:sp>
      <p:sp>
        <p:nvSpPr>
          <p:cNvPr id="3" name="Segnaposto contenuto 2"/>
          <p:cNvSpPr>
            <a:spLocks noGrp="1"/>
          </p:cNvSpPr>
          <p:nvPr>
            <p:ph idx="1"/>
          </p:nvPr>
        </p:nvSpPr>
        <p:spPr/>
        <p:txBody>
          <a:bodyPr>
            <a:normAutofit/>
          </a:bodyPr>
          <a:lstStyle/>
          <a:p>
            <a:r>
              <a:rPr lang="it-IT" sz="3000" dirty="0" smtClean="0">
                <a:solidFill>
                  <a:schemeClr val="tx2">
                    <a:lumMod val="75000"/>
                  </a:schemeClr>
                </a:solidFill>
                <a:latin typeface="Georgia" panose="02040502050405020303" pitchFamily="18" charset="0"/>
              </a:rPr>
              <a:t>I soci </a:t>
            </a:r>
            <a:r>
              <a:rPr lang="it-IT" sz="3000" i="1" dirty="0" smtClean="0">
                <a:solidFill>
                  <a:schemeClr val="tx2">
                    <a:lumMod val="75000"/>
                  </a:schemeClr>
                </a:solidFill>
                <a:latin typeface="Georgia" panose="02040502050405020303" pitchFamily="18" charset="0"/>
              </a:rPr>
              <a:t>eleggono</a:t>
            </a:r>
            <a:r>
              <a:rPr lang="it-IT" sz="3000" dirty="0" smtClean="0">
                <a:solidFill>
                  <a:schemeClr val="tx2">
                    <a:lumMod val="75000"/>
                  </a:schemeClr>
                </a:solidFill>
                <a:latin typeface="Georgia" panose="02040502050405020303" pitchFamily="18" charset="0"/>
              </a:rPr>
              <a:t> il presidente di club ed il consiglio di club</a:t>
            </a:r>
          </a:p>
          <a:p>
            <a:r>
              <a:rPr lang="it-IT" sz="3000" dirty="0" smtClean="0">
                <a:solidFill>
                  <a:schemeClr val="tx2">
                    <a:lumMod val="75000"/>
                  </a:schemeClr>
                </a:solidFill>
                <a:latin typeface="Georgia" panose="02040502050405020303" pitchFamily="18" charset="0"/>
              </a:rPr>
              <a:t>Tutti i club possono </a:t>
            </a:r>
            <a:r>
              <a:rPr lang="it-IT" sz="3000" i="1" dirty="0" smtClean="0">
                <a:solidFill>
                  <a:schemeClr val="tx2">
                    <a:lumMod val="75000"/>
                  </a:schemeClr>
                </a:solidFill>
                <a:latin typeface="Georgia" panose="02040502050405020303" pitchFamily="18" charset="0"/>
              </a:rPr>
              <a:t>proporre</a:t>
            </a:r>
            <a:r>
              <a:rPr lang="it-IT" sz="3000" dirty="0" smtClean="0">
                <a:solidFill>
                  <a:schemeClr val="tx2">
                    <a:lumMod val="75000"/>
                  </a:schemeClr>
                </a:solidFill>
                <a:latin typeface="Georgia" panose="02040502050405020303" pitchFamily="18" charset="0"/>
              </a:rPr>
              <a:t> al distretto un loro socio come governatore</a:t>
            </a:r>
          </a:p>
          <a:p>
            <a:r>
              <a:rPr lang="it-IT" sz="3000" dirty="0" smtClean="0">
                <a:solidFill>
                  <a:schemeClr val="tx2">
                    <a:lumMod val="75000"/>
                  </a:schemeClr>
                </a:solidFill>
                <a:latin typeface="Georgia" panose="02040502050405020303" pitchFamily="18" charset="0"/>
              </a:rPr>
              <a:t>I distretti </a:t>
            </a:r>
            <a:r>
              <a:rPr lang="it-IT" sz="3000" i="1" dirty="0" smtClean="0">
                <a:solidFill>
                  <a:schemeClr val="tx2">
                    <a:lumMod val="75000"/>
                  </a:schemeClr>
                </a:solidFill>
                <a:latin typeface="Georgia" panose="02040502050405020303" pitchFamily="18" charset="0"/>
              </a:rPr>
              <a:t>eleggono</a:t>
            </a:r>
            <a:r>
              <a:rPr lang="it-IT" sz="3000" dirty="0" smtClean="0">
                <a:solidFill>
                  <a:schemeClr val="tx2">
                    <a:lumMod val="75000"/>
                  </a:schemeClr>
                </a:solidFill>
                <a:latin typeface="Georgia" panose="02040502050405020303" pitchFamily="18" charset="0"/>
              </a:rPr>
              <a:t> il Board</a:t>
            </a:r>
          </a:p>
          <a:p>
            <a:r>
              <a:rPr lang="it-IT" sz="3000" dirty="0" smtClean="0">
                <a:solidFill>
                  <a:schemeClr val="tx2">
                    <a:lumMod val="75000"/>
                  </a:schemeClr>
                </a:solidFill>
                <a:latin typeface="Georgia" panose="02040502050405020303" pitchFamily="18" charset="0"/>
              </a:rPr>
              <a:t>Il </a:t>
            </a:r>
            <a:r>
              <a:rPr lang="it-IT" sz="3000" dirty="0">
                <a:solidFill>
                  <a:schemeClr val="tx2">
                    <a:lumMod val="75000"/>
                  </a:schemeClr>
                </a:solidFill>
                <a:latin typeface="Georgia" panose="02040502050405020303" pitchFamily="18" charset="0"/>
              </a:rPr>
              <a:t>B</a:t>
            </a:r>
            <a:r>
              <a:rPr lang="it-IT" sz="3000" dirty="0" smtClean="0">
                <a:solidFill>
                  <a:schemeClr val="tx2">
                    <a:lumMod val="75000"/>
                  </a:schemeClr>
                </a:solidFill>
                <a:latin typeface="Georgia" panose="02040502050405020303" pitchFamily="18" charset="0"/>
              </a:rPr>
              <a:t>oard </a:t>
            </a:r>
            <a:r>
              <a:rPr lang="it-IT" sz="3000" i="1" dirty="0" smtClean="0">
                <a:solidFill>
                  <a:schemeClr val="tx2">
                    <a:lumMod val="75000"/>
                  </a:schemeClr>
                </a:solidFill>
                <a:latin typeface="Georgia" panose="02040502050405020303" pitchFamily="18" charset="0"/>
              </a:rPr>
              <a:t>elegge</a:t>
            </a:r>
            <a:r>
              <a:rPr lang="it-IT" sz="3000" dirty="0" smtClean="0">
                <a:solidFill>
                  <a:schemeClr val="tx2">
                    <a:lumMod val="75000"/>
                  </a:schemeClr>
                </a:solidFill>
                <a:latin typeface="Georgia" panose="02040502050405020303" pitchFamily="18" charset="0"/>
              </a:rPr>
              <a:t> il presidente internazionale</a:t>
            </a:r>
          </a:p>
          <a:p>
            <a:r>
              <a:rPr lang="it-IT" sz="3000" dirty="0" smtClean="0">
                <a:solidFill>
                  <a:schemeClr val="tx2">
                    <a:lumMod val="75000"/>
                  </a:schemeClr>
                </a:solidFill>
                <a:latin typeface="Georgia" panose="02040502050405020303" pitchFamily="18" charset="0"/>
              </a:rPr>
              <a:t>Il Board </a:t>
            </a:r>
            <a:r>
              <a:rPr lang="it-IT" sz="3000" i="1" dirty="0" smtClean="0">
                <a:solidFill>
                  <a:schemeClr val="tx2">
                    <a:lumMod val="75000"/>
                  </a:schemeClr>
                </a:solidFill>
                <a:latin typeface="Georgia" panose="02040502050405020303" pitchFamily="18" charset="0"/>
              </a:rPr>
              <a:t>elegge</a:t>
            </a:r>
            <a:r>
              <a:rPr lang="it-IT" sz="3000" dirty="0" smtClean="0">
                <a:solidFill>
                  <a:schemeClr val="tx2">
                    <a:lumMod val="75000"/>
                  </a:schemeClr>
                </a:solidFill>
                <a:latin typeface="Georgia" panose="02040502050405020303" pitchFamily="18" charset="0"/>
              </a:rPr>
              <a:t> il presidente della </a:t>
            </a:r>
            <a:r>
              <a:rPr lang="it-IT" sz="3000" dirty="0" err="1" smtClean="0">
                <a:solidFill>
                  <a:schemeClr val="tx2">
                    <a:lumMod val="75000"/>
                  </a:schemeClr>
                </a:solidFill>
                <a:latin typeface="Georgia" panose="02040502050405020303" pitchFamily="18" charset="0"/>
              </a:rPr>
              <a:t>Rot.Found</a:t>
            </a:r>
            <a:r>
              <a:rPr lang="it-IT" dirty="0" smtClean="0"/>
              <a:t>.</a:t>
            </a:r>
          </a:p>
          <a:p>
            <a:endParaRPr lang="it-IT" dirty="0"/>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41827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638"/>
            <a:ext cx="8229600" cy="1143000"/>
          </a:xfrm>
        </p:spPr>
        <p:txBody>
          <a:bodyPr>
            <a:normAutofit/>
          </a:bodyPr>
          <a:lstStyle/>
          <a:p>
            <a:r>
              <a:rPr lang="it-IT" sz="3200" b="1" dirty="0" smtClean="0">
                <a:solidFill>
                  <a:schemeClr val="accent2"/>
                </a:solidFill>
                <a:latin typeface="Georgia" pitchFamily="18" charset="0"/>
              </a:rPr>
              <a:t>L’organizzazione nel mondo </a:t>
            </a:r>
            <a:endParaRPr lang="it-IT" sz="3200" b="1" dirty="0">
              <a:solidFill>
                <a:schemeClr val="accent2"/>
              </a:solidFill>
              <a:latin typeface="Georgia" pitchFamily="18" charset="0"/>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968534211"/>
              </p:ext>
            </p:extLst>
          </p:nvPr>
        </p:nvGraphicFramePr>
        <p:xfrm>
          <a:off x="770992" y="1416119"/>
          <a:ext cx="7602016" cy="4180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15655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463132"/>
            <a:ext cx="9144000" cy="1143000"/>
          </a:xfrm>
        </p:spPr>
        <p:txBody>
          <a:bodyPr>
            <a:noAutofit/>
          </a:bodyPr>
          <a:lstStyle/>
          <a:p>
            <a:r>
              <a:rPr lang="it-IT" sz="2800" b="1" dirty="0" smtClean="0">
                <a:solidFill>
                  <a:schemeClr val="accent2"/>
                </a:solidFill>
                <a:latin typeface="Georgia" panose="02040502050405020303" pitchFamily="18" charset="0"/>
              </a:rPr>
              <a:t>L’ufficio regionale Europa-Africa è a Zurigo</a:t>
            </a:r>
            <a:endParaRPr lang="it-IT" sz="2800" b="1" dirty="0">
              <a:solidFill>
                <a:schemeClr val="accent2"/>
              </a:solidFill>
              <a:latin typeface="Georgia" panose="02040502050405020303" pitchFamily="18" charset="0"/>
            </a:endParaRPr>
          </a:p>
        </p:txBody>
      </p:sp>
      <p:sp>
        <p:nvSpPr>
          <p:cNvPr id="14" name="Segnaposto contenuto 2"/>
          <p:cNvSpPr>
            <a:spLocks noGrp="1"/>
          </p:cNvSpPr>
          <p:nvPr>
            <p:ph idx="1"/>
          </p:nvPr>
        </p:nvSpPr>
        <p:spPr>
          <a:xfrm>
            <a:off x="457200" y="1268760"/>
            <a:ext cx="8229600" cy="5184576"/>
          </a:xfrm>
        </p:spPr>
        <p:txBody>
          <a:bodyPr>
            <a:normAutofit/>
          </a:bodyPr>
          <a:lstStyle/>
          <a:p>
            <a:r>
              <a:rPr lang="it-IT" sz="2500" b="1" dirty="0" smtClean="0">
                <a:solidFill>
                  <a:schemeClr val="tx2">
                    <a:lumMod val="75000"/>
                  </a:schemeClr>
                </a:solidFill>
                <a:latin typeface="Georgia" panose="02040502050405020303" pitchFamily="18" charset="0"/>
              </a:rPr>
              <a:t>Supporto ai Distretti e ai club</a:t>
            </a:r>
            <a:r>
              <a:rPr lang="it-IT" sz="2200" b="1" dirty="0" smtClean="0">
                <a:solidFill>
                  <a:schemeClr val="tx2">
                    <a:lumMod val="75000"/>
                  </a:schemeClr>
                </a:solidFill>
                <a:latin typeface="Georgia" panose="02040502050405020303" pitchFamily="18" charset="0"/>
              </a:rPr>
              <a:t>  </a:t>
            </a:r>
          </a:p>
          <a:p>
            <a:pPr marL="0" indent="0">
              <a:buNone/>
            </a:pPr>
            <a:r>
              <a:rPr lang="it-IT" sz="2200" b="1" i="1" dirty="0">
                <a:solidFill>
                  <a:schemeClr val="tx2">
                    <a:lumMod val="75000"/>
                  </a:schemeClr>
                </a:solidFill>
                <a:latin typeface="Georgia" panose="02040502050405020303" pitchFamily="18" charset="0"/>
              </a:rPr>
              <a:t> </a:t>
            </a:r>
            <a:r>
              <a:rPr lang="it-IT" sz="2200" b="1" i="1" dirty="0" smtClean="0">
                <a:solidFill>
                  <a:schemeClr val="tx2">
                    <a:lumMod val="75000"/>
                  </a:schemeClr>
                </a:solidFill>
                <a:latin typeface="Georgia" panose="02040502050405020303" pitchFamily="18" charset="0"/>
              </a:rPr>
              <a:t>   </a:t>
            </a:r>
            <a:r>
              <a:rPr lang="it-IT" sz="2200" i="1" dirty="0" smtClean="0">
                <a:solidFill>
                  <a:schemeClr val="tx2">
                    <a:lumMod val="75000"/>
                  </a:schemeClr>
                </a:solidFill>
                <a:latin typeface="Georgia" panose="02040502050405020303" pitchFamily="18" charset="0"/>
              </a:rPr>
              <a:t>(Reto </a:t>
            </a:r>
            <a:r>
              <a:rPr lang="it-IT" sz="2200" i="1" dirty="0" err="1" smtClean="0">
                <a:solidFill>
                  <a:schemeClr val="tx2">
                    <a:lumMod val="75000"/>
                  </a:schemeClr>
                </a:solidFill>
                <a:latin typeface="Georgia" panose="02040502050405020303" pitchFamily="18" charset="0"/>
              </a:rPr>
              <a:t>Pantellini-Kathrin</a:t>
            </a:r>
            <a:r>
              <a:rPr lang="it-IT" sz="2200" i="1" dirty="0" smtClean="0">
                <a:solidFill>
                  <a:schemeClr val="tx2">
                    <a:lumMod val="75000"/>
                  </a:schemeClr>
                </a:solidFill>
                <a:latin typeface="Georgia" panose="02040502050405020303" pitchFamily="18" charset="0"/>
              </a:rPr>
              <a:t> Persiano)</a:t>
            </a:r>
          </a:p>
          <a:p>
            <a:r>
              <a:rPr lang="it-IT" sz="2500" b="1" dirty="0" smtClean="0">
                <a:solidFill>
                  <a:schemeClr val="tx2">
                    <a:lumMod val="75000"/>
                  </a:schemeClr>
                </a:solidFill>
                <a:latin typeface="Georgia" panose="02040502050405020303" pitchFamily="18" charset="0"/>
              </a:rPr>
              <a:t>Finanze </a:t>
            </a:r>
          </a:p>
          <a:p>
            <a:pPr marL="0" indent="0">
              <a:buNone/>
            </a:pPr>
            <a:r>
              <a:rPr lang="it-IT" sz="2200" b="1" i="1" dirty="0">
                <a:solidFill>
                  <a:schemeClr val="tx2">
                    <a:lumMod val="75000"/>
                  </a:schemeClr>
                </a:solidFill>
                <a:latin typeface="Georgia" panose="02040502050405020303" pitchFamily="18" charset="0"/>
              </a:rPr>
              <a:t> </a:t>
            </a:r>
            <a:r>
              <a:rPr lang="it-IT" sz="2200" b="1" i="1" dirty="0" smtClean="0">
                <a:solidFill>
                  <a:schemeClr val="tx2">
                    <a:lumMod val="75000"/>
                  </a:schemeClr>
                </a:solidFill>
                <a:latin typeface="Georgia" panose="02040502050405020303" pitchFamily="18" charset="0"/>
              </a:rPr>
              <a:t>   </a:t>
            </a:r>
            <a:r>
              <a:rPr lang="it-IT" sz="2200" i="1" dirty="0" smtClean="0">
                <a:solidFill>
                  <a:schemeClr val="tx2">
                    <a:lumMod val="75000"/>
                  </a:schemeClr>
                </a:solidFill>
                <a:latin typeface="Georgia" panose="02040502050405020303" pitchFamily="18" charset="0"/>
              </a:rPr>
              <a:t>(Elena Wagner)</a:t>
            </a:r>
          </a:p>
          <a:p>
            <a:r>
              <a:rPr lang="it-IT" sz="2500" b="1" dirty="0" smtClean="0">
                <a:solidFill>
                  <a:schemeClr val="tx2">
                    <a:lumMod val="75000"/>
                  </a:schemeClr>
                </a:solidFill>
                <a:latin typeface="Georgia" panose="02040502050405020303" pitchFamily="18" charset="0"/>
              </a:rPr>
              <a:t>Fondazione Rotary </a:t>
            </a:r>
          </a:p>
          <a:p>
            <a:pPr marL="0" indent="0">
              <a:buNone/>
            </a:pPr>
            <a:r>
              <a:rPr lang="it-IT" sz="2200" b="1" i="1" dirty="0">
                <a:solidFill>
                  <a:schemeClr val="tx2">
                    <a:lumMod val="75000"/>
                  </a:schemeClr>
                </a:solidFill>
                <a:latin typeface="Georgia" panose="02040502050405020303" pitchFamily="18" charset="0"/>
              </a:rPr>
              <a:t> </a:t>
            </a:r>
            <a:r>
              <a:rPr lang="it-IT" sz="2200" b="1" i="1" dirty="0" smtClean="0">
                <a:solidFill>
                  <a:schemeClr val="tx2">
                    <a:lumMod val="75000"/>
                  </a:schemeClr>
                </a:solidFill>
                <a:latin typeface="Georgia" panose="02040502050405020303" pitchFamily="18" charset="0"/>
              </a:rPr>
              <a:t>   </a:t>
            </a:r>
            <a:r>
              <a:rPr lang="it-IT" sz="2200" i="1" dirty="0" smtClean="0">
                <a:solidFill>
                  <a:schemeClr val="tx2">
                    <a:lumMod val="75000"/>
                  </a:schemeClr>
                </a:solidFill>
                <a:latin typeface="Georgia" panose="02040502050405020303" pitchFamily="18" charset="0"/>
              </a:rPr>
              <a:t>(Vanessa Kurt </a:t>
            </a:r>
            <a:r>
              <a:rPr lang="it-IT" sz="2200" i="1" dirty="0" err="1" smtClean="0">
                <a:solidFill>
                  <a:schemeClr val="tx2">
                    <a:lumMod val="75000"/>
                  </a:schemeClr>
                </a:solidFill>
                <a:latin typeface="Georgia" panose="02040502050405020303" pitchFamily="18" charset="0"/>
              </a:rPr>
              <a:t>Payen</a:t>
            </a:r>
            <a:r>
              <a:rPr lang="it-IT" sz="2200" i="1" dirty="0" smtClean="0">
                <a:solidFill>
                  <a:schemeClr val="tx2">
                    <a:lumMod val="75000"/>
                  </a:schemeClr>
                </a:solidFill>
                <a:latin typeface="Georgia" panose="02040502050405020303" pitchFamily="18" charset="0"/>
              </a:rPr>
              <a:t>)</a:t>
            </a:r>
          </a:p>
          <a:p>
            <a:r>
              <a:rPr lang="it-IT" sz="2500" b="1" dirty="0" smtClean="0">
                <a:solidFill>
                  <a:schemeClr val="tx2">
                    <a:lumMod val="75000"/>
                  </a:schemeClr>
                </a:solidFill>
                <a:latin typeface="Georgia" panose="02040502050405020303" pitchFamily="18" charset="0"/>
              </a:rPr>
              <a:t>Pubblicazioni e ordinazioni </a:t>
            </a:r>
          </a:p>
          <a:p>
            <a:pPr marL="0" indent="0">
              <a:buNone/>
            </a:pPr>
            <a:r>
              <a:rPr lang="it-IT" sz="2200" b="1" i="1" dirty="0">
                <a:solidFill>
                  <a:schemeClr val="tx2">
                    <a:lumMod val="75000"/>
                  </a:schemeClr>
                </a:solidFill>
                <a:latin typeface="Georgia" panose="02040502050405020303" pitchFamily="18" charset="0"/>
              </a:rPr>
              <a:t> </a:t>
            </a:r>
            <a:r>
              <a:rPr lang="it-IT" sz="2200" b="1" i="1" dirty="0" smtClean="0">
                <a:solidFill>
                  <a:schemeClr val="tx2">
                    <a:lumMod val="75000"/>
                  </a:schemeClr>
                </a:solidFill>
                <a:latin typeface="Georgia" panose="02040502050405020303" pitchFamily="18" charset="0"/>
              </a:rPr>
              <a:t>   </a:t>
            </a:r>
            <a:r>
              <a:rPr lang="it-IT" sz="2200" i="1" dirty="0" smtClean="0">
                <a:solidFill>
                  <a:schemeClr val="tx2">
                    <a:lumMod val="75000"/>
                  </a:schemeClr>
                </a:solidFill>
                <a:latin typeface="Georgia" panose="02040502050405020303" pitchFamily="18" charset="0"/>
              </a:rPr>
              <a:t>(Marcelo Bottini)</a:t>
            </a:r>
          </a:p>
          <a:p>
            <a:r>
              <a:rPr lang="it-IT" sz="2500" b="1" dirty="0" smtClean="0">
                <a:solidFill>
                  <a:schemeClr val="tx2">
                    <a:lumMod val="75000"/>
                  </a:schemeClr>
                </a:solidFill>
                <a:latin typeface="Georgia" panose="02040502050405020303" pitchFamily="18" charset="0"/>
              </a:rPr>
              <a:t>Pubbliche relazioni</a:t>
            </a:r>
          </a:p>
          <a:p>
            <a:pPr marL="0" indent="0">
              <a:buNone/>
            </a:pPr>
            <a:r>
              <a:rPr lang="it-IT" sz="2200" b="1" dirty="0">
                <a:solidFill>
                  <a:schemeClr val="tx2">
                    <a:lumMod val="75000"/>
                  </a:schemeClr>
                </a:solidFill>
                <a:latin typeface="Georgia" panose="02040502050405020303" pitchFamily="18" charset="0"/>
              </a:rPr>
              <a:t> </a:t>
            </a:r>
            <a:r>
              <a:rPr lang="it-IT" sz="2200" b="1" dirty="0" smtClean="0">
                <a:solidFill>
                  <a:schemeClr val="tx2">
                    <a:lumMod val="75000"/>
                  </a:schemeClr>
                </a:solidFill>
                <a:latin typeface="Georgia" panose="02040502050405020303" pitchFamily="18" charset="0"/>
              </a:rPr>
              <a:t>   </a:t>
            </a:r>
            <a:r>
              <a:rPr lang="it-IT" sz="2200" i="1" dirty="0" smtClean="0">
                <a:solidFill>
                  <a:schemeClr val="tx2">
                    <a:lumMod val="75000"/>
                  </a:schemeClr>
                </a:solidFill>
                <a:latin typeface="Georgia" panose="02040502050405020303" pitchFamily="18" charset="0"/>
              </a:rPr>
              <a:t>( </a:t>
            </a:r>
            <a:r>
              <a:rPr lang="it-IT" sz="2200" i="1" dirty="0" err="1" smtClean="0">
                <a:solidFill>
                  <a:schemeClr val="tx2">
                    <a:lumMod val="75000"/>
                  </a:schemeClr>
                </a:solidFill>
                <a:latin typeface="Georgia" panose="02040502050405020303" pitchFamily="18" charset="0"/>
              </a:rPr>
              <a:t>Stefanie</a:t>
            </a:r>
            <a:r>
              <a:rPr lang="it-IT" sz="2200" i="1" dirty="0" smtClean="0">
                <a:solidFill>
                  <a:schemeClr val="tx2">
                    <a:lumMod val="75000"/>
                  </a:schemeClr>
                </a:solidFill>
                <a:latin typeface="Georgia" panose="02040502050405020303" pitchFamily="18" charset="0"/>
              </a:rPr>
              <a:t> </a:t>
            </a:r>
            <a:r>
              <a:rPr lang="it-IT" sz="2200" i="1" dirty="0" err="1" smtClean="0">
                <a:solidFill>
                  <a:schemeClr val="tx2">
                    <a:lumMod val="75000"/>
                  </a:schemeClr>
                </a:solidFill>
                <a:latin typeface="Georgia" panose="02040502050405020303" pitchFamily="18" charset="0"/>
              </a:rPr>
              <a:t>Tobler</a:t>
            </a:r>
            <a:r>
              <a:rPr lang="it-IT" sz="2200" i="1" dirty="0" smtClean="0">
                <a:solidFill>
                  <a:schemeClr val="tx2">
                    <a:lumMod val="75000"/>
                  </a:schemeClr>
                </a:solidFill>
                <a:latin typeface="Georgia" panose="02040502050405020303" pitchFamily="18" charset="0"/>
              </a:rPr>
              <a:t> </a:t>
            </a:r>
            <a:r>
              <a:rPr lang="it-IT" sz="2200" i="1" dirty="0" err="1" smtClean="0">
                <a:solidFill>
                  <a:schemeClr val="tx2">
                    <a:lumMod val="75000"/>
                  </a:schemeClr>
                </a:solidFill>
                <a:latin typeface="Georgia" panose="02040502050405020303" pitchFamily="18" charset="0"/>
              </a:rPr>
              <a:t>Mucznik</a:t>
            </a:r>
            <a:r>
              <a:rPr lang="it-IT" sz="2200" i="1" dirty="0" smtClean="0">
                <a:solidFill>
                  <a:schemeClr val="tx2">
                    <a:lumMod val="75000"/>
                  </a:schemeClr>
                </a:solidFill>
                <a:latin typeface="Georgia" panose="02040502050405020303" pitchFamily="18" charset="0"/>
              </a:rPr>
              <a:t>)</a:t>
            </a:r>
            <a:endParaRPr lang="it-IT" sz="2200" i="1" dirty="0" smtClean="0">
              <a:solidFill>
                <a:schemeClr val="tx2"/>
              </a:solidFill>
              <a:latin typeface="Georgia" panose="02040502050405020303" pitchFamily="18" charset="0"/>
            </a:endParaRPr>
          </a:p>
          <a:p>
            <a:pPr marL="0" indent="0">
              <a:buNone/>
            </a:pPr>
            <a:endParaRPr lang="it-IT" sz="1600" i="1" dirty="0" smtClean="0">
              <a:latin typeface="Georgia" panose="02040502050405020303" pitchFamily="18" charset="0"/>
            </a:endParaRPr>
          </a:p>
          <a:p>
            <a:pPr marL="0" indent="0">
              <a:buNone/>
            </a:pPr>
            <a:endParaRPr lang="it-IT" sz="2800" i="1" dirty="0">
              <a:latin typeface="Georgia" panose="02040502050405020303" pitchFamily="18" charset="0"/>
            </a:endParaRPr>
          </a:p>
        </p:txBody>
      </p:sp>
      <p:sp>
        <p:nvSpPr>
          <p:cNvPr id="17"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8" name="Connettore 1 17"/>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0"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2" name="Connettore 1 21"/>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40393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b="1" dirty="0" smtClean="0">
                <a:latin typeface="Georgia" pitchFamily="18" charset="0"/>
              </a:rPr>
              <a:t>Istruzioni per il volo</a:t>
            </a:r>
            <a:endParaRPr lang="it-IT" b="1" dirty="0">
              <a:latin typeface="Georgia" pitchFamily="18" charset="0"/>
            </a:endParaRPr>
          </a:p>
        </p:txBody>
      </p:sp>
      <p:sp>
        <p:nvSpPr>
          <p:cNvPr id="6" name="Sottotitolo 5"/>
          <p:cNvSpPr>
            <a:spLocks noGrp="1"/>
          </p:cNvSpPr>
          <p:nvPr>
            <p:ph type="subTitle" idx="1"/>
          </p:nvPr>
        </p:nvSpPr>
        <p:spPr/>
        <p:txBody>
          <a:bodyPr/>
          <a:lstStyle/>
          <a:p>
            <a:r>
              <a:rPr lang="it-IT" b="1" dirty="0">
                <a:solidFill>
                  <a:schemeClr val="accent2"/>
                </a:solidFill>
                <a:latin typeface="Georgia" pitchFamily="18" charset="0"/>
              </a:rPr>
              <a:t> </a:t>
            </a:r>
            <a:r>
              <a:rPr lang="it-IT" b="1" dirty="0" smtClean="0">
                <a:solidFill>
                  <a:schemeClr val="accent2"/>
                </a:solidFill>
                <a:latin typeface="Georgia" pitchFamily="18" charset="0"/>
              </a:rPr>
              <a:t>fine 1° parte</a:t>
            </a:r>
          </a:p>
          <a:p>
            <a:r>
              <a:rPr lang="it-IT" sz="2000" dirty="0" smtClean="0">
                <a:solidFill>
                  <a:schemeClr val="tx1"/>
                </a:solidFill>
                <a:latin typeface="Georgia" pitchFamily="18" charset="0"/>
              </a:rPr>
              <a:t>(segue intervento </a:t>
            </a:r>
            <a:r>
              <a:rPr lang="it-IT" sz="2000" dirty="0" err="1" smtClean="0">
                <a:solidFill>
                  <a:schemeClr val="tx1"/>
                </a:solidFill>
                <a:latin typeface="Georgia" pitchFamily="18" charset="0"/>
              </a:rPr>
              <a:t>Milandri</a:t>
            </a:r>
            <a:r>
              <a:rPr lang="it-IT" sz="2000" dirty="0" smtClean="0">
                <a:solidFill>
                  <a:schemeClr val="tx1"/>
                </a:solidFill>
                <a:latin typeface="Georgia" pitchFamily="18" charset="0"/>
              </a:rPr>
              <a:t>) </a:t>
            </a:r>
          </a:p>
          <a:p>
            <a:endParaRPr lang="it-IT" sz="2400" i="1" dirty="0" smtClean="0">
              <a:solidFill>
                <a:schemeClr val="tx1"/>
              </a:solidFill>
              <a:latin typeface="Georgia" pitchFamily="18" charset="0"/>
            </a:endParaRPr>
          </a:p>
        </p:txBody>
      </p:sp>
      <p:sp>
        <p:nvSpPr>
          <p:cNvPr id="17"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8" name="Connettore 1 17"/>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0"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2" name="Connettore 1 21"/>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44731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323528" y="529790"/>
            <a:ext cx="8496944" cy="864095"/>
          </a:xfrm>
        </p:spPr>
        <p:txBody>
          <a:bodyPr>
            <a:normAutofit fontScale="90000"/>
          </a:bodyPr>
          <a:lstStyle/>
          <a:p>
            <a:r>
              <a:rPr lang="it-IT" sz="3600" dirty="0" smtClean="0">
                <a:solidFill>
                  <a:srgbClr val="C00000"/>
                </a:solidFill>
                <a:latin typeface="Georgia" pitchFamily="18" charset="0"/>
              </a:rPr>
              <a:t>I doveri ed i poteri dei presidenti </a:t>
            </a:r>
            <a:r>
              <a:rPr lang="it-IT" sz="4900" b="1" dirty="0" smtClean="0">
                <a:solidFill>
                  <a:schemeClr val="accent2"/>
                </a:solidFill>
                <a:latin typeface="Georgia" pitchFamily="18" charset="0"/>
              </a:rPr>
              <a:t>1</a:t>
            </a:r>
            <a:r>
              <a:rPr lang="it-IT" sz="4900" b="1" dirty="0" smtClean="0">
                <a:solidFill>
                  <a:schemeClr val="tx2">
                    <a:lumMod val="75000"/>
                  </a:schemeClr>
                </a:solidFill>
                <a:latin typeface="Georgia" pitchFamily="18" charset="0"/>
              </a:rPr>
              <a:t/>
            </a:r>
            <a:br>
              <a:rPr lang="it-IT" sz="4900" b="1" dirty="0" smtClean="0">
                <a:solidFill>
                  <a:schemeClr val="tx2">
                    <a:lumMod val="75000"/>
                  </a:schemeClr>
                </a:solidFill>
                <a:latin typeface="Georgia" pitchFamily="18" charset="0"/>
              </a:rPr>
            </a:br>
            <a:r>
              <a:rPr lang="it-IT" sz="2000" dirty="0" smtClean="0">
                <a:solidFill>
                  <a:schemeClr val="tx2">
                    <a:lumMod val="75000"/>
                  </a:schemeClr>
                </a:solidFill>
                <a:latin typeface="Georgia" pitchFamily="18" charset="0"/>
              </a:rPr>
              <a:t>(requisiti minimi stabiliti per i club)</a:t>
            </a:r>
            <a:endParaRPr lang="it-IT" sz="2000" dirty="0">
              <a:solidFill>
                <a:schemeClr val="tx2">
                  <a:lumMod val="75000"/>
                </a:schemeClr>
              </a:solidFill>
              <a:latin typeface="Georgia" pitchFamily="18" charset="0"/>
            </a:endParaRPr>
          </a:p>
        </p:txBody>
      </p:sp>
      <p:sp>
        <p:nvSpPr>
          <p:cNvPr id="7" name="Sottotitolo 6"/>
          <p:cNvSpPr>
            <a:spLocks noGrp="1"/>
          </p:cNvSpPr>
          <p:nvPr>
            <p:ph type="subTitle" idx="1"/>
          </p:nvPr>
        </p:nvSpPr>
        <p:spPr>
          <a:xfrm>
            <a:off x="467544" y="1412776"/>
            <a:ext cx="8182744" cy="4431411"/>
          </a:xfrm>
        </p:spPr>
        <p:txBody>
          <a:bodyPr>
            <a:noAutofit/>
          </a:bodyPr>
          <a:lstStyle/>
          <a:p>
            <a:pPr marL="514350" indent="-514350" algn="l">
              <a:buFont typeface="+mj-lt"/>
              <a:buAutoNum type="arabicPeriod"/>
            </a:pPr>
            <a:r>
              <a:rPr lang="it-IT" sz="2600" dirty="0" smtClean="0">
                <a:solidFill>
                  <a:schemeClr val="tx2">
                    <a:lumMod val="75000"/>
                  </a:schemeClr>
                </a:solidFill>
                <a:latin typeface="Georgia" pitchFamily="18" charset="0"/>
              </a:rPr>
              <a:t>Versare al R.I. le quote sociali pro capite </a:t>
            </a:r>
            <a:r>
              <a:rPr lang="it-IT" sz="2600" dirty="0" smtClean="0">
                <a:solidFill>
                  <a:srgbClr val="FF0000"/>
                </a:solidFill>
                <a:latin typeface="Georgia" pitchFamily="18" charset="0"/>
              </a:rPr>
              <a:t>*</a:t>
            </a:r>
          </a:p>
          <a:p>
            <a:pPr marL="514350" indent="-514350" algn="l">
              <a:buFont typeface="+mj-lt"/>
              <a:buAutoNum type="arabicPeriod"/>
            </a:pPr>
            <a:r>
              <a:rPr lang="it-IT" sz="2600" dirty="0" smtClean="0">
                <a:solidFill>
                  <a:schemeClr val="tx2">
                    <a:lumMod val="75000"/>
                  </a:schemeClr>
                </a:solidFill>
                <a:latin typeface="Georgia" pitchFamily="18" charset="0"/>
              </a:rPr>
              <a:t>Riunirsi regolarmente 4 volte al mese</a:t>
            </a:r>
          </a:p>
          <a:p>
            <a:pPr marL="514350" indent="-514350" algn="l">
              <a:buFont typeface="+mj-lt"/>
              <a:buAutoNum type="arabicPeriod"/>
            </a:pPr>
            <a:r>
              <a:rPr lang="it-IT" sz="2600" dirty="0" smtClean="0">
                <a:solidFill>
                  <a:schemeClr val="tx2">
                    <a:lumMod val="75000"/>
                  </a:schemeClr>
                </a:solidFill>
                <a:latin typeface="Georgia" pitchFamily="18" charset="0"/>
              </a:rPr>
              <a:t>Abbonarsi a rivista Rotary</a:t>
            </a:r>
          </a:p>
          <a:p>
            <a:pPr marL="514350" indent="-514350" algn="l">
              <a:buFont typeface="+mj-lt"/>
              <a:buAutoNum type="arabicPeriod"/>
            </a:pPr>
            <a:r>
              <a:rPr lang="it-IT" sz="2600" dirty="0" smtClean="0">
                <a:solidFill>
                  <a:schemeClr val="tx2">
                    <a:lumMod val="75000"/>
                  </a:schemeClr>
                </a:solidFill>
                <a:latin typeface="Georgia" pitchFamily="18" charset="0"/>
              </a:rPr>
              <a:t>Realizzare progetti di servizio nella propria comunità o altri paesi</a:t>
            </a:r>
          </a:p>
          <a:p>
            <a:pPr marL="514350" indent="-514350" algn="l">
              <a:buFont typeface="+mj-lt"/>
              <a:buAutoNum type="arabicPeriod"/>
            </a:pPr>
            <a:r>
              <a:rPr lang="it-IT" sz="2600" dirty="0" smtClean="0">
                <a:solidFill>
                  <a:schemeClr val="tx2">
                    <a:lumMod val="75000"/>
                  </a:schemeClr>
                </a:solidFill>
                <a:latin typeface="Georgia" pitchFamily="18" charset="0"/>
              </a:rPr>
              <a:t>Ricevere la visita del governatore, del suo assistente o di altri dirigenti del R.I. </a:t>
            </a:r>
            <a:r>
              <a:rPr lang="it-IT" sz="2600" dirty="0" smtClean="0">
                <a:solidFill>
                  <a:srgbClr val="FF0000"/>
                </a:solidFill>
                <a:latin typeface="Georgia" pitchFamily="18" charset="0"/>
              </a:rPr>
              <a:t>*</a:t>
            </a:r>
          </a:p>
          <a:p>
            <a:pPr marL="514350" indent="-514350" algn="l">
              <a:buFont typeface="+mj-lt"/>
              <a:buAutoNum type="arabicPeriod"/>
            </a:pPr>
            <a:r>
              <a:rPr lang="it-IT" sz="2600" dirty="0" smtClean="0">
                <a:solidFill>
                  <a:schemeClr val="tx2">
                    <a:lumMod val="75000"/>
                  </a:schemeClr>
                </a:solidFill>
                <a:latin typeface="Georgia" pitchFamily="18" charset="0"/>
              </a:rPr>
              <a:t>Sottoscrivere un’adeguata assicurazione contro i rischi di responsabilità civile, secondo quanto stabilito dal comma 72.050 del C.O.P</a:t>
            </a:r>
            <a:endParaRPr lang="it-IT" sz="2600" dirty="0">
              <a:solidFill>
                <a:schemeClr val="tx2">
                  <a:lumMod val="75000"/>
                </a:schemeClr>
              </a:solidFill>
              <a:latin typeface="Georgia" pitchFamily="18" charset="0"/>
            </a:endParaRPr>
          </a:p>
        </p:txBody>
      </p:sp>
      <p:sp>
        <p:nvSpPr>
          <p:cNvPr id="18"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9" name="Connettore 1 18"/>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1"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3" name="Connettore 1 22"/>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84411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3568" y="491289"/>
            <a:ext cx="7772400" cy="1152128"/>
          </a:xfrm>
        </p:spPr>
        <p:txBody>
          <a:bodyPr>
            <a:normAutofit/>
          </a:bodyPr>
          <a:lstStyle/>
          <a:p>
            <a:r>
              <a:rPr lang="it-IT" sz="3200" dirty="0" smtClean="0">
                <a:solidFill>
                  <a:srgbClr val="C00000"/>
                </a:solidFill>
                <a:latin typeface="Georgia" pitchFamily="18" charset="0"/>
              </a:rPr>
              <a:t>I doveri ed i poteri dei presidenti </a:t>
            </a:r>
            <a:r>
              <a:rPr lang="it-IT" sz="4900" b="1" dirty="0" smtClean="0">
                <a:solidFill>
                  <a:schemeClr val="accent2"/>
                </a:solidFill>
                <a:latin typeface="Georgia" pitchFamily="18" charset="0"/>
              </a:rPr>
              <a:t>2</a:t>
            </a:r>
            <a:r>
              <a:rPr lang="it-IT" sz="4900" dirty="0" smtClean="0">
                <a:solidFill>
                  <a:schemeClr val="accent2"/>
                </a:solidFill>
                <a:latin typeface="Georgia" pitchFamily="18" charset="0"/>
              </a:rPr>
              <a:t/>
            </a:r>
            <a:br>
              <a:rPr lang="it-IT" sz="4900" dirty="0" smtClean="0">
                <a:solidFill>
                  <a:schemeClr val="accent2"/>
                </a:solidFill>
                <a:latin typeface="Georgia" pitchFamily="18" charset="0"/>
              </a:rPr>
            </a:br>
            <a:r>
              <a:rPr lang="it-IT" sz="2000" dirty="0" smtClean="0">
                <a:solidFill>
                  <a:schemeClr val="tx2"/>
                </a:solidFill>
                <a:latin typeface="Georgia" pitchFamily="18" charset="0"/>
              </a:rPr>
              <a:t>(requisiti minimi stabiliti per i club)</a:t>
            </a:r>
            <a:endParaRPr lang="it-IT" sz="2000" dirty="0">
              <a:solidFill>
                <a:schemeClr val="tx2"/>
              </a:solidFill>
              <a:latin typeface="Georgia" pitchFamily="18" charset="0"/>
            </a:endParaRPr>
          </a:p>
        </p:txBody>
      </p:sp>
      <p:sp>
        <p:nvSpPr>
          <p:cNvPr id="7" name="Sottotitolo 6"/>
          <p:cNvSpPr>
            <a:spLocks noGrp="1"/>
          </p:cNvSpPr>
          <p:nvPr>
            <p:ph type="subTitle" idx="1"/>
          </p:nvPr>
        </p:nvSpPr>
        <p:spPr>
          <a:xfrm>
            <a:off x="683568" y="1623808"/>
            <a:ext cx="8208912" cy="4824536"/>
          </a:xfrm>
        </p:spPr>
        <p:txBody>
          <a:bodyPr>
            <a:normAutofit/>
          </a:bodyPr>
          <a:lstStyle/>
          <a:p>
            <a:pPr algn="l"/>
            <a:r>
              <a:rPr lang="it-IT" sz="2400" dirty="0" smtClean="0">
                <a:solidFill>
                  <a:schemeClr val="tx2">
                    <a:lumMod val="75000"/>
                  </a:schemeClr>
                </a:solidFill>
                <a:latin typeface="Georgia" pitchFamily="18" charset="0"/>
              </a:rPr>
              <a:t>7. Agire in conformità con lo statuto, il regolamento del R.I. , del M.O.P. e della legge civile, penale e fiscale dello stato d’appartenenza</a:t>
            </a:r>
          </a:p>
          <a:p>
            <a:pPr algn="l"/>
            <a:r>
              <a:rPr lang="it-IT" sz="2400" dirty="0" smtClean="0">
                <a:solidFill>
                  <a:schemeClr val="tx2">
                    <a:lumMod val="75000"/>
                  </a:schemeClr>
                </a:solidFill>
                <a:latin typeface="Georgia" pitchFamily="18" charset="0"/>
              </a:rPr>
              <a:t>8. Essere in grado di pagare le quote dovute al R.I. e al distretto senza assistenza esterna</a:t>
            </a:r>
          </a:p>
          <a:p>
            <a:pPr algn="l"/>
            <a:r>
              <a:rPr lang="it-IT" sz="2400" dirty="0" smtClean="0">
                <a:solidFill>
                  <a:schemeClr val="tx2">
                    <a:lumMod val="75000"/>
                  </a:schemeClr>
                </a:solidFill>
                <a:latin typeface="Georgia" pitchFamily="18" charset="0"/>
              </a:rPr>
              <a:t>9. Comunicare tempestivamente al R.I. l’elenco accurato dei soci inviandolo all’indirizzo </a:t>
            </a:r>
            <a:r>
              <a:rPr lang="it-IT" sz="2400" dirty="0" smtClean="0">
                <a:solidFill>
                  <a:schemeClr val="tx2">
                    <a:lumMod val="75000"/>
                  </a:schemeClr>
                </a:solidFill>
                <a:latin typeface="Georgia" pitchFamily="18" charset="0"/>
                <a:hlinkClick r:id="rId3"/>
              </a:rPr>
              <a:t>data@rotary.org</a:t>
            </a:r>
            <a:r>
              <a:rPr lang="it-IT" sz="2400" dirty="0" smtClean="0">
                <a:solidFill>
                  <a:srgbClr val="C00000"/>
                </a:solidFill>
                <a:latin typeface="Georgia" pitchFamily="18" charset="0"/>
              </a:rPr>
              <a:t>*</a:t>
            </a:r>
          </a:p>
          <a:p>
            <a:pPr algn="l"/>
            <a:r>
              <a:rPr lang="it-IT" sz="2400" dirty="0" smtClean="0">
                <a:solidFill>
                  <a:schemeClr val="tx2">
                    <a:lumMod val="75000"/>
                  </a:schemeClr>
                </a:solidFill>
                <a:latin typeface="Georgia" pitchFamily="18" charset="0"/>
              </a:rPr>
              <a:t>10. Risolvere in modo amichevole eventuali controversie interne</a:t>
            </a:r>
            <a:r>
              <a:rPr lang="it-IT" sz="2400" dirty="0" smtClean="0">
                <a:solidFill>
                  <a:srgbClr val="FF0000"/>
                </a:solidFill>
                <a:latin typeface="Georgia" pitchFamily="18" charset="0"/>
              </a:rPr>
              <a:t>*</a:t>
            </a:r>
          </a:p>
          <a:p>
            <a:pPr algn="l"/>
            <a:r>
              <a:rPr lang="it-IT" sz="2400" dirty="0" smtClean="0">
                <a:solidFill>
                  <a:schemeClr val="tx2">
                    <a:lumMod val="75000"/>
                  </a:schemeClr>
                </a:solidFill>
                <a:latin typeface="Georgia" pitchFamily="18" charset="0"/>
              </a:rPr>
              <a:t>11. Mantenere un rapporto di collaborazione con il distretto </a:t>
            </a:r>
            <a:endParaRPr lang="it-IT" sz="2400" dirty="0">
              <a:solidFill>
                <a:schemeClr val="tx2">
                  <a:lumMod val="75000"/>
                </a:schemeClr>
              </a:solidFill>
              <a:latin typeface="Georgia" pitchFamily="18" charset="0"/>
            </a:endParaRPr>
          </a:p>
        </p:txBody>
      </p:sp>
      <p:sp>
        <p:nvSpPr>
          <p:cNvPr id="10"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1" name="Connettore 1 10"/>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3"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15" name="Connettore 1 14"/>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48194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685800" y="645290"/>
            <a:ext cx="7772400" cy="864095"/>
          </a:xfrm>
        </p:spPr>
        <p:txBody>
          <a:bodyPr>
            <a:noAutofit/>
          </a:bodyPr>
          <a:lstStyle/>
          <a:p>
            <a:r>
              <a:rPr lang="it-IT" sz="3200" dirty="0" smtClean="0">
                <a:solidFill>
                  <a:srgbClr val="C00000"/>
                </a:solidFill>
                <a:latin typeface="Georgia" pitchFamily="18" charset="0"/>
              </a:rPr>
              <a:t>I doveri ed i poteri dei presidenti</a:t>
            </a:r>
            <a:r>
              <a:rPr lang="it-IT" sz="3200" dirty="0">
                <a:solidFill>
                  <a:srgbClr val="C00000"/>
                </a:solidFill>
                <a:latin typeface="Georgia" pitchFamily="18" charset="0"/>
              </a:rPr>
              <a:t> </a:t>
            </a:r>
            <a:r>
              <a:rPr lang="it-IT" sz="3200" dirty="0" smtClean="0">
                <a:solidFill>
                  <a:srgbClr val="C00000"/>
                </a:solidFill>
                <a:latin typeface="Georgia" pitchFamily="18" charset="0"/>
              </a:rPr>
              <a:t> </a:t>
            </a:r>
            <a:r>
              <a:rPr lang="it-IT" sz="3200" b="1" dirty="0" smtClean="0">
                <a:solidFill>
                  <a:srgbClr val="C00000"/>
                </a:solidFill>
                <a:latin typeface="Georgia" pitchFamily="18" charset="0"/>
              </a:rPr>
              <a:t> </a:t>
            </a:r>
            <a:r>
              <a:rPr lang="it-IT" b="1" dirty="0" smtClean="0">
                <a:solidFill>
                  <a:schemeClr val="accent2"/>
                </a:solidFill>
                <a:latin typeface="Georgia" pitchFamily="18" charset="0"/>
              </a:rPr>
              <a:t>3</a:t>
            </a:r>
            <a:r>
              <a:rPr lang="it-IT" sz="4800" dirty="0" smtClean="0">
                <a:solidFill>
                  <a:schemeClr val="accent2"/>
                </a:solidFill>
                <a:latin typeface="Georgia" pitchFamily="18" charset="0"/>
              </a:rPr>
              <a:t/>
            </a:r>
            <a:br>
              <a:rPr lang="it-IT" sz="4800" dirty="0" smtClean="0">
                <a:solidFill>
                  <a:schemeClr val="accent2"/>
                </a:solidFill>
                <a:latin typeface="Georgia" pitchFamily="18" charset="0"/>
              </a:rPr>
            </a:br>
            <a:r>
              <a:rPr lang="it-IT" sz="1600" dirty="0" smtClean="0">
                <a:solidFill>
                  <a:schemeClr val="tx2">
                    <a:lumMod val="75000"/>
                  </a:schemeClr>
                </a:solidFill>
                <a:latin typeface="Georgia" pitchFamily="18" charset="0"/>
              </a:rPr>
              <a:t>(requisiti minimi stabiliti per i club)</a:t>
            </a:r>
            <a:endParaRPr lang="it-IT" sz="1600" dirty="0">
              <a:solidFill>
                <a:schemeClr val="tx2">
                  <a:lumMod val="75000"/>
                </a:schemeClr>
              </a:solidFill>
              <a:latin typeface="Georgia" pitchFamily="18" charset="0"/>
            </a:endParaRPr>
          </a:p>
        </p:txBody>
      </p:sp>
      <p:sp>
        <p:nvSpPr>
          <p:cNvPr id="7" name="Sottotitolo 6"/>
          <p:cNvSpPr>
            <a:spLocks noGrp="1"/>
          </p:cNvSpPr>
          <p:nvPr>
            <p:ph type="subTitle" idx="1"/>
          </p:nvPr>
        </p:nvSpPr>
        <p:spPr>
          <a:xfrm>
            <a:off x="611560" y="1566776"/>
            <a:ext cx="7992888" cy="4536504"/>
          </a:xfrm>
        </p:spPr>
        <p:txBody>
          <a:bodyPr>
            <a:normAutofit/>
          </a:bodyPr>
          <a:lstStyle/>
          <a:p>
            <a:pPr algn="l"/>
            <a:r>
              <a:rPr lang="it-IT" sz="2800" dirty="0" smtClean="0">
                <a:solidFill>
                  <a:schemeClr val="tx2">
                    <a:lumMod val="75000"/>
                  </a:schemeClr>
                </a:solidFill>
                <a:latin typeface="Georgia" pitchFamily="18" charset="0"/>
              </a:rPr>
              <a:t>12. Impegnarsi a non intraprendere o continuare alcuna azione legale nei confronti del R.I. della R.F. delle fondazioni associate nonché del segretario, dei suoi uffici internazionali, dei dirigenti del R.I. e del club</a:t>
            </a:r>
            <a:r>
              <a:rPr lang="it-IT" sz="2800" dirty="0" smtClean="0">
                <a:solidFill>
                  <a:srgbClr val="FF0000"/>
                </a:solidFill>
                <a:latin typeface="Georgia" pitchFamily="18" charset="0"/>
              </a:rPr>
              <a:t>*</a:t>
            </a:r>
            <a:r>
              <a:rPr lang="it-IT" sz="2800" dirty="0" smtClean="0">
                <a:solidFill>
                  <a:schemeClr val="tx1"/>
                </a:solidFill>
                <a:latin typeface="Georgia" pitchFamily="18" charset="0"/>
              </a:rPr>
              <a:t>.</a:t>
            </a:r>
            <a:r>
              <a:rPr lang="it-IT" sz="2800" dirty="0" smtClean="0">
                <a:solidFill>
                  <a:schemeClr val="tx2">
                    <a:lumMod val="75000"/>
                  </a:schemeClr>
                </a:solidFill>
                <a:latin typeface="Georgia" pitchFamily="18" charset="0"/>
              </a:rPr>
              <a:t> </a:t>
            </a:r>
          </a:p>
          <a:p>
            <a:pPr algn="l"/>
            <a:endParaRPr lang="it-IT" sz="1000" b="1" i="1" dirty="0" smtClean="0">
              <a:solidFill>
                <a:schemeClr val="accent2">
                  <a:lumMod val="50000"/>
                </a:schemeClr>
              </a:solidFill>
              <a:latin typeface="Georgia" pitchFamily="18" charset="0"/>
            </a:endParaRPr>
          </a:p>
          <a:p>
            <a:pPr algn="l"/>
            <a:r>
              <a:rPr lang="it-IT" sz="2400" i="1" dirty="0" smtClean="0">
                <a:solidFill>
                  <a:schemeClr val="accent2">
                    <a:lumMod val="75000"/>
                  </a:schemeClr>
                </a:solidFill>
                <a:latin typeface="Georgia" pitchFamily="18" charset="0"/>
              </a:rPr>
              <a:t>Il segretario generale del R.I. è autorizzato, su richiesta del governatore e a nome del Consiglio Centrale a porre termine all’affiliazione di un club se ritiene che il club non sia in grado di soddisfare i suddetti criteri</a:t>
            </a:r>
            <a:r>
              <a:rPr lang="it-IT" sz="2400" dirty="0" smtClean="0">
                <a:solidFill>
                  <a:schemeClr val="accent2">
                    <a:lumMod val="75000"/>
                  </a:schemeClr>
                </a:solidFill>
                <a:latin typeface="Georgia" pitchFamily="18" charset="0"/>
              </a:rPr>
              <a:t>. (5-10)</a:t>
            </a:r>
            <a:endParaRPr lang="it-IT" sz="1600" dirty="0" smtClean="0">
              <a:solidFill>
                <a:schemeClr val="accent2">
                  <a:lumMod val="75000"/>
                </a:schemeClr>
              </a:solidFill>
              <a:latin typeface="Georgia" pitchFamily="18" charset="0"/>
            </a:endParaRPr>
          </a:p>
        </p:txBody>
      </p:sp>
      <p:sp>
        <p:nvSpPr>
          <p:cNvPr id="18"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9" name="Connettore 1 18"/>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1"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3" name="Connettore 1 22"/>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16158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70300"/>
            <a:ext cx="8229600" cy="1143000"/>
          </a:xfrm>
        </p:spPr>
        <p:txBody>
          <a:bodyPr>
            <a:normAutofit/>
          </a:bodyPr>
          <a:lstStyle/>
          <a:p>
            <a:r>
              <a:rPr lang="it-IT" dirty="0" smtClean="0">
                <a:solidFill>
                  <a:schemeClr val="accent6">
                    <a:lumMod val="50000"/>
                  </a:schemeClr>
                </a:solidFill>
                <a:latin typeface="Georgia" panose="02040502050405020303" pitchFamily="18" charset="0"/>
              </a:rPr>
              <a:t> </a:t>
            </a:r>
            <a:r>
              <a:rPr lang="it-IT" sz="3200" dirty="0" smtClean="0">
                <a:solidFill>
                  <a:srgbClr val="C00000"/>
                </a:solidFill>
                <a:latin typeface="Georgia" panose="02040502050405020303" pitchFamily="18" charset="0"/>
              </a:rPr>
              <a:t>tenete sempre a mente</a:t>
            </a:r>
            <a:endParaRPr lang="it-IT" sz="3200" dirty="0">
              <a:solidFill>
                <a:srgbClr val="C00000"/>
              </a:solidFill>
              <a:latin typeface="Georgia" panose="02040502050405020303" pitchFamily="18" charset="0"/>
            </a:endParaRPr>
          </a:p>
        </p:txBody>
      </p:sp>
      <p:sp>
        <p:nvSpPr>
          <p:cNvPr id="3" name="Segnaposto contenuto 2"/>
          <p:cNvSpPr>
            <a:spLocks noGrp="1"/>
          </p:cNvSpPr>
          <p:nvPr>
            <p:ph idx="1"/>
          </p:nvPr>
        </p:nvSpPr>
        <p:spPr>
          <a:xfrm>
            <a:off x="457200" y="1484784"/>
            <a:ext cx="8229600" cy="4641379"/>
          </a:xfrm>
        </p:spPr>
        <p:txBody>
          <a:bodyPr>
            <a:noAutofit/>
          </a:bodyPr>
          <a:lstStyle/>
          <a:p>
            <a:pPr marL="0" indent="0">
              <a:lnSpc>
                <a:spcPct val="150000"/>
              </a:lnSpc>
              <a:buNone/>
            </a:pPr>
            <a:r>
              <a:rPr lang="it-IT" sz="2800" dirty="0" smtClean="0">
                <a:solidFill>
                  <a:schemeClr val="tx2"/>
                </a:solidFill>
                <a:latin typeface="Georgia" panose="02040502050405020303" pitchFamily="18" charset="0"/>
              </a:rPr>
              <a:t>Il cimitero delle organizzazioni  è pieno di coloro</a:t>
            </a:r>
            <a:r>
              <a:rPr lang="it-IT" sz="2800" dirty="0" smtClean="0">
                <a:solidFill>
                  <a:schemeClr val="accent2"/>
                </a:solidFill>
                <a:latin typeface="Georgia" panose="02040502050405020303" pitchFamily="18" charset="0"/>
              </a:rPr>
              <a:t> </a:t>
            </a:r>
            <a:r>
              <a:rPr lang="it-IT" sz="2800" dirty="0" smtClean="0">
                <a:solidFill>
                  <a:schemeClr val="tx2"/>
                </a:solidFill>
                <a:latin typeface="Georgia" panose="02040502050405020303" pitchFamily="18" charset="0"/>
              </a:rPr>
              <a:t>che hanno permesso gerarchie, concesso prebende e creato tradizioni, con lo scopo di far avanzare il loro</a:t>
            </a:r>
            <a:r>
              <a:rPr lang="it-IT" sz="2800" dirty="0" smtClean="0">
                <a:solidFill>
                  <a:schemeClr val="accent2"/>
                </a:solidFill>
                <a:latin typeface="Georgia" panose="02040502050405020303" pitchFamily="18" charset="0"/>
              </a:rPr>
              <a:t> </a:t>
            </a:r>
            <a:r>
              <a:rPr lang="it-IT" sz="2800" dirty="0" smtClean="0">
                <a:solidFill>
                  <a:schemeClr val="tx2"/>
                </a:solidFill>
                <a:latin typeface="Georgia" panose="02040502050405020303" pitchFamily="18" charset="0"/>
              </a:rPr>
              <a:t>pensiero e cercare di superare l’importanza</a:t>
            </a:r>
            <a:r>
              <a:rPr lang="it-IT" sz="2800" dirty="0">
                <a:solidFill>
                  <a:schemeClr val="tx2"/>
                </a:solidFill>
                <a:latin typeface="Georgia" panose="02040502050405020303" pitchFamily="18" charset="0"/>
              </a:rPr>
              <a:t> </a:t>
            </a:r>
            <a:r>
              <a:rPr lang="it-IT" sz="2800" dirty="0" smtClean="0">
                <a:solidFill>
                  <a:schemeClr val="tx2"/>
                </a:solidFill>
                <a:latin typeface="Georgia" panose="02040502050405020303" pitchFamily="18" charset="0"/>
              </a:rPr>
              <a:t>che aveva il pensiero originale.</a:t>
            </a:r>
            <a:r>
              <a:rPr lang="it-IT" sz="2800" dirty="0" smtClean="0">
                <a:solidFill>
                  <a:schemeClr val="accent2"/>
                </a:solidFill>
                <a:latin typeface="Georgia" panose="02040502050405020303" pitchFamily="18" charset="0"/>
              </a:rPr>
              <a:t>*</a:t>
            </a:r>
            <a:endParaRPr lang="it-IT" sz="2800" dirty="0">
              <a:solidFill>
                <a:schemeClr val="accent2"/>
              </a:solidFill>
              <a:latin typeface="Georgia" panose="02040502050405020303"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78715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561"/>
            <a:ext cx="8229600" cy="1143000"/>
          </a:xfrm>
        </p:spPr>
        <p:txBody>
          <a:bodyPr>
            <a:normAutofit/>
          </a:bodyPr>
          <a:lstStyle/>
          <a:p>
            <a:r>
              <a:rPr lang="it-IT" sz="3200" dirty="0" smtClean="0">
                <a:solidFill>
                  <a:srgbClr val="C00000"/>
                </a:solidFill>
                <a:latin typeface="Georgia" panose="02040502050405020303" pitchFamily="18" charset="0"/>
              </a:rPr>
              <a:t>Un Presidente internazionale 1949-50</a:t>
            </a:r>
          </a:p>
        </p:txBody>
      </p:sp>
      <p:sp>
        <p:nvSpPr>
          <p:cNvPr id="3" name="Segnaposto contenuto 2"/>
          <p:cNvSpPr>
            <a:spLocks noGrp="1"/>
          </p:cNvSpPr>
          <p:nvPr>
            <p:ph idx="1"/>
          </p:nvPr>
        </p:nvSpPr>
        <p:spPr>
          <a:xfrm>
            <a:off x="457200" y="1927373"/>
            <a:ext cx="8229600" cy="4525963"/>
          </a:xfrm>
        </p:spPr>
        <p:txBody>
          <a:bodyPr/>
          <a:lstStyle/>
          <a:p>
            <a:pPr marL="0" indent="0">
              <a:buNone/>
            </a:pPr>
            <a:r>
              <a:rPr lang="en-US" sz="2800" dirty="0" smtClean="0">
                <a:solidFill>
                  <a:schemeClr val="tx2"/>
                </a:solidFill>
                <a:latin typeface="Georgia" panose="02040502050405020303" pitchFamily="18" charset="0"/>
              </a:rPr>
              <a:t>Percy </a:t>
            </a:r>
            <a:r>
              <a:rPr lang="en-US" sz="2800" dirty="0">
                <a:solidFill>
                  <a:schemeClr val="tx2"/>
                </a:solidFill>
                <a:latin typeface="Georgia" panose="02040502050405020303" pitchFamily="18" charset="0"/>
              </a:rPr>
              <a:t>C. Hodgson </a:t>
            </a:r>
            <a:r>
              <a:rPr lang="en-US" sz="2800" i="1" dirty="0" smtClean="0">
                <a:solidFill>
                  <a:schemeClr val="tx2"/>
                </a:solidFill>
                <a:latin typeface="Georgia" panose="02040502050405020303" pitchFamily="18" charset="0"/>
              </a:rPr>
              <a:t>Objectives </a:t>
            </a:r>
            <a:r>
              <a:rPr lang="en-US" sz="2800" i="1" dirty="0">
                <a:solidFill>
                  <a:schemeClr val="tx2"/>
                </a:solidFill>
                <a:latin typeface="Georgia" panose="02040502050405020303" pitchFamily="18" charset="0"/>
              </a:rPr>
              <a:t>of Our Team </a:t>
            </a:r>
          </a:p>
          <a:p>
            <a:r>
              <a:rPr lang="en-US" sz="2800" dirty="0" smtClean="0">
                <a:solidFill>
                  <a:schemeClr val="tx2"/>
                </a:solidFill>
                <a:latin typeface="Georgia" panose="02040502050405020303" pitchFamily="18" charset="0"/>
              </a:rPr>
              <a:t>Each </a:t>
            </a:r>
            <a:r>
              <a:rPr lang="en-US" sz="2800" dirty="0">
                <a:solidFill>
                  <a:schemeClr val="tx2"/>
                </a:solidFill>
                <a:latin typeface="Georgia" panose="02040502050405020303" pitchFamily="18" charset="0"/>
              </a:rPr>
              <a:t>new member admitted into a Rotary club to be adequately informed about his duties and obligations BEFORE his induction — properly introduced to the club — and effectively assimilated into the work of the club during the first year</a:t>
            </a:r>
            <a:r>
              <a:rPr lang="en-US" sz="2800" dirty="0" smtClean="0">
                <a:solidFill>
                  <a:schemeClr val="tx2"/>
                </a:solidFill>
                <a:latin typeface="Georgia" panose="02040502050405020303" pitchFamily="18" charset="0"/>
              </a:rPr>
              <a:t>. (Un </a:t>
            </a:r>
            <a:r>
              <a:rPr lang="en-US" sz="2800" dirty="0" err="1" smtClean="0">
                <a:solidFill>
                  <a:schemeClr val="tx2"/>
                </a:solidFill>
                <a:latin typeface="Georgia" panose="02040502050405020303" pitchFamily="18" charset="0"/>
              </a:rPr>
              <a:t>periodo</a:t>
            </a:r>
            <a:r>
              <a:rPr lang="en-US" sz="2800" dirty="0" smtClean="0">
                <a:solidFill>
                  <a:schemeClr val="tx2"/>
                </a:solidFill>
                <a:latin typeface="Georgia" panose="02040502050405020303" pitchFamily="18" charset="0"/>
              </a:rPr>
              <a:t> di </a:t>
            </a:r>
            <a:r>
              <a:rPr lang="en-US" sz="2800" dirty="0" err="1" smtClean="0">
                <a:solidFill>
                  <a:schemeClr val="tx2"/>
                </a:solidFill>
                <a:latin typeface="Georgia" panose="02040502050405020303" pitchFamily="18" charset="0"/>
              </a:rPr>
              <a:t>prova</a:t>
            </a:r>
            <a:r>
              <a:rPr lang="en-US" sz="2800" dirty="0" smtClean="0">
                <a:solidFill>
                  <a:schemeClr val="tx2"/>
                </a:solidFill>
                <a:latin typeface="Georgia" panose="02040502050405020303" pitchFamily="18" charset="0"/>
              </a:rPr>
              <a:t>)</a:t>
            </a:r>
            <a:endParaRPr lang="en-US" sz="2800" dirty="0">
              <a:solidFill>
                <a:schemeClr val="tx2"/>
              </a:solidFill>
              <a:latin typeface="Georgia" panose="02040502050405020303" pitchFamily="18" charset="0"/>
            </a:endParaRPr>
          </a:p>
          <a:p>
            <a:endParaRPr lang="it-IT" dirty="0"/>
          </a:p>
        </p:txBody>
      </p:sp>
      <p:sp>
        <p:nvSpPr>
          <p:cNvPr id="12" name="CasellaDiTesto 11"/>
          <p:cNvSpPr txBox="1"/>
          <p:nvPr/>
        </p:nvSpPr>
        <p:spPr>
          <a:xfrm>
            <a:off x="0" y="234156"/>
            <a:ext cx="9144000" cy="400110"/>
          </a:xfrm>
          <a:prstGeom prst="rect">
            <a:avLst/>
          </a:prstGeom>
          <a:solidFill>
            <a:srgbClr val="3155A4"/>
          </a:solidFill>
        </p:spPr>
        <p:txBody>
          <a:bodyPr wrap="square" rtlCol="0">
            <a:spAutoFit/>
          </a:bodyPr>
          <a:lstStyle/>
          <a:p>
            <a:pPr algn="ctr"/>
            <a:r>
              <a:rPr lang="it-IT" sz="2000" b="1" dirty="0">
                <a:solidFill>
                  <a:schemeClr val="bg1"/>
                </a:solidFill>
              </a:rPr>
              <a:t>DETTAGLI  E  CONSIGLI  DA  TENERE  A  MENTE</a:t>
            </a: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91738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2683"/>
            <a:ext cx="8229600" cy="1143000"/>
          </a:xfrm>
        </p:spPr>
        <p:txBody>
          <a:bodyPr>
            <a:normAutofit/>
          </a:bodyPr>
          <a:lstStyle/>
          <a:p>
            <a:r>
              <a:rPr lang="it-IT" sz="3200" dirty="0" smtClean="0">
                <a:solidFill>
                  <a:srgbClr val="C00000"/>
                </a:solidFill>
                <a:latin typeface="Georgia" pitchFamily="18" charset="0"/>
              </a:rPr>
              <a:t>Le malattie del mondo e….del Rotary</a:t>
            </a:r>
            <a:endParaRPr lang="it-IT" sz="3200" dirty="0">
              <a:solidFill>
                <a:srgbClr val="C00000"/>
              </a:solidFill>
              <a:latin typeface="Georgia" pitchFamily="18" charset="0"/>
            </a:endParaRPr>
          </a:p>
        </p:txBody>
      </p:sp>
      <p:sp>
        <p:nvSpPr>
          <p:cNvPr id="3" name="Segnaposto contenuto 2"/>
          <p:cNvSpPr>
            <a:spLocks noGrp="1"/>
          </p:cNvSpPr>
          <p:nvPr>
            <p:ph idx="1"/>
          </p:nvPr>
        </p:nvSpPr>
        <p:spPr>
          <a:xfrm>
            <a:off x="457200" y="1446200"/>
            <a:ext cx="8229600" cy="4525963"/>
          </a:xfrm>
        </p:spPr>
        <p:txBody>
          <a:bodyPr>
            <a:normAutofit/>
          </a:bodyPr>
          <a:lstStyle/>
          <a:p>
            <a:endParaRPr lang="it-IT" sz="2800" dirty="0" smtClean="0">
              <a:solidFill>
                <a:schemeClr val="tx2">
                  <a:lumMod val="75000"/>
                </a:schemeClr>
              </a:solidFill>
              <a:latin typeface="Georgia" pitchFamily="18" charset="0"/>
            </a:endParaRPr>
          </a:p>
          <a:p>
            <a:r>
              <a:rPr lang="it-IT" sz="2800" dirty="0" smtClean="0">
                <a:solidFill>
                  <a:schemeClr val="tx2">
                    <a:lumMod val="75000"/>
                  </a:schemeClr>
                </a:solidFill>
                <a:latin typeface="Georgia" pitchFamily="18" charset="0"/>
              </a:rPr>
              <a:t>Io sono il Rotary o il Rotary sono io?</a:t>
            </a:r>
            <a:r>
              <a:rPr lang="it-IT" sz="2800" dirty="0" smtClean="0">
                <a:solidFill>
                  <a:srgbClr val="FF0000"/>
                </a:solidFill>
                <a:latin typeface="Georgia" pitchFamily="18" charset="0"/>
              </a:rPr>
              <a:t>*</a:t>
            </a:r>
            <a:r>
              <a:rPr lang="it-IT" sz="2800" dirty="0" smtClean="0">
                <a:solidFill>
                  <a:schemeClr val="accent6">
                    <a:lumMod val="50000"/>
                  </a:schemeClr>
                </a:solidFill>
                <a:latin typeface="Georgia" pitchFamily="18" charset="0"/>
              </a:rPr>
              <a:t> </a:t>
            </a:r>
            <a:r>
              <a:rPr lang="it-IT" sz="2800" dirty="0" smtClean="0">
                <a:solidFill>
                  <a:schemeClr val="tx2">
                    <a:lumMod val="75000"/>
                  </a:schemeClr>
                </a:solidFill>
                <a:latin typeface="Georgia" pitchFamily="18" charset="0"/>
              </a:rPr>
              <a:t> </a:t>
            </a:r>
          </a:p>
          <a:p>
            <a:r>
              <a:rPr lang="it-IT" sz="2800" dirty="0">
                <a:solidFill>
                  <a:schemeClr val="tx2">
                    <a:lumMod val="75000"/>
                  </a:schemeClr>
                </a:solidFill>
                <a:latin typeface="Georgia" pitchFamily="18" charset="0"/>
              </a:rPr>
              <a:t>F</a:t>
            </a:r>
            <a:r>
              <a:rPr lang="it-IT" sz="2800" dirty="0" smtClean="0">
                <a:solidFill>
                  <a:schemeClr val="tx2">
                    <a:lumMod val="75000"/>
                  </a:schemeClr>
                </a:solidFill>
                <a:latin typeface="Georgia" pitchFamily="18" charset="0"/>
              </a:rPr>
              <a:t>edeltà al Rotary è il rispetto delle regole e delle persone, la condivisione, la signorilità</a:t>
            </a:r>
            <a:r>
              <a:rPr lang="it-IT" sz="2800" dirty="0" smtClean="0">
                <a:solidFill>
                  <a:srgbClr val="C00000"/>
                </a:solidFill>
                <a:latin typeface="Georgia" pitchFamily="18" charset="0"/>
              </a:rPr>
              <a:t>*</a:t>
            </a:r>
            <a:r>
              <a:rPr lang="it-IT" sz="2800" dirty="0" smtClean="0">
                <a:solidFill>
                  <a:srgbClr val="FFC000"/>
                </a:solidFill>
                <a:latin typeface="Georgia" pitchFamily="18" charset="0"/>
              </a:rPr>
              <a:t> </a:t>
            </a:r>
          </a:p>
          <a:p>
            <a:r>
              <a:rPr lang="it-IT" sz="2800" dirty="0" smtClean="0">
                <a:solidFill>
                  <a:schemeClr val="tx2">
                    <a:lumMod val="75000"/>
                  </a:schemeClr>
                </a:solidFill>
                <a:latin typeface="Georgia" pitchFamily="18" charset="0"/>
              </a:rPr>
              <a:t>Le migrazioni offendono le due parti</a:t>
            </a:r>
          </a:p>
          <a:p>
            <a:r>
              <a:rPr lang="it-IT" sz="2800" dirty="0" smtClean="0">
                <a:solidFill>
                  <a:schemeClr val="tx2">
                    <a:lumMod val="75000"/>
                  </a:schemeClr>
                </a:solidFill>
                <a:latin typeface="Georgia" pitchFamily="18" charset="0"/>
              </a:rPr>
              <a:t>Rotary significa rotazione, formazione continua dei giovani</a:t>
            </a:r>
            <a:endParaRPr lang="it-IT" sz="2800" dirty="0">
              <a:solidFill>
                <a:srgbClr val="FF0000"/>
              </a:solidFill>
              <a:latin typeface="Georgia" pitchFamily="18" charset="0"/>
            </a:endParaRPr>
          </a:p>
          <a:p>
            <a:pPr marL="0" indent="0">
              <a:buNone/>
            </a:pPr>
            <a:r>
              <a:rPr lang="it-IT" sz="2800" dirty="0" smtClean="0">
                <a:solidFill>
                  <a:srgbClr val="FF0000"/>
                </a:solidFill>
                <a:latin typeface="Georgia" pitchFamily="18" charset="0"/>
              </a:rPr>
              <a:t> </a:t>
            </a:r>
          </a:p>
          <a:p>
            <a:endParaRPr lang="it-IT" sz="2800" dirty="0" smtClean="0">
              <a:solidFill>
                <a:srgbClr val="FF0000"/>
              </a:solidFill>
              <a:latin typeface="Georgia" pitchFamily="18" charset="0"/>
            </a:endParaRPr>
          </a:p>
          <a:p>
            <a:pPr marL="0" indent="0">
              <a:buNone/>
            </a:pPr>
            <a:endParaRPr lang="it-IT" sz="2800" dirty="0" smtClean="0">
              <a:solidFill>
                <a:srgbClr val="FF0000"/>
              </a:solidFill>
              <a:latin typeface="Georgia" pitchFamily="18" charset="0"/>
            </a:endParaRPr>
          </a:p>
          <a:p>
            <a:pPr marL="0" indent="0">
              <a:buNone/>
            </a:pPr>
            <a:endParaRPr lang="it-IT" sz="2800" dirty="0">
              <a:solidFill>
                <a:schemeClr val="tx2">
                  <a:lumMod val="75000"/>
                </a:schemeClr>
              </a:solidFill>
              <a:latin typeface="Georgia" pitchFamily="18" charset="0"/>
            </a:endParaRPr>
          </a:p>
        </p:txBody>
      </p:sp>
      <p:sp>
        <p:nvSpPr>
          <p:cNvPr id="12" name="CasellaDiTesto 11"/>
          <p:cNvSpPr txBox="1"/>
          <p:nvPr/>
        </p:nvSpPr>
        <p:spPr>
          <a:xfrm>
            <a:off x="0" y="234156"/>
            <a:ext cx="9144000" cy="400110"/>
          </a:xfrm>
          <a:prstGeom prst="rect">
            <a:avLst/>
          </a:prstGeom>
          <a:solidFill>
            <a:srgbClr val="3155A4"/>
          </a:solidFill>
        </p:spPr>
        <p:txBody>
          <a:bodyPr wrap="square" rtlCol="0">
            <a:spAutoFit/>
          </a:bodyPr>
          <a:lstStyle/>
          <a:p>
            <a:pPr algn="ctr"/>
            <a:r>
              <a:rPr lang="it-IT" sz="2000" b="1" dirty="0">
                <a:solidFill>
                  <a:schemeClr val="bg1"/>
                </a:solidFill>
              </a:rPr>
              <a:t>DETTAGLI  E  CONSIGLI  DA  TENERE  A  MENTE</a:t>
            </a: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1" name="CasellaDiTesto 5"/>
          <p:cNvSpPr txBox="1">
            <a:spLocks noChangeArrowheads="1"/>
          </p:cNvSpPr>
          <p:nvPr/>
        </p:nvSpPr>
        <p:spPr bwMode="auto">
          <a:xfrm>
            <a:off x="35496" y="295711"/>
            <a:ext cx="14157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it-IT" sz="1200" b="1" i="1" dirty="0" smtClean="0">
                <a:solidFill>
                  <a:schemeClr val="bg1"/>
                </a:solidFill>
                <a:latin typeface="Arial" pitchFamily="34" charset="0"/>
                <a:cs typeface="Arial" pitchFamily="34" charset="0"/>
              </a:rPr>
              <a:t>Pietro MILANDRI</a:t>
            </a:r>
            <a:endParaRPr lang="it-IT" sz="1200" i="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4354634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3602038"/>
            <a:ext cx="9144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a:solidFill>
                  <a:srgbClr val="FFFFFF"/>
                </a:solidFill>
              </a:rPr>
              <a:t>SEMINARIO ISTRUZIONE SQUADRA DISTRETTUALE</a:t>
            </a:r>
            <a:br>
              <a:rPr lang="it-IT" b="1">
                <a:solidFill>
                  <a:srgbClr val="FFFFFF"/>
                </a:solidFill>
              </a:rPr>
            </a:br>
            <a:r>
              <a:rPr lang="it-IT">
                <a:solidFill>
                  <a:srgbClr val="FFFFFF"/>
                </a:solidFill>
              </a:rPr>
              <a:t>Repubblica di San Marino, 22 Febbraio 2014</a:t>
            </a:r>
          </a:p>
        </p:txBody>
      </p:sp>
      <p:sp>
        <p:nvSpPr>
          <p:cNvPr id="21506" name="Rectangle 2"/>
          <p:cNvSpPr>
            <a:spLocks noChangeArrowheads="1"/>
          </p:cNvSpPr>
          <p:nvPr/>
        </p:nvSpPr>
        <p:spPr bwMode="auto">
          <a:xfrm>
            <a:off x="-15875" y="3189288"/>
            <a:ext cx="9144000" cy="1620000"/>
          </a:xfrm>
          <a:prstGeom prst="rect">
            <a:avLst/>
          </a:prstGeom>
          <a:solidFill>
            <a:srgbClr val="3155A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3000"/>
              </a:lnSpc>
              <a:buClr>
                <a:srgbClr val="000000"/>
              </a:buClr>
              <a:buSzPct val="100000"/>
              <a:buFont typeface="Times New Roman" pitchFamily="18" charset="0"/>
              <a:buNone/>
            </a:pPr>
            <a:endParaRPr lang="it-IT"/>
          </a:p>
        </p:txBody>
      </p:sp>
      <p:sp>
        <p:nvSpPr>
          <p:cNvPr id="21507" name="Rectangle 3"/>
          <p:cNvSpPr>
            <a:spLocks noChangeArrowheads="1"/>
          </p:cNvSpPr>
          <p:nvPr/>
        </p:nvSpPr>
        <p:spPr bwMode="auto">
          <a:xfrm>
            <a:off x="36513" y="3265490"/>
            <a:ext cx="9107487" cy="15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5000" b="1" dirty="0" smtClean="0">
                <a:solidFill>
                  <a:srgbClr val="FFFFFF"/>
                </a:solidFill>
                <a:latin typeface="Arial" pitchFamily="34" charset="0"/>
                <a:cs typeface="Arial" pitchFamily="34" charset="0"/>
              </a:rPr>
              <a:t>Pierluigi PAGLIARANI</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800" b="1" dirty="0" smtClean="0">
                <a:solidFill>
                  <a:srgbClr val="FFFFFF"/>
                </a:solidFill>
                <a:cs typeface="Arial" pitchFamily="34" charset="0"/>
              </a:rPr>
              <a:t>ISTRUZIONI  PER  IL  VOLO</a:t>
            </a:r>
            <a:endParaRPr lang="it-IT" sz="2800" b="1" dirty="0">
              <a:solidFill>
                <a:srgbClr val="FFFFFF"/>
              </a:solidFill>
              <a:cs typeface="Arial" pitchFamily="34" charset="0"/>
            </a:endParaRPr>
          </a:p>
        </p:txBody>
      </p:sp>
      <p:sp>
        <p:nvSpPr>
          <p:cNvPr id="21509" name="Rectangle 9"/>
          <p:cNvSpPr>
            <a:spLocks noChangeArrowheads="1"/>
          </p:cNvSpPr>
          <p:nvPr/>
        </p:nvSpPr>
        <p:spPr bwMode="auto">
          <a:xfrm>
            <a:off x="512763" y="5192671"/>
            <a:ext cx="80867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3400" b="1" dirty="0" smtClean="0">
                <a:solidFill>
                  <a:srgbClr val="003399"/>
                </a:solidFill>
                <a:latin typeface="+mn-lt"/>
              </a:rPr>
              <a:t>PRE - SIPE</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solidFill>
                  <a:srgbClr val="003399"/>
                </a:solidFill>
                <a:latin typeface="+mn-lt"/>
              </a:rPr>
              <a:t>SEMINARIO ISTRUZIONE PRESIDENTI ELETTI</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800" dirty="0" smtClean="0">
                <a:solidFill>
                  <a:srgbClr val="003399"/>
                </a:solidFill>
                <a:cs typeface="Arial" pitchFamily="34" charset="0"/>
              </a:rPr>
              <a:t>Funo di Argelato (Bo)  -  Sabato 19 Novembre </a:t>
            </a:r>
            <a:r>
              <a:rPr lang="it-IT" sz="1800" dirty="0">
                <a:solidFill>
                  <a:srgbClr val="003399"/>
                </a:solidFill>
                <a:cs typeface="Arial" pitchFamily="34" charset="0"/>
              </a:rPr>
              <a:t>2016</a:t>
            </a:r>
          </a:p>
          <a:p>
            <a:pPr algn="ctr">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b="1" dirty="0">
              <a:solidFill>
                <a:srgbClr val="3155A4"/>
              </a:solidFill>
            </a:endParaRPr>
          </a:p>
        </p:txBody>
      </p:sp>
      <p:sp>
        <p:nvSpPr>
          <p:cNvPr id="21510" name="Rectangle 11"/>
          <p:cNvSpPr>
            <a:spLocks noChangeArrowheads="1"/>
          </p:cNvSpPr>
          <p:nvPr/>
        </p:nvSpPr>
        <p:spPr bwMode="auto">
          <a:xfrm>
            <a:off x="0" y="3675063"/>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nSpc>
                <a:spcPct val="93000"/>
              </a:lnSpc>
              <a:buClr>
                <a:srgbClr val="000000"/>
              </a:buClr>
              <a:buSzPct val="100000"/>
              <a:buFont typeface="Times New Roman" pitchFamily="18" charset="0"/>
              <a:buNone/>
            </a:pPr>
            <a:endParaRPr lang="it-IT"/>
          </a:p>
        </p:txBody>
      </p:sp>
      <p:sp>
        <p:nvSpPr>
          <p:cNvPr id="21511" name="Rectangle 10"/>
          <p:cNvSpPr>
            <a:spLocks noChangeArrowheads="1"/>
          </p:cNvSpPr>
          <p:nvPr/>
        </p:nvSpPr>
        <p:spPr bwMode="auto">
          <a:xfrm>
            <a:off x="36513" y="6318250"/>
            <a:ext cx="9144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a:solidFill>
                <a:srgbClr val="0070C0"/>
              </a:solidFill>
              <a:latin typeface="Georgia" pitchFamily="18" charset="0"/>
            </a:endParaRPr>
          </a:p>
        </p:txBody>
      </p:sp>
      <p:grpSp>
        <p:nvGrpSpPr>
          <p:cNvPr id="3" name="Gruppo 2"/>
          <p:cNvGrpSpPr/>
          <p:nvPr/>
        </p:nvGrpSpPr>
        <p:grpSpPr>
          <a:xfrm>
            <a:off x="109398" y="209499"/>
            <a:ext cx="5229225" cy="1920260"/>
            <a:chOff x="-15875" y="381000"/>
            <a:chExt cx="5229225" cy="1920260"/>
          </a:xfrm>
        </p:grpSpPr>
        <p:pic>
          <p:nvPicPr>
            <p:cNvPr id="215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467995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2"/>
            <p:cNvSpPr txBox="1">
              <a:spLocks noChangeArrowheads="1"/>
            </p:cNvSpPr>
            <p:nvPr/>
          </p:nvSpPr>
          <p:spPr bwMode="auto">
            <a:xfrm>
              <a:off x="-15875" y="1624152"/>
              <a:ext cx="334472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lgn="r" eaLnBrk="1" hangingPunct="1"/>
              <a:r>
                <a:rPr lang="it-IT" sz="3800" dirty="0" smtClean="0">
                  <a:solidFill>
                    <a:srgbClr val="005DAA"/>
                  </a:solidFill>
                  <a:latin typeface="Calibri" pitchFamily="34" charset="0"/>
                  <a:ea typeface="MS PGothic" pitchFamily="34" charset="-128"/>
                </a:rPr>
                <a:t>Distretto  2072</a:t>
              </a:r>
              <a:endParaRPr lang="it-IT" sz="3800" dirty="0">
                <a:solidFill>
                  <a:srgbClr val="005DAA"/>
                </a:solidFill>
                <a:latin typeface="Calibri" pitchFamily="34" charset="0"/>
                <a:ea typeface="MS PGothic" pitchFamily="34" charset="-128"/>
              </a:endParaRPr>
            </a:p>
          </p:txBody>
        </p:sp>
      </p:grpSp>
      <p:pic>
        <p:nvPicPr>
          <p:cNvPr id="2" name="Immagin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431249"/>
            <a:ext cx="1767842" cy="1424988"/>
          </a:xfrm>
          <a:prstGeom prst="rect">
            <a:avLst/>
          </a:prstGeom>
        </p:spPr>
      </p:pic>
      <p:sp>
        <p:nvSpPr>
          <p:cNvPr id="13" name="CasellaDiTesto 2"/>
          <p:cNvSpPr txBox="1">
            <a:spLocks noChangeArrowheads="1"/>
          </p:cNvSpPr>
          <p:nvPr/>
        </p:nvSpPr>
        <p:spPr bwMode="auto">
          <a:xfrm>
            <a:off x="-15875" y="2209800"/>
            <a:ext cx="9143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algn="ctr" eaLnBrk="1" hangingPunct="1"/>
            <a:r>
              <a:rPr lang="it-IT" b="1" dirty="0">
                <a:solidFill>
                  <a:srgbClr val="005DAA"/>
                </a:solidFill>
                <a:latin typeface="Calibri" pitchFamily="34" charset="0"/>
                <a:ea typeface="MS PGothic" pitchFamily="34" charset="-128"/>
              </a:rPr>
              <a:t>Governatore </a:t>
            </a:r>
            <a:r>
              <a:rPr lang="it-IT" b="1" dirty="0" smtClean="0">
                <a:solidFill>
                  <a:srgbClr val="005DAA"/>
                </a:solidFill>
                <a:latin typeface="Calibri" pitchFamily="34" charset="0"/>
                <a:ea typeface="MS PGothic" pitchFamily="34" charset="-128"/>
              </a:rPr>
              <a:t>2017-2018  Maurizio MARCIALIS</a:t>
            </a:r>
            <a:endParaRPr lang="it-IT" b="1" dirty="0">
              <a:solidFill>
                <a:srgbClr val="005DAA"/>
              </a:solidFill>
              <a:latin typeface="Calibri" pitchFamily="34" charset="0"/>
              <a:ea typeface="MS PGothic" pitchFamily="34" charset="-128"/>
            </a:endParaRPr>
          </a:p>
          <a:p>
            <a:pPr algn="ctr" eaLnBrk="1" hangingPunct="1"/>
            <a:r>
              <a:rPr lang="it-IT" sz="1600" b="1" dirty="0">
                <a:solidFill>
                  <a:srgbClr val="005DAA"/>
                </a:solidFill>
                <a:latin typeface="Calibri" pitchFamily="34" charset="0"/>
                <a:ea typeface="MS PGothic" pitchFamily="34" charset="-128"/>
              </a:rPr>
              <a:t>Emilia Romagna </a:t>
            </a:r>
            <a:r>
              <a:rPr lang="it-IT" sz="1600" b="1" dirty="0" smtClean="0">
                <a:solidFill>
                  <a:srgbClr val="005DAA"/>
                </a:solidFill>
                <a:latin typeface="Calibri" pitchFamily="34" charset="0"/>
                <a:ea typeface="MS PGothic" pitchFamily="34" charset="-128"/>
              </a:rPr>
              <a:t>- </a:t>
            </a:r>
            <a:r>
              <a:rPr lang="it-IT" sz="1600" b="1" dirty="0">
                <a:solidFill>
                  <a:srgbClr val="005DAA"/>
                </a:solidFill>
                <a:latin typeface="Calibri" pitchFamily="34" charset="0"/>
                <a:ea typeface="MS PGothic" pitchFamily="34" charset="-128"/>
              </a:rPr>
              <a:t>Repubblica di San Marino</a:t>
            </a:r>
          </a:p>
        </p:txBody>
      </p:sp>
    </p:spTree>
    <p:extLst>
      <p:ext uri="{BB962C8B-B14F-4D97-AF65-F5344CB8AC3E}">
        <p14:creationId xmlns:p14="http://schemas.microsoft.com/office/powerpoint/2010/main" val="239765772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0" y="548681"/>
            <a:ext cx="9144000" cy="936103"/>
          </a:xfrm>
        </p:spPr>
        <p:txBody>
          <a:bodyPr>
            <a:noAutofit/>
          </a:bodyPr>
          <a:lstStyle/>
          <a:p>
            <a:r>
              <a:rPr lang="it-IT" sz="3200" dirty="0" smtClean="0">
                <a:solidFill>
                  <a:srgbClr val="C00000"/>
                </a:solidFill>
                <a:latin typeface="Georgia" panose="02040502050405020303" pitchFamily="18" charset="0"/>
              </a:rPr>
              <a:t>Verificate le cause della decrescita </a:t>
            </a:r>
            <a:endParaRPr lang="it-IT" sz="3200" dirty="0">
              <a:solidFill>
                <a:srgbClr val="C00000"/>
              </a:solidFill>
              <a:latin typeface="Georgia" panose="02040502050405020303" pitchFamily="18" charset="0"/>
            </a:endParaRPr>
          </a:p>
        </p:txBody>
      </p:sp>
      <p:sp>
        <p:nvSpPr>
          <p:cNvPr id="6" name="Sottotitolo 5"/>
          <p:cNvSpPr>
            <a:spLocks noGrp="1"/>
          </p:cNvSpPr>
          <p:nvPr>
            <p:ph type="subTitle" idx="1"/>
          </p:nvPr>
        </p:nvSpPr>
        <p:spPr>
          <a:xfrm>
            <a:off x="683568" y="1484784"/>
            <a:ext cx="8003232" cy="4896544"/>
          </a:xfrm>
        </p:spPr>
        <p:txBody>
          <a:bodyPr>
            <a:normAutofit/>
          </a:bodyPr>
          <a:lstStyle/>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Il giorno o l’ora della riunione?</a:t>
            </a:r>
            <a:r>
              <a:rPr lang="it-IT" sz="2800" dirty="0" smtClean="0">
                <a:solidFill>
                  <a:schemeClr val="accent2"/>
                </a:solidFill>
                <a:latin typeface="Georgia" panose="02040502050405020303" pitchFamily="18" charset="0"/>
              </a:rPr>
              <a:t>*</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La lunghezza delle conviviali?</a:t>
            </a:r>
            <a:r>
              <a:rPr lang="it-IT" sz="2800" dirty="0" smtClean="0">
                <a:solidFill>
                  <a:schemeClr val="accent2"/>
                </a:solidFill>
                <a:latin typeface="Georgia" panose="02040502050405020303" pitchFamily="18" charset="0"/>
              </a:rPr>
              <a:t>*</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La differenza tra ascolto e partecipazione?</a:t>
            </a:r>
            <a:r>
              <a:rPr lang="it-IT" sz="2800" dirty="0" smtClean="0">
                <a:solidFill>
                  <a:schemeClr val="accent2"/>
                </a:solidFill>
                <a:latin typeface="Georgia" panose="02040502050405020303" pitchFamily="18" charset="0"/>
              </a:rPr>
              <a:t>*</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Durante gli incontri si facilita l’amicizia</a:t>
            </a:r>
            <a:r>
              <a:rPr lang="it-IT" sz="2800" dirty="0" smtClean="0">
                <a:solidFill>
                  <a:srgbClr val="C00000"/>
                </a:solidFill>
                <a:latin typeface="Georgia" panose="02040502050405020303" pitchFamily="18" charset="0"/>
              </a:rPr>
              <a:t>*</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Il cerimoniale e il rispetto dei ruoli?</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La differenza tra progetto umanitario e carità?</a:t>
            </a:r>
          </a:p>
          <a:p>
            <a:pPr marL="457200" indent="-457200" algn="l">
              <a:buFont typeface="Arial" panose="020B0604020202020204" pitchFamily="34" charset="0"/>
              <a:buChar char="•"/>
            </a:pPr>
            <a:r>
              <a:rPr lang="it-IT" sz="2800" dirty="0" smtClean="0">
                <a:solidFill>
                  <a:schemeClr val="tx2"/>
                </a:solidFill>
                <a:latin typeface="Georgia" panose="02040502050405020303" pitchFamily="18" charset="0"/>
              </a:rPr>
              <a:t>Perché non provare a cercare amici o colleghi nel mondo?</a:t>
            </a:r>
          </a:p>
          <a:p>
            <a:pPr algn="l"/>
            <a:endParaRPr lang="it-IT" sz="2800" dirty="0"/>
          </a:p>
        </p:txBody>
      </p:sp>
      <p:sp>
        <p:nvSpPr>
          <p:cNvPr id="18"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9" name="Connettore 1 18"/>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1"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3" name="Connettore 1 22"/>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80543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27829"/>
            <a:ext cx="8229600" cy="5530626"/>
          </a:xfrm>
        </p:spPr>
        <p:txBody>
          <a:bodyPr>
            <a:normAutofit/>
          </a:bodyPr>
          <a:lstStyle/>
          <a:p>
            <a:pPr algn="l"/>
            <a:r>
              <a:rPr lang="it-IT" sz="3200" dirty="0" smtClean="0">
                <a:solidFill>
                  <a:schemeClr val="accent2"/>
                </a:solidFill>
                <a:latin typeface="Georgia" pitchFamily="18" charset="0"/>
              </a:rPr>
              <a:t>Chi non conosce il Rotary e non ne conosce i numeri non è in grado di difenderlo, aiuta solo le critiche</a:t>
            </a:r>
            <a:br>
              <a:rPr lang="it-IT" sz="3200" dirty="0" smtClean="0">
                <a:solidFill>
                  <a:schemeClr val="accent2"/>
                </a:solidFill>
                <a:latin typeface="Georgia" pitchFamily="18" charset="0"/>
              </a:rPr>
            </a:br>
            <a:r>
              <a:rPr lang="it-IT" sz="3200" dirty="0" smtClean="0">
                <a:solidFill>
                  <a:schemeClr val="accent1"/>
                </a:solidFill>
                <a:latin typeface="Georgia" pitchFamily="18" charset="0"/>
              </a:rPr>
              <a:t>Per una conoscenza completa occorre incaricare un esperto socio del club per una informazione dedicata a far capire il bilancio del Rotary International</a:t>
            </a:r>
            <a:br>
              <a:rPr lang="it-IT" sz="3200" dirty="0" smtClean="0">
                <a:solidFill>
                  <a:schemeClr val="accent1"/>
                </a:solidFill>
                <a:latin typeface="Georgia" pitchFamily="18" charset="0"/>
              </a:rPr>
            </a:br>
            <a:r>
              <a:rPr lang="it-IT" sz="3200" dirty="0" smtClean="0">
                <a:solidFill>
                  <a:srgbClr val="303C18"/>
                </a:solidFill>
                <a:latin typeface="Georgia" pitchFamily="18" charset="0"/>
              </a:rPr>
              <a:t>Solo questo significa voler comprendere ed esserne orgogliosi per difenderlo</a:t>
            </a:r>
            <a:endParaRPr lang="it-IT" sz="3200" dirty="0">
              <a:solidFill>
                <a:srgbClr val="303C18"/>
              </a:solidFill>
              <a:latin typeface="Georgia" pitchFamily="18" charset="0"/>
            </a:endParaRPr>
          </a:p>
        </p:txBody>
      </p:sp>
      <p:sp>
        <p:nvSpPr>
          <p:cNvPr id="14"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5" name="Connettore 1 14"/>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6" name="CasellaDiTesto 15"/>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7"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19" name="Connettore 1 18"/>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823656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050"/>
            <a:ext cx="8229600" cy="1143000"/>
          </a:xfrm>
        </p:spPr>
        <p:txBody>
          <a:bodyPr>
            <a:normAutofit/>
          </a:bodyPr>
          <a:lstStyle/>
          <a:p>
            <a:r>
              <a:rPr lang="it-IT" sz="3600" dirty="0" smtClean="0">
                <a:solidFill>
                  <a:schemeClr val="accent2"/>
                </a:solidFill>
                <a:latin typeface="Georgia" pitchFamily="18" charset="0"/>
              </a:rPr>
              <a:t>La gestione dei conflitti</a:t>
            </a:r>
            <a:endParaRPr lang="it-IT" sz="3600" dirty="0">
              <a:solidFill>
                <a:schemeClr val="accent2"/>
              </a:solidFill>
              <a:latin typeface="Georgia" pitchFamily="18" charset="0"/>
            </a:endParaRPr>
          </a:p>
        </p:txBody>
      </p:sp>
      <p:sp>
        <p:nvSpPr>
          <p:cNvPr id="3" name="Segnaposto contenuto 2"/>
          <p:cNvSpPr>
            <a:spLocks noGrp="1"/>
          </p:cNvSpPr>
          <p:nvPr>
            <p:ph idx="1"/>
          </p:nvPr>
        </p:nvSpPr>
        <p:spPr/>
        <p:txBody>
          <a:bodyPr>
            <a:normAutofit/>
          </a:bodyPr>
          <a:lstStyle/>
          <a:p>
            <a:pPr marL="0" indent="0">
              <a:buNone/>
            </a:pPr>
            <a:endParaRPr lang="it-IT" sz="2800" dirty="0" smtClean="0">
              <a:solidFill>
                <a:schemeClr val="tx2">
                  <a:lumMod val="75000"/>
                </a:schemeClr>
              </a:solidFill>
              <a:latin typeface="Georgia" pitchFamily="18" charset="0"/>
            </a:endParaRPr>
          </a:p>
          <a:p>
            <a:pPr marL="0" indent="0">
              <a:buNone/>
            </a:pPr>
            <a:r>
              <a:rPr lang="it-IT" sz="2800" dirty="0" smtClean="0">
                <a:solidFill>
                  <a:schemeClr val="tx2">
                    <a:lumMod val="75000"/>
                  </a:schemeClr>
                </a:solidFill>
                <a:latin typeface="Georgia" pitchFamily="18" charset="0"/>
              </a:rPr>
              <a:t>Evitare i conflitti, applicando le regole, anche quando è spiacevole, questo è il dovere di ogni leader</a:t>
            </a:r>
            <a:r>
              <a:rPr lang="it-IT" sz="2800" dirty="0" smtClean="0">
                <a:solidFill>
                  <a:schemeClr val="accent2"/>
                </a:solidFill>
                <a:latin typeface="Georgia" pitchFamily="18" charset="0"/>
              </a:rPr>
              <a:t>*</a:t>
            </a:r>
          </a:p>
          <a:p>
            <a:pPr marL="0" indent="0">
              <a:buNone/>
            </a:pPr>
            <a:r>
              <a:rPr lang="it-IT" sz="2800" dirty="0" smtClean="0">
                <a:solidFill>
                  <a:schemeClr val="tx2">
                    <a:lumMod val="75000"/>
                  </a:schemeClr>
                </a:solidFill>
                <a:latin typeface="Georgia" pitchFamily="18" charset="0"/>
              </a:rPr>
              <a:t>Ogni </a:t>
            </a:r>
            <a:r>
              <a:rPr lang="it-IT" sz="2800" dirty="0">
                <a:solidFill>
                  <a:schemeClr val="tx2">
                    <a:lumMod val="75000"/>
                  </a:schemeClr>
                </a:solidFill>
                <a:latin typeface="Georgia" pitchFamily="18" charset="0"/>
              </a:rPr>
              <a:t>conflitto, nel club , fra i club, fra distretti e fra rotariani deve essere risolto amichevolmente </a:t>
            </a:r>
            <a:r>
              <a:rPr lang="it-IT" sz="2800" dirty="0" smtClean="0">
                <a:solidFill>
                  <a:schemeClr val="tx2">
                    <a:lumMod val="75000"/>
                  </a:schemeClr>
                </a:solidFill>
                <a:latin typeface="Georgia" pitchFamily="18" charset="0"/>
              </a:rPr>
              <a:t>nei </a:t>
            </a:r>
            <a:r>
              <a:rPr lang="it-IT" sz="2800" dirty="0">
                <a:solidFill>
                  <a:schemeClr val="tx2">
                    <a:lumMod val="75000"/>
                  </a:schemeClr>
                </a:solidFill>
                <a:latin typeface="Georgia" pitchFamily="18" charset="0"/>
              </a:rPr>
              <a:t>modi e </a:t>
            </a:r>
            <a:r>
              <a:rPr lang="it-IT" sz="2800" dirty="0" smtClean="0">
                <a:solidFill>
                  <a:schemeClr val="tx2">
                    <a:lumMod val="75000"/>
                  </a:schemeClr>
                </a:solidFill>
                <a:latin typeface="Georgia" pitchFamily="18" charset="0"/>
              </a:rPr>
              <a:t>con le risorse umane che </a:t>
            </a:r>
            <a:r>
              <a:rPr lang="it-IT" sz="2800" dirty="0">
                <a:solidFill>
                  <a:schemeClr val="tx2">
                    <a:lumMod val="75000"/>
                  </a:schemeClr>
                </a:solidFill>
                <a:latin typeface="Georgia" pitchFamily="18" charset="0"/>
              </a:rPr>
              <a:t>il </a:t>
            </a:r>
            <a:r>
              <a:rPr lang="it-IT" sz="2800" dirty="0" smtClean="0">
                <a:solidFill>
                  <a:schemeClr val="tx2">
                    <a:lumMod val="75000"/>
                  </a:schemeClr>
                </a:solidFill>
                <a:latin typeface="Georgia" pitchFamily="18" charset="0"/>
              </a:rPr>
              <a:t>Rotary, </a:t>
            </a:r>
            <a:r>
              <a:rPr lang="it-IT" sz="2800" dirty="0" smtClean="0">
                <a:solidFill>
                  <a:srgbClr val="C00000"/>
                </a:solidFill>
                <a:latin typeface="Georgia" pitchFamily="18" charset="0"/>
              </a:rPr>
              <a:t>tramite il Governatore</a:t>
            </a:r>
            <a:r>
              <a:rPr lang="it-IT" sz="2800" dirty="0" smtClean="0">
                <a:solidFill>
                  <a:schemeClr val="tx2">
                    <a:lumMod val="75000"/>
                  </a:schemeClr>
                </a:solidFill>
                <a:latin typeface="Georgia" pitchFamily="18" charset="0"/>
              </a:rPr>
              <a:t>,  </a:t>
            </a:r>
            <a:r>
              <a:rPr lang="it-IT" sz="2800" dirty="0">
                <a:solidFill>
                  <a:schemeClr val="tx2">
                    <a:lumMod val="75000"/>
                  </a:schemeClr>
                </a:solidFill>
                <a:latin typeface="Georgia" pitchFamily="18" charset="0"/>
              </a:rPr>
              <a:t>mette a disposizione</a:t>
            </a:r>
            <a:r>
              <a:rPr lang="it-IT" sz="2800" dirty="0" smtClean="0">
                <a:solidFill>
                  <a:schemeClr val="tx2">
                    <a:lumMod val="75000"/>
                  </a:schemeClr>
                </a:solidFill>
                <a:latin typeface="Georgia" pitchFamily="18" charset="0"/>
              </a:rPr>
              <a:t>.</a:t>
            </a:r>
            <a:r>
              <a:rPr lang="it-IT" sz="2800" dirty="0" smtClean="0">
                <a:solidFill>
                  <a:schemeClr val="accent2"/>
                </a:solidFill>
                <a:latin typeface="Georgia" pitchFamily="18" charset="0"/>
              </a:rPr>
              <a:t>*</a:t>
            </a:r>
            <a:r>
              <a:rPr lang="it-IT" sz="2800" dirty="0" smtClean="0">
                <a:solidFill>
                  <a:schemeClr val="tx2">
                    <a:lumMod val="75000"/>
                  </a:schemeClr>
                </a:solidFill>
                <a:latin typeface="Georgia" pitchFamily="18" charset="0"/>
              </a:rPr>
              <a:t> </a:t>
            </a:r>
          </a:p>
          <a:p>
            <a:pPr marL="0" indent="0">
              <a:buNone/>
            </a:pPr>
            <a:endParaRPr lang="it-IT" dirty="0">
              <a:latin typeface="Cambria"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19758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418425"/>
            <a:ext cx="8229600" cy="1143000"/>
          </a:xfrm>
        </p:spPr>
        <p:txBody>
          <a:bodyPr>
            <a:normAutofit/>
          </a:bodyPr>
          <a:lstStyle/>
          <a:p>
            <a:r>
              <a:rPr lang="it-IT" sz="3200" dirty="0" smtClean="0">
                <a:solidFill>
                  <a:srgbClr val="C00000"/>
                </a:solidFill>
                <a:latin typeface="Georgia" panose="02040502050405020303" pitchFamily="18" charset="0"/>
              </a:rPr>
              <a:t>I PHF ed i riconoscimenti</a:t>
            </a:r>
            <a:endParaRPr lang="it-IT" sz="3200" dirty="0">
              <a:solidFill>
                <a:srgbClr val="C00000"/>
              </a:solidFill>
              <a:latin typeface="Georgia" panose="02040502050405020303" pitchFamily="18" charset="0"/>
            </a:endParaRPr>
          </a:p>
        </p:txBody>
      </p:sp>
      <p:sp>
        <p:nvSpPr>
          <p:cNvPr id="4" name="Segnaposto contenuto 3"/>
          <p:cNvSpPr>
            <a:spLocks noGrp="1"/>
          </p:cNvSpPr>
          <p:nvPr>
            <p:ph idx="1"/>
          </p:nvPr>
        </p:nvSpPr>
        <p:spPr/>
        <p:txBody>
          <a:bodyPr>
            <a:normAutofit/>
          </a:bodyPr>
          <a:lstStyle/>
          <a:p>
            <a:pPr>
              <a:buFontTx/>
              <a:buChar char="-"/>
            </a:pPr>
            <a:r>
              <a:rPr lang="it-IT" sz="2800" dirty="0" smtClean="0">
                <a:solidFill>
                  <a:schemeClr val="tx2"/>
                </a:solidFill>
                <a:latin typeface="Georgia" pitchFamily="18" charset="0"/>
              </a:rPr>
              <a:t>Date </a:t>
            </a:r>
            <a:r>
              <a:rPr lang="it-IT" sz="2800" dirty="0">
                <a:solidFill>
                  <a:schemeClr val="tx2"/>
                </a:solidFill>
                <a:latin typeface="Georgia" pitchFamily="18" charset="0"/>
              </a:rPr>
              <a:t>un riconoscimento pubblico a chi ha dato onestà, collaborazione, ed ha servito senza alcun interesse </a:t>
            </a:r>
            <a:r>
              <a:rPr lang="it-IT" sz="2800" dirty="0" smtClean="0">
                <a:solidFill>
                  <a:schemeClr val="tx2"/>
                </a:solidFill>
                <a:latin typeface="Georgia" pitchFamily="18" charset="0"/>
              </a:rPr>
              <a:t>personale.</a:t>
            </a:r>
          </a:p>
          <a:p>
            <a:pPr>
              <a:buFontTx/>
              <a:buChar char="-"/>
            </a:pPr>
            <a:r>
              <a:rPr lang="it-IT" sz="2800" dirty="0" smtClean="0">
                <a:solidFill>
                  <a:schemeClr val="tx2"/>
                </a:solidFill>
                <a:latin typeface="Georgia" pitchFamily="18" charset="0"/>
              </a:rPr>
              <a:t>Premiare a chi ha dato lustro alla società, </a:t>
            </a:r>
            <a:r>
              <a:rPr lang="it-IT" sz="2800" dirty="0">
                <a:solidFill>
                  <a:schemeClr val="tx2"/>
                </a:solidFill>
                <a:latin typeface="Georgia" pitchFamily="18" charset="0"/>
              </a:rPr>
              <a:t>a</a:t>
            </a:r>
            <a:r>
              <a:rPr lang="it-IT" sz="2800" dirty="0" smtClean="0">
                <a:solidFill>
                  <a:schemeClr val="tx2"/>
                </a:solidFill>
                <a:latin typeface="Georgia" pitchFamily="18" charset="0"/>
              </a:rPr>
              <a:t> chi  non è stato mai premiato, ma che ha fatto (la maestra, il fabbro, l’artigiano più anziano, i mestieri che non esistono più…ecc.)</a:t>
            </a:r>
          </a:p>
          <a:p>
            <a:pPr marL="0" indent="0">
              <a:buNone/>
            </a:pPr>
            <a:r>
              <a:rPr lang="it-IT" sz="2800" dirty="0" smtClean="0">
                <a:solidFill>
                  <a:schemeClr val="tx2"/>
                </a:solidFill>
                <a:latin typeface="Georgia" pitchFamily="18" charset="0"/>
              </a:rPr>
              <a:t>-  Non premiare mai chi ha già ricevuto un Oscar </a:t>
            </a:r>
            <a:endParaRPr lang="it-IT" sz="2800" dirty="0">
              <a:solidFill>
                <a:schemeClr val="tx2"/>
              </a:solidFill>
              <a:latin typeface="Georgia"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7465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28050"/>
            <a:ext cx="8229600" cy="1143000"/>
          </a:xfrm>
        </p:spPr>
        <p:txBody>
          <a:bodyPr>
            <a:normAutofit/>
          </a:bodyPr>
          <a:lstStyle/>
          <a:p>
            <a:r>
              <a:rPr lang="it-IT" sz="3200" dirty="0" smtClean="0">
                <a:solidFill>
                  <a:schemeClr val="accent2"/>
                </a:solidFill>
                <a:latin typeface="Georgia" pitchFamily="18" charset="0"/>
              </a:rPr>
              <a:t>Un aiuto da noi tutti </a:t>
            </a:r>
            <a:endParaRPr lang="it-IT" sz="3200" dirty="0">
              <a:solidFill>
                <a:schemeClr val="accent2"/>
              </a:solidFill>
              <a:latin typeface="Georgia" pitchFamily="18" charset="0"/>
            </a:endParaRPr>
          </a:p>
        </p:txBody>
      </p:sp>
      <p:sp>
        <p:nvSpPr>
          <p:cNvPr id="3" name="Segnaposto contenuto 2"/>
          <p:cNvSpPr>
            <a:spLocks noGrp="1"/>
          </p:cNvSpPr>
          <p:nvPr>
            <p:ph idx="1"/>
          </p:nvPr>
        </p:nvSpPr>
        <p:spPr/>
        <p:txBody>
          <a:bodyPr/>
          <a:lstStyle/>
          <a:p>
            <a:pPr marL="0" indent="0">
              <a:lnSpc>
                <a:spcPct val="150000"/>
              </a:lnSpc>
              <a:buNone/>
            </a:pPr>
            <a:r>
              <a:rPr lang="it-IT" sz="2800" dirty="0" smtClean="0">
                <a:solidFill>
                  <a:schemeClr val="tx2">
                    <a:lumMod val="75000"/>
                  </a:schemeClr>
                </a:solidFill>
                <a:latin typeface="Georgia" pitchFamily="18" charset="0"/>
              </a:rPr>
              <a:t>Il </a:t>
            </a:r>
            <a:r>
              <a:rPr lang="it-IT" sz="2800" dirty="0">
                <a:solidFill>
                  <a:schemeClr val="tx2">
                    <a:lumMod val="75000"/>
                  </a:schemeClr>
                </a:solidFill>
                <a:latin typeface="Georgia" pitchFamily="18" charset="0"/>
              </a:rPr>
              <a:t>G</a:t>
            </a:r>
            <a:r>
              <a:rPr lang="it-IT" sz="2800" dirty="0" smtClean="0">
                <a:solidFill>
                  <a:schemeClr val="tx2">
                    <a:lumMod val="75000"/>
                  </a:schemeClr>
                </a:solidFill>
                <a:latin typeface="Georgia" pitchFamily="18" charset="0"/>
              </a:rPr>
              <a:t>overnatore, </a:t>
            </a:r>
            <a:r>
              <a:rPr lang="it-IT" sz="2800" dirty="0">
                <a:solidFill>
                  <a:schemeClr val="tx2">
                    <a:lumMod val="75000"/>
                  </a:schemeClr>
                </a:solidFill>
                <a:latin typeface="Georgia" pitchFamily="18" charset="0"/>
              </a:rPr>
              <a:t>tutte le </a:t>
            </a:r>
            <a:r>
              <a:rPr lang="it-IT" sz="2800" dirty="0" smtClean="0">
                <a:solidFill>
                  <a:schemeClr val="tx2">
                    <a:lumMod val="75000"/>
                  </a:schemeClr>
                </a:solidFill>
                <a:latin typeface="Georgia" pitchFamily="18" charset="0"/>
              </a:rPr>
              <a:t>commissioni, tutti gli A.G. </a:t>
            </a:r>
            <a:r>
              <a:rPr lang="it-IT" sz="2800" dirty="0">
                <a:solidFill>
                  <a:schemeClr val="tx2">
                    <a:lumMod val="75000"/>
                  </a:schemeClr>
                </a:solidFill>
                <a:latin typeface="Georgia" pitchFamily="18" charset="0"/>
              </a:rPr>
              <a:t>saranno a vostra disposizione, tutto l’anno, per </a:t>
            </a:r>
            <a:r>
              <a:rPr lang="it-IT" sz="2800" dirty="0" smtClean="0">
                <a:solidFill>
                  <a:schemeClr val="tx2">
                    <a:lumMod val="75000"/>
                  </a:schemeClr>
                </a:solidFill>
                <a:latin typeface="Georgia" pitchFamily="18" charset="0"/>
              </a:rPr>
              <a:t>ascoltarvi, per parlare </a:t>
            </a:r>
            <a:r>
              <a:rPr lang="it-IT" sz="2800" dirty="0">
                <a:solidFill>
                  <a:schemeClr val="tx2">
                    <a:lumMod val="75000"/>
                  </a:schemeClr>
                </a:solidFill>
                <a:latin typeface="Georgia" pitchFamily="18" charset="0"/>
              </a:rPr>
              <a:t>di Rotary nei vostri </a:t>
            </a:r>
            <a:r>
              <a:rPr lang="it-IT" sz="2800" dirty="0" smtClean="0">
                <a:solidFill>
                  <a:schemeClr val="tx2">
                    <a:lumMod val="75000"/>
                  </a:schemeClr>
                </a:solidFill>
                <a:latin typeface="Georgia" pitchFamily="18" charset="0"/>
              </a:rPr>
              <a:t>club. </a:t>
            </a:r>
            <a:r>
              <a:rPr lang="it-IT" sz="2800" dirty="0">
                <a:solidFill>
                  <a:schemeClr val="tx2">
                    <a:lumMod val="75000"/>
                  </a:schemeClr>
                </a:solidFill>
                <a:latin typeface="Georgia" pitchFamily="18" charset="0"/>
              </a:rPr>
              <a:t>S</a:t>
            </a:r>
            <a:r>
              <a:rPr lang="it-IT" sz="2800" dirty="0" smtClean="0">
                <a:solidFill>
                  <a:schemeClr val="tx2">
                    <a:lumMod val="75000"/>
                  </a:schemeClr>
                </a:solidFill>
                <a:latin typeface="Georgia" pitchFamily="18" charset="0"/>
              </a:rPr>
              <a:t>ono </a:t>
            </a:r>
            <a:r>
              <a:rPr lang="it-IT" sz="2800" dirty="0">
                <a:solidFill>
                  <a:schemeClr val="tx2">
                    <a:lumMod val="75000"/>
                  </a:schemeClr>
                </a:solidFill>
                <a:latin typeface="Georgia" pitchFamily="18" charset="0"/>
              </a:rPr>
              <a:t>la miglior borsa dei relatori che una organizzazione mondiale possa avere per guardare al </a:t>
            </a:r>
            <a:r>
              <a:rPr lang="it-IT" sz="2800" dirty="0" smtClean="0">
                <a:solidFill>
                  <a:schemeClr val="tx2">
                    <a:lumMod val="75000"/>
                  </a:schemeClr>
                </a:solidFill>
                <a:latin typeface="Georgia" pitchFamily="18" charset="0"/>
              </a:rPr>
              <a:t>futuro </a:t>
            </a:r>
            <a:r>
              <a:rPr lang="it-IT" sz="2800" dirty="0">
                <a:solidFill>
                  <a:schemeClr val="tx2">
                    <a:lumMod val="75000"/>
                  </a:schemeClr>
                </a:solidFill>
                <a:latin typeface="Georgia" pitchFamily="18" charset="0"/>
              </a:rPr>
              <a:t>con ottimismo</a:t>
            </a:r>
            <a:r>
              <a:rPr lang="it-IT" sz="2800" b="1" dirty="0">
                <a:solidFill>
                  <a:schemeClr val="tx2">
                    <a:lumMod val="75000"/>
                  </a:schemeClr>
                </a:solidFill>
              </a:rPr>
              <a:t>.</a:t>
            </a: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11332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37904"/>
            <a:ext cx="8229600" cy="1143000"/>
          </a:xfrm>
        </p:spPr>
        <p:txBody>
          <a:bodyPr>
            <a:normAutofit/>
          </a:bodyPr>
          <a:lstStyle/>
          <a:p>
            <a:r>
              <a:rPr lang="it-IT" sz="3200" dirty="0" smtClean="0">
                <a:solidFill>
                  <a:schemeClr val="accent2"/>
                </a:solidFill>
                <a:latin typeface="Georgia" pitchFamily="18" charset="0"/>
              </a:rPr>
              <a:t>Cosa fare da ora al </a:t>
            </a:r>
            <a:r>
              <a:rPr lang="it-IT" sz="3200" dirty="0" err="1" smtClean="0">
                <a:solidFill>
                  <a:schemeClr val="accent2"/>
                </a:solidFill>
                <a:latin typeface="Georgia" pitchFamily="18" charset="0"/>
              </a:rPr>
              <a:t>Sipe</a:t>
            </a:r>
            <a:r>
              <a:rPr lang="it-IT" sz="3200" dirty="0" smtClean="0">
                <a:solidFill>
                  <a:schemeClr val="accent2"/>
                </a:solidFill>
                <a:latin typeface="Georgia" pitchFamily="18" charset="0"/>
              </a:rPr>
              <a:t>…e dopo</a:t>
            </a:r>
            <a:endParaRPr lang="it-IT" sz="3200" dirty="0">
              <a:solidFill>
                <a:schemeClr val="accent2"/>
              </a:solidFill>
              <a:latin typeface="Georgia" pitchFamily="18" charset="0"/>
            </a:endParaRPr>
          </a:p>
        </p:txBody>
      </p:sp>
      <p:sp>
        <p:nvSpPr>
          <p:cNvPr id="3" name="Segnaposto contenuto 2"/>
          <p:cNvSpPr>
            <a:spLocks noGrp="1"/>
          </p:cNvSpPr>
          <p:nvPr>
            <p:ph idx="1"/>
          </p:nvPr>
        </p:nvSpPr>
        <p:spPr>
          <a:xfrm>
            <a:off x="457200" y="1340768"/>
            <a:ext cx="8229600" cy="5256584"/>
          </a:xfrm>
        </p:spPr>
        <p:txBody>
          <a:bodyPr>
            <a:normAutofit/>
          </a:bodyPr>
          <a:lstStyle/>
          <a:p>
            <a:r>
              <a:rPr lang="it-IT" sz="2800" dirty="0" smtClean="0">
                <a:solidFill>
                  <a:schemeClr val="tx2">
                    <a:lumMod val="75000"/>
                  </a:schemeClr>
                </a:solidFill>
                <a:latin typeface="Georgia" pitchFamily="18" charset="0"/>
              </a:rPr>
              <a:t>Verificare la conformità civile, fiscale, sociale</a:t>
            </a:r>
          </a:p>
          <a:p>
            <a:r>
              <a:rPr lang="it-IT" sz="2800" dirty="0" smtClean="0">
                <a:solidFill>
                  <a:schemeClr val="tx2">
                    <a:lumMod val="75000"/>
                  </a:schemeClr>
                </a:solidFill>
                <a:latin typeface="Georgia" pitchFamily="18" charset="0"/>
              </a:rPr>
              <a:t>Conoscere il MOP, lo statuto ed il regolamento del club</a:t>
            </a:r>
          </a:p>
          <a:p>
            <a:r>
              <a:rPr lang="it-IT" sz="2800" dirty="0" smtClean="0">
                <a:solidFill>
                  <a:schemeClr val="tx2">
                    <a:lumMod val="75000"/>
                  </a:schemeClr>
                </a:solidFill>
                <a:latin typeface="Georgia" pitchFamily="18" charset="0"/>
              </a:rPr>
              <a:t>Conoscere e valutare i soci del club</a:t>
            </a:r>
          </a:p>
          <a:p>
            <a:r>
              <a:rPr lang="it-IT" sz="2800" dirty="0" smtClean="0">
                <a:solidFill>
                  <a:schemeClr val="tx2">
                    <a:lumMod val="75000"/>
                  </a:schemeClr>
                </a:solidFill>
                <a:latin typeface="Georgia" pitchFamily="18" charset="0"/>
              </a:rPr>
              <a:t>Preparare il team, un mix di nuovi soci con qualche esperto.</a:t>
            </a:r>
          </a:p>
          <a:p>
            <a:r>
              <a:rPr lang="it-IT" sz="2800" dirty="0" smtClean="0">
                <a:solidFill>
                  <a:schemeClr val="tx2">
                    <a:lumMod val="75000"/>
                  </a:schemeClr>
                </a:solidFill>
                <a:latin typeface="Georgia" pitchFamily="18" charset="0"/>
              </a:rPr>
              <a:t>Tenete conto che</a:t>
            </a:r>
            <a:r>
              <a:rPr lang="it-IT" sz="2800" i="1" dirty="0" smtClean="0">
                <a:solidFill>
                  <a:schemeClr val="tx2">
                    <a:lumMod val="75000"/>
                  </a:schemeClr>
                </a:solidFill>
                <a:latin typeface="Georgia" pitchFamily="18" charset="0"/>
              </a:rPr>
              <a:t> Rimbaud</a:t>
            </a:r>
            <a:r>
              <a:rPr lang="it-IT" sz="2800" dirty="0" smtClean="0">
                <a:solidFill>
                  <a:schemeClr val="tx2">
                    <a:lumMod val="75000"/>
                  </a:schemeClr>
                </a:solidFill>
                <a:latin typeface="Georgia" pitchFamily="18" charset="0"/>
              </a:rPr>
              <a:t> diceva che la “giovinezza” è una categoria del “</a:t>
            </a:r>
            <a:r>
              <a:rPr lang="it-IT" sz="2800" dirty="0">
                <a:solidFill>
                  <a:schemeClr val="tx2">
                    <a:lumMod val="75000"/>
                  </a:schemeClr>
                </a:solidFill>
                <a:latin typeface="Georgia" pitchFamily="18" charset="0"/>
              </a:rPr>
              <a:t>corpo</a:t>
            </a:r>
            <a:r>
              <a:rPr lang="it-IT" sz="2800" dirty="0" smtClean="0">
                <a:solidFill>
                  <a:schemeClr val="tx2">
                    <a:lumMod val="75000"/>
                  </a:schemeClr>
                </a:solidFill>
                <a:latin typeface="Georgia" pitchFamily="18" charset="0"/>
              </a:rPr>
              <a:t>”,  </a:t>
            </a:r>
            <a:r>
              <a:rPr lang="it-IT" sz="2800" dirty="0">
                <a:solidFill>
                  <a:schemeClr val="tx2">
                    <a:lumMod val="75000"/>
                  </a:schemeClr>
                </a:solidFill>
                <a:latin typeface="Georgia" pitchFamily="18" charset="0"/>
              </a:rPr>
              <a:t>la “modernità” </a:t>
            </a:r>
            <a:r>
              <a:rPr lang="it-IT" sz="2800" dirty="0" smtClean="0">
                <a:solidFill>
                  <a:schemeClr val="tx2">
                    <a:lumMod val="75000"/>
                  </a:schemeClr>
                </a:solidFill>
                <a:latin typeface="Georgia" pitchFamily="18" charset="0"/>
              </a:rPr>
              <a:t>una </a:t>
            </a:r>
            <a:r>
              <a:rPr lang="it-IT" sz="2800" dirty="0">
                <a:solidFill>
                  <a:schemeClr val="tx2">
                    <a:lumMod val="75000"/>
                  </a:schemeClr>
                </a:solidFill>
                <a:latin typeface="Georgia" pitchFamily="18" charset="0"/>
              </a:rPr>
              <a:t>categoria dello “spirito”</a:t>
            </a:r>
            <a:r>
              <a:rPr lang="it-IT" sz="2800" dirty="0" smtClean="0">
                <a:solidFill>
                  <a:schemeClr val="accent2"/>
                </a:solidFill>
                <a:latin typeface="Georgia" pitchFamily="18" charset="0"/>
              </a:rPr>
              <a:t>*</a:t>
            </a:r>
          </a:p>
          <a:p>
            <a:endParaRPr lang="it-IT" dirty="0"/>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389984"/>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46287"/>
            <a:ext cx="8229600" cy="1642194"/>
          </a:xfrm>
        </p:spPr>
        <p:txBody>
          <a:bodyPr>
            <a:normAutofit/>
          </a:bodyPr>
          <a:lstStyle/>
          <a:p>
            <a:r>
              <a:rPr lang="it-IT" sz="3200" i="1" dirty="0" smtClean="0">
                <a:solidFill>
                  <a:schemeClr val="accent2"/>
                </a:solidFill>
                <a:latin typeface="Georgia" pitchFamily="18" charset="0"/>
              </a:rPr>
              <a:t>Corso di Formazione </a:t>
            </a:r>
            <a:br>
              <a:rPr lang="it-IT" sz="3200" i="1" dirty="0" smtClean="0">
                <a:solidFill>
                  <a:schemeClr val="accent2"/>
                </a:solidFill>
                <a:latin typeface="Georgia" pitchFamily="18" charset="0"/>
              </a:rPr>
            </a:br>
            <a:r>
              <a:rPr lang="it-IT" sz="2200" i="1" dirty="0" smtClean="0">
                <a:solidFill>
                  <a:schemeClr val="accent2"/>
                </a:solidFill>
                <a:latin typeface="Georgia" pitchFamily="18" charset="0"/>
              </a:rPr>
              <a:t>(obbligatorio)</a:t>
            </a:r>
            <a:endParaRPr lang="it-IT" sz="2200" i="1" dirty="0">
              <a:solidFill>
                <a:schemeClr val="accent2"/>
              </a:solidFill>
              <a:latin typeface="Georgia" pitchFamily="18" charset="0"/>
            </a:endParaRPr>
          </a:p>
        </p:txBody>
      </p:sp>
      <p:sp>
        <p:nvSpPr>
          <p:cNvPr id="3" name="Segnaposto contenuto 2"/>
          <p:cNvSpPr>
            <a:spLocks noGrp="1"/>
          </p:cNvSpPr>
          <p:nvPr>
            <p:ph idx="1"/>
          </p:nvPr>
        </p:nvSpPr>
        <p:spPr>
          <a:xfrm>
            <a:off x="457200" y="2032248"/>
            <a:ext cx="8229600" cy="3412976"/>
          </a:xfrm>
        </p:spPr>
        <p:txBody>
          <a:bodyPr>
            <a:normAutofit/>
          </a:bodyPr>
          <a:lstStyle/>
          <a:p>
            <a:r>
              <a:rPr lang="it-IT" dirty="0" smtClean="0">
                <a:solidFill>
                  <a:schemeClr val="tx2">
                    <a:lumMod val="75000"/>
                  </a:schemeClr>
                </a:solidFill>
                <a:latin typeface="Georgia" pitchFamily="18" charset="0"/>
              </a:rPr>
              <a:t>PRE-SIPE: I doveri del presidente</a:t>
            </a:r>
          </a:p>
          <a:p>
            <a:r>
              <a:rPr lang="it-IT" dirty="0" smtClean="0">
                <a:solidFill>
                  <a:schemeClr val="tx2">
                    <a:lumMod val="75000"/>
                  </a:schemeClr>
                </a:solidFill>
                <a:latin typeface="Georgia" pitchFamily="18" charset="0"/>
              </a:rPr>
              <a:t>SEGS: </a:t>
            </a:r>
            <a:r>
              <a:rPr lang="it-IT" dirty="0">
                <a:solidFill>
                  <a:schemeClr val="tx2">
                    <a:lumMod val="75000"/>
                  </a:schemeClr>
                </a:solidFill>
                <a:latin typeface="Georgia" pitchFamily="18" charset="0"/>
              </a:rPr>
              <a:t>L</a:t>
            </a:r>
            <a:r>
              <a:rPr lang="it-IT" dirty="0" smtClean="0">
                <a:solidFill>
                  <a:schemeClr val="tx2">
                    <a:lumMod val="75000"/>
                  </a:schemeClr>
                </a:solidFill>
                <a:latin typeface="Georgia" pitchFamily="18" charset="0"/>
              </a:rPr>
              <a:t>a gestione dei fondi</a:t>
            </a:r>
            <a:endParaRPr lang="it-IT" dirty="0">
              <a:solidFill>
                <a:schemeClr val="tx2">
                  <a:lumMod val="75000"/>
                </a:schemeClr>
              </a:solidFill>
              <a:latin typeface="Georgia" pitchFamily="18" charset="0"/>
            </a:endParaRPr>
          </a:p>
          <a:p>
            <a:r>
              <a:rPr lang="it-IT" dirty="0" smtClean="0">
                <a:solidFill>
                  <a:schemeClr val="tx2">
                    <a:lumMod val="75000"/>
                  </a:schemeClr>
                </a:solidFill>
                <a:latin typeface="Georgia" pitchFamily="18" charset="0"/>
              </a:rPr>
              <a:t>SIPE: Imparare a volare alto </a:t>
            </a:r>
          </a:p>
          <a:p>
            <a:r>
              <a:rPr lang="it-IT" dirty="0">
                <a:solidFill>
                  <a:schemeClr val="tx2">
                    <a:lumMod val="75000"/>
                  </a:schemeClr>
                </a:solidFill>
                <a:latin typeface="Georgia" pitchFamily="18" charset="0"/>
              </a:rPr>
              <a:t>A</a:t>
            </a:r>
            <a:r>
              <a:rPr lang="it-IT" dirty="0" smtClean="0">
                <a:solidFill>
                  <a:schemeClr val="tx2">
                    <a:lumMod val="75000"/>
                  </a:schemeClr>
                </a:solidFill>
                <a:latin typeface="Georgia" pitchFamily="18" charset="0"/>
              </a:rPr>
              <a:t>SDI: La gestione dei conflitti</a:t>
            </a:r>
          </a:p>
          <a:p>
            <a:r>
              <a:rPr lang="it-IT" dirty="0" smtClean="0">
                <a:solidFill>
                  <a:schemeClr val="accent2">
                    <a:lumMod val="75000"/>
                  </a:schemeClr>
                </a:solidFill>
                <a:latin typeface="Georgia" pitchFamily="18" charset="0"/>
              </a:rPr>
              <a:t>POST SIPE: Feed</a:t>
            </a:r>
            <a:r>
              <a:rPr lang="it-IT" dirty="0">
                <a:solidFill>
                  <a:schemeClr val="accent2">
                    <a:lumMod val="75000"/>
                  </a:schemeClr>
                </a:solidFill>
                <a:latin typeface="Georgia" pitchFamily="18" charset="0"/>
              </a:rPr>
              <a:t>-</a:t>
            </a:r>
            <a:r>
              <a:rPr lang="it-IT" dirty="0" smtClean="0">
                <a:solidFill>
                  <a:schemeClr val="accent2">
                    <a:lumMod val="75000"/>
                  </a:schemeClr>
                </a:solidFill>
                <a:latin typeface="Georgia" pitchFamily="18" charset="0"/>
              </a:rPr>
              <a:t>back e suggerimenti prima del via?</a:t>
            </a:r>
            <a:endParaRPr lang="it-IT" dirty="0">
              <a:solidFill>
                <a:schemeClr val="accent2">
                  <a:lumMod val="75000"/>
                </a:schemeClr>
              </a:solidFill>
              <a:latin typeface="Georgia"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65748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73832"/>
            <a:ext cx="8229600" cy="1143000"/>
          </a:xfrm>
        </p:spPr>
        <p:txBody>
          <a:bodyPr>
            <a:normAutofit/>
          </a:bodyPr>
          <a:lstStyle/>
          <a:p>
            <a:r>
              <a:rPr lang="it-IT" sz="3200" dirty="0" smtClean="0">
                <a:solidFill>
                  <a:srgbClr val="C00000"/>
                </a:solidFill>
                <a:latin typeface="Georgia" panose="02040502050405020303" pitchFamily="18" charset="0"/>
              </a:rPr>
              <a:t>Infine</a:t>
            </a:r>
            <a:endParaRPr lang="it-IT" sz="3200" dirty="0">
              <a:solidFill>
                <a:srgbClr val="C00000"/>
              </a:solidFill>
              <a:latin typeface="Georgia" panose="02040502050405020303" pitchFamily="18" charset="0"/>
            </a:endParaRPr>
          </a:p>
        </p:txBody>
      </p:sp>
      <p:sp>
        <p:nvSpPr>
          <p:cNvPr id="3" name="Segnaposto contenuto 2"/>
          <p:cNvSpPr>
            <a:spLocks noGrp="1"/>
          </p:cNvSpPr>
          <p:nvPr>
            <p:ph idx="1"/>
          </p:nvPr>
        </p:nvSpPr>
        <p:spPr/>
        <p:txBody>
          <a:bodyPr>
            <a:normAutofit/>
          </a:bodyPr>
          <a:lstStyle/>
          <a:p>
            <a:endParaRPr lang="it-IT" sz="2800" dirty="0" smtClean="0"/>
          </a:p>
          <a:p>
            <a:endParaRPr lang="it-IT" sz="2800" dirty="0"/>
          </a:p>
          <a:p>
            <a:pPr marL="0" indent="0" algn="ctr">
              <a:buNone/>
            </a:pPr>
            <a:r>
              <a:rPr lang="it-IT" sz="2800" dirty="0" smtClean="0">
                <a:latin typeface="Georgia" panose="02040502050405020303" pitchFamily="18" charset="0"/>
              </a:rPr>
              <a:t>Siate sempre ottimisti. </a:t>
            </a:r>
          </a:p>
          <a:p>
            <a:pPr marL="0" indent="0" algn="ctr">
              <a:buNone/>
            </a:pPr>
            <a:r>
              <a:rPr lang="it-IT" sz="2800" dirty="0" smtClean="0">
                <a:latin typeface="Georgia" panose="02040502050405020303" pitchFamily="18" charset="0"/>
              </a:rPr>
              <a:t>…. è molto meglio che abbia torto un ottimista piuttosto che abbia ragione un pessimista</a:t>
            </a:r>
          </a:p>
          <a:p>
            <a:pPr marL="0" indent="0" algn="ctr">
              <a:buNone/>
            </a:pPr>
            <a:r>
              <a:rPr lang="it-IT" sz="2800" i="1" dirty="0">
                <a:latin typeface="Georgia" panose="02040502050405020303" pitchFamily="18" charset="0"/>
              </a:rPr>
              <a:t> </a:t>
            </a:r>
            <a:r>
              <a:rPr lang="it-IT" sz="2800" i="1" dirty="0" smtClean="0">
                <a:latin typeface="Georgia" panose="02040502050405020303" pitchFamily="18" charset="0"/>
              </a:rPr>
              <a:t>						</a:t>
            </a:r>
            <a:r>
              <a:rPr lang="it-IT" sz="1800" i="1" dirty="0" smtClean="0">
                <a:latin typeface="Georgia" panose="02040502050405020303" pitchFamily="18" charset="0"/>
              </a:rPr>
              <a:t>Einstein</a:t>
            </a:r>
          </a:p>
          <a:p>
            <a:pPr marL="0" indent="0" algn="ctr">
              <a:buNone/>
            </a:pPr>
            <a:endParaRPr lang="it-IT" sz="2800" dirty="0">
              <a:latin typeface="Georgia" panose="02040502050405020303"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26507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p:spPr>
        <p:txBody>
          <a:bodyPr/>
          <a:lstStyle/>
          <a:p>
            <a:fld id="{B0F2A838-CD8F-4509-AE8F-D91A9B27948C}" type="slidenum">
              <a:rPr lang="it-IT" smtClean="0"/>
              <a:t>28</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7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71967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Pagliarani\Desktop\deltapla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27875"/>
            <a:ext cx="9252520" cy="586143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51520" y="181089"/>
            <a:ext cx="4176464" cy="738664"/>
          </a:xfrm>
          <a:prstGeom prst="rect">
            <a:avLst/>
          </a:prstGeom>
          <a:noFill/>
        </p:spPr>
        <p:txBody>
          <a:bodyPr wrap="square" rtlCol="0">
            <a:spAutoFit/>
          </a:bodyPr>
          <a:lstStyle/>
          <a:p>
            <a:r>
              <a:rPr lang="it-IT" sz="2800" b="1" dirty="0" smtClean="0">
                <a:solidFill>
                  <a:schemeClr val="bg1"/>
                </a:solidFill>
                <a:latin typeface="Georgia" panose="02040502050405020303" pitchFamily="18" charset="0"/>
              </a:rPr>
              <a:t>Istruzioni per il  volo</a:t>
            </a:r>
          </a:p>
          <a:p>
            <a:r>
              <a:rPr lang="it-IT" sz="1400" b="1" i="1" dirty="0" smtClean="0">
                <a:solidFill>
                  <a:schemeClr val="bg1"/>
                </a:solidFill>
                <a:latin typeface="Georgia" panose="02040502050405020303" pitchFamily="18" charset="0"/>
              </a:rPr>
              <a:t>PDG Pier Luigi Pagliarani</a:t>
            </a:r>
            <a:endParaRPr lang="it-IT" sz="1400" b="1" i="1" dirty="0">
              <a:solidFill>
                <a:schemeClr val="bg1"/>
              </a:solidFill>
              <a:latin typeface="Georgia" panose="02040502050405020303" pitchFamily="18" charset="0"/>
            </a:endParaRPr>
          </a:p>
        </p:txBody>
      </p:sp>
      <p:sp>
        <p:nvSpPr>
          <p:cNvPr id="21" name="Segnaposto numero diapositiva 3"/>
          <p:cNvSpPr txBox="1">
            <a:spLocks/>
          </p:cNvSpPr>
          <p:nvPr/>
        </p:nvSpPr>
        <p:spPr>
          <a:xfrm>
            <a:off x="6553200" y="6356350"/>
            <a:ext cx="21336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F2A838-CD8F-4509-AE8F-D91A9B27948C}" type="slidenum">
              <a:rPr lang="it-IT" smtClean="0"/>
              <a:pPr/>
              <a:t>3</a:t>
            </a:fld>
            <a:endParaRPr lang="it-IT"/>
          </a:p>
        </p:txBody>
      </p:sp>
      <p:sp>
        <p:nvSpPr>
          <p:cNvPr id="22"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23" name="Connettore 1 22"/>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5"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7" name="Connettore 1 26"/>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60732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5818658"/>
          </a:xfrm>
        </p:spPr>
        <p:txBody>
          <a:bodyPr>
            <a:normAutofit/>
          </a:bodyPr>
          <a:lstStyle/>
          <a:p>
            <a:r>
              <a:rPr lang="it-IT" sz="3200" b="1" dirty="0" smtClean="0"/>
              <a:t/>
            </a:r>
            <a:br>
              <a:rPr lang="it-IT" sz="3200" b="1" dirty="0" smtClean="0"/>
            </a:br>
            <a:r>
              <a:rPr lang="it-IT" sz="3200" dirty="0" smtClean="0">
                <a:solidFill>
                  <a:schemeClr val="tx2">
                    <a:lumMod val="75000"/>
                  </a:schemeClr>
                </a:solidFill>
                <a:latin typeface="Georgia" pitchFamily="18" charset="0"/>
              </a:rPr>
              <a:t>«Niuna </a:t>
            </a:r>
            <a:r>
              <a:rPr lang="it-IT" sz="3200" dirty="0">
                <a:solidFill>
                  <a:schemeClr val="tx2">
                    <a:lumMod val="75000"/>
                  </a:schemeClr>
                </a:solidFill>
                <a:latin typeface="Georgia" pitchFamily="18" charset="0"/>
              </a:rPr>
              <a:t>impresa, pur minima che sia, può </a:t>
            </a:r>
            <a:r>
              <a:rPr lang="it-IT" sz="3200" dirty="0" smtClean="0">
                <a:solidFill>
                  <a:schemeClr val="tx2">
                    <a:lumMod val="75000"/>
                  </a:schemeClr>
                </a:solidFill>
                <a:latin typeface="Georgia" pitchFamily="18" charset="0"/>
              </a:rPr>
              <a:t/>
            </a:r>
            <a:br>
              <a:rPr lang="it-IT" sz="3200" dirty="0" smtClean="0">
                <a:solidFill>
                  <a:schemeClr val="tx2">
                    <a:lumMod val="75000"/>
                  </a:schemeClr>
                </a:solidFill>
                <a:latin typeface="Georgia" pitchFamily="18" charset="0"/>
              </a:rPr>
            </a:br>
            <a:r>
              <a:rPr lang="it-IT" sz="3200" dirty="0">
                <a:solidFill>
                  <a:schemeClr val="tx2">
                    <a:lumMod val="75000"/>
                  </a:schemeClr>
                </a:solidFill>
                <a:latin typeface="Georgia" pitchFamily="18" charset="0"/>
              </a:rPr>
              <a:t/>
            </a:r>
            <a:br>
              <a:rPr lang="it-IT" sz="3200" dirty="0">
                <a:solidFill>
                  <a:schemeClr val="tx2">
                    <a:lumMod val="75000"/>
                  </a:schemeClr>
                </a:solidFill>
                <a:latin typeface="Georgia" pitchFamily="18" charset="0"/>
              </a:rPr>
            </a:br>
            <a:r>
              <a:rPr lang="it-IT" sz="3200" dirty="0" smtClean="0">
                <a:solidFill>
                  <a:schemeClr val="tx2">
                    <a:lumMod val="75000"/>
                  </a:schemeClr>
                </a:solidFill>
                <a:latin typeface="Georgia" pitchFamily="18" charset="0"/>
              </a:rPr>
              <a:t>avere </a:t>
            </a:r>
            <a:r>
              <a:rPr lang="it-IT" sz="3200" dirty="0">
                <a:solidFill>
                  <a:schemeClr val="tx2">
                    <a:lumMod val="75000"/>
                  </a:schemeClr>
                </a:solidFill>
                <a:latin typeface="Georgia" pitchFamily="18" charset="0"/>
              </a:rPr>
              <a:t>cominciamento e fine senza queste tre </a:t>
            </a:r>
            <a:r>
              <a:rPr lang="it-IT" sz="3200" dirty="0" smtClean="0">
                <a:solidFill>
                  <a:schemeClr val="tx2">
                    <a:lumMod val="75000"/>
                  </a:schemeClr>
                </a:solidFill>
                <a:latin typeface="Georgia" pitchFamily="18" charset="0"/>
              </a:rPr>
              <a:t/>
            </a:r>
            <a:br>
              <a:rPr lang="it-IT" sz="3200" dirty="0" smtClean="0">
                <a:solidFill>
                  <a:schemeClr val="tx2">
                    <a:lumMod val="75000"/>
                  </a:schemeClr>
                </a:solidFill>
                <a:latin typeface="Georgia" pitchFamily="18" charset="0"/>
              </a:rPr>
            </a:br>
            <a:r>
              <a:rPr lang="it-IT" sz="3200" dirty="0">
                <a:solidFill>
                  <a:schemeClr val="tx2">
                    <a:lumMod val="75000"/>
                  </a:schemeClr>
                </a:solidFill>
                <a:latin typeface="Georgia" pitchFamily="18" charset="0"/>
              </a:rPr>
              <a:t/>
            </a:r>
            <a:br>
              <a:rPr lang="it-IT" sz="3200" dirty="0">
                <a:solidFill>
                  <a:schemeClr val="tx2">
                    <a:lumMod val="75000"/>
                  </a:schemeClr>
                </a:solidFill>
                <a:latin typeface="Georgia" pitchFamily="18" charset="0"/>
              </a:rPr>
            </a:br>
            <a:r>
              <a:rPr lang="it-IT" sz="3200" dirty="0" smtClean="0">
                <a:solidFill>
                  <a:schemeClr val="tx2">
                    <a:lumMod val="75000"/>
                  </a:schemeClr>
                </a:solidFill>
                <a:latin typeface="Georgia" pitchFamily="18" charset="0"/>
              </a:rPr>
              <a:t>cose </a:t>
            </a:r>
            <a:r>
              <a:rPr lang="it-IT" sz="3200" dirty="0">
                <a:solidFill>
                  <a:schemeClr val="tx2">
                    <a:lumMod val="75000"/>
                  </a:schemeClr>
                </a:solidFill>
                <a:latin typeface="Georgia" pitchFamily="18" charset="0"/>
              </a:rPr>
              <a:t>cioè: senza sapere, senza potere, </a:t>
            </a:r>
            <a:r>
              <a:rPr lang="it-IT" sz="3200" dirty="0" smtClean="0">
                <a:solidFill>
                  <a:schemeClr val="tx2">
                    <a:lumMod val="75000"/>
                  </a:schemeClr>
                </a:solidFill>
                <a:latin typeface="Georgia" pitchFamily="18" charset="0"/>
              </a:rPr>
              <a:t/>
            </a:r>
            <a:br>
              <a:rPr lang="it-IT" sz="3200" dirty="0" smtClean="0">
                <a:solidFill>
                  <a:schemeClr val="tx2">
                    <a:lumMod val="75000"/>
                  </a:schemeClr>
                </a:solidFill>
                <a:latin typeface="Georgia" pitchFamily="18" charset="0"/>
              </a:rPr>
            </a:br>
            <a:r>
              <a:rPr lang="it-IT" sz="3200" dirty="0" smtClean="0">
                <a:solidFill>
                  <a:schemeClr val="tx2">
                    <a:lumMod val="75000"/>
                  </a:schemeClr>
                </a:solidFill>
                <a:latin typeface="Georgia" pitchFamily="18" charset="0"/>
              </a:rPr>
              <a:t/>
            </a:r>
            <a:br>
              <a:rPr lang="it-IT" sz="3200" dirty="0" smtClean="0">
                <a:solidFill>
                  <a:schemeClr val="tx2">
                    <a:lumMod val="75000"/>
                  </a:schemeClr>
                </a:solidFill>
                <a:latin typeface="Georgia" pitchFamily="18" charset="0"/>
              </a:rPr>
            </a:br>
            <a:r>
              <a:rPr lang="it-IT" sz="3200" dirty="0" smtClean="0">
                <a:solidFill>
                  <a:schemeClr val="tx2">
                    <a:lumMod val="75000"/>
                  </a:schemeClr>
                </a:solidFill>
                <a:latin typeface="Georgia" pitchFamily="18" charset="0"/>
              </a:rPr>
              <a:t>senza con amor, volere</a:t>
            </a:r>
            <a:r>
              <a:rPr lang="it-IT" sz="3200" b="1" dirty="0" smtClean="0">
                <a:solidFill>
                  <a:schemeClr val="tx2">
                    <a:lumMod val="75000"/>
                  </a:schemeClr>
                </a:solidFill>
                <a:latin typeface="Georgia" pitchFamily="18" charset="0"/>
              </a:rPr>
              <a:t>» </a:t>
            </a:r>
            <a:br>
              <a:rPr lang="it-IT" sz="3200" b="1" dirty="0" smtClean="0">
                <a:solidFill>
                  <a:schemeClr val="tx2">
                    <a:lumMod val="75000"/>
                  </a:schemeClr>
                </a:solidFill>
                <a:latin typeface="Georgia" pitchFamily="18" charset="0"/>
              </a:rPr>
            </a:br>
            <a:r>
              <a:rPr lang="it-IT" sz="3200" b="1" dirty="0" smtClean="0">
                <a:solidFill>
                  <a:schemeClr val="tx2">
                    <a:lumMod val="75000"/>
                  </a:schemeClr>
                </a:solidFill>
                <a:latin typeface="Georgia" pitchFamily="18" charset="0"/>
              </a:rPr>
              <a:t/>
            </a:r>
            <a:br>
              <a:rPr lang="it-IT" sz="3200" b="1" dirty="0" smtClean="0">
                <a:solidFill>
                  <a:schemeClr val="tx2">
                    <a:lumMod val="75000"/>
                  </a:schemeClr>
                </a:solidFill>
                <a:latin typeface="Georgia" pitchFamily="18" charset="0"/>
              </a:rPr>
            </a:br>
            <a:r>
              <a:rPr lang="it-IT" sz="3200" b="1" dirty="0" smtClean="0">
                <a:solidFill>
                  <a:schemeClr val="tx2">
                    <a:lumMod val="75000"/>
                  </a:schemeClr>
                </a:solidFill>
                <a:latin typeface="Georgia" pitchFamily="18" charset="0"/>
              </a:rPr>
              <a:t>				</a:t>
            </a:r>
            <a:r>
              <a:rPr lang="it-IT" sz="2000" i="1" dirty="0" smtClean="0">
                <a:solidFill>
                  <a:schemeClr val="tx2"/>
                </a:solidFill>
                <a:latin typeface="Georgia" pitchFamily="18" charset="0"/>
              </a:rPr>
              <a:t>Anonimo </a:t>
            </a:r>
            <a:r>
              <a:rPr lang="it-IT" sz="2000" i="1" dirty="0">
                <a:solidFill>
                  <a:schemeClr val="tx2"/>
                </a:solidFill>
                <a:latin typeface="Georgia" pitchFamily="18" charset="0"/>
              </a:rPr>
              <a:t>fiorentino del </a:t>
            </a:r>
            <a:r>
              <a:rPr lang="it-IT" sz="2000" i="1" dirty="0" smtClean="0">
                <a:solidFill>
                  <a:schemeClr val="tx2"/>
                </a:solidFill>
                <a:latin typeface="Georgia" pitchFamily="18" charset="0"/>
              </a:rPr>
              <a:t>1300</a:t>
            </a:r>
            <a:endParaRPr lang="it-IT" i="1" dirty="0">
              <a:solidFill>
                <a:schemeClr val="tx2"/>
              </a:solidFill>
              <a:latin typeface="Georgia" pitchFamily="18" charset="0"/>
            </a:endParaRPr>
          </a:p>
        </p:txBody>
      </p:sp>
      <p:sp>
        <p:nvSpPr>
          <p:cNvPr id="20"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21" name="Connettore 1 20"/>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2" name="CasellaDiTesto 21"/>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3"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magin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5" name="Connettore 1 24"/>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717243"/>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447300"/>
            <a:ext cx="8229600" cy="1143000"/>
          </a:xfrm>
        </p:spPr>
        <p:txBody>
          <a:bodyPr>
            <a:normAutofit fontScale="90000"/>
          </a:bodyPr>
          <a:lstStyle/>
          <a:p>
            <a:r>
              <a:rPr lang="it-IT" sz="3200" dirty="0" smtClean="0"/>
              <a:t/>
            </a:r>
            <a:br>
              <a:rPr lang="it-IT" sz="3200" dirty="0" smtClean="0"/>
            </a:br>
            <a:r>
              <a:rPr lang="it-IT" sz="3200" dirty="0"/>
              <a:t/>
            </a:r>
            <a:br>
              <a:rPr lang="it-IT" sz="3200" dirty="0"/>
            </a:br>
            <a:r>
              <a:rPr lang="it-IT" sz="3600" dirty="0">
                <a:solidFill>
                  <a:srgbClr val="C00000"/>
                </a:solidFill>
                <a:latin typeface="Georgia" panose="02040502050405020303" pitchFamily="18" charset="0"/>
              </a:rPr>
              <a:t>F</a:t>
            </a:r>
            <a:r>
              <a:rPr lang="it-IT" sz="3600" dirty="0" smtClean="0">
                <a:solidFill>
                  <a:srgbClr val="C00000"/>
                </a:solidFill>
                <a:latin typeface="Georgia" panose="02040502050405020303" pitchFamily="18" charset="0"/>
              </a:rPr>
              <a:t>are il presidente</a:t>
            </a:r>
            <a:r>
              <a:rPr lang="it-IT" sz="3200" dirty="0" smtClean="0"/>
              <a:t/>
            </a:r>
            <a:br>
              <a:rPr lang="it-IT" sz="3200" dirty="0" smtClean="0"/>
            </a:br>
            <a:r>
              <a:rPr lang="it-IT" sz="3200" dirty="0" smtClean="0"/>
              <a:t/>
            </a:r>
            <a:br>
              <a:rPr lang="it-IT" sz="3200" dirty="0" smtClean="0"/>
            </a:br>
            <a:endParaRPr lang="it-IT" sz="3200" dirty="0"/>
          </a:p>
        </p:txBody>
      </p:sp>
      <p:sp>
        <p:nvSpPr>
          <p:cNvPr id="6" name="Segnaposto testo 5"/>
          <p:cNvSpPr>
            <a:spLocks noGrp="1"/>
          </p:cNvSpPr>
          <p:nvPr>
            <p:ph idx="1"/>
          </p:nvPr>
        </p:nvSpPr>
        <p:spPr/>
        <p:txBody>
          <a:bodyPr>
            <a:noAutofit/>
          </a:bodyPr>
          <a:lstStyle/>
          <a:p>
            <a:pPr marL="0" indent="0">
              <a:buNone/>
            </a:pPr>
            <a:r>
              <a:rPr lang="it-IT" sz="2800" dirty="0" smtClean="0">
                <a:solidFill>
                  <a:schemeClr val="tx2"/>
                </a:solidFill>
                <a:latin typeface="Georgia" panose="02040502050405020303" pitchFamily="18" charset="0"/>
              </a:rPr>
              <a:t>Non è semplice perché non si comanda, ma si condivide, si deve tenere il consiglio informato e d’accordo.</a:t>
            </a:r>
          </a:p>
          <a:p>
            <a:pPr marL="0" indent="0">
              <a:buNone/>
            </a:pPr>
            <a:r>
              <a:rPr lang="it-IT" sz="2800" dirty="0" smtClean="0">
                <a:solidFill>
                  <a:schemeClr val="tx2"/>
                </a:solidFill>
                <a:latin typeface="Georgia" panose="02040502050405020303" pitchFamily="18" charset="0"/>
              </a:rPr>
              <a:t>Per questo un </a:t>
            </a:r>
            <a:r>
              <a:rPr lang="it-IT" sz="2800" dirty="0">
                <a:solidFill>
                  <a:schemeClr val="tx2"/>
                </a:solidFill>
                <a:latin typeface="Georgia" panose="02040502050405020303" pitchFamily="18" charset="0"/>
              </a:rPr>
              <a:t>presidente deve essere un leader </a:t>
            </a:r>
            <a:r>
              <a:rPr lang="it-IT" sz="2800" dirty="0" smtClean="0">
                <a:solidFill>
                  <a:schemeClr val="tx2"/>
                </a:solidFill>
                <a:latin typeface="Georgia" panose="02040502050405020303" pitchFamily="18" charset="0"/>
              </a:rPr>
              <a:t>deve conoscere bene, ascoltare, </a:t>
            </a:r>
            <a:r>
              <a:rPr lang="it-IT" sz="2800" dirty="0">
                <a:solidFill>
                  <a:schemeClr val="tx2"/>
                </a:solidFill>
                <a:latin typeface="Georgia" panose="02040502050405020303" pitchFamily="18" charset="0"/>
              </a:rPr>
              <a:t>coinvolgere, motivare </a:t>
            </a:r>
            <a:r>
              <a:rPr lang="it-IT" sz="2800" dirty="0" smtClean="0">
                <a:solidFill>
                  <a:schemeClr val="tx2"/>
                </a:solidFill>
                <a:latin typeface="Georgia" panose="02040502050405020303" pitchFamily="18" charset="0"/>
              </a:rPr>
              <a:t>tutti, </a:t>
            </a:r>
            <a:r>
              <a:rPr lang="it-IT" sz="2800" dirty="0">
                <a:solidFill>
                  <a:schemeClr val="tx2"/>
                </a:solidFill>
                <a:latin typeface="Georgia" panose="02040502050405020303" pitchFamily="18" charset="0"/>
              </a:rPr>
              <a:t>programmare, </a:t>
            </a:r>
            <a:r>
              <a:rPr lang="it-IT" sz="2800" dirty="0" smtClean="0">
                <a:solidFill>
                  <a:schemeClr val="tx2"/>
                </a:solidFill>
                <a:latin typeface="Georgia" panose="02040502050405020303" pitchFamily="18" charset="0"/>
              </a:rPr>
              <a:t>delegare</a:t>
            </a:r>
            <a:r>
              <a:rPr lang="it-IT" sz="2800" dirty="0">
                <a:solidFill>
                  <a:schemeClr val="tx2"/>
                </a:solidFill>
                <a:latin typeface="Georgia" panose="02040502050405020303" pitchFamily="18" charset="0"/>
              </a:rPr>
              <a:t>, controllare.</a:t>
            </a:r>
            <a:br>
              <a:rPr lang="it-IT" sz="2800" dirty="0">
                <a:solidFill>
                  <a:schemeClr val="tx2"/>
                </a:solidFill>
                <a:latin typeface="Georgia" panose="02040502050405020303" pitchFamily="18" charset="0"/>
              </a:rPr>
            </a:br>
            <a:r>
              <a:rPr lang="it-IT" sz="2800" dirty="0">
                <a:solidFill>
                  <a:schemeClr val="tx2"/>
                </a:solidFill>
                <a:latin typeface="Georgia" panose="02040502050405020303" pitchFamily="18" charset="0"/>
              </a:rPr>
              <a:t>Infine </a:t>
            </a:r>
            <a:r>
              <a:rPr lang="it-IT" sz="2800" dirty="0" smtClean="0">
                <a:solidFill>
                  <a:schemeClr val="tx2"/>
                </a:solidFill>
                <a:latin typeface="Georgia" panose="02040502050405020303" pitchFamily="18" charset="0"/>
              </a:rPr>
              <a:t>insieme deve </a:t>
            </a:r>
            <a:r>
              <a:rPr lang="it-IT" sz="2800" dirty="0">
                <a:solidFill>
                  <a:schemeClr val="tx2"/>
                </a:solidFill>
                <a:latin typeface="Georgia" panose="02040502050405020303" pitchFamily="18" charset="0"/>
              </a:rPr>
              <a:t>progettare, </a:t>
            </a:r>
            <a:r>
              <a:rPr lang="it-IT" sz="2800" dirty="0" smtClean="0">
                <a:solidFill>
                  <a:schemeClr val="tx2"/>
                </a:solidFill>
                <a:latin typeface="Georgia" panose="02040502050405020303" pitchFamily="18" charset="0"/>
              </a:rPr>
              <a:t>deve fare e </a:t>
            </a:r>
            <a:r>
              <a:rPr lang="it-IT" sz="2800" dirty="0">
                <a:solidFill>
                  <a:schemeClr val="tx2"/>
                </a:solidFill>
                <a:latin typeface="Georgia" panose="02040502050405020303" pitchFamily="18" charset="0"/>
              </a:rPr>
              <a:t>farlo </a:t>
            </a:r>
            <a:r>
              <a:rPr lang="it-IT" sz="2800" dirty="0" smtClean="0">
                <a:solidFill>
                  <a:schemeClr val="tx2"/>
                </a:solidFill>
                <a:latin typeface="Georgia" panose="02040502050405020303" pitchFamily="18" charset="0"/>
              </a:rPr>
              <a:t>sapere. </a:t>
            </a:r>
            <a:r>
              <a:rPr lang="it-IT" dirty="0">
                <a:solidFill>
                  <a:schemeClr val="tx2"/>
                </a:solidFill>
                <a:latin typeface="Georgia" panose="02040502050405020303" pitchFamily="18" charset="0"/>
              </a:rPr>
              <a:t/>
            </a:r>
            <a:br>
              <a:rPr lang="it-IT" dirty="0">
                <a:solidFill>
                  <a:schemeClr val="tx2"/>
                </a:solidFill>
                <a:latin typeface="Georgia" panose="02040502050405020303" pitchFamily="18" charset="0"/>
              </a:rPr>
            </a:br>
            <a:endParaRPr lang="it-IT" dirty="0">
              <a:solidFill>
                <a:schemeClr val="tx2"/>
              </a:solidFill>
              <a:latin typeface="Georgia" panose="02040502050405020303" pitchFamily="18" charset="0"/>
            </a:endParaRPr>
          </a:p>
        </p:txBody>
      </p:sp>
      <p:sp>
        <p:nvSpPr>
          <p:cNvPr id="22"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23" name="Connettore 1 22"/>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5"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7" name="Connettore 1 26"/>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00594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gliarani\Desktop\Nuova cartella\nelsonmandelas-phpapp01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3" y="332656"/>
            <a:ext cx="9124727" cy="683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83670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AB5"/>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443164"/>
            <a:ext cx="8229600" cy="1143000"/>
          </a:xfrm>
        </p:spPr>
        <p:txBody>
          <a:bodyPr>
            <a:normAutofit/>
          </a:bodyPr>
          <a:lstStyle/>
          <a:p>
            <a:r>
              <a:rPr lang="it-IT" sz="3200" dirty="0" smtClean="0">
                <a:solidFill>
                  <a:srgbClr val="C00000"/>
                </a:solidFill>
                <a:latin typeface="Georgia" pitchFamily="18" charset="0"/>
              </a:rPr>
              <a:t>Da un grande leader</a:t>
            </a:r>
            <a:endParaRPr lang="it-IT" sz="3200" dirty="0">
              <a:solidFill>
                <a:srgbClr val="C00000"/>
              </a:solidFill>
              <a:latin typeface="Georgia" pitchFamily="18" charset="0"/>
            </a:endParaRPr>
          </a:p>
        </p:txBody>
      </p:sp>
      <p:sp>
        <p:nvSpPr>
          <p:cNvPr id="3" name="Segnaposto contenuto 2"/>
          <p:cNvSpPr>
            <a:spLocks noGrp="1"/>
          </p:cNvSpPr>
          <p:nvPr>
            <p:ph idx="1"/>
          </p:nvPr>
        </p:nvSpPr>
        <p:spPr>
          <a:xfrm>
            <a:off x="467544" y="1700808"/>
            <a:ext cx="8229600" cy="3744416"/>
          </a:xfrm>
        </p:spPr>
        <p:txBody>
          <a:bodyPr>
            <a:noAutofit/>
          </a:bodyPr>
          <a:lstStyle/>
          <a:p>
            <a:pPr marL="0" indent="0">
              <a:buNone/>
            </a:pPr>
            <a:r>
              <a:rPr lang="en-US" dirty="0" smtClean="0">
                <a:latin typeface="Georgia" pitchFamily="18" charset="0"/>
              </a:rPr>
              <a:t>“E’ </a:t>
            </a:r>
            <a:r>
              <a:rPr lang="en-US" dirty="0" err="1" smtClean="0">
                <a:latin typeface="Georgia" pitchFamily="18" charset="0"/>
              </a:rPr>
              <a:t>meglio</a:t>
            </a:r>
            <a:r>
              <a:rPr lang="en-US" dirty="0" smtClean="0">
                <a:latin typeface="Georgia" pitchFamily="18" charset="0"/>
              </a:rPr>
              <a:t> </a:t>
            </a:r>
            <a:r>
              <a:rPr lang="en-US" dirty="0" err="1" smtClean="0">
                <a:latin typeface="Georgia" pitchFamily="18" charset="0"/>
              </a:rPr>
              <a:t>guidare</a:t>
            </a:r>
            <a:r>
              <a:rPr lang="en-US" dirty="0" smtClean="0">
                <a:latin typeface="Georgia" pitchFamily="18" charset="0"/>
              </a:rPr>
              <a:t> </a:t>
            </a:r>
            <a:r>
              <a:rPr lang="en-US" dirty="0" err="1" smtClean="0">
                <a:latin typeface="Georgia" pitchFamily="18" charset="0"/>
              </a:rPr>
              <a:t>stando</a:t>
            </a:r>
            <a:r>
              <a:rPr lang="en-US" dirty="0" smtClean="0">
                <a:latin typeface="Georgia" pitchFamily="18" charset="0"/>
              </a:rPr>
              <a:t> </a:t>
            </a:r>
            <a:r>
              <a:rPr lang="en-US" dirty="0" err="1" smtClean="0">
                <a:latin typeface="Georgia" pitchFamily="18" charset="0"/>
              </a:rPr>
              <a:t>dietro</a:t>
            </a:r>
            <a:r>
              <a:rPr lang="en-US" dirty="0" smtClean="0">
                <a:latin typeface="Georgia" pitchFamily="18" charset="0"/>
              </a:rPr>
              <a:t> </a:t>
            </a:r>
            <a:r>
              <a:rPr lang="en-US" dirty="0" err="1" smtClean="0">
                <a:latin typeface="Georgia" pitchFamily="18" charset="0"/>
              </a:rPr>
              <a:t>lasciando</a:t>
            </a:r>
            <a:r>
              <a:rPr lang="en-US" dirty="0" smtClean="0">
                <a:latin typeface="Georgia" pitchFamily="18" charset="0"/>
              </a:rPr>
              <a:t> </a:t>
            </a:r>
            <a:r>
              <a:rPr lang="en-US" dirty="0" err="1" smtClean="0">
                <a:latin typeface="Georgia" pitchFamily="18" charset="0"/>
              </a:rPr>
              <a:t>agli</a:t>
            </a:r>
            <a:r>
              <a:rPr lang="en-US" dirty="0" smtClean="0">
                <a:latin typeface="Georgia" pitchFamily="18" charset="0"/>
              </a:rPr>
              <a:t> </a:t>
            </a:r>
            <a:r>
              <a:rPr lang="en-US" dirty="0" err="1" smtClean="0">
                <a:latin typeface="Georgia" pitchFamily="18" charset="0"/>
              </a:rPr>
              <a:t>altri</a:t>
            </a:r>
            <a:r>
              <a:rPr lang="en-US" dirty="0" smtClean="0">
                <a:latin typeface="Georgia" pitchFamily="18" charset="0"/>
              </a:rPr>
              <a:t> le prime file, </a:t>
            </a:r>
            <a:r>
              <a:rPr lang="en-US" dirty="0" err="1" smtClean="0">
                <a:latin typeface="Georgia" pitchFamily="18" charset="0"/>
              </a:rPr>
              <a:t>specialmente</a:t>
            </a:r>
            <a:r>
              <a:rPr lang="en-US" dirty="0" smtClean="0">
                <a:latin typeface="Georgia" pitchFamily="18" charset="0"/>
              </a:rPr>
              <a:t> </a:t>
            </a:r>
            <a:r>
              <a:rPr lang="en-US" dirty="0" err="1" smtClean="0">
                <a:latin typeface="Georgia" pitchFamily="18" charset="0"/>
              </a:rPr>
              <a:t>quando</a:t>
            </a:r>
            <a:r>
              <a:rPr lang="en-US" dirty="0" smtClean="0">
                <a:latin typeface="Georgia" pitchFamily="18" charset="0"/>
              </a:rPr>
              <a:t> </a:t>
            </a:r>
            <a:r>
              <a:rPr lang="en-US" dirty="0" err="1" smtClean="0">
                <a:latin typeface="Georgia" pitchFamily="18" charset="0"/>
              </a:rPr>
              <a:t>celebrerete</a:t>
            </a:r>
            <a:r>
              <a:rPr lang="en-US" dirty="0" smtClean="0">
                <a:latin typeface="Georgia" pitchFamily="18" charset="0"/>
              </a:rPr>
              <a:t> un </a:t>
            </a:r>
            <a:r>
              <a:rPr lang="en-US" dirty="0" err="1" smtClean="0">
                <a:latin typeface="Georgia" pitchFamily="18" charset="0"/>
              </a:rPr>
              <a:t>successo</a:t>
            </a:r>
            <a:r>
              <a:rPr lang="en-US" dirty="0" smtClean="0">
                <a:latin typeface="Georgia" pitchFamily="18" charset="0"/>
              </a:rPr>
              <a:t> o </a:t>
            </a:r>
            <a:r>
              <a:rPr lang="en-US" dirty="0" err="1" smtClean="0">
                <a:latin typeface="Georgia" pitchFamily="18" charset="0"/>
              </a:rPr>
              <a:t>quando</a:t>
            </a:r>
            <a:r>
              <a:rPr lang="en-US" dirty="0" smtClean="0">
                <a:latin typeface="Georgia" pitchFamily="18" charset="0"/>
              </a:rPr>
              <a:t> vi </a:t>
            </a:r>
            <a:r>
              <a:rPr lang="en-US" dirty="0" err="1" smtClean="0">
                <a:latin typeface="Georgia" pitchFamily="18" charset="0"/>
              </a:rPr>
              <a:t>accadranno</a:t>
            </a:r>
            <a:r>
              <a:rPr lang="en-US" dirty="0" smtClean="0">
                <a:latin typeface="Georgia" pitchFamily="18" charset="0"/>
              </a:rPr>
              <a:t> </a:t>
            </a:r>
            <a:r>
              <a:rPr lang="en-US" dirty="0" err="1" smtClean="0">
                <a:latin typeface="Georgia" pitchFamily="18" charset="0"/>
              </a:rPr>
              <a:t>cose</a:t>
            </a:r>
            <a:r>
              <a:rPr lang="en-US" dirty="0" smtClean="0">
                <a:latin typeface="Georgia" pitchFamily="18" charset="0"/>
              </a:rPr>
              <a:t> </a:t>
            </a:r>
            <a:r>
              <a:rPr lang="en-US" dirty="0" err="1" smtClean="0">
                <a:latin typeface="Georgia" pitchFamily="18" charset="0"/>
              </a:rPr>
              <a:t>piacevoli</a:t>
            </a:r>
            <a:r>
              <a:rPr lang="en-US" dirty="0" smtClean="0">
                <a:latin typeface="Georgia" pitchFamily="18" charset="0"/>
              </a:rPr>
              <a:t>. </a:t>
            </a:r>
          </a:p>
          <a:p>
            <a:pPr marL="0" indent="0">
              <a:buNone/>
            </a:pPr>
            <a:r>
              <a:rPr lang="en-US" dirty="0" err="1" smtClean="0">
                <a:latin typeface="Georgia" pitchFamily="18" charset="0"/>
              </a:rPr>
              <a:t>Siate</a:t>
            </a:r>
            <a:r>
              <a:rPr lang="en-US" dirty="0" smtClean="0">
                <a:latin typeface="Georgia" pitchFamily="18" charset="0"/>
              </a:rPr>
              <a:t> in prima </a:t>
            </a:r>
            <a:r>
              <a:rPr lang="en-US" dirty="0" err="1" smtClean="0">
                <a:latin typeface="Georgia" pitchFamily="18" charset="0"/>
              </a:rPr>
              <a:t>linea</a:t>
            </a:r>
            <a:r>
              <a:rPr lang="en-US" dirty="0" smtClean="0">
                <a:latin typeface="Georgia" pitchFamily="18" charset="0"/>
              </a:rPr>
              <a:t> </a:t>
            </a:r>
            <a:r>
              <a:rPr lang="en-US" dirty="0" err="1" smtClean="0">
                <a:latin typeface="Georgia" pitchFamily="18" charset="0"/>
              </a:rPr>
              <a:t>quando</a:t>
            </a:r>
            <a:r>
              <a:rPr lang="en-US" dirty="0" smtClean="0">
                <a:latin typeface="Georgia" pitchFamily="18" charset="0"/>
              </a:rPr>
              <a:t> </a:t>
            </a:r>
            <a:r>
              <a:rPr lang="en-US" dirty="0" err="1" smtClean="0">
                <a:latin typeface="Georgia" pitchFamily="18" charset="0"/>
              </a:rPr>
              <a:t>c’è</a:t>
            </a:r>
            <a:r>
              <a:rPr lang="en-US" dirty="0" smtClean="0">
                <a:latin typeface="Georgia" pitchFamily="18" charset="0"/>
              </a:rPr>
              <a:t> </a:t>
            </a:r>
            <a:r>
              <a:rPr lang="en-US" dirty="0" err="1" smtClean="0">
                <a:latin typeface="Georgia" pitchFamily="18" charset="0"/>
              </a:rPr>
              <a:t>pericolo</a:t>
            </a:r>
            <a:r>
              <a:rPr lang="en-US" dirty="0" smtClean="0">
                <a:latin typeface="Georgia" pitchFamily="18" charset="0"/>
              </a:rPr>
              <a:t>. </a:t>
            </a:r>
            <a:r>
              <a:rPr lang="en-US" dirty="0" err="1" smtClean="0">
                <a:latin typeface="Georgia" pitchFamily="18" charset="0"/>
              </a:rPr>
              <a:t>Allora</a:t>
            </a:r>
            <a:r>
              <a:rPr lang="en-US" dirty="0" smtClean="0">
                <a:latin typeface="Georgia" pitchFamily="18" charset="0"/>
              </a:rPr>
              <a:t> le </a:t>
            </a:r>
            <a:r>
              <a:rPr lang="en-US" dirty="0" err="1" smtClean="0">
                <a:latin typeface="Georgia" pitchFamily="18" charset="0"/>
              </a:rPr>
              <a:t>persone</a:t>
            </a:r>
            <a:r>
              <a:rPr lang="en-US" dirty="0" smtClean="0">
                <a:latin typeface="Georgia" pitchFamily="18" charset="0"/>
              </a:rPr>
              <a:t> </a:t>
            </a:r>
            <a:r>
              <a:rPr lang="en-US" dirty="0" err="1" smtClean="0">
                <a:latin typeface="Georgia" pitchFamily="18" charset="0"/>
              </a:rPr>
              <a:t>capiranno</a:t>
            </a:r>
            <a:r>
              <a:rPr lang="en-US" dirty="0" smtClean="0">
                <a:latin typeface="Georgia" pitchFamily="18" charset="0"/>
              </a:rPr>
              <a:t> chi è </a:t>
            </a:r>
            <a:r>
              <a:rPr lang="en-US" dirty="0" err="1" smtClean="0">
                <a:latin typeface="Georgia" pitchFamily="18" charset="0"/>
              </a:rPr>
              <a:t>il</a:t>
            </a:r>
            <a:r>
              <a:rPr lang="en-US" dirty="0" smtClean="0">
                <a:latin typeface="Georgia" pitchFamily="18" charset="0"/>
              </a:rPr>
              <a:t> leader, </a:t>
            </a:r>
            <a:r>
              <a:rPr lang="en-US" dirty="0" err="1" smtClean="0">
                <a:latin typeface="Georgia" pitchFamily="18" charset="0"/>
              </a:rPr>
              <a:t>ed</a:t>
            </a:r>
            <a:r>
              <a:rPr lang="en-US" dirty="0" smtClean="0">
                <a:latin typeface="Georgia" pitchFamily="18" charset="0"/>
              </a:rPr>
              <a:t> </a:t>
            </a:r>
            <a:r>
              <a:rPr lang="en-US" dirty="0" err="1" smtClean="0">
                <a:latin typeface="Georgia" pitchFamily="18" charset="0"/>
              </a:rPr>
              <a:t>apprezzeranno</a:t>
            </a:r>
            <a:r>
              <a:rPr lang="en-US" dirty="0" smtClean="0">
                <a:latin typeface="Georgia" pitchFamily="18" charset="0"/>
              </a:rPr>
              <a:t> la </a:t>
            </a:r>
            <a:r>
              <a:rPr lang="en-US" dirty="0" err="1" smtClean="0">
                <a:latin typeface="Georgia" pitchFamily="18" charset="0"/>
              </a:rPr>
              <a:t>vostra</a:t>
            </a:r>
            <a:r>
              <a:rPr lang="en-US" dirty="0" smtClean="0">
                <a:latin typeface="Georgia" pitchFamily="18" charset="0"/>
              </a:rPr>
              <a:t> leadership”</a:t>
            </a:r>
            <a:endParaRPr lang="en-US" dirty="0">
              <a:latin typeface="Georgia" pitchFamily="18" charset="0"/>
            </a:endParaRPr>
          </a:p>
          <a:p>
            <a:pPr marL="0" indent="0" algn="r">
              <a:buNone/>
            </a:pPr>
            <a:r>
              <a:rPr lang="it-IT" sz="1400" b="1" dirty="0" err="1">
                <a:latin typeface="Georgia" pitchFamily="18" charset="0"/>
              </a:rPr>
              <a:t>N</a:t>
            </a:r>
            <a:r>
              <a:rPr lang="it-IT" sz="1400" b="1" dirty="0" err="1" smtClean="0">
                <a:latin typeface="Georgia" pitchFamily="18" charset="0"/>
              </a:rPr>
              <a:t>.Mandela</a:t>
            </a:r>
            <a:endParaRPr lang="it-IT" sz="1400" b="1" dirty="0">
              <a:latin typeface="Georgia" pitchFamily="18" charset="0"/>
            </a:endParaRPr>
          </a:p>
        </p:txBody>
      </p:sp>
      <p:sp>
        <p:nvSpPr>
          <p:cNvPr id="22"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23" name="Connettore 1 22"/>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24" name="CasellaDiTesto 23"/>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5"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7" name="Connettore 1 26"/>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38024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57200" y="428638"/>
            <a:ext cx="8229600" cy="1143000"/>
          </a:xfrm>
        </p:spPr>
        <p:txBody>
          <a:bodyPr>
            <a:normAutofit/>
          </a:bodyPr>
          <a:lstStyle/>
          <a:p>
            <a:r>
              <a:rPr lang="it-IT" sz="3200" dirty="0" smtClean="0">
                <a:solidFill>
                  <a:srgbClr val="C00000"/>
                </a:solidFill>
                <a:latin typeface="Georgia" panose="02040502050405020303" pitchFamily="18" charset="0"/>
              </a:rPr>
              <a:t>Rotary e leadership</a:t>
            </a:r>
            <a:endParaRPr lang="it-IT" sz="3200" dirty="0">
              <a:solidFill>
                <a:srgbClr val="C00000"/>
              </a:solidFill>
              <a:latin typeface="Georgia" panose="02040502050405020303" pitchFamily="18" charset="0"/>
            </a:endParaRPr>
          </a:p>
        </p:txBody>
      </p:sp>
      <p:sp>
        <p:nvSpPr>
          <p:cNvPr id="4" name="Segnaposto contenuto 3"/>
          <p:cNvSpPr>
            <a:spLocks noGrp="1"/>
          </p:cNvSpPr>
          <p:nvPr>
            <p:ph idx="1"/>
          </p:nvPr>
        </p:nvSpPr>
        <p:spPr>
          <a:xfrm>
            <a:off x="457200" y="1412776"/>
            <a:ext cx="8229600" cy="4525963"/>
          </a:xfrm>
        </p:spPr>
        <p:txBody>
          <a:bodyPr>
            <a:normAutofit lnSpcReduction="10000"/>
          </a:bodyPr>
          <a:lstStyle/>
          <a:p>
            <a:pPr marL="0" indent="0">
              <a:lnSpc>
                <a:spcPct val="150000"/>
              </a:lnSpc>
              <a:buNone/>
            </a:pPr>
            <a:r>
              <a:rPr lang="it-IT" sz="2800" dirty="0" smtClean="0">
                <a:solidFill>
                  <a:schemeClr val="tx2">
                    <a:lumMod val="75000"/>
                  </a:schemeClr>
                </a:solidFill>
                <a:latin typeface="Georgia" panose="02040502050405020303" pitchFamily="18" charset="0"/>
              </a:rPr>
              <a:t>Il Rotary è un’associazione di leader nella professione, ogni socio ha il dovere di  insegnare leadership alle giovani generazioni, col proprio comportamento, coi programmi dei club, dei distretti, coi programmi internazionali, con gli scambi culturali dedicati, che insegnano ai giovani a misurare il mondo, preparandoli al loro futuro</a:t>
            </a:r>
            <a:r>
              <a:rPr lang="it-IT" sz="2400" dirty="0" smtClean="0">
                <a:latin typeface="Georgia" panose="02040502050405020303" pitchFamily="18" charset="0"/>
              </a:rPr>
              <a:t>.  </a:t>
            </a:r>
            <a:endParaRPr lang="it-IT" sz="2400" dirty="0">
              <a:latin typeface="Georgia" panose="02040502050405020303" pitchFamily="18" charset="0"/>
            </a:endParaRPr>
          </a:p>
        </p:txBody>
      </p:sp>
      <p:sp>
        <p:nvSpPr>
          <p:cNvPr id="16"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cxnSp>
        <p:nvCxnSpPr>
          <p:cNvPr id="17" name="Connettore 1 16"/>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8" name="CasellaDiTesto 17"/>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19"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1" name="Connettore 1 20"/>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46856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5410200" y="6112133"/>
            <a:ext cx="3352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ea typeface="ヒラギノ角ゴ Pro W3" pitchFamily="1" charset="-128"/>
              </a:defRPr>
            </a:lvl9pPr>
          </a:lstStyle>
          <a:p>
            <a:pPr eaLnBrk="1" hangingPunct="1">
              <a:buFont typeface="Times New Roman" pitchFamily="18" charset="0"/>
              <a:buNone/>
            </a:pPr>
            <a:r>
              <a:rPr lang="it-IT" sz="1100" b="1" dirty="0">
                <a:solidFill>
                  <a:srgbClr val="002060"/>
                </a:solidFill>
              </a:rPr>
              <a:t>Distretto 2072</a:t>
            </a:r>
          </a:p>
          <a:p>
            <a:pPr eaLnBrk="1" hangingPunct="1">
              <a:buFont typeface="Times New Roman" pitchFamily="18" charset="0"/>
              <a:buNone/>
            </a:pPr>
            <a:r>
              <a:rPr lang="it-IT" sz="1100" b="1" dirty="0">
                <a:solidFill>
                  <a:srgbClr val="002060"/>
                </a:solidFill>
              </a:rPr>
              <a:t>Governatore </a:t>
            </a:r>
            <a:r>
              <a:rPr lang="it-IT" sz="1100" b="1" dirty="0" smtClean="0">
                <a:solidFill>
                  <a:srgbClr val="002060"/>
                </a:solidFill>
              </a:rPr>
              <a:t>2017- 2018  Maurizio MARCIALIS</a:t>
            </a:r>
            <a:endParaRPr lang="it-IT" sz="1100" b="1" dirty="0">
              <a:solidFill>
                <a:srgbClr val="002060"/>
              </a:solidFill>
            </a:endParaRPr>
          </a:p>
          <a:p>
            <a:pPr eaLnBrk="1" hangingPunct="1">
              <a:buFont typeface="Times New Roman" pitchFamily="18" charset="0"/>
              <a:buNone/>
            </a:pPr>
            <a:r>
              <a:rPr lang="it-IT" sz="1000" b="1" dirty="0">
                <a:solidFill>
                  <a:srgbClr val="002060"/>
                </a:solidFill>
              </a:rPr>
              <a:t>Emilia Romagna </a:t>
            </a:r>
            <a:r>
              <a:rPr lang="it-IT" sz="1000" b="1" dirty="0" smtClean="0">
                <a:solidFill>
                  <a:srgbClr val="002060"/>
                </a:solidFill>
              </a:rPr>
              <a:t>- </a:t>
            </a:r>
            <a:r>
              <a:rPr lang="it-IT" sz="1000" b="1" dirty="0">
                <a:solidFill>
                  <a:srgbClr val="002060"/>
                </a:solidFill>
              </a:rPr>
              <a:t>Repubblica di San </a:t>
            </a:r>
            <a:r>
              <a:rPr lang="it-IT" sz="1100" b="1" dirty="0">
                <a:solidFill>
                  <a:srgbClr val="002060"/>
                </a:solidFill>
              </a:rPr>
              <a:t>Marino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133" y="1052736"/>
            <a:ext cx="5988172" cy="4640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olo 2"/>
          <p:cNvSpPr>
            <a:spLocks noGrp="1"/>
          </p:cNvSpPr>
          <p:nvPr>
            <p:ph type="title"/>
          </p:nvPr>
        </p:nvSpPr>
        <p:spPr>
          <a:xfrm>
            <a:off x="457200" y="433042"/>
            <a:ext cx="8229600" cy="1143000"/>
          </a:xfrm>
        </p:spPr>
        <p:txBody>
          <a:bodyPr>
            <a:normAutofit/>
          </a:bodyPr>
          <a:lstStyle/>
          <a:p>
            <a:r>
              <a:rPr lang="it-IT" sz="3200" dirty="0" smtClean="0">
                <a:solidFill>
                  <a:srgbClr val="C00000"/>
                </a:solidFill>
                <a:latin typeface="Georgia" panose="02040502050405020303" pitchFamily="18" charset="0"/>
              </a:rPr>
              <a:t>L’Associazione Rotary International</a:t>
            </a:r>
            <a:endParaRPr lang="it-IT" sz="3200" dirty="0">
              <a:solidFill>
                <a:srgbClr val="C00000"/>
              </a:solidFill>
              <a:latin typeface="Georgia" panose="02040502050405020303" pitchFamily="18" charset="0"/>
            </a:endParaRPr>
          </a:p>
        </p:txBody>
      </p:sp>
      <p:cxnSp>
        <p:nvCxnSpPr>
          <p:cNvPr id="18" name="Connettore 1 17"/>
          <p:cNvCxnSpPr/>
          <p:nvPr/>
        </p:nvCxnSpPr>
        <p:spPr>
          <a:xfrm>
            <a:off x="5257800" y="5886000"/>
            <a:ext cx="0" cy="97200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
        <p:nvSpPr>
          <p:cNvPr id="19" name="CasellaDiTesto 18"/>
          <p:cNvSpPr txBox="1">
            <a:spLocks noChangeArrowheads="1"/>
          </p:cNvSpPr>
          <p:nvPr/>
        </p:nvSpPr>
        <p:spPr bwMode="auto">
          <a:xfrm>
            <a:off x="1219200" y="6112133"/>
            <a:ext cx="3962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ヒラギノ角ゴ Pro W3" pitchFamily="1" charset="-128"/>
              </a:defRPr>
            </a:lvl1pPr>
            <a:lvl2pPr marL="742950" indent="-285750" eaLnBrk="0" hangingPunct="0">
              <a:defRPr sz="2400">
                <a:solidFill>
                  <a:schemeClr val="tx1"/>
                </a:solidFill>
                <a:latin typeface="Arial" pitchFamily="34" charset="0"/>
                <a:ea typeface="ヒラギノ角ゴ Pro W3" pitchFamily="1" charset="-128"/>
              </a:defRPr>
            </a:lvl2pPr>
            <a:lvl3pPr marL="1143000" indent="-228600" eaLnBrk="0" hangingPunct="0">
              <a:defRPr sz="2400">
                <a:solidFill>
                  <a:schemeClr val="tx1"/>
                </a:solidFill>
                <a:latin typeface="Arial" pitchFamily="34" charset="0"/>
                <a:ea typeface="ヒラギノ角ゴ Pro W3" pitchFamily="1" charset="-128"/>
              </a:defRPr>
            </a:lvl3pPr>
            <a:lvl4pPr marL="1600200" indent="-228600" eaLnBrk="0" hangingPunct="0">
              <a:defRPr sz="2400">
                <a:solidFill>
                  <a:schemeClr val="tx1"/>
                </a:solidFill>
                <a:latin typeface="Arial" pitchFamily="34" charset="0"/>
                <a:ea typeface="ヒラギノ角ゴ Pro W3" pitchFamily="1" charset="-128"/>
              </a:defRPr>
            </a:lvl4pPr>
            <a:lvl5pPr marL="2057400" indent="-228600" eaLnBrk="0" hangingPunct="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pPr eaLnBrk="1" hangingPunct="1"/>
            <a:r>
              <a:rPr lang="it-IT" sz="1200" b="1" dirty="0" smtClean="0">
                <a:solidFill>
                  <a:srgbClr val="002060"/>
                </a:solidFill>
                <a:cs typeface="Arial" pitchFamily="34" charset="0"/>
              </a:rPr>
              <a:t>PRE-SIPE  	</a:t>
            </a:r>
            <a:r>
              <a:rPr lang="it-IT" sz="1150" dirty="0" smtClean="0">
                <a:solidFill>
                  <a:srgbClr val="002060"/>
                </a:solidFill>
                <a:cs typeface="Arial" pitchFamily="34" charset="0"/>
              </a:rPr>
              <a:t>(Seminario Istruzione Presidenti Eletti)</a:t>
            </a:r>
            <a:r>
              <a:rPr lang="it-IT" sz="1150" b="1" dirty="0" smtClean="0">
                <a:solidFill>
                  <a:srgbClr val="002060"/>
                </a:solidFill>
                <a:cs typeface="Arial" pitchFamily="34" charset="0"/>
              </a:rPr>
              <a:t>   </a:t>
            </a:r>
          </a:p>
          <a:p>
            <a:pPr eaLnBrk="1" hangingPunct="1"/>
            <a:r>
              <a:rPr lang="it-IT" sz="1200" b="1" dirty="0" smtClean="0">
                <a:solidFill>
                  <a:srgbClr val="002060"/>
                </a:solidFill>
                <a:cs typeface="Arial" pitchFamily="34" charset="0"/>
              </a:rPr>
              <a:t>SEGS	</a:t>
            </a:r>
            <a:r>
              <a:rPr lang="it-IT" sz="1200" dirty="0" smtClean="0">
                <a:solidFill>
                  <a:srgbClr val="002060"/>
                </a:solidFill>
                <a:cs typeface="Arial" pitchFamily="34" charset="0"/>
              </a:rPr>
              <a:t>(Seminario Gestione delle Sovvenzioni)</a:t>
            </a:r>
            <a:r>
              <a:rPr lang="it-IT" sz="1200" b="1" dirty="0" smtClean="0">
                <a:solidFill>
                  <a:srgbClr val="002060"/>
                </a:solidFill>
                <a:cs typeface="Arial" pitchFamily="34" charset="0"/>
              </a:rPr>
              <a:t> </a:t>
            </a:r>
            <a:endParaRPr lang="it-IT" sz="1200" b="1" dirty="0">
              <a:solidFill>
                <a:srgbClr val="002060"/>
              </a:solidFill>
              <a:cs typeface="Arial" pitchFamily="34" charset="0"/>
            </a:endParaRPr>
          </a:p>
          <a:p>
            <a:pPr eaLnBrk="1" hangingPunct="1"/>
            <a:r>
              <a:rPr lang="it-IT" sz="1100" b="1" dirty="0" smtClean="0">
                <a:solidFill>
                  <a:srgbClr val="002060"/>
                </a:solidFill>
                <a:cs typeface="Arial" pitchFamily="34" charset="0"/>
              </a:rPr>
              <a:t>Funo di Argelato (Bo) - Sabato 19 Novembre 2016</a:t>
            </a:r>
            <a:endParaRPr lang="it-IT" sz="1100" b="1" dirty="0">
              <a:solidFill>
                <a:srgbClr val="002060"/>
              </a:solidFill>
              <a:cs typeface="Arial" pitchFamily="34" charset="0"/>
            </a:endParaRPr>
          </a:p>
        </p:txBody>
      </p:sp>
      <p:pic>
        <p:nvPicPr>
          <p:cNvPr id="20"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026401" y="5907195"/>
            <a:ext cx="972000" cy="3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999" y="6112134"/>
            <a:ext cx="696173" cy="561158"/>
          </a:xfrm>
          <a:prstGeom prst="rect">
            <a:avLst/>
          </a:prstGeom>
        </p:spPr>
      </p:pic>
      <p:cxnSp>
        <p:nvCxnSpPr>
          <p:cNvPr id="22" name="Connettore 1 21"/>
          <p:cNvCxnSpPr/>
          <p:nvPr/>
        </p:nvCxnSpPr>
        <p:spPr>
          <a:xfrm>
            <a:off x="-26573" y="5881140"/>
            <a:ext cx="9180000" cy="0"/>
          </a:xfrm>
          <a:prstGeom prst="line">
            <a:avLst/>
          </a:prstGeom>
          <a:ln w="12700">
            <a:solidFill>
              <a:srgbClr val="3155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7654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TotalTime>
  <Words>1594</Words>
  <Application>Microsoft Office PowerPoint</Application>
  <PresentationFormat>Presentazione su schermo (4:3)</PresentationFormat>
  <Paragraphs>303</Paragraphs>
  <Slides>28</Slides>
  <Notes>25</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Presentazione standard di PowerPoint</vt:lpstr>
      <vt:lpstr>Presentazione standard di PowerPoint</vt:lpstr>
      <vt:lpstr>Presentazione standard di PowerPoint</vt:lpstr>
      <vt:lpstr> «Niuna impresa, pur minima che sia, può   avere cominciamento e fine senza queste tre   cose cioè: senza sapere, senza potere,   senza con amor, volere»       Anonimo fiorentino del 1300</vt:lpstr>
      <vt:lpstr>  Fare il presidente  </vt:lpstr>
      <vt:lpstr>Presentazione standard di PowerPoint</vt:lpstr>
      <vt:lpstr>Da un grande leader</vt:lpstr>
      <vt:lpstr>Rotary e leadership</vt:lpstr>
      <vt:lpstr>L’Associazione Rotary International</vt:lpstr>
      <vt:lpstr>Come funziona</vt:lpstr>
      <vt:lpstr>L’organizzazione nel mondo </vt:lpstr>
      <vt:lpstr>L’ufficio regionale Europa-Africa è a Zurigo</vt:lpstr>
      <vt:lpstr>Istruzioni per il volo</vt:lpstr>
      <vt:lpstr>I doveri ed i poteri dei presidenti 1 (requisiti minimi stabiliti per i club)</vt:lpstr>
      <vt:lpstr>I doveri ed i poteri dei presidenti 2 (requisiti minimi stabiliti per i club)</vt:lpstr>
      <vt:lpstr>I doveri ed i poteri dei presidenti   3 (requisiti minimi stabiliti per i club)</vt:lpstr>
      <vt:lpstr> tenete sempre a mente</vt:lpstr>
      <vt:lpstr>Un Presidente internazionale 1949-50</vt:lpstr>
      <vt:lpstr>Le malattie del mondo e….del Rotary</vt:lpstr>
      <vt:lpstr>Verificate le cause della decrescita </vt:lpstr>
      <vt:lpstr>Chi non conosce il Rotary e non ne conosce i numeri non è in grado di difenderlo, aiuta solo le critiche Per una conoscenza completa occorre incaricare un esperto socio del club per una informazione dedicata a far capire il bilancio del Rotary International Solo questo significa voler comprendere ed esserne orgogliosi per difenderlo</vt:lpstr>
      <vt:lpstr>La gestione dei conflitti</vt:lpstr>
      <vt:lpstr>I PHF ed i riconoscimenti</vt:lpstr>
      <vt:lpstr>Un aiuto da noi tutti </vt:lpstr>
      <vt:lpstr>Cosa fare da ora al Sipe…e dopo</vt:lpstr>
      <vt:lpstr>Corso di Formazione  (obbligatorio)</vt:lpstr>
      <vt:lpstr>Infine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doveri ed i poteri di presidenti (requisiti minimi stabiliti per i club)</dc:title>
  <dc:creator>Pagliarani</dc:creator>
  <cp:lastModifiedBy>Claudio Sabatini</cp:lastModifiedBy>
  <cp:revision>261</cp:revision>
  <cp:lastPrinted>2016-11-09T14:33:33Z</cp:lastPrinted>
  <dcterms:created xsi:type="dcterms:W3CDTF">2015-07-09T08:04:03Z</dcterms:created>
  <dcterms:modified xsi:type="dcterms:W3CDTF">2016-11-22T10:50:45Z</dcterms:modified>
</cp:coreProperties>
</file>