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85" r:id="rId2"/>
    <p:sldId id="2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1pPr>
    <a:lvl2pPr marL="0" marR="0" indent="45720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2pPr>
    <a:lvl3pPr marL="0" marR="0" indent="91440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3pPr>
    <a:lvl4pPr marL="0" marR="0" indent="137160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4pPr>
    <a:lvl5pPr marL="0" marR="0" indent="182880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5pPr>
    <a:lvl6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6pPr>
    <a:lvl7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7pPr>
    <a:lvl8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8pPr>
    <a:lvl9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n">
        <a:font>
          <a:latin typeface="Times New Roman"/>
          <a:ea typeface="Times New Roman"/>
          <a:cs typeface="Times New Roman"/>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Times New Roman"/>
          <a:ea typeface="Times New Roman"/>
          <a:cs typeface="Times New Roman"/>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n" i="on">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n">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989"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1143000" y="685800"/>
            <a:ext cx="4572000" cy="3429000"/>
          </a:xfrm>
          <a:prstGeom prst="rect">
            <a:avLst/>
          </a:prstGeom>
        </p:spPr>
        <p:txBody>
          <a:bodyPr/>
          <a:lstStyle/>
          <a:p>
            <a:endParaRPr/>
          </a:p>
        </p:txBody>
      </p:sp>
      <p:sp>
        <p:nvSpPr>
          <p:cNvPr id="68" name="Shape 6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51514516"/>
      </p:ext>
    </p:extLst>
  </p:cSld>
  <p:clrMap bg1="lt1" tx1="dk1" bg2="lt2" tx2="dk2" accent1="accent1" accent2="accent2" accent3="accent3" accent4="accent4" accent5="accent5" accent6="accent6" hlink="hlink" folHlink="folHlink"/>
  <p:notesStyle>
    <a:lvl1pPr defTabSz="457200" latinLnBrk="0">
      <a:lnSpc>
        <a:spcPct val="125000"/>
      </a:lnSpc>
      <a:defRPr sz="2400">
        <a:latin typeface="+mn-lt"/>
        <a:ea typeface="+mn-ea"/>
        <a:cs typeface="+mn-cs"/>
        <a:sym typeface="Avenir Roman"/>
      </a:defRPr>
    </a:lvl1pPr>
    <a:lvl2pPr indent="228600" defTabSz="457200" latinLnBrk="0">
      <a:lnSpc>
        <a:spcPct val="125000"/>
      </a:lnSpc>
      <a:defRPr sz="2400">
        <a:latin typeface="+mn-lt"/>
        <a:ea typeface="+mn-ea"/>
        <a:cs typeface="+mn-cs"/>
        <a:sym typeface="Avenir Roman"/>
      </a:defRPr>
    </a:lvl2pPr>
    <a:lvl3pPr indent="457200" defTabSz="457200" latinLnBrk="0">
      <a:lnSpc>
        <a:spcPct val="125000"/>
      </a:lnSpc>
      <a:defRPr sz="2400">
        <a:latin typeface="+mn-lt"/>
        <a:ea typeface="+mn-ea"/>
        <a:cs typeface="+mn-cs"/>
        <a:sym typeface="Avenir Roman"/>
      </a:defRPr>
    </a:lvl3pPr>
    <a:lvl4pPr indent="685800" defTabSz="457200" latinLnBrk="0">
      <a:lnSpc>
        <a:spcPct val="125000"/>
      </a:lnSpc>
      <a:defRPr sz="2400">
        <a:latin typeface="+mn-lt"/>
        <a:ea typeface="+mn-ea"/>
        <a:cs typeface="+mn-cs"/>
        <a:sym typeface="Avenir Roman"/>
      </a:defRPr>
    </a:lvl4pPr>
    <a:lvl5pPr indent="914400" defTabSz="457200" latinLnBrk="0">
      <a:lnSpc>
        <a:spcPct val="125000"/>
      </a:lnSpc>
      <a:defRPr sz="2400">
        <a:latin typeface="+mn-lt"/>
        <a:ea typeface="+mn-ea"/>
        <a:cs typeface="+mn-cs"/>
        <a:sym typeface="Avenir Roman"/>
      </a:defRPr>
    </a:lvl5pPr>
    <a:lvl6pPr indent="1143000" defTabSz="457200" latinLnBrk="0">
      <a:lnSpc>
        <a:spcPct val="125000"/>
      </a:lnSpc>
      <a:defRPr sz="2400">
        <a:latin typeface="+mn-lt"/>
        <a:ea typeface="+mn-ea"/>
        <a:cs typeface="+mn-cs"/>
        <a:sym typeface="Avenir Roman"/>
      </a:defRPr>
    </a:lvl6pPr>
    <a:lvl7pPr indent="1371600" defTabSz="457200" latinLnBrk="0">
      <a:lnSpc>
        <a:spcPct val="125000"/>
      </a:lnSpc>
      <a:defRPr sz="2400">
        <a:latin typeface="+mn-lt"/>
        <a:ea typeface="+mn-ea"/>
        <a:cs typeface="+mn-cs"/>
        <a:sym typeface="Avenir Roman"/>
      </a:defRPr>
    </a:lvl7pPr>
    <a:lvl8pPr indent="1600200" defTabSz="457200" latinLnBrk="0">
      <a:lnSpc>
        <a:spcPct val="125000"/>
      </a:lnSpc>
      <a:defRPr sz="2400">
        <a:latin typeface="+mn-lt"/>
        <a:ea typeface="+mn-ea"/>
        <a:cs typeface="+mn-cs"/>
        <a:sym typeface="Avenir Roman"/>
      </a:defRPr>
    </a:lvl8pPr>
    <a:lvl9pPr indent="1828800" defTabSz="457200" latinLnBrk="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0" y="0"/>
            <a:ext cx="1553" cy="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26" tIns="44163" rIns="88326" bIns="4416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pitchFamily="1"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pitchFamily="1"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pitchFamily="1"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pitchFamily="1"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pitchFamily="1" charset="-128"/>
              </a:defRPr>
            </a:lvl9pPr>
          </a:lstStyle>
          <a:p>
            <a:pPr eaLnBrk="1" hangingPunct="1"/>
            <a:fld id="{EF79AA0A-7CE2-4EDF-81D7-FC3300F3322E}" type="slidenum">
              <a:rPr lang="it-IT">
                <a:solidFill>
                  <a:srgbClr val="FFFFFF"/>
                </a:solidFill>
              </a:rPr>
              <a:pPr eaLnBrk="1" hangingPunct="1"/>
              <a:t>1</a:t>
            </a:fld>
            <a:endParaRPr lang="it-IT">
              <a:solidFill>
                <a:srgbClr val="FFFFFF"/>
              </a:solidFill>
            </a:endParaRPr>
          </a:p>
        </p:txBody>
      </p:sp>
      <p:sp>
        <p:nvSpPr>
          <p:cNvPr id="22531" name="Rectangle 2"/>
          <p:cNvSpPr>
            <a:spLocks noChangeArrowheads="1"/>
          </p:cNvSpPr>
          <p:nvPr/>
        </p:nvSpPr>
        <p:spPr bwMode="auto">
          <a:xfrm>
            <a:off x="3887133" y="8688049"/>
            <a:ext cx="2970868"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05" tIns="45576" rIns="91505" bIns="45576" anchor="b"/>
          <a:lstStyle/>
          <a:p>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fld id="{7802EE06-7A99-4A57-8D16-CEA239984CF5}" type="slidenum">
              <a:rPr lang="it-IT" sz="1200">
                <a:latin typeface="Times New Roman" pitchFamily="18" charset="0"/>
              </a:rPr>
              <a:pPr algn="r">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t>1</a:t>
            </a:fld>
            <a:endParaRPr lang="it-IT" sz="1200">
              <a:latin typeface="Times New Roman" pitchFamily="18" charset="0"/>
            </a:endParaRPr>
          </a:p>
        </p:txBody>
      </p:sp>
      <p:sp>
        <p:nvSpPr>
          <p:cNvPr id="22532" name="Rectangle 3"/>
          <p:cNvSpPr>
            <a:spLocks noGrp="1" noRot="1" noChangeAspect="1" noChangeArrowheads="1" noTextEdit="1"/>
          </p:cNvSpPr>
          <p:nvPr>
            <p:ph type="sldImg"/>
          </p:nvPr>
        </p:nvSpPr>
        <p:spPr>
          <a:xfrm>
            <a:off x="1144588" y="685800"/>
            <a:ext cx="4570412" cy="3429000"/>
          </a:xfrm>
          <a:solidFill>
            <a:srgbClr val="FFFFFF"/>
          </a:solidFill>
          <a:ln/>
        </p:spPr>
      </p:sp>
      <p:sp>
        <p:nvSpPr>
          <p:cNvPr id="22533" name="Rectangle 4"/>
          <p:cNvSpPr>
            <a:spLocks noGrp="1" noChangeArrowheads="1"/>
          </p:cNvSpPr>
          <p:nvPr>
            <p:ph type="body" idx="1"/>
          </p:nvPr>
        </p:nvSpPr>
        <p:spPr>
          <a:xfrm>
            <a:off x="914711" y="4344025"/>
            <a:ext cx="5030131" cy="41160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30" tIns="44865" rIns="89730" bIns="44865" anchor="ctr"/>
          <a:lstStyle/>
          <a:p>
            <a:pPr>
              <a:spcBef>
                <a:spcPts val="442"/>
              </a:spcBef>
              <a:tabLst>
                <a:tab pos="0" algn="l"/>
                <a:tab pos="439303" algn="l"/>
                <a:tab pos="880165" algn="l"/>
                <a:tab pos="1321026" algn="l"/>
                <a:tab pos="1761888" algn="l"/>
                <a:tab pos="2202749" algn="l"/>
                <a:tab pos="2643610" algn="l"/>
                <a:tab pos="3084471" algn="l"/>
                <a:tab pos="3525333" algn="l"/>
                <a:tab pos="3966194" algn="l"/>
                <a:tab pos="4407056" algn="l"/>
                <a:tab pos="4847916" algn="l"/>
                <a:tab pos="5288778" algn="l"/>
                <a:tab pos="5729639" algn="l"/>
                <a:tab pos="6170501" algn="l"/>
                <a:tab pos="6611362" algn="l"/>
                <a:tab pos="7052223" algn="l"/>
                <a:tab pos="7493084" algn="l"/>
                <a:tab pos="7933946" algn="l"/>
                <a:tab pos="8374807" algn="l"/>
                <a:tab pos="8815669" algn="l"/>
              </a:tabLst>
            </a:pPr>
            <a:endParaRPr lang="it-IT" smtClean="0">
              <a:latin typeface="Arial" pitchFamily="34" charset="0"/>
              <a:ea typeface="ヒラギノ角ゴ Pro W3"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t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9" name="Text Box 4"/>
          <p:cNvSpPr txBox="1">
            <a:spLocks noChangeArrowheads="1"/>
          </p:cNvSpPr>
          <p:nvPr userDrawn="1"/>
        </p:nvSpPr>
        <p:spPr bwMode="auto">
          <a:xfrm>
            <a:off x="5410200" y="6112133"/>
            <a:ext cx="33528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ヒラギノ角ゴ Pro W3" pitchFamily="1"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ヒラギノ角ゴ Pro W3" pitchFamily="1"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ヒラギノ角ゴ Pro W3" pitchFamily="1"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ヒラギノ角ゴ Pro W3" pitchFamily="1"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ea typeface="ヒラギノ角ゴ Pro W3" pitchFamily="1" charset="-128"/>
              </a:defRPr>
            </a:lvl9pPr>
          </a:lstStyle>
          <a:p>
            <a:pPr eaLnBrk="1" hangingPunct="1">
              <a:buFont typeface="Times New Roman" pitchFamily="18" charset="0"/>
              <a:buNone/>
            </a:pPr>
            <a:r>
              <a:rPr lang="it-IT" sz="1100" b="1" dirty="0">
                <a:solidFill>
                  <a:srgbClr val="002060"/>
                </a:solidFill>
              </a:rPr>
              <a:t>Distretto 2072</a:t>
            </a:r>
          </a:p>
          <a:p>
            <a:pPr eaLnBrk="1" hangingPunct="1">
              <a:buFont typeface="Times New Roman" pitchFamily="18" charset="0"/>
              <a:buNone/>
            </a:pPr>
            <a:r>
              <a:rPr lang="it-IT" sz="1100" b="1" dirty="0">
                <a:solidFill>
                  <a:srgbClr val="002060"/>
                </a:solidFill>
              </a:rPr>
              <a:t>Governatore </a:t>
            </a:r>
            <a:r>
              <a:rPr lang="it-IT" sz="1100" b="1" dirty="0" smtClean="0">
                <a:solidFill>
                  <a:srgbClr val="002060"/>
                </a:solidFill>
              </a:rPr>
              <a:t>2017- 2018  Maurizio MARCIALIS</a:t>
            </a:r>
            <a:endParaRPr lang="it-IT" sz="1100" b="1" dirty="0">
              <a:solidFill>
                <a:srgbClr val="002060"/>
              </a:solidFill>
            </a:endParaRPr>
          </a:p>
          <a:p>
            <a:pPr eaLnBrk="1" hangingPunct="1">
              <a:buFont typeface="Times New Roman" pitchFamily="18" charset="0"/>
              <a:buNone/>
            </a:pPr>
            <a:r>
              <a:rPr lang="it-IT" sz="1000" b="1" dirty="0">
                <a:solidFill>
                  <a:srgbClr val="002060"/>
                </a:solidFill>
              </a:rPr>
              <a:t>Emilia Romagna </a:t>
            </a:r>
            <a:r>
              <a:rPr lang="it-IT" sz="1000" b="1" dirty="0" smtClean="0">
                <a:solidFill>
                  <a:srgbClr val="002060"/>
                </a:solidFill>
              </a:rPr>
              <a:t>- </a:t>
            </a:r>
            <a:r>
              <a:rPr lang="it-IT" sz="1000" b="1" dirty="0">
                <a:solidFill>
                  <a:srgbClr val="002060"/>
                </a:solidFill>
              </a:rPr>
              <a:t>Repubblica di San </a:t>
            </a:r>
            <a:r>
              <a:rPr lang="it-IT" sz="1100" b="1" dirty="0">
                <a:solidFill>
                  <a:srgbClr val="002060"/>
                </a:solidFill>
              </a:rPr>
              <a:t>Marino</a:t>
            </a:r>
          </a:p>
        </p:txBody>
      </p:sp>
      <p:cxnSp>
        <p:nvCxnSpPr>
          <p:cNvPr id="10" name="Connettore 1 9"/>
          <p:cNvCxnSpPr/>
          <p:nvPr userDrawn="1"/>
        </p:nvCxnSpPr>
        <p:spPr>
          <a:xfrm>
            <a:off x="5257800" y="5886000"/>
            <a:ext cx="0" cy="972000"/>
          </a:xfrm>
          <a:prstGeom prst="line">
            <a:avLst/>
          </a:prstGeom>
          <a:ln w="12700">
            <a:solidFill>
              <a:srgbClr val="3155A4"/>
            </a:solidFill>
          </a:ln>
        </p:spPr>
        <p:style>
          <a:lnRef idx="1">
            <a:schemeClr val="accent1"/>
          </a:lnRef>
          <a:fillRef idx="0">
            <a:schemeClr val="accent1"/>
          </a:fillRef>
          <a:effectRef idx="0">
            <a:schemeClr val="accent1"/>
          </a:effectRef>
          <a:fontRef idx="minor">
            <a:schemeClr val="tx1"/>
          </a:fontRef>
        </p:style>
      </p:cxnSp>
      <p:sp>
        <p:nvSpPr>
          <p:cNvPr id="11" name="CasellaDiTesto 10"/>
          <p:cNvSpPr txBox="1">
            <a:spLocks noChangeArrowheads="1"/>
          </p:cNvSpPr>
          <p:nvPr userDrawn="1"/>
        </p:nvSpPr>
        <p:spPr bwMode="auto">
          <a:xfrm>
            <a:off x="1219200" y="6112133"/>
            <a:ext cx="39624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1" charset="-128"/>
              </a:defRPr>
            </a:lvl1pPr>
            <a:lvl2pPr marL="742950" indent="-285750" eaLnBrk="0" hangingPunct="0">
              <a:defRPr sz="2400">
                <a:solidFill>
                  <a:schemeClr val="tx1"/>
                </a:solidFill>
                <a:latin typeface="Arial" pitchFamily="34" charset="0"/>
                <a:ea typeface="ヒラギノ角ゴ Pro W3" pitchFamily="1" charset="-128"/>
              </a:defRPr>
            </a:lvl2pPr>
            <a:lvl3pPr marL="1143000" indent="-228600" eaLnBrk="0" hangingPunct="0">
              <a:defRPr sz="2400">
                <a:solidFill>
                  <a:schemeClr val="tx1"/>
                </a:solidFill>
                <a:latin typeface="Arial" pitchFamily="34" charset="0"/>
                <a:ea typeface="ヒラギノ角ゴ Pro W3" pitchFamily="1" charset="-128"/>
              </a:defRPr>
            </a:lvl3pPr>
            <a:lvl4pPr marL="1600200" indent="-228600" eaLnBrk="0" hangingPunct="0">
              <a:defRPr sz="2400">
                <a:solidFill>
                  <a:schemeClr val="tx1"/>
                </a:solidFill>
                <a:latin typeface="Arial" pitchFamily="34" charset="0"/>
                <a:ea typeface="ヒラギノ角ゴ Pro W3" pitchFamily="1" charset="-128"/>
              </a:defRPr>
            </a:lvl4pPr>
            <a:lvl5pPr marL="2057400" indent="-228600" eaLnBrk="0" hangingPunct="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eaLnBrk="1" hangingPunct="1"/>
            <a:r>
              <a:rPr lang="it-IT" sz="1200" b="1" dirty="0" smtClean="0">
                <a:solidFill>
                  <a:srgbClr val="002060"/>
                </a:solidFill>
                <a:cs typeface="Arial" pitchFamily="34" charset="0"/>
              </a:rPr>
              <a:t>PRE-SIPE  	</a:t>
            </a:r>
            <a:r>
              <a:rPr lang="it-IT" sz="1150" dirty="0" smtClean="0">
                <a:solidFill>
                  <a:srgbClr val="002060"/>
                </a:solidFill>
                <a:cs typeface="Arial" pitchFamily="34" charset="0"/>
              </a:rPr>
              <a:t>(Seminario Istruzione Presidenti Eletti)</a:t>
            </a:r>
            <a:r>
              <a:rPr lang="it-IT" sz="1150" b="1" dirty="0" smtClean="0">
                <a:solidFill>
                  <a:srgbClr val="002060"/>
                </a:solidFill>
                <a:cs typeface="Arial" pitchFamily="34" charset="0"/>
              </a:rPr>
              <a:t>   </a:t>
            </a:r>
          </a:p>
          <a:p>
            <a:pPr eaLnBrk="1" hangingPunct="1"/>
            <a:r>
              <a:rPr lang="it-IT" sz="1200" b="1" dirty="0" smtClean="0">
                <a:solidFill>
                  <a:srgbClr val="002060"/>
                </a:solidFill>
                <a:cs typeface="Arial" pitchFamily="34" charset="0"/>
              </a:rPr>
              <a:t>SEGS	</a:t>
            </a:r>
            <a:r>
              <a:rPr lang="it-IT" sz="1200" dirty="0" smtClean="0">
                <a:solidFill>
                  <a:srgbClr val="002060"/>
                </a:solidFill>
                <a:cs typeface="Arial" pitchFamily="34" charset="0"/>
              </a:rPr>
              <a:t>(Seminario Gestione delle Sovvenzioni)</a:t>
            </a:r>
            <a:r>
              <a:rPr lang="it-IT" sz="1200" b="1" dirty="0" smtClean="0">
                <a:solidFill>
                  <a:srgbClr val="002060"/>
                </a:solidFill>
                <a:cs typeface="Arial" pitchFamily="34" charset="0"/>
              </a:rPr>
              <a:t> </a:t>
            </a:r>
            <a:endParaRPr lang="it-IT" sz="1200" b="1" dirty="0">
              <a:solidFill>
                <a:srgbClr val="002060"/>
              </a:solidFill>
              <a:cs typeface="Arial" pitchFamily="34" charset="0"/>
            </a:endParaRPr>
          </a:p>
          <a:p>
            <a:pPr eaLnBrk="1" hangingPunct="1"/>
            <a:r>
              <a:rPr lang="it-IT" sz="1100" b="1" dirty="0" smtClean="0">
                <a:solidFill>
                  <a:srgbClr val="002060"/>
                </a:solidFill>
                <a:cs typeface="Arial" pitchFamily="34" charset="0"/>
              </a:rPr>
              <a:t>Funo di Argelato (Bo) - Sabato 19 Novembre 2016</a:t>
            </a:r>
            <a:endParaRPr lang="it-IT" sz="1100" b="1" dirty="0">
              <a:solidFill>
                <a:srgbClr val="002060"/>
              </a:solidFill>
              <a:cs typeface="Arial" pitchFamily="34" charset="0"/>
            </a:endParaRPr>
          </a:p>
        </p:txBody>
      </p:sp>
      <p:pic>
        <p:nvPicPr>
          <p:cNvPr id="12" name="Immagin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8026401" y="5907195"/>
            <a:ext cx="972000" cy="36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999" y="6112134"/>
            <a:ext cx="696173" cy="561158"/>
          </a:xfrm>
          <a:prstGeom prst="rect">
            <a:avLst/>
          </a:prstGeom>
        </p:spPr>
      </p:pic>
      <p:cxnSp>
        <p:nvCxnSpPr>
          <p:cNvPr id="14" name="Connettore 1 13"/>
          <p:cNvCxnSpPr/>
          <p:nvPr userDrawn="1"/>
        </p:nvCxnSpPr>
        <p:spPr>
          <a:xfrm>
            <a:off x="-26573" y="5881140"/>
            <a:ext cx="9180000" cy="0"/>
          </a:xfrm>
          <a:prstGeom prst="line">
            <a:avLst/>
          </a:prstGeom>
          <a:ln w="12700">
            <a:solidFill>
              <a:srgbClr val="3155A4"/>
            </a:solidFill>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userDrawn="1"/>
        </p:nvSpPr>
        <p:spPr>
          <a:xfrm>
            <a:off x="0" y="234156"/>
            <a:ext cx="9144000" cy="378565"/>
          </a:xfrm>
          <a:prstGeom prst="rect">
            <a:avLst/>
          </a:prstGeom>
          <a:solidFill>
            <a:srgbClr val="3155A4"/>
          </a:solidFill>
        </p:spPr>
        <p:txBody>
          <a:bodyPr wrap="square" rtlCol="0">
            <a:spAutoFit/>
          </a:bodyPr>
          <a:lstStyle/>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smtClean="0">
                <a:solidFill>
                  <a:srgbClr val="FFFFFF"/>
                </a:solidFill>
                <a:latin typeface="Arial" pitchFamily="34" charset="0"/>
                <a:cs typeface="Arial" pitchFamily="34" charset="0"/>
              </a:rPr>
              <a:t>LA  GESTIONE  DEI  MINORI  NEL  ROTARY</a:t>
            </a:r>
            <a:endParaRPr lang="it-IT" sz="2000" b="1" dirty="0">
              <a:solidFill>
                <a:srgbClr val="FFFFFF"/>
              </a:solidFill>
              <a:latin typeface="Arial" pitchFamily="34" charset="0"/>
              <a:cs typeface="Arial" pitchFamily="34" charset="0"/>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2" name="Shape 32"/>
          <p:cNvSpPr/>
          <p:nvPr/>
        </p:nvSpPr>
        <p:spPr>
          <a:xfrm>
            <a:off x="457199" y="5608637"/>
            <a:ext cx="8229602" cy="1588"/>
          </a:xfrm>
          <a:prstGeom prst="line">
            <a:avLst/>
          </a:prstGeom>
          <a:ln w="9360">
            <a:solidFill>
              <a:srgbClr val="C0C0C0"/>
            </a:solidFill>
            <a:miter/>
          </a:ln>
        </p:spPr>
        <p:txBody>
          <a:bodyPr lIns="45719" rIns="45719"/>
          <a:lstStyle/>
          <a:p>
            <a:pPr defTabSz="457200">
              <a:lnSpc>
                <a:spcPct val="100000"/>
              </a:lnSpc>
              <a:defRPr sz="1200">
                <a:uFillTx/>
                <a:latin typeface="+mj-lt"/>
                <a:ea typeface="+mj-ea"/>
                <a:cs typeface="+mj-cs"/>
                <a:sym typeface="Helvetica"/>
              </a:defRPr>
            </a:pPr>
            <a:endParaRPr/>
          </a:p>
        </p:txBody>
      </p:sp>
      <p:sp>
        <p:nvSpPr>
          <p:cNvPr id="33" name="Shape 33"/>
          <p:cNvSpPr/>
          <p:nvPr/>
        </p:nvSpPr>
        <p:spPr>
          <a:xfrm>
            <a:off x="326925" y="6327809"/>
            <a:ext cx="3284291" cy="393829"/>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p>
            <a:pPr algn="ctr" defTabSz="449262">
              <a:lnSpc>
                <a:spcPct val="1000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100" b="1">
                <a:solidFill>
                  <a:srgbClr val="424242"/>
                </a:solidFill>
                <a:uFillTx/>
                <a:latin typeface="Arial"/>
                <a:ea typeface="Arial"/>
                <a:cs typeface="Arial"/>
                <a:sym typeface="Arial"/>
              </a:defRPr>
            </a:pPr>
            <a:r>
              <a:t>Emilia Romagna - Repubblica di San Marino</a:t>
            </a:r>
            <a:br/>
            <a:r>
              <a:t>Governatore 2015-2016 Paolo Pasini</a:t>
            </a:r>
          </a:p>
        </p:txBody>
      </p:sp>
      <p:pic>
        <p:nvPicPr>
          <p:cNvPr id="34" name="image.jpg"/>
          <p:cNvPicPr>
            <a:picLocks noChangeAspect="1"/>
          </p:cNvPicPr>
          <p:nvPr/>
        </p:nvPicPr>
        <p:blipFill>
          <a:blip r:embed="rId2">
            <a:extLst/>
          </a:blip>
          <a:stretch>
            <a:fillRect/>
          </a:stretch>
        </p:blipFill>
        <p:spPr>
          <a:xfrm>
            <a:off x="1120775" y="5672907"/>
            <a:ext cx="1465263" cy="596901"/>
          </a:xfrm>
          <a:prstGeom prst="rect">
            <a:avLst/>
          </a:prstGeom>
          <a:ln w="12700">
            <a:miter lim="400000"/>
          </a:ln>
        </p:spPr>
      </p:pic>
      <p:sp>
        <p:nvSpPr>
          <p:cNvPr id="35" name="Shape 35"/>
          <p:cNvSpPr/>
          <p:nvPr/>
        </p:nvSpPr>
        <p:spPr>
          <a:xfrm>
            <a:off x="573880" y="6093434"/>
            <a:ext cx="1728790" cy="216860"/>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lvl1pPr algn="ctr" defTabSz="449262">
              <a:lnSpc>
                <a:spcPct val="1000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900" b="1">
                <a:solidFill>
                  <a:srgbClr val="3557A2"/>
                </a:solidFill>
                <a:uFillTx/>
                <a:latin typeface="Arial"/>
                <a:ea typeface="Arial"/>
                <a:cs typeface="Arial"/>
                <a:sym typeface="Arial"/>
              </a:defRPr>
            </a:lvl1pPr>
          </a:lstStyle>
          <a:p>
            <a:pPr>
              <a:defRPr sz="1800">
                <a:solidFill>
                  <a:srgbClr val="000000"/>
                </a:solidFill>
              </a:defRPr>
            </a:pPr>
            <a:r>
              <a:rPr sz="900">
                <a:solidFill>
                  <a:srgbClr val="3557A2"/>
                </a:solidFill>
              </a:rPr>
              <a:t>        Distretto 2072</a:t>
            </a:r>
          </a:p>
        </p:txBody>
      </p:sp>
      <p:sp>
        <p:nvSpPr>
          <p:cNvPr id="36" name="Shape 36"/>
          <p:cNvSpPr/>
          <p:nvPr/>
        </p:nvSpPr>
        <p:spPr>
          <a:xfrm>
            <a:off x="5881266" y="6283359"/>
            <a:ext cx="3037840" cy="390229"/>
          </a:xfrm>
          <a:prstGeom prst="rect">
            <a:avLst/>
          </a:prstGeom>
          <a:ln w="12700">
            <a:miter lim="400000"/>
          </a:ln>
          <a:extLst>
            <a:ext uri="{C572A759-6A51-4108-AA02-DFA0A04FC94B}">
              <ma14:wrappingTextBoxFlag xmlns="" xmlns:ma14="http://schemas.microsoft.com/office/mac/drawingml/2011/main" val="1"/>
            </a:ext>
          </a:extLst>
        </p:spPr>
        <p:txBody>
          <a:bodyPr lIns="44999" tIns="44999" rIns="44999" bIns="44999">
            <a:spAutoFit/>
          </a:bodyPr>
          <a:lstStyle>
            <a:lvl1pPr algn="ctr" defTabSz="449262">
              <a:lnSpc>
                <a:spcPct val="1000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100" b="1">
                <a:solidFill>
                  <a:srgbClr val="424242"/>
                </a:solidFill>
                <a:uFillTx/>
                <a:latin typeface="Arial"/>
                <a:ea typeface="Arial"/>
                <a:cs typeface="Arial"/>
                <a:sym typeface="Arial"/>
              </a:defRPr>
            </a:lvl1pPr>
          </a:lstStyle>
          <a:p>
            <a:r>
              <a:t>SIPE Rotaract e Formazione Delegati Rotary per il Rotaract - Imola, 20 Aprile 2015</a:t>
            </a:r>
          </a:p>
        </p:txBody>
      </p:sp>
      <p:sp>
        <p:nvSpPr>
          <p:cNvPr id="37" name="Shape 37"/>
          <p:cNvSpPr>
            <a:spLocks noGrp="1"/>
          </p:cNvSpPr>
          <p:nvPr>
            <p:ph type="sldNum" sz="quarter" idx="2"/>
          </p:nvPr>
        </p:nvSpPr>
        <p:spPr>
          <a:xfrm>
            <a:off x="371475" y="5248528"/>
            <a:ext cx="2133600" cy="439228"/>
          </a:xfrm>
          <a:prstGeom prst="rect">
            <a:avLst/>
          </a:prstGeom>
        </p:spPr>
        <p:txBody>
          <a:bodyPr lIns="46798" tIns="46798" rIns="46798" bIns="46798"/>
          <a:lstStyle>
            <a:lvl1pPr algn="ctr" defTabSz="449262">
              <a:lnSpc>
                <a:spcPct val="1000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chemeClr val="accent3">
                    <a:lumOff val="44000"/>
                  </a:schemeClr>
                </a:solidFill>
                <a:uFillTx/>
              </a:defRPr>
            </a:lvl1pPr>
          </a:lstStyle>
          <a:p>
            <a:fld id="{86CB4B4D-7CA3-9044-876B-883B54F8677D}" type="slidenum">
              <a:t>‹N›</a:t>
            </a:fld>
            <a:endParaRPr/>
          </a:p>
        </p:txBody>
      </p:sp>
      <p:grpSp>
        <p:nvGrpSpPr>
          <p:cNvPr id="40" name="Group 40"/>
          <p:cNvGrpSpPr/>
          <p:nvPr/>
        </p:nvGrpSpPr>
        <p:grpSpPr>
          <a:xfrm>
            <a:off x="-2581" y="226758"/>
            <a:ext cx="9283703" cy="503239"/>
            <a:chOff x="0" y="0"/>
            <a:chExt cx="9283702" cy="503237"/>
          </a:xfrm>
        </p:grpSpPr>
        <p:sp>
          <p:nvSpPr>
            <p:cNvPr id="38" name="Shape 38"/>
            <p:cNvSpPr/>
            <p:nvPr/>
          </p:nvSpPr>
          <p:spPr>
            <a:xfrm>
              <a:off x="-1" y="0"/>
              <a:ext cx="9144004" cy="503238"/>
            </a:xfrm>
            <a:prstGeom prst="rect">
              <a:avLst/>
            </a:prstGeom>
            <a:solidFill>
              <a:srgbClr val="424242"/>
            </a:solidFill>
            <a:ln w="12700" cap="flat">
              <a:noFill/>
              <a:miter lim="400000"/>
            </a:ln>
            <a:effectLst/>
          </p:spPr>
          <p:txBody>
            <a:bodyPr wrap="square" lIns="45719" tIns="45719" rIns="45719" bIns="45719" numCol="1" anchor="ctr">
              <a:noAutofit/>
            </a:bodyPr>
            <a:lstStyle/>
            <a:p>
              <a:pPr algn="ctr" defTabSz="449262">
                <a:defRPr b="1">
                  <a:uFillTx/>
                  <a:latin typeface="Arial"/>
                  <a:ea typeface="Arial"/>
                  <a:cs typeface="Arial"/>
                  <a:sym typeface="Arial"/>
                </a:defRPr>
              </a:pPr>
              <a:endParaRPr/>
            </a:p>
          </p:txBody>
        </p:sp>
        <p:sp>
          <p:nvSpPr>
            <p:cNvPr id="39" name="Shape 39"/>
            <p:cNvSpPr/>
            <p:nvPr/>
          </p:nvSpPr>
          <p:spPr>
            <a:xfrm>
              <a:off x="139699" y="78804"/>
              <a:ext cx="9144004" cy="345630"/>
            </a:xfrm>
            <a:prstGeom prst="rect">
              <a:avLst/>
            </a:prstGeom>
            <a:solidFill>
              <a:srgbClr val="42424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b="1">
                  <a:solidFill>
                    <a:schemeClr val="accent3">
                      <a:lumOff val="44000"/>
                    </a:schemeClr>
                  </a:solidFill>
                  <a:uFillTx/>
                  <a:latin typeface="Arial"/>
                  <a:ea typeface="Arial"/>
                  <a:cs typeface="Arial"/>
                  <a:sym typeface="Arial"/>
                </a:defRPr>
              </a:lvl1pPr>
            </a:lstStyle>
            <a:p>
              <a:r>
                <a:t>ROTARY E ROTARACT - INSIEME VERSO IL FUTURO</a:t>
              </a:r>
            </a:p>
          </p:txBody>
        </p:sp>
      </p:grpSp>
      <p:pic>
        <p:nvPicPr>
          <p:cNvPr id="41" name="pasted-image.tif"/>
          <p:cNvPicPr>
            <a:picLocks noChangeAspect="1"/>
          </p:cNvPicPr>
          <p:nvPr/>
        </p:nvPicPr>
        <p:blipFill>
          <a:blip r:embed="rId3">
            <a:extLst/>
          </a:blip>
          <a:stretch>
            <a:fillRect/>
          </a:stretch>
        </p:blipFill>
        <p:spPr>
          <a:xfrm>
            <a:off x="6754934" y="5696584"/>
            <a:ext cx="1510242" cy="505217"/>
          </a:xfrm>
          <a:prstGeom prst="rect">
            <a:avLst/>
          </a:prstGeom>
          <a:ln w="12700">
            <a:miter lim="400000"/>
          </a:ln>
        </p:spPr>
      </p:pic>
      <p:sp>
        <p:nvSpPr>
          <p:cNvPr id="42" name="Shape 42"/>
          <p:cNvSpPr/>
          <p:nvPr/>
        </p:nvSpPr>
        <p:spPr>
          <a:xfrm>
            <a:off x="3053080" y="3205481"/>
            <a:ext cx="3037841" cy="447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defTabSz="457200">
              <a:lnSpc>
                <a:spcPct val="100000"/>
              </a:lnSpc>
              <a:defRPr sz="1200">
                <a:uFillTx/>
                <a:latin typeface="Times"/>
                <a:ea typeface="Times"/>
                <a:cs typeface="Times"/>
                <a:sym typeface="Times"/>
              </a:defRPr>
            </a:lvl1pPr>
          </a:lstStyle>
          <a:p>
            <a:r>
              <a:t>                                                                            </a:t>
            </a:r>
          </a:p>
        </p:txBody>
      </p:sp>
      <p:pic>
        <p:nvPicPr>
          <p:cNvPr id="43" name="pasted-image.tif"/>
          <p:cNvPicPr>
            <a:picLocks noChangeAspect="1"/>
          </p:cNvPicPr>
          <p:nvPr/>
        </p:nvPicPr>
        <p:blipFill>
          <a:blip r:embed="rId4">
            <a:extLst/>
          </a:blip>
          <a:stretch>
            <a:fillRect/>
          </a:stretch>
        </p:blipFill>
        <p:spPr>
          <a:xfrm>
            <a:off x="3826171" y="5651500"/>
            <a:ext cx="1608139" cy="1100732"/>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50" name="Shape 50"/>
          <p:cNvSpPr/>
          <p:nvPr/>
        </p:nvSpPr>
        <p:spPr>
          <a:xfrm>
            <a:off x="457199" y="5608637"/>
            <a:ext cx="8229602" cy="1588"/>
          </a:xfrm>
          <a:prstGeom prst="line">
            <a:avLst/>
          </a:prstGeom>
          <a:ln w="9360">
            <a:solidFill>
              <a:srgbClr val="C0C0C0"/>
            </a:solidFill>
            <a:miter/>
          </a:ln>
        </p:spPr>
        <p:txBody>
          <a:bodyPr lIns="45719" rIns="45719"/>
          <a:lstStyle/>
          <a:p>
            <a:pPr algn="ctr" defTabSz="449262">
              <a:lnSpc>
                <a:spcPct val="1000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chemeClr val="accent3">
                    <a:lumOff val="44000"/>
                  </a:schemeClr>
                </a:solidFill>
                <a:uFillTx/>
                <a:latin typeface="+mj-lt"/>
                <a:ea typeface="+mj-ea"/>
                <a:cs typeface="+mj-cs"/>
                <a:sym typeface="Helvetica"/>
              </a:defRPr>
            </a:pPr>
            <a:endParaRPr/>
          </a:p>
        </p:txBody>
      </p:sp>
      <p:pic>
        <p:nvPicPr>
          <p:cNvPr id="51" name="Logo_Rotary_Riccione_Cattolica.png"/>
          <p:cNvPicPr>
            <a:picLocks noChangeAspect="1"/>
          </p:cNvPicPr>
          <p:nvPr/>
        </p:nvPicPr>
        <p:blipFill>
          <a:blip r:embed="rId2">
            <a:extLst/>
          </a:blip>
          <a:srcRect l="24740" t="18428" r="3818" b="18428"/>
          <a:stretch>
            <a:fillRect/>
          </a:stretch>
        </p:blipFill>
        <p:spPr>
          <a:xfrm>
            <a:off x="54097" y="73325"/>
            <a:ext cx="1715437" cy="600479"/>
          </a:xfrm>
          <a:prstGeom prst="rect">
            <a:avLst/>
          </a:prstGeom>
          <a:ln w="12700">
            <a:miter lim="400000"/>
          </a:ln>
        </p:spPr>
      </p:pic>
      <p:pic>
        <p:nvPicPr>
          <p:cNvPr id="52" name="PastedGraphic-3.tiff"/>
          <p:cNvPicPr>
            <a:picLocks noChangeAspect="1"/>
          </p:cNvPicPr>
          <p:nvPr/>
        </p:nvPicPr>
        <p:blipFill>
          <a:blip r:embed="rId3">
            <a:extLst/>
          </a:blip>
          <a:srcRect r="2450"/>
          <a:stretch>
            <a:fillRect/>
          </a:stretch>
        </p:blipFill>
        <p:spPr>
          <a:xfrm>
            <a:off x="2297106" y="5744970"/>
            <a:ext cx="4549396" cy="838008"/>
          </a:xfrm>
          <a:prstGeom prst="rect">
            <a:avLst/>
          </a:prstGeom>
          <a:ln w="12700">
            <a:miter lim="400000"/>
          </a:ln>
        </p:spPr>
      </p:pic>
      <p:sp>
        <p:nvSpPr>
          <p:cNvPr id="53" name="Shape 53"/>
          <p:cNvSpPr>
            <a:spLocks noGrp="1"/>
          </p:cNvSpPr>
          <p:nvPr>
            <p:ph type="sldNum" sz="quarter" idx="2"/>
          </p:nvPr>
        </p:nvSpPr>
        <p:spPr>
          <a:xfrm>
            <a:off x="1215610" y="5248530"/>
            <a:ext cx="445330" cy="439228"/>
          </a:xfrm>
          <a:prstGeom prst="rect">
            <a:avLst/>
          </a:prstGeom>
        </p:spPr>
        <p:txBody>
          <a:bodyPr wrap="none" lIns="46798" tIns="46798" rIns="46798" bIns="46798"/>
          <a:lstStyle>
            <a:lvl1pPr algn="ctr" defTabSz="449262">
              <a:lnSpc>
                <a:spcPct val="1000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chemeClr val="accent3">
                    <a:lumOff val="44000"/>
                  </a:schemeClr>
                </a:solidFill>
                <a:uFillTx/>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0" name="Shape 60"/>
          <p:cNvSpPr/>
          <p:nvPr/>
        </p:nvSpPr>
        <p:spPr>
          <a:xfrm>
            <a:off x="-2" y="0"/>
            <a:ext cx="9144004" cy="6858000"/>
          </a:xfrm>
          <a:prstGeom prst="rect">
            <a:avLst/>
          </a:prstGeom>
          <a:ln w="3175">
            <a:solidFill>
              <a:srgbClr val="958D85"/>
            </a:solidFill>
            <a:miter/>
          </a:ln>
        </p:spPr>
        <p:txBody>
          <a:bodyPr lIns="45719" rIns="45719" anchor="ctr"/>
          <a:lstStyle/>
          <a:p>
            <a:pPr defTabSz="449262">
              <a:defRPr>
                <a:uFillTx/>
                <a:latin typeface="Arial"/>
                <a:ea typeface="Arial"/>
                <a:cs typeface="Arial"/>
                <a:sym typeface="Arial"/>
              </a:defRPr>
            </a:pPr>
            <a:endParaRPr/>
          </a:p>
        </p:txBody>
      </p:sp>
      <p:sp>
        <p:nvSpPr>
          <p:cNvPr id="61" name="Shape 61"/>
          <p:cNvSpPr>
            <a:spLocks noGrp="1"/>
          </p:cNvSpPr>
          <p:nvPr>
            <p:ph type="sldNum" sz="quarter" idx="2"/>
          </p:nvPr>
        </p:nvSpPr>
        <p:spPr>
          <a:xfrm>
            <a:off x="5486400" y="6136736"/>
            <a:ext cx="2133600" cy="439228"/>
          </a:xfrm>
          <a:prstGeom prst="rect">
            <a:avLst/>
          </a:prstGeom>
        </p:spPr>
        <p:txBody>
          <a:bodyPr wrap="none" lIns="46798" tIns="46798" rIns="46798" bIns="46798"/>
          <a:lstStyle>
            <a:lvl1pPr algn="ctr" defTabSz="449262">
              <a:lnSpc>
                <a:spcPct val="100000"/>
              </a:lnSpc>
              <a:spcBef>
                <a:spcPts val="5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chemeClr val="accent3">
                    <a:lumOff val="44000"/>
                  </a:schemeClr>
                </a:solidFill>
                <a:uFillTx/>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1216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Shape 2"/>
          <p:cNvSpPr/>
          <p:nvPr/>
        </p:nvSpPr>
        <p:spPr>
          <a:xfrm>
            <a:off x="-1" y="0"/>
            <a:ext cx="9144002" cy="6858000"/>
          </a:xfrm>
          <a:prstGeom prst="rect">
            <a:avLst/>
          </a:prstGeom>
          <a:ln w="3175">
            <a:solidFill>
              <a:srgbClr val="958D85"/>
            </a:solidFill>
            <a:miter/>
          </a:ln>
        </p:spPr>
        <p:txBody>
          <a:bodyPr lIns="45719" rIns="45719" anchor="ctr"/>
          <a:lstStyle/>
          <a:p>
            <a:pPr>
              <a:defRPr>
                <a:latin typeface="Arial"/>
                <a:ea typeface="Arial"/>
                <a:cs typeface="Arial"/>
                <a:sym typeface="Arial"/>
              </a:defRPr>
            </a:pPr>
            <a:endParaRPr/>
          </a:p>
        </p:txBody>
      </p:sp>
      <p:sp>
        <p:nvSpPr>
          <p:cNvPr id="3" name="Shape 3"/>
          <p:cNvSpPr>
            <a:spLocks noGrp="1"/>
          </p:cNvSpPr>
          <p:nvPr>
            <p:ph type="sldNum" sz="quarter" idx="2"/>
          </p:nvPr>
        </p:nvSpPr>
        <p:spPr>
          <a:xfrm>
            <a:off x="6553200" y="6172200"/>
            <a:ext cx="2133600" cy="368301"/>
          </a:xfrm>
          <a:prstGeom prst="rect">
            <a:avLst/>
          </a:prstGeom>
          <a:ln w="12700">
            <a:miter lim="400000"/>
          </a:ln>
        </p:spPr>
        <p:txBody>
          <a:bodyPr lIns="45719" rIns="45719" anchor="ctr">
            <a:spAutoFit/>
          </a:bodyPr>
          <a:lstStyle>
            <a:lvl1pPr algn="r">
              <a:defRPr sz="1200">
                <a:latin typeface="Arial"/>
                <a:ea typeface="Arial"/>
                <a:cs typeface="Arial"/>
                <a:sym typeface="Arial"/>
              </a:defRPr>
            </a:lvl1pPr>
          </a:lstStyle>
          <a:p>
            <a:fld id="{86CB4B4D-7CA3-9044-876B-883B54F8677D}" type="slidenum">
              <a:t>‹N›</a:t>
            </a:fld>
            <a:endParaRPr/>
          </a:p>
        </p:txBody>
      </p:sp>
      <p:sp>
        <p:nvSpPr>
          <p:cNvPr id="4" name="Shape 4"/>
          <p:cNvSpPr>
            <a:spLocks noGrp="1"/>
          </p:cNvSpPr>
          <p:nvPr>
            <p:ph type="title"/>
          </p:nvPr>
        </p:nvSpPr>
        <p:spPr>
          <a:xfrm>
            <a:off x="457200" y="92074"/>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r>
              <a:t>Titolo Testo</a:t>
            </a:r>
          </a:p>
        </p:txBody>
      </p:sp>
      <p:sp>
        <p:nvSpPr>
          <p:cNvPr id="5" name="Shape 5"/>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Corpo livello uno</a:t>
            </a:r>
          </a:p>
          <a:p>
            <a:pPr lvl="1"/>
            <a:r>
              <a:t>Corpo livello due</a:t>
            </a:r>
          </a:p>
          <a:p>
            <a:pPr lvl="2"/>
            <a:r>
              <a:t>Corpo livello tre</a:t>
            </a:r>
          </a:p>
          <a:p>
            <a:pPr lvl="3"/>
            <a:r>
              <a:t>Corpo livello quattro</a:t>
            </a:r>
          </a:p>
          <a:p>
            <a:pPr lvl="4"/>
            <a:r>
              <a:t>Corpo livello cinque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449262" rtl="0" latinLnBrk="0">
        <a:lnSpc>
          <a:spcPct val="93000"/>
        </a:lnSpc>
        <a:spcBef>
          <a:spcPts val="0"/>
        </a:spcBef>
        <a:spcAft>
          <a:spcPts val="0"/>
        </a:spcAft>
        <a:buClrTx/>
        <a:buSzTx/>
        <a:buFontTx/>
        <a:buNone/>
        <a:tabLst/>
        <a:defRPr sz="2400" b="0" i="0" u="none" strike="noStrike" cap="none" spc="0" baseline="0">
          <a:ln>
            <a:noFill/>
          </a:ln>
          <a:solidFill>
            <a:schemeClr val="accent3">
              <a:lumOff val="44000"/>
            </a:schemeClr>
          </a:solidFill>
          <a:uFill>
            <a:solidFill>
              <a:schemeClr val="accent3">
                <a:lumOff val="44000"/>
              </a:schemeClr>
            </a:solidFill>
          </a:uFill>
          <a:latin typeface="Arial"/>
          <a:ea typeface="Arial"/>
          <a:cs typeface="Arial"/>
          <a:sym typeface="Arial"/>
        </a:defRPr>
      </a:lvl1pPr>
      <a:lvl2pPr marL="0" marR="0" indent="0" algn="l" defTabSz="449262" rtl="0" latinLnBrk="0">
        <a:lnSpc>
          <a:spcPct val="93000"/>
        </a:lnSpc>
        <a:spcBef>
          <a:spcPts val="0"/>
        </a:spcBef>
        <a:spcAft>
          <a:spcPts val="0"/>
        </a:spcAft>
        <a:buClrTx/>
        <a:buSzTx/>
        <a:buFontTx/>
        <a:buNone/>
        <a:tabLst/>
        <a:defRPr sz="2400" b="0" i="0" u="none" strike="noStrike" cap="none" spc="0" baseline="0">
          <a:ln>
            <a:noFill/>
          </a:ln>
          <a:solidFill>
            <a:schemeClr val="accent3">
              <a:lumOff val="44000"/>
            </a:schemeClr>
          </a:solidFill>
          <a:uFill>
            <a:solidFill>
              <a:schemeClr val="accent3">
                <a:lumOff val="44000"/>
              </a:schemeClr>
            </a:solidFill>
          </a:uFill>
          <a:latin typeface="Arial"/>
          <a:ea typeface="Arial"/>
          <a:cs typeface="Arial"/>
          <a:sym typeface="Arial"/>
        </a:defRPr>
      </a:lvl2pPr>
      <a:lvl3pPr marL="0" marR="0" indent="0" algn="l" defTabSz="449262" rtl="0" latinLnBrk="0">
        <a:lnSpc>
          <a:spcPct val="93000"/>
        </a:lnSpc>
        <a:spcBef>
          <a:spcPts val="0"/>
        </a:spcBef>
        <a:spcAft>
          <a:spcPts val="0"/>
        </a:spcAft>
        <a:buClrTx/>
        <a:buSzTx/>
        <a:buFontTx/>
        <a:buNone/>
        <a:tabLst/>
        <a:defRPr sz="2400" b="0" i="0" u="none" strike="noStrike" cap="none" spc="0" baseline="0">
          <a:ln>
            <a:noFill/>
          </a:ln>
          <a:solidFill>
            <a:schemeClr val="accent3">
              <a:lumOff val="44000"/>
            </a:schemeClr>
          </a:solidFill>
          <a:uFill>
            <a:solidFill>
              <a:schemeClr val="accent3">
                <a:lumOff val="44000"/>
              </a:schemeClr>
            </a:solidFill>
          </a:uFill>
          <a:latin typeface="Arial"/>
          <a:ea typeface="Arial"/>
          <a:cs typeface="Arial"/>
          <a:sym typeface="Arial"/>
        </a:defRPr>
      </a:lvl3pPr>
      <a:lvl4pPr marL="0" marR="0" indent="0" algn="l" defTabSz="449262" rtl="0" latinLnBrk="0">
        <a:lnSpc>
          <a:spcPct val="93000"/>
        </a:lnSpc>
        <a:spcBef>
          <a:spcPts val="0"/>
        </a:spcBef>
        <a:spcAft>
          <a:spcPts val="0"/>
        </a:spcAft>
        <a:buClrTx/>
        <a:buSzTx/>
        <a:buFontTx/>
        <a:buNone/>
        <a:tabLst/>
        <a:defRPr sz="2400" b="0" i="0" u="none" strike="noStrike" cap="none" spc="0" baseline="0">
          <a:ln>
            <a:noFill/>
          </a:ln>
          <a:solidFill>
            <a:schemeClr val="accent3">
              <a:lumOff val="44000"/>
            </a:schemeClr>
          </a:solidFill>
          <a:uFill>
            <a:solidFill>
              <a:schemeClr val="accent3">
                <a:lumOff val="44000"/>
              </a:schemeClr>
            </a:solidFill>
          </a:uFill>
          <a:latin typeface="Arial"/>
          <a:ea typeface="Arial"/>
          <a:cs typeface="Arial"/>
          <a:sym typeface="Arial"/>
        </a:defRPr>
      </a:lvl4pPr>
      <a:lvl5pPr marL="0" marR="0" indent="0" algn="l" defTabSz="449262" rtl="0" latinLnBrk="0">
        <a:lnSpc>
          <a:spcPct val="93000"/>
        </a:lnSpc>
        <a:spcBef>
          <a:spcPts val="0"/>
        </a:spcBef>
        <a:spcAft>
          <a:spcPts val="0"/>
        </a:spcAft>
        <a:buClrTx/>
        <a:buSzTx/>
        <a:buFontTx/>
        <a:buNone/>
        <a:tabLst/>
        <a:defRPr sz="2400" b="0" i="0" u="none" strike="noStrike" cap="none" spc="0" baseline="0">
          <a:ln>
            <a:noFill/>
          </a:ln>
          <a:solidFill>
            <a:schemeClr val="accent3">
              <a:lumOff val="44000"/>
            </a:schemeClr>
          </a:solidFill>
          <a:uFill>
            <a:solidFill>
              <a:schemeClr val="accent3">
                <a:lumOff val="44000"/>
              </a:schemeClr>
            </a:solidFill>
          </a:uFill>
          <a:latin typeface="Arial"/>
          <a:ea typeface="Arial"/>
          <a:cs typeface="Arial"/>
          <a:sym typeface="Arial"/>
        </a:defRPr>
      </a:lvl5pPr>
      <a:lvl6pPr marL="0" marR="0" indent="457200" algn="l" defTabSz="449262" rtl="0" latinLnBrk="0">
        <a:lnSpc>
          <a:spcPct val="93000"/>
        </a:lnSpc>
        <a:spcBef>
          <a:spcPts val="0"/>
        </a:spcBef>
        <a:spcAft>
          <a:spcPts val="0"/>
        </a:spcAft>
        <a:buClrTx/>
        <a:buSzTx/>
        <a:buFontTx/>
        <a:buNone/>
        <a:tabLst/>
        <a:defRPr sz="2400" b="0" i="0" u="none" strike="noStrike" cap="none" spc="0" baseline="0">
          <a:ln>
            <a:noFill/>
          </a:ln>
          <a:solidFill>
            <a:schemeClr val="accent3">
              <a:lumOff val="44000"/>
            </a:schemeClr>
          </a:solidFill>
          <a:uFill>
            <a:solidFill>
              <a:schemeClr val="accent3">
                <a:lumOff val="44000"/>
              </a:schemeClr>
            </a:solidFill>
          </a:uFill>
          <a:latin typeface="Arial"/>
          <a:ea typeface="Arial"/>
          <a:cs typeface="Arial"/>
          <a:sym typeface="Arial"/>
        </a:defRPr>
      </a:lvl6pPr>
      <a:lvl7pPr marL="0" marR="0" indent="914400" algn="l" defTabSz="449262" rtl="0" latinLnBrk="0">
        <a:lnSpc>
          <a:spcPct val="93000"/>
        </a:lnSpc>
        <a:spcBef>
          <a:spcPts val="0"/>
        </a:spcBef>
        <a:spcAft>
          <a:spcPts val="0"/>
        </a:spcAft>
        <a:buClrTx/>
        <a:buSzTx/>
        <a:buFontTx/>
        <a:buNone/>
        <a:tabLst/>
        <a:defRPr sz="2400" b="0" i="0" u="none" strike="noStrike" cap="none" spc="0" baseline="0">
          <a:ln>
            <a:noFill/>
          </a:ln>
          <a:solidFill>
            <a:schemeClr val="accent3">
              <a:lumOff val="44000"/>
            </a:schemeClr>
          </a:solidFill>
          <a:uFill>
            <a:solidFill>
              <a:schemeClr val="accent3">
                <a:lumOff val="44000"/>
              </a:schemeClr>
            </a:solidFill>
          </a:uFill>
          <a:latin typeface="Arial"/>
          <a:ea typeface="Arial"/>
          <a:cs typeface="Arial"/>
          <a:sym typeface="Arial"/>
        </a:defRPr>
      </a:lvl7pPr>
      <a:lvl8pPr marL="0" marR="0" indent="1371600" algn="l" defTabSz="449262" rtl="0" latinLnBrk="0">
        <a:lnSpc>
          <a:spcPct val="93000"/>
        </a:lnSpc>
        <a:spcBef>
          <a:spcPts val="0"/>
        </a:spcBef>
        <a:spcAft>
          <a:spcPts val="0"/>
        </a:spcAft>
        <a:buClrTx/>
        <a:buSzTx/>
        <a:buFontTx/>
        <a:buNone/>
        <a:tabLst/>
        <a:defRPr sz="2400" b="0" i="0" u="none" strike="noStrike" cap="none" spc="0" baseline="0">
          <a:ln>
            <a:noFill/>
          </a:ln>
          <a:solidFill>
            <a:schemeClr val="accent3">
              <a:lumOff val="44000"/>
            </a:schemeClr>
          </a:solidFill>
          <a:uFill>
            <a:solidFill>
              <a:schemeClr val="accent3">
                <a:lumOff val="44000"/>
              </a:schemeClr>
            </a:solidFill>
          </a:uFill>
          <a:latin typeface="Arial"/>
          <a:ea typeface="Arial"/>
          <a:cs typeface="Arial"/>
          <a:sym typeface="Arial"/>
        </a:defRPr>
      </a:lvl8pPr>
      <a:lvl9pPr marL="0" marR="0" indent="1828800" algn="l" defTabSz="449262" rtl="0" latinLnBrk="0">
        <a:lnSpc>
          <a:spcPct val="93000"/>
        </a:lnSpc>
        <a:spcBef>
          <a:spcPts val="0"/>
        </a:spcBef>
        <a:spcAft>
          <a:spcPts val="0"/>
        </a:spcAft>
        <a:buClrTx/>
        <a:buSzTx/>
        <a:buFontTx/>
        <a:buNone/>
        <a:tabLst/>
        <a:defRPr sz="2400" b="0" i="0" u="none" strike="noStrike" cap="none" spc="0" baseline="0">
          <a:ln>
            <a:noFill/>
          </a:ln>
          <a:solidFill>
            <a:schemeClr val="accent3">
              <a:lumOff val="44000"/>
            </a:schemeClr>
          </a:solidFill>
          <a:uFill>
            <a:solidFill>
              <a:schemeClr val="accent3">
                <a:lumOff val="44000"/>
              </a:schemeClr>
            </a:solidFill>
          </a:uFill>
          <a:latin typeface="Arial"/>
          <a:ea typeface="Arial"/>
          <a:cs typeface="Arial"/>
          <a:sym typeface="Arial"/>
        </a:defRPr>
      </a:lvl9pPr>
    </p:titleStyle>
    <p:bodyStyle>
      <a:lvl1pPr marL="342900" marR="0" indent="-342900" algn="l" defTabSz="449262" rtl="0" latinLnBrk="0">
        <a:lnSpc>
          <a:spcPct val="102000"/>
        </a:lnSpc>
        <a:spcBef>
          <a:spcPts val="1400"/>
        </a:spcBef>
        <a:spcAft>
          <a:spcPts val="0"/>
        </a:spcAft>
        <a:buClrTx/>
        <a:buSzTx/>
        <a:buFontTx/>
        <a:buNone/>
        <a:tabLst/>
        <a:defRPr sz="3200" b="0" i="0" u="none" strike="noStrike" cap="none" spc="0" baseline="0">
          <a:ln>
            <a:noFill/>
          </a:ln>
          <a:solidFill>
            <a:srgbClr val="958D85"/>
          </a:solidFill>
          <a:uFill>
            <a:solidFill>
              <a:srgbClr val="958D85"/>
            </a:solidFill>
          </a:uFill>
          <a:latin typeface="Calibri"/>
          <a:ea typeface="Calibri"/>
          <a:cs typeface="Calibri"/>
          <a:sym typeface="Calibri"/>
        </a:defRPr>
      </a:lvl1pPr>
      <a:lvl2pPr marL="342900" marR="0" indent="114300" algn="l" defTabSz="449262" rtl="0" latinLnBrk="0">
        <a:lnSpc>
          <a:spcPct val="102000"/>
        </a:lnSpc>
        <a:spcBef>
          <a:spcPts val="1400"/>
        </a:spcBef>
        <a:spcAft>
          <a:spcPts val="0"/>
        </a:spcAft>
        <a:buClrTx/>
        <a:buSzTx/>
        <a:buFontTx/>
        <a:buNone/>
        <a:tabLst/>
        <a:defRPr sz="3200" b="0" i="0" u="none" strike="noStrike" cap="none" spc="0" baseline="0">
          <a:ln>
            <a:noFill/>
          </a:ln>
          <a:solidFill>
            <a:srgbClr val="958D85"/>
          </a:solidFill>
          <a:uFill>
            <a:solidFill>
              <a:srgbClr val="958D85"/>
            </a:solidFill>
          </a:uFill>
          <a:latin typeface="Calibri"/>
          <a:ea typeface="Calibri"/>
          <a:cs typeface="Calibri"/>
          <a:sym typeface="Calibri"/>
        </a:defRPr>
      </a:lvl2pPr>
      <a:lvl3pPr marL="342900" marR="0" indent="571500" algn="l" defTabSz="449262" rtl="0" latinLnBrk="0">
        <a:lnSpc>
          <a:spcPct val="102000"/>
        </a:lnSpc>
        <a:spcBef>
          <a:spcPts val="1400"/>
        </a:spcBef>
        <a:spcAft>
          <a:spcPts val="0"/>
        </a:spcAft>
        <a:buClrTx/>
        <a:buSzTx/>
        <a:buFontTx/>
        <a:buNone/>
        <a:tabLst/>
        <a:defRPr sz="3200" b="0" i="0" u="none" strike="noStrike" cap="none" spc="0" baseline="0">
          <a:ln>
            <a:noFill/>
          </a:ln>
          <a:solidFill>
            <a:srgbClr val="958D85"/>
          </a:solidFill>
          <a:uFill>
            <a:solidFill>
              <a:srgbClr val="958D85"/>
            </a:solidFill>
          </a:uFill>
          <a:latin typeface="Calibri"/>
          <a:ea typeface="Calibri"/>
          <a:cs typeface="Calibri"/>
          <a:sym typeface="Calibri"/>
        </a:defRPr>
      </a:lvl3pPr>
      <a:lvl4pPr marL="342900" marR="0" indent="1028700" algn="l" defTabSz="449262" rtl="0" latinLnBrk="0">
        <a:lnSpc>
          <a:spcPct val="102000"/>
        </a:lnSpc>
        <a:spcBef>
          <a:spcPts val="1400"/>
        </a:spcBef>
        <a:spcAft>
          <a:spcPts val="0"/>
        </a:spcAft>
        <a:buClrTx/>
        <a:buSzTx/>
        <a:buFontTx/>
        <a:buNone/>
        <a:tabLst/>
        <a:defRPr sz="3200" b="0" i="0" u="none" strike="noStrike" cap="none" spc="0" baseline="0">
          <a:ln>
            <a:noFill/>
          </a:ln>
          <a:solidFill>
            <a:srgbClr val="958D85"/>
          </a:solidFill>
          <a:uFill>
            <a:solidFill>
              <a:srgbClr val="958D85"/>
            </a:solidFill>
          </a:uFill>
          <a:latin typeface="Calibri"/>
          <a:ea typeface="Calibri"/>
          <a:cs typeface="Calibri"/>
          <a:sym typeface="Calibri"/>
        </a:defRPr>
      </a:lvl4pPr>
      <a:lvl5pPr marL="342900" marR="0" indent="1485900" algn="l" defTabSz="449262" rtl="0" latinLnBrk="0">
        <a:lnSpc>
          <a:spcPct val="102000"/>
        </a:lnSpc>
        <a:spcBef>
          <a:spcPts val="1400"/>
        </a:spcBef>
        <a:spcAft>
          <a:spcPts val="0"/>
        </a:spcAft>
        <a:buClrTx/>
        <a:buSzTx/>
        <a:buFontTx/>
        <a:buNone/>
        <a:tabLst/>
        <a:defRPr sz="3200" b="0" i="0" u="none" strike="noStrike" cap="none" spc="0" baseline="0">
          <a:ln>
            <a:noFill/>
          </a:ln>
          <a:solidFill>
            <a:srgbClr val="958D85"/>
          </a:solidFill>
          <a:uFill>
            <a:solidFill>
              <a:srgbClr val="958D85"/>
            </a:solidFill>
          </a:uFill>
          <a:latin typeface="Calibri"/>
          <a:ea typeface="Calibri"/>
          <a:cs typeface="Calibri"/>
          <a:sym typeface="Calibri"/>
        </a:defRPr>
      </a:lvl5pPr>
      <a:lvl6pPr marL="342900" marR="0" indent="1943100" algn="l" defTabSz="449262" rtl="0" latinLnBrk="0">
        <a:lnSpc>
          <a:spcPct val="102000"/>
        </a:lnSpc>
        <a:spcBef>
          <a:spcPts val="1400"/>
        </a:spcBef>
        <a:spcAft>
          <a:spcPts val="0"/>
        </a:spcAft>
        <a:buClrTx/>
        <a:buSzTx/>
        <a:buFontTx/>
        <a:buNone/>
        <a:tabLst/>
        <a:defRPr sz="3200" b="0" i="0" u="none" strike="noStrike" cap="none" spc="0" baseline="0">
          <a:ln>
            <a:noFill/>
          </a:ln>
          <a:solidFill>
            <a:srgbClr val="958D85"/>
          </a:solidFill>
          <a:uFill>
            <a:solidFill>
              <a:srgbClr val="958D85"/>
            </a:solidFill>
          </a:uFill>
          <a:latin typeface="Calibri"/>
          <a:ea typeface="Calibri"/>
          <a:cs typeface="Calibri"/>
          <a:sym typeface="Calibri"/>
        </a:defRPr>
      </a:lvl6pPr>
      <a:lvl7pPr marL="342900" marR="0" indent="2400300" algn="l" defTabSz="449262" rtl="0" latinLnBrk="0">
        <a:lnSpc>
          <a:spcPct val="102000"/>
        </a:lnSpc>
        <a:spcBef>
          <a:spcPts val="1400"/>
        </a:spcBef>
        <a:spcAft>
          <a:spcPts val="0"/>
        </a:spcAft>
        <a:buClrTx/>
        <a:buSzTx/>
        <a:buFontTx/>
        <a:buNone/>
        <a:tabLst/>
        <a:defRPr sz="3200" b="0" i="0" u="none" strike="noStrike" cap="none" spc="0" baseline="0">
          <a:ln>
            <a:noFill/>
          </a:ln>
          <a:solidFill>
            <a:srgbClr val="958D85"/>
          </a:solidFill>
          <a:uFill>
            <a:solidFill>
              <a:srgbClr val="958D85"/>
            </a:solidFill>
          </a:uFill>
          <a:latin typeface="Calibri"/>
          <a:ea typeface="Calibri"/>
          <a:cs typeface="Calibri"/>
          <a:sym typeface="Calibri"/>
        </a:defRPr>
      </a:lvl7pPr>
      <a:lvl8pPr marL="342900" marR="0" indent="2857500" algn="l" defTabSz="449262" rtl="0" latinLnBrk="0">
        <a:lnSpc>
          <a:spcPct val="102000"/>
        </a:lnSpc>
        <a:spcBef>
          <a:spcPts val="1400"/>
        </a:spcBef>
        <a:spcAft>
          <a:spcPts val="0"/>
        </a:spcAft>
        <a:buClrTx/>
        <a:buSzTx/>
        <a:buFontTx/>
        <a:buNone/>
        <a:tabLst/>
        <a:defRPr sz="3200" b="0" i="0" u="none" strike="noStrike" cap="none" spc="0" baseline="0">
          <a:ln>
            <a:noFill/>
          </a:ln>
          <a:solidFill>
            <a:srgbClr val="958D85"/>
          </a:solidFill>
          <a:uFill>
            <a:solidFill>
              <a:srgbClr val="958D85"/>
            </a:solidFill>
          </a:uFill>
          <a:latin typeface="Calibri"/>
          <a:ea typeface="Calibri"/>
          <a:cs typeface="Calibri"/>
          <a:sym typeface="Calibri"/>
        </a:defRPr>
      </a:lvl8pPr>
      <a:lvl9pPr marL="342900" marR="0" indent="3314700" algn="l" defTabSz="449262" rtl="0" latinLnBrk="0">
        <a:lnSpc>
          <a:spcPct val="102000"/>
        </a:lnSpc>
        <a:spcBef>
          <a:spcPts val="1400"/>
        </a:spcBef>
        <a:spcAft>
          <a:spcPts val="0"/>
        </a:spcAft>
        <a:buClrTx/>
        <a:buSzTx/>
        <a:buFontTx/>
        <a:buNone/>
        <a:tabLst/>
        <a:defRPr sz="3200" b="0" i="0" u="none" strike="noStrike" cap="none" spc="0" baseline="0">
          <a:ln>
            <a:noFill/>
          </a:ln>
          <a:solidFill>
            <a:srgbClr val="958D85"/>
          </a:solidFill>
          <a:uFill>
            <a:solidFill>
              <a:srgbClr val="958D85"/>
            </a:solidFill>
          </a:uFill>
          <a:latin typeface="Calibri"/>
          <a:ea typeface="Calibri"/>
          <a:cs typeface="Calibri"/>
          <a:sym typeface="Calibri"/>
        </a:defRPr>
      </a:lvl9pPr>
    </p:bodyStyle>
    <p:otherStyle>
      <a:lvl1pPr marL="0" marR="0" indent="0" algn="r" defTabSz="449262" rtl="0" latinLnBrk="0">
        <a:lnSpc>
          <a:spcPct val="93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Arial"/>
        </a:defRPr>
      </a:lvl1pPr>
      <a:lvl2pPr marL="0" marR="0" indent="457200" algn="r" defTabSz="449262" rtl="0" latinLnBrk="0">
        <a:lnSpc>
          <a:spcPct val="93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Arial"/>
        </a:defRPr>
      </a:lvl2pPr>
      <a:lvl3pPr marL="0" marR="0" indent="914400" algn="r" defTabSz="449262" rtl="0" latinLnBrk="0">
        <a:lnSpc>
          <a:spcPct val="93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Arial"/>
        </a:defRPr>
      </a:lvl3pPr>
      <a:lvl4pPr marL="0" marR="0" indent="1371600" algn="r" defTabSz="449262" rtl="0" latinLnBrk="0">
        <a:lnSpc>
          <a:spcPct val="93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Arial"/>
        </a:defRPr>
      </a:lvl4pPr>
      <a:lvl5pPr marL="0" marR="0" indent="1828800" algn="r" defTabSz="449262" rtl="0" latinLnBrk="0">
        <a:lnSpc>
          <a:spcPct val="93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Arial"/>
        </a:defRPr>
      </a:lvl5pPr>
      <a:lvl6pPr marL="0" marR="0" indent="0" algn="r" defTabSz="449262" rtl="0" latinLnBrk="0">
        <a:lnSpc>
          <a:spcPct val="93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Arial"/>
        </a:defRPr>
      </a:lvl6pPr>
      <a:lvl7pPr marL="0" marR="0" indent="0" algn="r" defTabSz="449262" rtl="0" latinLnBrk="0">
        <a:lnSpc>
          <a:spcPct val="93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Arial"/>
        </a:defRPr>
      </a:lvl7pPr>
      <a:lvl8pPr marL="0" marR="0" indent="0" algn="r" defTabSz="449262" rtl="0" latinLnBrk="0">
        <a:lnSpc>
          <a:spcPct val="93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Arial"/>
        </a:defRPr>
      </a:lvl8pPr>
      <a:lvl9pPr marL="0" marR="0" indent="0" algn="r" defTabSz="449262" rtl="0" latinLnBrk="0">
        <a:lnSpc>
          <a:spcPct val="93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3602038"/>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FFFF"/>
                </a:solidFill>
              </a:rPr>
              <a:t>SEMINARIO ISTRUZIONE SQUADRA DISTRETTUALE</a:t>
            </a:r>
            <a:br>
              <a:rPr lang="it-IT" b="1">
                <a:solidFill>
                  <a:srgbClr val="FFFFFF"/>
                </a:solidFill>
              </a:rPr>
            </a:br>
            <a:r>
              <a:rPr lang="it-IT">
                <a:solidFill>
                  <a:srgbClr val="FFFFFF"/>
                </a:solidFill>
              </a:rPr>
              <a:t>Repubblica di San Marino, 22 Febbraio 2014</a:t>
            </a:r>
          </a:p>
        </p:txBody>
      </p:sp>
      <p:sp>
        <p:nvSpPr>
          <p:cNvPr id="21506" name="Rectangle 2"/>
          <p:cNvSpPr>
            <a:spLocks noChangeArrowheads="1"/>
          </p:cNvSpPr>
          <p:nvPr/>
        </p:nvSpPr>
        <p:spPr bwMode="auto">
          <a:xfrm>
            <a:off x="-15875" y="3189288"/>
            <a:ext cx="9144000" cy="1620000"/>
          </a:xfrm>
          <a:prstGeom prst="rect">
            <a:avLst/>
          </a:prstGeom>
          <a:solidFill>
            <a:srgbClr val="3155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93000"/>
              </a:lnSpc>
              <a:buClr>
                <a:srgbClr val="000000"/>
              </a:buClr>
              <a:buSzPct val="100000"/>
              <a:buFont typeface="Times New Roman" pitchFamily="18" charset="0"/>
              <a:buNone/>
            </a:pPr>
            <a:endParaRPr lang="it-IT"/>
          </a:p>
        </p:txBody>
      </p:sp>
      <p:sp>
        <p:nvSpPr>
          <p:cNvPr id="21507" name="Rectangle 3"/>
          <p:cNvSpPr>
            <a:spLocks noChangeArrowheads="1"/>
          </p:cNvSpPr>
          <p:nvPr/>
        </p:nvSpPr>
        <p:spPr bwMode="auto">
          <a:xfrm>
            <a:off x="36513" y="3189288"/>
            <a:ext cx="9107487"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200" b="1" dirty="0" smtClean="0">
              <a:solidFill>
                <a:srgbClr val="FFFFFF"/>
              </a:solidFill>
              <a:cs typeface="Arial" pitchFamily="34" charset="0"/>
            </a:endParaRPr>
          </a:p>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5400" b="1" dirty="0" smtClean="0">
                <a:solidFill>
                  <a:srgbClr val="FFFFFF"/>
                </a:solidFill>
                <a:latin typeface="Arial" pitchFamily="34" charset="0"/>
                <a:cs typeface="Arial" pitchFamily="34" charset="0"/>
              </a:rPr>
              <a:t>PRE – SIPE   /   SEGS</a:t>
            </a:r>
            <a:endParaRPr lang="it-IT" sz="5400" b="1" dirty="0">
              <a:solidFill>
                <a:srgbClr val="FFFFFF"/>
              </a:solidFill>
              <a:latin typeface="Arial" pitchFamily="34" charset="0"/>
              <a:cs typeface="Arial" pitchFamily="34" charset="0"/>
            </a:endParaRPr>
          </a:p>
        </p:txBody>
      </p:sp>
      <p:sp>
        <p:nvSpPr>
          <p:cNvPr id="21508" name="Rectangle 4"/>
          <p:cNvSpPr>
            <a:spLocks noChangeArrowheads="1"/>
          </p:cNvSpPr>
          <p:nvPr/>
        </p:nvSpPr>
        <p:spPr bwMode="auto">
          <a:xfrm>
            <a:off x="0" y="1958975"/>
            <a:ext cx="91440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800" b="1">
              <a:solidFill>
                <a:srgbClr val="3155A4"/>
              </a:solidFill>
              <a:latin typeface="Georgia" pitchFamily="18" charset="0"/>
            </a:endParaRPr>
          </a:p>
        </p:txBody>
      </p:sp>
      <p:sp>
        <p:nvSpPr>
          <p:cNvPr id="21509" name="Rectangle 9"/>
          <p:cNvSpPr>
            <a:spLocks noChangeArrowheads="1"/>
          </p:cNvSpPr>
          <p:nvPr/>
        </p:nvSpPr>
        <p:spPr bwMode="auto">
          <a:xfrm>
            <a:off x="512763" y="5192671"/>
            <a:ext cx="80867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b="1" dirty="0" smtClean="0">
                <a:solidFill>
                  <a:srgbClr val="003399"/>
                </a:solidFill>
                <a:latin typeface="+mn-lt"/>
              </a:rPr>
              <a:t>SEMINARIO ISTRUZIONE PRESIDENTI ELETTI</a:t>
            </a:r>
          </a:p>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b="1" dirty="0" smtClean="0">
                <a:solidFill>
                  <a:srgbClr val="003399"/>
                </a:solidFill>
                <a:latin typeface="+mn-lt"/>
              </a:rPr>
              <a:t>SEMINARIO GESTIONE DELLE SOVVENZIONI</a:t>
            </a:r>
          </a:p>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smtClean="0">
                <a:solidFill>
                  <a:srgbClr val="003399"/>
                </a:solidFill>
                <a:cs typeface="Arial" pitchFamily="34" charset="0"/>
              </a:rPr>
              <a:t>Funo di Argelato (Bo)  -  Sabato 19 Novembre </a:t>
            </a:r>
            <a:r>
              <a:rPr lang="it-IT" sz="1800" dirty="0">
                <a:solidFill>
                  <a:srgbClr val="003399"/>
                </a:solidFill>
                <a:cs typeface="Arial" pitchFamily="34" charset="0"/>
              </a:rPr>
              <a:t>2016</a:t>
            </a:r>
          </a:p>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solidFill>
                <a:srgbClr val="3155A4"/>
              </a:solidFill>
            </a:endParaRPr>
          </a:p>
        </p:txBody>
      </p:sp>
      <p:sp>
        <p:nvSpPr>
          <p:cNvPr id="21510" name="Rectangle 11"/>
          <p:cNvSpPr>
            <a:spLocks noChangeArrowheads="1"/>
          </p:cNvSpPr>
          <p:nvPr/>
        </p:nvSpPr>
        <p:spPr bwMode="auto">
          <a:xfrm>
            <a:off x="0" y="3675063"/>
            <a:ext cx="914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93000"/>
              </a:lnSpc>
              <a:buClr>
                <a:srgbClr val="000000"/>
              </a:buClr>
              <a:buSzPct val="100000"/>
              <a:buFont typeface="Times New Roman" pitchFamily="18" charset="0"/>
              <a:buNone/>
            </a:pPr>
            <a:endParaRPr lang="it-IT"/>
          </a:p>
        </p:txBody>
      </p:sp>
      <p:sp>
        <p:nvSpPr>
          <p:cNvPr id="21511" name="Rectangle 10"/>
          <p:cNvSpPr>
            <a:spLocks noChangeArrowheads="1"/>
          </p:cNvSpPr>
          <p:nvPr/>
        </p:nvSpPr>
        <p:spPr bwMode="auto">
          <a:xfrm>
            <a:off x="36513" y="6318250"/>
            <a:ext cx="914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70C0"/>
              </a:solidFill>
              <a:latin typeface="Georgia" pitchFamily="18" charset="0"/>
            </a:endParaRPr>
          </a:p>
        </p:txBody>
      </p:sp>
      <p:grpSp>
        <p:nvGrpSpPr>
          <p:cNvPr id="3" name="Gruppo 2"/>
          <p:cNvGrpSpPr/>
          <p:nvPr/>
        </p:nvGrpSpPr>
        <p:grpSpPr>
          <a:xfrm>
            <a:off x="109398" y="209499"/>
            <a:ext cx="5229225" cy="1920260"/>
            <a:chOff x="-15875" y="381000"/>
            <a:chExt cx="5229225" cy="1920260"/>
          </a:xfrm>
        </p:grpSpPr>
        <p:pic>
          <p:nvPicPr>
            <p:cNvPr id="215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467995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2"/>
            <p:cNvSpPr txBox="1">
              <a:spLocks noChangeArrowheads="1"/>
            </p:cNvSpPr>
            <p:nvPr/>
          </p:nvSpPr>
          <p:spPr bwMode="auto">
            <a:xfrm>
              <a:off x="-15875" y="1624152"/>
              <a:ext cx="334472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1" charset="-128"/>
                </a:defRPr>
              </a:lvl1pPr>
              <a:lvl2pPr marL="742950" indent="-285750" eaLnBrk="0" hangingPunct="0">
                <a:defRPr sz="2400">
                  <a:solidFill>
                    <a:schemeClr val="tx1"/>
                  </a:solidFill>
                  <a:latin typeface="Arial" pitchFamily="34" charset="0"/>
                  <a:ea typeface="ヒラギノ角ゴ Pro W3" pitchFamily="1" charset="-128"/>
                </a:defRPr>
              </a:lvl2pPr>
              <a:lvl3pPr marL="1143000" indent="-228600" eaLnBrk="0" hangingPunct="0">
                <a:defRPr sz="2400">
                  <a:solidFill>
                    <a:schemeClr val="tx1"/>
                  </a:solidFill>
                  <a:latin typeface="Arial" pitchFamily="34" charset="0"/>
                  <a:ea typeface="ヒラギノ角ゴ Pro W3" pitchFamily="1" charset="-128"/>
                </a:defRPr>
              </a:lvl3pPr>
              <a:lvl4pPr marL="1600200" indent="-228600" eaLnBrk="0" hangingPunct="0">
                <a:defRPr sz="2400">
                  <a:solidFill>
                    <a:schemeClr val="tx1"/>
                  </a:solidFill>
                  <a:latin typeface="Arial" pitchFamily="34" charset="0"/>
                  <a:ea typeface="ヒラギノ角ゴ Pro W3" pitchFamily="1" charset="-128"/>
                </a:defRPr>
              </a:lvl4pPr>
              <a:lvl5pPr marL="2057400" indent="-228600" eaLnBrk="0" hangingPunct="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r" eaLnBrk="1" hangingPunct="1"/>
              <a:r>
                <a:rPr lang="it-IT" sz="3800" dirty="0" smtClean="0">
                  <a:solidFill>
                    <a:srgbClr val="005DAA"/>
                  </a:solidFill>
                  <a:latin typeface="Calibri" pitchFamily="34" charset="0"/>
                  <a:ea typeface="MS PGothic" pitchFamily="34" charset="-128"/>
                </a:rPr>
                <a:t>Distretto  2072</a:t>
              </a:r>
              <a:endParaRPr lang="it-IT" sz="3800" dirty="0">
                <a:solidFill>
                  <a:srgbClr val="005DAA"/>
                </a:solidFill>
                <a:latin typeface="Calibri" pitchFamily="34" charset="0"/>
                <a:ea typeface="MS PGothic" pitchFamily="34" charset="-128"/>
              </a:endParaRPr>
            </a:p>
          </p:txBody>
        </p:sp>
      </p:grpSp>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431249"/>
            <a:ext cx="1767842" cy="1424988"/>
          </a:xfrm>
          <a:prstGeom prst="rect">
            <a:avLst/>
          </a:prstGeom>
        </p:spPr>
      </p:pic>
      <p:sp>
        <p:nvSpPr>
          <p:cNvPr id="14" name="CasellaDiTesto 2"/>
          <p:cNvSpPr txBox="1">
            <a:spLocks noChangeArrowheads="1"/>
          </p:cNvSpPr>
          <p:nvPr/>
        </p:nvSpPr>
        <p:spPr bwMode="auto">
          <a:xfrm>
            <a:off x="-15875" y="2209800"/>
            <a:ext cx="9143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1" charset="-128"/>
              </a:defRPr>
            </a:lvl1pPr>
            <a:lvl2pPr marL="742950" indent="-285750" eaLnBrk="0" hangingPunct="0">
              <a:defRPr sz="2400">
                <a:solidFill>
                  <a:schemeClr val="tx1"/>
                </a:solidFill>
                <a:latin typeface="Arial" pitchFamily="34" charset="0"/>
                <a:ea typeface="ヒラギノ角ゴ Pro W3" pitchFamily="1" charset="-128"/>
              </a:defRPr>
            </a:lvl2pPr>
            <a:lvl3pPr marL="1143000" indent="-228600" eaLnBrk="0" hangingPunct="0">
              <a:defRPr sz="2400">
                <a:solidFill>
                  <a:schemeClr val="tx1"/>
                </a:solidFill>
                <a:latin typeface="Arial" pitchFamily="34" charset="0"/>
                <a:ea typeface="ヒラギノ角ゴ Pro W3" pitchFamily="1" charset="-128"/>
              </a:defRPr>
            </a:lvl3pPr>
            <a:lvl4pPr marL="1600200" indent="-228600" eaLnBrk="0" hangingPunct="0">
              <a:defRPr sz="2400">
                <a:solidFill>
                  <a:schemeClr val="tx1"/>
                </a:solidFill>
                <a:latin typeface="Arial" pitchFamily="34" charset="0"/>
                <a:ea typeface="ヒラギノ角ゴ Pro W3" pitchFamily="1" charset="-128"/>
              </a:defRPr>
            </a:lvl4pPr>
            <a:lvl5pPr marL="2057400" indent="-228600" eaLnBrk="0" hangingPunct="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eaLnBrk="1" hangingPunct="1"/>
            <a:r>
              <a:rPr lang="it-IT" b="1" dirty="0">
                <a:solidFill>
                  <a:srgbClr val="005DAA"/>
                </a:solidFill>
                <a:latin typeface="Calibri" pitchFamily="34" charset="0"/>
                <a:ea typeface="MS PGothic" pitchFamily="34" charset="-128"/>
              </a:rPr>
              <a:t>Governatore </a:t>
            </a:r>
            <a:r>
              <a:rPr lang="it-IT" b="1" dirty="0" smtClean="0">
                <a:solidFill>
                  <a:srgbClr val="005DAA"/>
                </a:solidFill>
                <a:latin typeface="Calibri" pitchFamily="34" charset="0"/>
                <a:ea typeface="MS PGothic" pitchFamily="34" charset="-128"/>
              </a:rPr>
              <a:t>2017-2018  Maurizio MARCIALIS</a:t>
            </a:r>
            <a:endParaRPr lang="it-IT" b="1" dirty="0">
              <a:solidFill>
                <a:srgbClr val="005DAA"/>
              </a:solidFill>
              <a:latin typeface="Calibri" pitchFamily="34" charset="0"/>
              <a:ea typeface="MS PGothic" pitchFamily="34" charset="-128"/>
            </a:endParaRPr>
          </a:p>
          <a:p>
            <a:pPr algn="ctr" eaLnBrk="1" hangingPunct="1"/>
            <a:r>
              <a:rPr lang="it-IT" sz="1600" b="1" dirty="0">
                <a:solidFill>
                  <a:srgbClr val="005DAA"/>
                </a:solidFill>
                <a:latin typeface="Calibri" pitchFamily="34" charset="0"/>
                <a:ea typeface="MS PGothic" pitchFamily="34" charset="-128"/>
              </a:rPr>
              <a:t>Emilia Romagna </a:t>
            </a:r>
            <a:r>
              <a:rPr lang="it-IT" sz="1600" b="1" dirty="0" smtClean="0">
                <a:solidFill>
                  <a:srgbClr val="005DAA"/>
                </a:solidFill>
                <a:latin typeface="Calibri" pitchFamily="34" charset="0"/>
                <a:ea typeface="MS PGothic" pitchFamily="34" charset="-128"/>
              </a:rPr>
              <a:t>- </a:t>
            </a:r>
            <a:r>
              <a:rPr lang="it-IT" sz="1600" b="1" dirty="0">
                <a:solidFill>
                  <a:srgbClr val="005DAA"/>
                </a:solidFill>
                <a:latin typeface="Calibri" pitchFamily="34" charset="0"/>
                <a:ea typeface="MS PGothic" pitchFamily="34" charset="-128"/>
              </a:rPr>
              <a:t>Repubblica di San Marino</a:t>
            </a:r>
          </a:p>
        </p:txBody>
      </p:sp>
    </p:spTree>
    <p:extLst>
      <p:ext uri="{BB962C8B-B14F-4D97-AF65-F5344CB8AC3E}">
        <p14:creationId xmlns:p14="http://schemas.microsoft.com/office/powerpoint/2010/main" val="4060858127"/>
      </p:ext>
    </p:extLst>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p:nvPr/>
        </p:nvSpPr>
        <p:spPr>
          <a:xfrm>
            <a:off x="457199" y="766286"/>
            <a:ext cx="8229602" cy="4980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u="sng">
                <a:solidFill>
                  <a:srgbClr val="3557A2"/>
                </a:solidFill>
                <a:uFill>
                  <a:solidFill>
                    <a:srgbClr val="3557A2"/>
                  </a:solidFill>
                </a:uFill>
                <a:latin typeface="Trebuchet MS"/>
                <a:ea typeface="Trebuchet MS"/>
                <a:cs typeface="Trebuchet MS"/>
                <a:sym typeface="Trebuchet MS"/>
              </a:defRPr>
            </a:pPr>
            <a:r>
              <a:t>CODICE PENALE - ART. 591</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Chiunque abbandona una persona minore degli anni quattordici, ovvero una persona incapace, per malattia di mente o di corpo, per vecchiaia, o per altra causa, di provvedere a se stessa, e della quale abbia </a:t>
            </a:r>
            <a:r>
              <a:rPr u="sng"/>
              <a:t>la custodia</a:t>
            </a:r>
            <a:r>
              <a:t> o debba avere cura, è punito con la reclusione da sei mesi a cinque anni.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Alla stessa pena soggiace chi abbandona all'estero un cittadino italiano minore degli anni diciotto, a lui affidato nel territorio dello Stato per ragioni di lavoro.</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La pena è della reclusione da uno a sei anni se dal fatto deriva una lesione personale, ed è da tre a otto anni se ne deriva la morte.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Le pene sono aumentate se il fatto è commesso dal genitore, dal figlio, dal tutore o dal coniuge, ovvero dall'adottante o dall'adottato.</a:t>
            </a:r>
          </a:p>
        </p:txBody>
      </p:sp>
      <p:sp>
        <p:nvSpPr>
          <p:cNvPr id="104" name="Shape 104"/>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
        <p:nvSpPr>
          <p:cNvPr id="107" name="Shape 107"/>
          <p:cNvSpPr/>
          <p:nvPr/>
        </p:nvSpPr>
        <p:spPr>
          <a:xfrm>
            <a:off x="457199" y="1502886"/>
            <a:ext cx="8229602" cy="1501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r>
              <a:t>CODICE PENALE - ART. 591</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La “custodia” è un dovere di sorveglianza che si riferisce ad un complesso di cautele e prestazioni di cui necessita una persona che non riesce a provvedere a se stessa…</a:t>
            </a:r>
          </a:p>
        </p:txBody>
      </p:sp>
      <p:sp>
        <p:nvSpPr>
          <p:cNvPr id="108" name="Shape 108"/>
          <p:cNvSpPr/>
          <p:nvPr/>
        </p:nvSpPr>
        <p:spPr>
          <a:xfrm>
            <a:off x="457199" y="4050268"/>
            <a:ext cx="8229602" cy="192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r>
              <a:t>COMUNQUE….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Non può esservi responsabilità penale dei CUSTODI per il reato astrattamente commesso dai minori, perché la responsabilità penale è personale.</a:t>
            </a:r>
          </a:p>
        </p:txBody>
      </p:sp>
      <p:sp>
        <p:nvSpPr>
          <p:cNvPr id="5"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457199" y="1947386"/>
            <a:ext cx="8229602" cy="2479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a:solidFill>
                  <a:srgbClr val="3557A2"/>
                </a:solidFill>
                <a:uFill>
                  <a:solidFill>
                    <a:srgbClr val="3557A2"/>
                  </a:solidFill>
                </a:uFill>
                <a:latin typeface="Trebuchet MS"/>
                <a:ea typeface="Trebuchet MS"/>
                <a:cs typeface="Trebuchet MS"/>
                <a:sym typeface="Trebuchet MS"/>
              </a:defRPr>
            </a:pPr>
            <a:r>
              <a:t>LA NORMATIVA ROTARIANA</a:t>
            </a: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endParaRP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4000" b="1" u="sng">
                <a:solidFill>
                  <a:srgbClr val="3557A2"/>
                </a:solidFill>
                <a:uFill>
                  <a:solidFill>
                    <a:srgbClr val="3557A2"/>
                  </a:solidFill>
                </a:uFill>
                <a:latin typeface="Trebuchet MS"/>
                <a:ea typeface="Trebuchet MS"/>
                <a:cs typeface="Trebuchet MS"/>
                <a:sym typeface="Trebuchet MS"/>
              </a:defRPr>
            </a:pPr>
            <a:r>
              <a:t>Il Rotary Code of Policies</a:t>
            </a:r>
          </a:p>
        </p:txBody>
      </p:sp>
      <p:sp>
        <p:nvSpPr>
          <p:cNvPr id="111" name="Shape 111"/>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p:nvPr/>
        </p:nvSpPr>
        <p:spPr>
          <a:xfrm>
            <a:off x="457199" y="1172686"/>
            <a:ext cx="8229602" cy="4612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Il Rotary Code of policies</a:t>
            </a: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b="1" u="sng">
                <a:solidFill>
                  <a:srgbClr val="3557A2"/>
                </a:solidFill>
                <a:uFill>
                  <a:solidFill>
                    <a:srgbClr val="3557A2"/>
                  </a:solidFill>
                </a:uFill>
                <a:latin typeface="Trebuchet MS"/>
                <a:ea typeface="Trebuchet MS"/>
                <a:cs typeface="Trebuchet MS"/>
                <a:sym typeface="Trebuchet MS"/>
              </a:defRPr>
            </a:pPr>
            <a:r>
              <a:t>2.090.4. VIAGGI DEI GIOVANI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Riconoscere che i club e distretti del Rotary sono incoraggiati a intraprendere attività che sviluppano i programmi per giovani, dei club o distretti o le attività che riguardano i minori che intraprendono viaggi al di fuori della loro comunità locale devono sviluppare, aggiornare e osservare le regole sulla tutela dei giovani e le procedure scritte. Ad eccezione dei viaggi e tour gestiti da o per conto dei distretti ospitanti, i viaggi intrapresi per lo Scambio giovani sono soggetti alla normativa delineata nel Rotary Code of Policies 41.060.11.</a:t>
            </a:r>
          </a:p>
        </p:txBody>
      </p:sp>
      <p:sp>
        <p:nvSpPr>
          <p:cNvPr id="114" name="Shape 114"/>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nvSpPr>
        <p:spPr>
          <a:xfrm>
            <a:off x="457199" y="1172686"/>
            <a:ext cx="8229602" cy="3876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Il Rotary Code of policies</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Club e distretti devono:</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1. Ottenere in anticipo l’autorizzazione scritta dai genitori o tutori legali di tutti i giovani partecipanti ai viaggi al di fuori della comunità locale;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2. Fornire prima della partenza ai genitori o tutori legali i dettagli specifici del programma, la località dell’evento, l’itinerario del viaggio, l’alloggio e le informazioni di contatto per gli organizzatori del programma;</a:t>
            </a:r>
          </a:p>
        </p:txBody>
      </p:sp>
      <p:sp>
        <p:nvSpPr>
          <p:cNvPr id="117" name="Shape 117"/>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457199" y="1172686"/>
            <a:ext cx="8229602" cy="3368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endParaRP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3. Richiedere, quando si viaggia ad una distanza di 150 miglia dal luogo di residenza, o fuori dal Paese d’origine, ai genitori o tutori legali del minore, di ottenere l’assicurazione di viaggio per il minore, che comprende coperture assicurative, come quella medica (quando si viaggia fuori dal Paese d’origine), evacuazione medica d’emergenza, rimpatrio della salma e la responsabilità civile, che soddisfano i requisiti del club o distretto che organizza l’attività o evento e siano valide dal momento della partenza fino al rientro in patria. </a:t>
            </a:r>
          </a:p>
        </p:txBody>
      </p:sp>
      <p:sp>
        <p:nvSpPr>
          <p:cNvPr id="120" name="Shape 120"/>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457199" y="963930"/>
            <a:ext cx="8229602" cy="4930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b="1" u="sng">
                <a:solidFill>
                  <a:srgbClr val="3557A2"/>
                </a:solidFill>
                <a:uFill>
                  <a:solidFill>
                    <a:srgbClr val="3557A2"/>
                  </a:solidFill>
                </a:uFill>
                <a:latin typeface="Trebuchet MS"/>
                <a:ea typeface="Trebuchet MS"/>
                <a:cs typeface="Trebuchet MS"/>
                <a:sym typeface="Trebuchet MS"/>
              </a:defRPr>
            </a:pPr>
            <a:r>
              <a:t>Le regole e le procedure di club e distretto devono includere: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1.   Procedura per la domanda e selezione dei volontari;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2. Dettagli sulla descrizione del lavoro dei volontari e  responsabilità;</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3. Standard per la supervisione relativa al rapporto del numero di adulti rispetto a quello dei minori;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4. Piano di gestione delle situazioni di crisi, tra cui:</a:t>
            </a:r>
          </a:p>
          <a:p>
            <a:pPr lvl="1"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a) gestione delle emergenze mediche e altre emergenze e  provvedere al sostegno degli adulti;</a:t>
            </a:r>
          </a:p>
          <a:p>
            <a:pPr lvl="1"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b) procedura per la comunicazione con i genitori o tutori legali;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5. Linee guida scritte sulla presentazione di rapporti e sulle indagini da avviare sulle denunce o incidenti in conformità con la normativa del RI. (Riun. giugno 2013, Decis. 196) </a:t>
            </a:r>
          </a:p>
        </p:txBody>
      </p:sp>
      <p:sp>
        <p:nvSpPr>
          <p:cNvPr id="123" name="Shape 123"/>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457199" y="1172686"/>
            <a:ext cx="8229602" cy="4638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b="1" u="sng">
                <a:solidFill>
                  <a:srgbClr val="3557A2"/>
                </a:solidFill>
                <a:uFill>
                  <a:solidFill>
                    <a:srgbClr val="3557A2"/>
                  </a:solidFill>
                </a:uFill>
                <a:latin typeface="Trebuchet MS"/>
                <a:ea typeface="Trebuchet MS"/>
                <a:cs typeface="Trebuchet MS"/>
                <a:sym typeface="Trebuchet MS"/>
              </a:defRPr>
            </a:pPr>
            <a:r>
              <a:t>41.010.26 ASSICURAZIONE DI VIAGGIO PER INTERACTIANI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I club e distretti che invitano i soci di club Interact a partecipare ai loro programmi o attività di club o distretto all’esterno della comunità del posto dovranno, nel caso in cui gli Interactiani viaggino a 180 Km di distanza dalla città di residenza, o dal Paese d’origine, richiedere ai genitori o tutori legali degli Interactiani di fornire l’assicurazione di viaggio per l’Interactiano, e questa deve includere la copertura medica (per i viaggi all’estero), di evacuazione medica d’urgenza, rimpatrio della salma e responsabilità civile, per importi ritenuti appropriati dal club o distretto che organizza l’attività o l’evento. La copertura assicurativa deve decorrere dal momento della partenza dell’Interactiano fino al suo rientro in patria. (Riun. gennaio 2012, Decis. 190)</a:t>
            </a:r>
          </a:p>
        </p:txBody>
      </p:sp>
      <p:sp>
        <p:nvSpPr>
          <p:cNvPr id="126" name="Shape 126"/>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a:off x="457199" y="1172686"/>
            <a:ext cx="8229602" cy="4320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b="1" u="sng">
                <a:solidFill>
                  <a:srgbClr val="3557A2"/>
                </a:solidFill>
                <a:uFill>
                  <a:solidFill>
                    <a:srgbClr val="3557A2"/>
                  </a:solidFill>
                </a:uFill>
                <a:latin typeface="Trebuchet MS"/>
                <a:ea typeface="Trebuchet MS"/>
                <a:cs typeface="Trebuchet MS"/>
                <a:sym typeface="Trebuchet MS"/>
              </a:defRPr>
            </a:pPr>
            <a:r>
              <a:t>41.060.11 VIAGGIO DEGLI STUDENTI DELLO SCAMBIO GIOVANI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Gli studenti dello Scambio giovani possono intraprendere viaggi approvati insieme ai genitori ospitanti o per eventi di club o distretto. Il distretto ospitante deve ottenere in anticipo l’autorizzazione scritta dai genitori o tutori legali degli studenti per i viaggi al di fuori della loro comunità locale, così come definito dal distretto ospitante. Per tutti gli altri viaggi, i distretti ospitanti devono garantire che i genitori o tutori legali siano dotati di dettagli specifici sul programma, la località, gli itinerari di viaggio, l’alloggio e le informazioni di contatto. Tour e viaggi gestiti da o per conto dei distretti ospitanti sono soggetti alle norme del Rotary Code of Policies 2.090.4 (Riun. giugno 2010, Decis. 210)</a:t>
            </a:r>
          </a:p>
        </p:txBody>
      </p:sp>
      <p:sp>
        <p:nvSpPr>
          <p:cNvPr id="129" name="Shape 129"/>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p:nvPr/>
        </p:nvSpPr>
        <p:spPr>
          <a:xfrm>
            <a:off x="457199" y="943670"/>
            <a:ext cx="8229602" cy="4841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b="1" u="sng">
                <a:solidFill>
                  <a:srgbClr val="3557A2"/>
                </a:solidFill>
                <a:uFill>
                  <a:solidFill>
                    <a:srgbClr val="3557A2"/>
                  </a:solidFill>
                </a:uFill>
                <a:latin typeface="Trebuchet MS"/>
                <a:ea typeface="Trebuchet MS"/>
                <a:cs typeface="Trebuchet MS"/>
                <a:sym typeface="Trebuchet MS"/>
              </a:defRPr>
            </a:pPr>
            <a:r>
              <a:t>41.070.22 VIAGGI INTERNAZIONALI DEI GIOVANI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Nessun singolo Rotariano, club o distretto può utilizzare una struttura alternativa al programma per inviare minorenni all’estero che eluda la normativa del RI sulla tutela dei giovani, oppure ovviare alla normativa sullo Scambio giovani, e nemmeno le norme riguardanti l’immigrazione e i viaggi di qualsiasi Paese o governo.</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Nessun singolo Rotariano, club o distretto, potrà assistere o cooperare all’invio di un giovane all’estero o per un’attività di viaggio internazionale a meno che non siano stati effettuati piani dettagliati con anticipo, per includere tutti gli aspetti del viaggio proposto, inclusa l’approvazione da parte del dirigente distrettuale addetto alla tutela dei giovani e il presidente di commissione Scambio giovani. </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i="1">
                <a:solidFill>
                  <a:srgbClr val="3557A2"/>
                </a:solidFill>
                <a:uFill>
                  <a:solidFill>
                    <a:srgbClr val="3557A2"/>
                  </a:solidFill>
                </a:uFill>
                <a:latin typeface="Trebuchet MS"/>
                <a:ea typeface="Trebuchet MS"/>
                <a:cs typeface="Trebuchet MS"/>
                <a:sym typeface="Trebuchet MS"/>
              </a:defRPr>
            </a:pPr>
            <a:r>
              <a:t>                                                                                          Segue…</a:t>
            </a:r>
          </a:p>
        </p:txBody>
      </p:sp>
      <p:sp>
        <p:nvSpPr>
          <p:cNvPr id="132" name="Shape 132"/>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3602038"/>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FFFF"/>
                </a:solidFill>
              </a:rPr>
              <a:t>SEMINARIO ISTRUZIONE SQUADRA DISTRETTUALE</a:t>
            </a:r>
            <a:br>
              <a:rPr lang="it-IT" b="1">
                <a:solidFill>
                  <a:srgbClr val="FFFFFF"/>
                </a:solidFill>
              </a:rPr>
            </a:br>
            <a:r>
              <a:rPr lang="it-IT">
                <a:solidFill>
                  <a:srgbClr val="FFFFFF"/>
                </a:solidFill>
              </a:rPr>
              <a:t>Repubblica di San Marino, 22 Febbraio 2014</a:t>
            </a:r>
          </a:p>
        </p:txBody>
      </p:sp>
      <p:sp>
        <p:nvSpPr>
          <p:cNvPr id="3" name="Rectangle 2"/>
          <p:cNvSpPr>
            <a:spLocks noChangeArrowheads="1"/>
          </p:cNvSpPr>
          <p:nvPr/>
        </p:nvSpPr>
        <p:spPr bwMode="auto">
          <a:xfrm>
            <a:off x="-15875" y="3189288"/>
            <a:ext cx="9144000" cy="1620000"/>
          </a:xfrm>
          <a:prstGeom prst="rect">
            <a:avLst/>
          </a:prstGeom>
          <a:solidFill>
            <a:srgbClr val="3155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93000"/>
              </a:lnSpc>
              <a:buClr>
                <a:srgbClr val="000000"/>
              </a:buClr>
              <a:buSzPct val="100000"/>
              <a:buFont typeface="Times New Roman" pitchFamily="18" charset="0"/>
              <a:buNone/>
            </a:pPr>
            <a:endParaRPr lang="it-IT"/>
          </a:p>
        </p:txBody>
      </p:sp>
      <p:sp>
        <p:nvSpPr>
          <p:cNvPr id="4" name="Rectangle 3"/>
          <p:cNvSpPr>
            <a:spLocks noChangeArrowheads="1"/>
          </p:cNvSpPr>
          <p:nvPr/>
        </p:nvSpPr>
        <p:spPr bwMode="auto">
          <a:xfrm>
            <a:off x="36513" y="3252896"/>
            <a:ext cx="9107487"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5000" b="1" dirty="0" smtClean="0">
                <a:solidFill>
                  <a:srgbClr val="FFFFFF"/>
                </a:solidFill>
                <a:latin typeface="Arial" pitchFamily="34" charset="0"/>
                <a:cs typeface="Arial" pitchFamily="34" charset="0"/>
              </a:rPr>
              <a:t>Avv.  Fabrizio  PULLE’</a:t>
            </a:r>
          </a:p>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b="1" dirty="0" smtClean="0">
                <a:solidFill>
                  <a:srgbClr val="FFFFFF"/>
                </a:solidFill>
                <a:latin typeface="Arial" pitchFamily="34" charset="0"/>
                <a:cs typeface="Arial" pitchFamily="34" charset="0"/>
              </a:rPr>
              <a:t>LA  GESTIONE  DEI  MINORI  NEL  ROTARY</a:t>
            </a:r>
            <a:endParaRPr lang="it-IT" sz="2800" b="1" dirty="0">
              <a:solidFill>
                <a:srgbClr val="FFFFFF"/>
              </a:solidFill>
              <a:latin typeface="Arial" pitchFamily="34" charset="0"/>
              <a:cs typeface="Arial" pitchFamily="34" charset="0"/>
            </a:endParaRPr>
          </a:p>
        </p:txBody>
      </p:sp>
      <p:sp>
        <p:nvSpPr>
          <p:cNvPr id="5" name="Rectangle 4"/>
          <p:cNvSpPr>
            <a:spLocks noChangeArrowheads="1"/>
          </p:cNvSpPr>
          <p:nvPr/>
        </p:nvSpPr>
        <p:spPr bwMode="auto">
          <a:xfrm>
            <a:off x="0" y="1958975"/>
            <a:ext cx="91440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800" b="1">
              <a:solidFill>
                <a:srgbClr val="3155A4"/>
              </a:solidFill>
              <a:latin typeface="Georgia" pitchFamily="18" charset="0"/>
            </a:endParaRPr>
          </a:p>
        </p:txBody>
      </p:sp>
      <p:sp>
        <p:nvSpPr>
          <p:cNvPr id="6" name="Rectangle 10"/>
          <p:cNvSpPr>
            <a:spLocks noChangeArrowheads="1"/>
          </p:cNvSpPr>
          <p:nvPr/>
        </p:nvSpPr>
        <p:spPr bwMode="auto">
          <a:xfrm>
            <a:off x="36513" y="6318250"/>
            <a:ext cx="914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70C0"/>
              </a:solidFill>
              <a:latin typeface="Georgia" pitchFamily="18" charset="0"/>
            </a:endParaRPr>
          </a:p>
        </p:txBody>
      </p:sp>
      <p:sp>
        <p:nvSpPr>
          <p:cNvPr id="7" name="CasellaDiTesto 2"/>
          <p:cNvSpPr txBox="1">
            <a:spLocks noChangeArrowheads="1"/>
          </p:cNvSpPr>
          <p:nvPr/>
        </p:nvSpPr>
        <p:spPr bwMode="auto">
          <a:xfrm>
            <a:off x="-15875" y="2209800"/>
            <a:ext cx="9143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1" charset="-128"/>
              </a:defRPr>
            </a:lvl1pPr>
            <a:lvl2pPr marL="742950" indent="-285750" eaLnBrk="0" hangingPunct="0">
              <a:defRPr sz="2400">
                <a:solidFill>
                  <a:schemeClr val="tx1"/>
                </a:solidFill>
                <a:latin typeface="Arial" pitchFamily="34" charset="0"/>
                <a:ea typeface="ヒラギノ角ゴ Pro W3" pitchFamily="1" charset="-128"/>
              </a:defRPr>
            </a:lvl2pPr>
            <a:lvl3pPr marL="1143000" indent="-228600" eaLnBrk="0" hangingPunct="0">
              <a:defRPr sz="2400">
                <a:solidFill>
                  <a:schemeClr val="tx1"/>
                </a:solidFill>
                <a:latin typeface="Arial" pitchFamily="34" charset="0"/>
                <a:ea typeface="ヒラギノ角ゴ Pro W3" pitchFamily="1" charset="-128"/>
              </a:defRPr>
            </a:lvl3pPr>
            <a:lvl4pPr marL="1600200" indent="-228600" eaLnBrk="0" hangingPunct="0">
              <a:defRPr sz="2400">
                <a:solidFill>
                  <a:schemeClr val="tx1"/>
                </a:solidFill>
                <a:latin typeface="Arial" pitchFamily="34" charset="0"/>
                <a:ea typeface="ヒラギノ角ゴ Pro W3" pitchFamily="1" charset="-128"/>
              </a:defRPr>
            </a:lvl4pPr>
            <a:lvl5pPr marL="2057400" indent="-228600" eaLnBrk="0" hangingPunct="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eaLnBrk="1" hangingPunct="1"/>
            <a:r>
              <a:rPr lang="it-IT" b="1" dirty="0">
                <a:solidFill>
                  <a:srgbClr val="005DAA"/>
                </a:solidFill>
                <a:latin typeface="Calibri" pitchFamily="34" charset="0"/>
                <a:ea typeface="MS PGothic" pitchFamily="34" charset="-128"/>
              </a:rPr>
              <a:t>Governatore </a:t>
            </a:r>
            <a:r>
              <a:rPr lang="it-IT" b="1" dirty="0" smtClean="0">
                <a:solidFill>
                  <a:srgbClr val="005DAA"/>
                </a:solidFill>
                <a:latin typeface="Calibri" pitchFamily="34" charset="0"/>
                <a:ea typeface="MS PGothic" pitchFamily="34" charset="-128"/>
              </a:rPr>
              <a:t>2017-2018  Maurizio MARCIALIS</a:t>
            </a:r>
            <a:endParaRPr lang="it-IT" b="1" dirty="0">
              <a:solidFill>
                <a:srgbClr val="005DAA"/>
              </a:solidFill>
              <a:latin typeface="Calibri" pitchFamily="34" charset="0"/>
              <a:ea typeface="MS PGothic" pitchFamily="34" charset="-128"/>
            </a:endParaRPr>
          </a:p>
          <a:p>
            <a:pPr algn="ctr" eaLnBrk="1" hangingPunct="1"/>
            <a:r>
              <a:rPr lang="it-IT" sz="1600" b="1" dirty="0">
                <a:solidFill>
                  <a:srgbClr val="005DAA"/>
                </a:solidFill>
                <a:latin typeface="Calibri" pitchFamily="34" charset="0"/>
                <a:ea typeface="MS PGothic" pitchFamily="34" charset="-128"/>
              </a:rPr>
              <a:t>Emilia Romagna </a:t>
            </a:r>
            <a:r>
              <a:rPr lang="it-IT" sz="1600" b="1" dirty="0" smtClean="0">
                <a:solidFill>
                  <a:srgbClr val="005DAA"/>
                </a:solidFill>
                <a:latin typeface="Calibri" pitchFamily="34" charset="0"/>
                <a:ea typeface="MS PGothic" pitchFamily="34" charset="-128"/>
              </a:rPr>
              <a:t>- </a:t>
            </a:r>
            <a:r>
              <a:rPr lang="it-IT" sz="1600" b="1" dirty="0">
                <a:solidFill>
                  <a:srgbClr val="005DAA"/>
                </a:solidFill>
                <a:latin typeface="Calibri" pitchFamily="34" charset="0"/>
                <a:ea typeface="MS PGothic" pitchFamily="34" charset="-128"/>
              </a:rPr>
              <a:t>Repubblica di San Marino</a:t>
            </a:r>
          </a:p>
        </p:txBody>
      </p:sp>
      <p:grpSp>
        <p:nvGrpSpPr>
          <p:cNvPr id="8" name="Gruppo 7"/>
          <p:cNvGrpSpPr/>
          <p:nvPr/>
        </p:nvGrpSpPr>
        <p:grpSpPr>
          <a:xfrm>
            <a:off x="109398" y="209499"/>
            <a:ext cx="5229225" cy="1920260"/>
            <a:chOff x="-15875" y="381000"/>
            <a:chExt cx="5229225" cy="192026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467995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2"/>
            <p:cNvSpPr txBox="1">
              <a:spLocks noChangeArrowheads="1"/>
            </p:cNvSpPr>
            <p:nvPr/>
          </p:nvSpPr>
          <p:spPr bwMode="auto">
            <a:xfrm>
              <a:off x="-15875" y="1624152"/>
              <a:ext cx="334472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1" charset="-128"/>
                </a:defRPr>
              </a:lvl1pPr>
              <a:lvl2pPr marL="742950" indent="-285750" eaLnBrk="0" hangingPunct="0">
                <a:defRPr sz="2400">
                  <a:solidFill>
                    <a:schemeClr val="tx1"/>
                  </a:solidFill>
                  <a:latin typeface="Arial" pitchFamily="34" charset="0"/>
                  <a:ea typeface="ヒラギノ角ゴ Pro W3" pitchFamily="1" charset="-128"/>
                </a:defRPr>
              </a:lvl2pPr>
              <a:lvl3pPr marL="1143000" indent="-228600" eaLnBrk="0" hangingPunct="0">
                <a:defRPr sz="2400">
                  <a:solidFill>
                    <a:schemeClr val="tx1"/>
                  </a:solidFill>
                  <a:latin typeface="Arial" pitchFamily="34" charset="0"/>
                  <a:ea typeface="ヒラギノ角ゴ Pro W3" pitchFamily="1" charset="-128"/>
                </a:defRPr>
              </a:lvl3pPr>
              <a:lvl4pPr marL="1600200" indent="-228600" eaLnBrk="0" hangingPunct="0">
                <a:defRPr sz="2400">
                  <a:solidFill>
                    <a:schemeClr val="tx1"/>
                  </a:solidFill>
                  <a:latin typeface="Arial" pitchFamily="34" charset="0"/>
                  <a:ea typeface="ヒラギノ角ゴ Pro W3" pitchFamily="1" charset="-128"/>
                </a:defRPr>
              </a:lvl4pPr>
              <a:lvl5pPr marL="2057400" indent="-228600" eaLnBrk="0" hangingPunct="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r" eaLnBrk="1" hangingPunct="1"/>
              <a:r>
                <a:rPr lang="it-IT" sz="3800" dirty="0" smtClean="0">
                  <a:solidFill>
                    <a:srgbClr val="005DAA"/>
                  </a:solidFill>
                  <a:latin typeface="Calibri" pitchFamily="34" charset="0"/>
                  <a:ea typeface="MS PGothic" pitchFamily="34" charset="-128"/>
                </a:rPr>
                <a:t>Distretto  2072</a:t>
              </a:r>
              <a:endParaRPr lang="it-IT" sz="3800" dirty="0">
                <a:solidFill>
                  <a:srgbClr val="005DAA"/>
                </a:solidFill>
                <a:latin typeface="Calibri" pitchFamily="34" charset="0"/>
                <a:ea typeface="MS PGothic" pitchFamily="34" charset="-128"/>
              </a:endParaRPr>
            </a:p>
          </p:txBody>
        </p:sp>
      </p:grpSp>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31249"/>
            <a:ext cx="1767842" cy="1424988"/>
          </a:xfrm>
          <a:prstGeom prst="rect">
            <a:avLst/>
          </a:prstGeom>
        </p:spPr>
      </p:pic>
      <p:sp>
        <p:nvSpPr>
          <p:cNvPr id="12" name="Rectangle 9"/>
          <p:cNvSpPr>
            <a:spLocks noChangeArrowheads="1"/>
          </p:cNvSpPr>
          <p:nvPr/>
        </p:nvSpPr>
        <p:spPr bwMode="auto">
          <a:xfrm>
            <a:off x="512763" y="5192671"/>
            <a:ext cx="80867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400" b="1" dirty="0" smtClean="0">
                <a:solidFill>
                  <a:srgbClr val="003399"/>
                </a:solidFill>
                <a:latin typeface="+mn-lt"/>
              </a:rPr>
              <a:t>PRE - SIPE</a:t>
            </a:r>
          </a:p>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b="1" dirty="0" smtClean="0">
                <a:solidFill>
                  <a:srgbClr val="003399"/>
                </a:solidFill>
                <a:latin typeface="+mn-lt"/>
              </a:rPr>
              <a:t>SEMINARIO ISTRUZIONE PRESIDENTI ELETTI</a:t>
            </a:r>
          </a:p>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smtClean="0">
                <a:solidFill>
                  <a:srgbClr val="003399"/>
                </a:solidFill>
                <a:cs typeface="Arial" pitchFamily="34" charset="0"/>
              </a:rPr>
              <a:t>Funo di Argelato (Bo)  -  Sabato 19 Novembre </a:t>
            </a:r>
            <a:r>
              <a:rPr lang="it-IT" sz="1800" dirty="0">
                <a:solidFill>
                  <a:srgbClr val="003399"/>
                </a:solidFill>
                <a:cs typeface="Arial" pitchFamily="34" charset="0"/>
              </a:rPr>
              <a:t>2016</a:t>
            </a:r>
          </a:p>
          <a:p>
            <a:pPr algn="ct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solidFill>
                <a:srgbClr val="3155A4"/>
              </a:solidFill>
            </a:endParaRPr>
          </a:p>
        </p:txBody>
      </p:sp>
    </p:spTree>
    <p:extLst>
      <p:ext uri="{BB962C8B-B14F-4D97-AF65-F5344CB8AC3E}">
        <p14:creationId xmlns:p14="http://schemas.microsoft.com/office/powerpoint/2010/main" val="250727684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457199" y="1348741"/>
            <a:ext cx="8229602" cy="3469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Nei distretti che non dispongono di un dirigente addetto alla tutela dei giovani, il governatore e il presidente di commissione distrettuale Scambio giovani devono approvare i piani.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Nessun club potrà fornire una carta d’identità, lettera di presentazione, richiesta di assistenza o credenziali di altro tipo o documento inteso all’identificazione o presentazione di un giovane ad un club o a vari club di un altro Paese, a meno che non siano stati raggiunti accordi reciproci completi in anticipo, per quanto concerne l’ospitalità o l’assistenza offerte dal club ospitante. </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                                                                                       </a:t>
            </a:r>
            <a:r>
              <a:rPr i="1"/>
              <a:t>Segue…</a:t>
            </a:r>
          </a:p>
        </p:txBody>
      </p:sp>
      <p:sp>
        <p:nvSpPr>
          <p:cNvPr id="135" name="Shape 135"/>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nvSpPr>
        <p:spPr>
          <a:xfrm>
            <a:off x="457199" y="2123442"/>
            <a:ext cx="8229602" cy="1678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lvl1pPr>
          </a:lstStyle>
          <a:p>
            <a:r>
              <a:t>Nessun club è obbligato a fornire ospitalità o assistenza ai giovani di un altro Paese, nonostante eventuali sponsorizzazioni documentate o reclamate da parte di un Rotary club, a meno che il club ospitante non abbia accettato specificamente in anticipo di fornire tale ospitalità o assistenza. (Riun. giugno 2009, Decis. 242)</a:t>
            </a:r>
          </a:p>
        </p:txBody>
      </p:sp>
      <p:sp>
        <p:nvSpPr>
          <p:cNvPr id="138" name="Shape 138"/>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nvSpPr>
        <p:spPr>
          <a:xfrm>
            <a:off x="457199" y="963930"/>
            <a:ext cx="8229602" cy="4422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b="1" u="sng">
                <a:solidFill>
                  <a:srgbClr val="3557A2"/>
                </a:solidFill>
                <a:uFill>
                  <a:solidFill>
                    <a:srgbClr val="3557A2"/>
                  </a:solidFill>
                </a:uFill>
                <a:latin typeface="Trebuchet MS"/>
                <a:ea typeface="Trebuchet MS"/>
                <a:cs typeface="Trebuchet MS"/>
                <a:sym typeface="Trebuchet MS"/>
              </a:defRPr>
            </a:pPr>
            <a:r>
              <a:t>Copertura assicurativa. </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La copertura assicurativa per responsabilità civile protegge un’organizzazione da rivendicazioni e azioni legali per presunte negligenze della stessa e/o di suoi dipendenti e/o volontari.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Consultare un professionista locale per determinare l’appropriato importo della copertura. L’assicurazione deve quanto meno coprire le rivendicazioni derivanti da danni a persone o cose. Tutti i club e distretti Rotary degli Stati Uniti godono automaticamente di un’assicurazione per responsabilità civile; club e distretti fuori dagli Stati Uniti devono provvedere per proprio conto. A prescindere dal luogo in cui sono situate, le famiglie ospiti dello Scambio Giovani devono inoltre tutelarsi stipulando una propria polizza assicurativa per responsabilità civile.</a:t>
            </a:r>
          </a:p>
        </p:txBody>
      </p:sp>
      <p:sp>
        <p:nvSpPr>
          <p:cNvPr id="141" name="Shape 141"/>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p:nvPr/>
        </p:nvSpPr>
        <p:spPr>
          <a:xfrm>
            <a:off x="457199" y="2056129"/>
            <a:ext cx="8229602" cy="2098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b="1" u="sng">
                <a:solidFill>
                  <a:srgbClr val="3557A2"/>
                </a:solidFill>
                <a:uFill>
                  <a:solidFill>
                    <a:srgbClr val="3557A2"/>
                  </a:solidFill>
                </a:uFill>
                <a:latin typeface="Trebuchet MS"/>
                <a:ea typeface="Trebuchet MS"/>
                <a:cs typeface="Trebuchet MS"/>
                <a:sym typeface="Trebuchet MS"/>
              </a:defRPr>
            </a:pPr>
            <a:r>
              <a:t>Documentazione legale.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Si raccomanda inoltre che i programmi per i giovani del Rotary richiedano ai genitori o tutori dei minori di </a:t>
            </a:r>
            <a:r>
              <a:rPr u="sng"/>
              <a:t>esprimere per iscritto il proprio consenso</a:t>
            </a:r>
            <a:r>
              <a:t> alla partecipazione degli stessi. Ciò dà una certa tutela legale alle organizzazioni e assicura che i genitori o tutori acconsentano alla partecipazione al programma. </a:t>
            </a:r>
          </a:p>
        </p:txBody>
      </p:sp>
      <p:sp>
        <p:nvSpPr>
          <p:cNvPr id="144" name="Shape 144"/>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p:nvPr/>
        </p:nvSpPr>
        <p:spPr>
          <a:xfrm>
            <a:off x="457199" y="1789429"/>
            <a:ext cx="8229602" cy="2720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QUINDI, PER RIASSUMERE: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a:p>
            <a:pPr marL="584868" indent="-584868" algn="just">
              <a:lnSpc>
                <a:spcPct val="100000"/>
              </a:lnSpc>
              <a:spcBef>
                <a:spcPts val="800"/>
              </a:spcBef>
              <a:buSzPct val="100000"/>
              <a:buAutoNum type="arabicPare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700" b="1">
                <a:solidFill>
                  <a:srgbClr val="3557A2"/>
                </a:solidFill>
                <a:uFill>
                  <a:solidFill>
                    <a:srgbClr val="3557A2"/>
                  </a:solidFill>
                </a:uFill>
                <a:latin typeface="Trebuchet MS"/>
                <a:ea typeface="Trebuchet MS"/>
                <a:cs typeface="Trebuchet MS"/>
                <a:sym typeface="Trebuchet MS"/>
              </a:defRPr>
            </a:pPr>
            <a:r>
              <a:t> ATTENZIONE AGLI ABUSI SU MINORI</a:t>
            </a:r>
          </a:p>
          <a:p>
            <a:pPr marL="584868" indent="-584868" algn="just">
              <a:lnSpc>
                <a:spcPct val="100000"/>
              </a:lnSpc>
              <a:spcBef>
                <a:spcPts val="800"/>
              </a:spcBef>
              <a:buSzPct val="100000"/>
              <a:buAutoNum type="arabicPare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700" b="1">
                <a:solidFill>
                  <a:srgbClr val="3557A2"/>
                </a:solidFill>
                <a:uFill>
                  <a:solidFill>
                    <a:srgbClr val="3557A2"/>
                  </a:solidFill>
                </a:uFill>
                <a:latin typeface="Trebuchet MS"/>
                <a:ea typeface="Trebuchet MS"/>
                <a:cs typeface="Trebuchet MS"/>
                <a:sym typeface="Trebuchet MS"/>
              </a:defRPr>
            </a:pPr>
            <a:r>
              <a:t> ATTENZIONE ALLE COPERTURE  ASSICURATIVE</a:t>
            </a:r>
          </a:p>
          <a:p>
            <a:pPr marL="584868" indent="-584868" algn="just">
              <a:lnSpc>
                <a:spcPct val="100000"/>
              </a:lnSpc>
              <a:spcBef>
                <a:spcPts val="800"/>
              </a:spcBef>
              <a:buSzPct val="100000"/>
              <a:buAutoNum type="arabicPare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700" b="1">
                <a:solidFill>
                  <a:srgbClr val="3557A2"/>
                </a:solidFill>
                <a:uFill>
                  <a:solidFill>
                    <a:srgbClr val="3557A2"/>
                  </a:solidFill>
                </a:uFill>
                <a:latin typeface="Trebuchet MS"/>
                <a:ea typeface="Trebuchet MS"/>
                <a:cs typeface="Trebuchet MS"/>
                <a:sym typeface="Trebuchet MS"/>
              </a:defRPr>
            </a:pPr>
            <a:r>
              <a:t>ATTENZIONE ALLE NORME DI INDIRIZZO ROTARY</a:t>
            </a:r>
          </a:p>
        </p:txBody>
      </p:sp>
      <p:sp>
        <p:nvSpPr>
          <p:cNvPr id="147" name="Shape 147"/>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a:off x="457199" y="1789429"/>
            <a:ext cx="8229602" cy="2720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PERTANTO, PER RIASSUMERE: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a:p>
            <a:pPr marL="584868" indent="-584868" algn="just">
              <a:lnSpc>
                <a:spcPct val="100000"/>
              </a:lnSpc>
              <a:spcBef>
                <a:spcPts val="800"/>
              </a:spcBef>
              <a:buSzPct val="100000"/>
              <a:buAutoNum type="arabicPare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700" b="1">
                <a:solidFill>
                  <a:srgbClr val="3557A2"/>
                </a:solidFill>
                <a:uFill>
                  <a:solidFill>
                    <a:srgbClr val="3557A2"/>
                  </a:solidFill>
                </a:uFill>
                <a:latin typeface="Trebuchet MS"/>
                <a:ea typeface="Trebuchet MS"/>
                <a:cs typeface="Trebuchet MS"/>
                <a:sym typeface="Trebuchet MS"/>
              </a:defRPr>
            </a:pPr>
            <a:r>
              <a:t> ATTENZIONE AGLI ABUSI SU MINORI</a:t>
            </a:r>
          </a:p>
          <a:p>
            <a:pPr marL="584868" indent="-584868" algn="just">
              <a:lnSpc>
                <a:spcPct val="100000"/>
              </a:lnSpc>
              <a:spcBef>
                <a:spcPts val="800"/>
              </a:spcBef>
              <a:buSzPct val="100000"/>
              <a:buAutoNum type="arabicPare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700" b="1">
                <a:solidFill>
                  <a:srgbClr val="3557A2"/>
                </a:solidFill>
                <a:uFill>
                  <a:solidFill>
                    <a:srgbClr val="3557A2"/>
                  </a:solidFill>
                </a:uFill>
                <a:latin typeface="Trebuchet MS"/>
                <a:ea typeface="Trebuchet MS"/>
                <a:cs typeface="Trebuchet MS"/>
                <a:sym typeface="Trebuchet MS"/>
              </a:defRPr>
            </a:pPr>
            <a:r>
              <a:t> ATTENZIONE ALLE COPERTURE  ASSICURATIVE</a:t>
            </a:r>
          </a:p>
          <a:p>
            <a:pPr marL="584868" indent="-584868" algn="just">
              <a:lnSpc>
                <a:spcPct val="100000"/>
              </a:lnSpc>
              <a:spcBef>
                <a:spcPts val="800"/>
              </a:spcBef>
              <a:buSzPct val="100000"/>
              <a:buAutoNum type="arabicPare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700" b="1">
                <a:solidFill>
                  <a:srgbClr val="3557A2"/>
                </a:solidFill>
                <a:uFill>
                  <a:solidFill>
                    <a:srgbClr val="3557A2"/>
                  </a:solidFill>
                </a:uFill>
                <a:latin typeface="Trebuchet MS"/>
                <a:ea typeface="Trebuchet MS"/>
                <a:cs typeface="Trebuchet MS"/>
                <a:sym typeface="Trebuchet MS"/>
              </a:defRPr>
            </a:pPr>
            <a:r>
              <a:t>ATTENZIONE ALLE NORME DI INDIRIZZO ROTARY</a:t>
            </a:r>
          </a:p>
        </p:txBody>
      </p:sp>
      <p:sp>
        <p:nvSpPr>
          <p:cNvPr id="150" name="Shape 150"/>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pic>
        <p:nvPicPr>
          <p:cNvPr id="153" name="pasted-image.tif"/>
          <p:cNvPicPr>
            <a:picLocks noChangeAspect="1"/>
          </p:cNvPicPr>
          <p:nvPr/>
        </p:nvPicPr>
        <p:blipFill>
          <a:blip r:embed="rId2">
            <a:extLst/>
          </a:blip>
          <a:stretch>
            <a:fillRect/>
          </a:stretch>
        </p:blipFill>
        <p:spPr>
          <a:xfrm>
            <a:off x="2646700" y="1912764"/>
            <a:ext cx="4047770" cy="4047770"/>
          </a:xfrm>
          <a:prstGeom prst="rect">
            <a:avLst/>
          </a:prstGeom>
          <a:ln w="12700">
            <a:miter lim="400000"/>
          </a:ln>
        </p:spPr>
      </p:pic>
      <p:sp>
        <p:nvSpPr>
          <p:cNvPr id="154" name="Shape 154"/>
          <p:cNvSpPr/>
          <p:nvPr/>
        </p:nvSpPr>
        <p:spPr>
          <a:xfrm>
            <a:off x="457199" y="1129029"/>
            <a:ext cx="8229602" cy="2479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E QUINDI….?</a:t>
            </a: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p:txBody>
      </p:sp>
      <p:sp>
        <p:nvSpPr>
          <p:cNvPr id="5"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3"/>
                                        </p:tgtEl>
                                        <p:attrNameLst>
                                          <p:attrName>style.visibility</p:attrName>
                                        </p:attrNameLst>
                                      </p:cBhvr>
                                      <p:to>
                                        <p:strVal val="visible"/>
                                      </p:to>
                                    </p:set>
                                    <p:anim calcmode="lin" valueType="num">
                                      <p:cBhvr>
                                        <p:cTn id="7" dur="3000" fill="hold"/>
                                        <p:tgtEl>
                                          <p:spTgt spid="153"/>
                                        </p:tgtEl>
                                        <p:attrNameLst>
                                          <p:attrName>ppt_w</p:attrName>
                                        </p:attrNameLst>
                                      </p:cBhvr>
                                      <p:tavLst>
                                        <p:tav tm="0">
                                          <p:val>
                                            <p:fltVal val="0"/>
                                          </p:val>
                                        </p:tav>
                                        <p:tav tm="100000">
                                          <p:val>
                                            <p:strVal val="#ppt_w"/>
                                          </p:val>
                                        </p:tav>
                                      </p:tavLst>
                                    </p:anim>
                                    <p:anim calcmode="lin" valueType="num">
                                      <p:cBhvr>
                                        <p:cTn id="8" dur="3000" fill="hold"/>
                                        <p:tgtEl>
                                          <p:spTgt spid="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
        <p:nvSpPr>
          <p:cNvPr id="157" name="Shape 157"/>
          <p:cNvSpPr/>
          <p:nvPr/>
        </p:nvSpPr>
        <p:spPr>
          <a:xfrm>
            <a:off x="457199" y="1052829"/>
            <a:ext cx="8229602" cy="6009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NO, NESSUNA PAURA!</a:t>
            </a: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NERVI SALDI SULLE SOLUZIONI CHE AVETE GIA’ A DISPOSIZIONE.</a:t>
            </a: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AGITE SECONDO LE LINEE GUIDA CHE GIA’ CONOSCETE.</a:t>
            </a: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sp>
        <p:nvSpPr>
          <p:cNvPr id="160" name="Shape 160"/>
          <p:cNvSpPr/>
          <p:nvPr/>
        </p:nvSpPr>
        <p:spPr>
          <a:xfrm>
            <a:off x="851296" y="898398"/>
            <a:ext cx="7441408" cy="19812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ctr" defTabSz="449262">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6400" b="1">
                <a:solidFill>
                  <a:srgbClr val="FF9300"/>
                </a:solidFill>
                <a:uFillTx/>
                <a:latin typeface="Calibri"/>
                <a:ea typeface="Calibri"/>
                <a:cs typeface="Calibri"/>
                <a:sym typeface="Calibri"/>
              </a:defRPr>
            </a:pPr>
            <a:r>
              <a:t>GRAZIE</a:t>
            </a:r>
          </a:p>
          <a:p>
            <a:pPr algn="ctr" defTabSz="449262">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6400" b="1">
                <a:solidFill>
                  <a:srgbClr val="FF9300"/>
                </a:solidFill>
                <a:uFillTx/>
                <a:latin typeface="Arial"/>
                <a:ea typeface="Arial"/>
                <a:cs typeface="Arial"/>
                <a:sym typeface="Arial"/>
              </a:defRPr>
            </a:pPr>
            <a:r>
              <a:rPr>
                <a:latin typeface="Calibri"/>
                <a:ea typeface="Calibri"/>
                <a:cs typeface="Calibri"/>
                <a:sym typeface="Calibri"/>
              </a:rPr>
              <a:t>DELL’ATTENZIONE!!</a:t>
            </a:r>
          </a:p>
        </p:txBody>
      </p:sp>
      <p:pic>
        <p:nvPicPr>
          <p:cNvPr id="161" name="pasted-image.png"/>
          <p:cNvPicPr>
            <a:picLocks noChangeAspect="1"/>
          </p:cNvPicPr>
          <p:nvPr/>
        </p:nvPicPr>
        <p:blipFill>
          <a:blip r:embed="rId2">
            <a:extLst/>
          </a:blip>
          <a:srcRect/>
          <a:stretch>
            <a:fillRect/>
          </a:stretch>
        </p:blipFill>
        <p:spPr>
          <a:xfrm>
            <a:off x="2950387" y="2852652"/>
            <a:ext cx="3340646" cy="3202071"/>
          </a:xfrm>
          <a:prstGeom prst="rect">
            <a:avLst/>
          </a:prstGeom>
          <a:ln w="12700">
            <a:miter lim="400000"/>
          </a:ln>
        </p:spPr>
      </p:pic>
      <p:sp>
        <p:nvSpPr>
          <p:cNvPr id="5"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60"/>
                                        </p:tgtEl>
                                        <p:attrNameLst>
                                          <p:attrName>style.visibility</p:attrName>
                                        </p:attrNameLst>
                                      </p:cBhvr>
                                      <p:to>
                                        <p:strVal val="visible"/>
                                      </p:to>
                                    </p:set>
                                    <p:animEffect transition="in" filter="wipe(down)">
                                      <p:cBhvr>
                                        <p:cTn id="7" dur="50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61"/>
                                        </p:tgtEl>
                                        <p:attrNameLst>
                                          <p:attrName>style.visibility</p:attrName>
                                        </p:attrNameLst>
                                      </p:cBhvr>
                                      <p:to>
                                        <p:strVal val="visible"/>
                                      </p:to>
                                    </p:set>
                                    <p:animEffect transition="in" filter="dissolve">
                                      <p:cBhvr>
                                        <p:cTn id="12" dur="18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P spid="161"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asted-image.tiff"/>
          <p:cNvPicPr>
            <a:picLocks noChangeAspect="1"/>
          </p:cNvPicPr>
          <p:nvPr/>
        </p:nvPicPr>
        <p:blipFill>
          <a:blip r:embed="rId2">
            <a:extLst/>
          </a:blip>
          <a:stretch>
            <a:fillRect/>
          </a:stretch>
        </p:blipFill>
        <p:spPr>
          <a:xfrm>
            <a:off x="1143000" y="0"/>
            <a:ext cx="6858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3"/>
                                        </p:tgtEl>
                                        <p:attrNameLst>
                                          <p:attrName>style.visibility</p:attrName>
                                        </p:attrNameLst>
                                      </p:cBhvr>
                                      <p:to>
                                        <p:strVal val="visible"/>
                                      </p:to>
                                    </p:set>
                                    <p:animEffect transition="in" filter="dissolve">
                                      <p:cBhvr>
                                        <p:cTn id="7" dur="5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2" nodeType="clickEffect">
                                  <p:stCondLst>
                                    <p:cond delay="0"/>
                                  </p:stCondLst>
                                  <p:childTnLst>
                                    <p:animRot by="43140000">
                                      <p:cBhvr>
                                        <p:cTn id="11" dur="60000" fill="hold"/>
                                        <p:tgtEl>
                                          <p:spTgt spid="1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1" animBg="1" advAuto="0"/>
      <p:bldP spid="163"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p:nvPr/>
        </p:nvSpPr>
        <p:spPr>
          <a:xfrm>
            <a:off x="360857" y="1002347"/>
            <a:ext cx="8193686" cy="530401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800" b="1">
                <a:solidFill>
                  <a:srgbClr val="3557A2"/>
                </a:solidFill>
                <a:uFill>
                  <a:solidFill>
                    <a:srgbClr val="3557A2"/>
                  </a:solidFill>
                </a:uFill>
                <a:latin typeface="Trebuchet MS"/>
                <a:ea typeface="Trebuchet MS"/>
                <a:cs typeface="Trebuchet MS"/>
                <a:sym typeface="Trebuchet MS"/>
              </a:defRPr>
            </a:pPr>
            <a:r>
              <a:rPr dirty="0"/>
              <a:t>I MINORI E LA LORO GESTIONE: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b="1">
                <a:solidFill>
                  <a:srgbClr val="3557A2"/>
                </a:solidFill>
                <a:uFill>
                  <a:solidFill>
                    <a:srgbClr val="3557A2"/>
                  </a:solidFill>
                </a:uFill>
                <a:latin typeface="Trebuchet MS"/>
                <a:ea typeface="Trebuchet MS"/>
                <a:cs typeface="Trebuchet MS"/>
                <a:sym typeface="Trebuchet MS"/>
              </a:defRPr>
            </a:pPr>
            <a:r>
              <a:rPr dirty="0" smtClean="0"/>
              <a:t>LE </a:t>
            </a:r>
            <a:r>
              <a:rPr dirty="0"/>
              <a:t>FONTI: </a:t>
            </a:r>
            <a:endParaRPr lang="it-IT" dirty="0" smtClean="0"/>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b="1">
                <a:solidFill>
                  <a:srgbClr val="3557A2"/>
                </a:solidFill>
                <a:uFill>
                  <a:solidFill>
                    <a:srgbClr val="3557A2"/>
                  </a:solidFill>
                </a:uFill>
                <a:latin typeface="Trebuchet MS"/>
                <a:ea typeface="Trebuchet MS"/>
                <a:cs typeface="Trebuchet MS"/>
                <a:sym typeface="Trebuchet MS"/>
              </a:defRPr>
            </a:pPr>
            <a:r>
              <a:rPr u="sng" dirty="0" smtClean="0"/>
              <a:t>1</a:t>
            </a:r>
            <a:r>
              <a:rPr u="sng" dirty="0"/>
              <a:t>) LA NORMATIVA ITALIANA </a:t>
            </a:r>
            <a:r>
              <a:rPr dirty="0"/>
              <a:t>               </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b="1">
                <a:solidFill>
                  <a:srgbClr val="3557A2"/>
                </a:solidFill>
                <a:uFill>
                  <a:solidFill>
                    <a:srgbClr val="3557A2"/>
                  </a:solidFill>
                </a:uFill>
                <a:latin typeface="Trebuchet MS"/>
                <a:ea typeface="Trebuchet MS"/>
                <a:cs typeface="Trebuchet MS"/>
                <a:sym typeface="Trebuchet MS"/>
              </a:defRPr>
            </a:pPr>
            <a:r>
              <a:rPr dirty="0"/>
              <a:t> </a:t>
            </a:r>
            <a:r>
              <a:rPr lang="it-IT" dirty="0" smtClean="0"/>
              <a:t>       </a:t>
            </a:r>
            <a:r>
              <a:rPr dirty="0" smtClean="0"/>
              <a:t>- </a:t>
            </a:r>
            <a:r>
              <a:rPr dirty="0" err="1"/>
              <a:t>codice</a:t>
            </a:r>
            <a:r>
              <a:rPr dirty="0"/>
              <a:t> </a:t>
            </a:r>
            <a:r>
              <a:rPr dirty="0" err="1"/>
              <a:t>civile</a:t>
            </a:r>
            <a:endParaRPr dirty="0"/>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b="1">
                <a:solidFill>
                  <a:srgbClr val="3557A2"/>
                </a:solidFill>
                <a:uFill>
                  <a:solidFill>
                    <a:srgbClr val="3557A2"/>
                  </a:solidFill>
                </a:uFill>
                <a:latin typeface="Trebuchet MS"/>
                <a:ea typeface="Trebuchet MS"/>
                <a:cs typeface="Trebuchet MS"/>
                <a:sym typeface="Trebuchet MS"/>
              </a:defRPr>
            </a:pPr>
            <a:r>
              <a:rPr dirty="0"/>
              <a:t>        </a:t>
            </a:r>
            <a:r>
              <a:rPr dirty="0" smtClean="0"/>
              <a:t>- </a:t>
            </a:r>
            <a:r>
              <a:rPr dirty="0" err="1"/>
              <a:t>codice</a:t>
            </a:r>
            <a:r>
              <a:rPr dirty="0"/>
              <a:t> </a:t>
            </a:r>
            <a:r>
              <a:rPr dirty="0" err="1"/>
              <a:t>penale</a:t>
            </a:r>
            <a:endParaRPr dirty="0"/>
          </a:p>
          <a:p>
            <a:pPr lvl="6"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b="1">
                <a:solidFill>
                  <a:srgbClr val="3557A2"/>
                </a:solidFill>
                <a:uFill>
                  <a:solidFill>
                    <a:srgbClr val="3557A2"/>
                  </a:solidFill>
                </a:uFill>
                <a:latin typeface="Trebuchet MS"/>
                <a:ea typeface="Trebuchet MS"/>
                <a:cs typeface="Trebuchet MS"/>
                <a:sym typeface="Trebuchet MS"/>
              </a:defRPr>
            </a:pPr>
            <a:r>
              <a:rPr u="sng" dirty="0" smtClean="0"/>
              <a:t>2</a:t>
            </a:r>
            <a:r>
              <a:rPr u="sng" dirty="0"/>
              <a:t>)  NORMATIVA ROTARIANA</a:t>
            </a:r>
          </a:p>
          <a:p>
            <a:pPr lvl="6"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600" b="1">
                <a:solidFill>
                  <a:srgbClr val="3557A2"/>
                </a:solidFill>
                <a:uFill>
                  <a:solidFill>
                    <a:srgbClr val="3557A2"/>
                  </a:solidFill>
                </a:uFill>
                <a:latin typeface="Trebuchet MS"/>
                <a:ea typeface="Trebuchet MS"/>
                <a:cs typeface="Trebuchet MS"/>
                <a:sym typeface="Trebuchet MS"/>
              </a:defRPr>
            </a:pPr>
            <a:r>
              <a:rPr dirty="0"/>
              <a:t>        </a:t>
            </a:r>
            <a:r>
              <a:rPr dirty="0" smtClean="0"/>
              <a:t>- </a:t>
            </a:r>
            <a:r>
              <a:rPr dirty="0"/>
              <a:t>Rotary Code of Policies</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800" b="1">
                <a:solidFill>
                  <a:srgbClr val="3557A2"/>
                </a:solidFill>
                <a:uFill>
                  <a:solidFill>
                    <a:srgbClr val="3557A2"/>
                  </a:solidFill>
                </a:uFill>
                <a:latin typeface="Trebuchet MS"/>
                <a:ea typeface="Trebuchet MS"/>
                <a:cs typeface="Trebuchet MS"/>
                <a:sym typeface="Trebuchet MS"/>
              </a:defRPr>
            </a:pPr>
            <a:endParaRPr dirty="0"/>
          </a:p>
        </p:txBody>
      </p:sp>
      <p:sp>
        <p:nvSpPr>
          <p:cNvPr id="83" name="Shape 83"/>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457199" y="766286"/>
            <a:ext cx="8229602" cy="7368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4000" b="1">
                <a:solidFill>
                  <a:srgbClr val="3557A2"/>
                </a:solidFill>
                <a:uFill>
                  <a:solidFill>
                    <a:srgbClr val="3557A2"/>
                  </a:solidFill>
                </a:uFill>
                <a:latin typeface="Trebuchet MS"/>
                <a:ea typeface="Trebuchet MS"/>
                <a:cs typeface="Trebuchet MS"/>
                <a:sym typeface="Trebuchet MS"/>
              </a:defRPr>
            </a:pPr>
            <a:r>
              <a:t>LA NORMATIVA ITALIANA</a:t>
            </a: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IL CODICE CIVILE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000" b="1">
                <a:solidFill>
                  <a:srgbClr val="3557A2"/>
                </a:solidFill>
                <a:uFill>
                  <a:solidFill>
                    <a:srgbClr val="3557A2"/>
                  </a:solidFill>
                </a:uFill>
                <a:latin typeface="Trebuchet MS"/>
                <a:ea typeface="Trebuchet MS"/>
                <a:cs typeface="Trebuchet MS"/>
                <a:sym typeface="Trebuchet MS"/>
              </a:defRPr>
            </a:pPr>
            <a:r>
              <a:t>                     - ART. 2047 C.C.</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000" b="1">
                <a:solidFill>
                  <a:srgbClr val="3557A2"/>
                </a:solidFill>
                <a:uFill>
                  <a:solidFill>
                    <a:srgbClr val="3557A2"/>
                  </a:solidFill>
                </a:uFill>
                <a:latin typeface="Trebuchet MS"/>
                <a:ea typeface="Trebuchet MS"/>
                <a:cs typeface="Trebuchet MS"/>
                <a:sym typeface="Trebuchet MS"/>
              </a:defRPr>
            </a:pPr>
            <a:r>
              <a:t>                     - ART. 2051 C.C.</a:t>
            </a: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endParaRP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500" b="1">
                <a:solidFill>
                  <a:srgbClr val="3557A2"/>
                </a:solidFill>
                <a:uFill>
                  <a:solidFill>
                    <a:srgbClr val="3557A2"/>
                  </a:solidFill>
                </a:uFill>
                <a:latin typeface="Trebuchet MS"/>
                <a:ea typeface="Trebuchet MS"/>
                <a:cs typeface="Trebuchet MS"/>
                <a:sym typeface="Trebuchet MS"/>
              </a:defRPr>
            </a:pPr>
            <a:r>
              <a:t>IL CODICE PENALE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000" b="1">
                <a:solidFill>
                  <a:srgbClr val="3557A2"/>
                </a:solidFill>
                <a:uFill>
                  <a:solidFill>
                    <a:srgbClr val="3557A2"/>
                  </a:solidFill>
                </a:uFill>
                <a:latin typeface="Trebuchet MS"/>
                <a:ea typeface="Trebuchet MS"/>
                <a:cs typeface="Trebuchet MS"/>
                <a:sym typeface="Trebuchet MS"/>
              </a:defRPr>
            </a:pPr>
            <a:r>
              <a:t>                     - ART. 591 C.P.</a:t>
            </a:r>
          </a:p>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endParaRPr/>
          </a:p>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u="sng">
                <a:solidFill>
                  <a:srgbClr val="3557A2"/>
                </a:solidFill>
                <a:uFill>
                  <a:solidFill>
                    <a:srgbClr val="3557A2"/>
                  </a:solidFill>
                </a:uFill>
                <a:latin typeface="Trebuchet MS"/>
                <a:ea typeface="Trebuchet MS"/>
                <a:cs typeface="Trebuchet MS"/>
                <a:sym typeface="Trebuchet MS"/>
              </a:defRPr>
            </a:pPr>
            <a:endParaRPr/>
          </a:p>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u="sng">
                <a:solidFill>
                  <a:srgbClr val="3557A2"/>
                </a:solidFill>
                <a:uFill>
                  <a:solidFill>
                    <a:srgbClr val="3557A2"/>
                  </a:solidFill>
                </a:uFill>
                <a:latin typeface="Trebuchet MS"/>
                <a:ea typeface="Trebuchet MS"/>
                <a:cs typeface="Trebuchet MS"/>
                <a:sym typeface="Trebuchet MS"/>
              </a:defRPr>
            </a:pPr>
            <a:endParaRP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endParaRPr/>
          </a:p>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endParaRPr/>
          </a:p>
        </p:txBody>
      </p:sp>
      <p:sp>
        <p:nvSpPr>
          <p:cNvPr id="86" name="Shape 86"/>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p:nvPr/>
        </p:nvSpPr>
        <p:spPr>
          <a:xfrm>
            <a:off x="457199" y="1715652"/>
            <a:ext cx="8229602" cy="313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u="sng">
                <a:solidFill>
                  <a:srgbClr val="3557A2"/>
                </a:solidFill>
                <a:uFill>
                  <a:solidFill>
                    <a:srgbClr val="3557A2"/>
                  </a:solidFill>
                </a:uFill>
                <a:latin typeface="Trebuchet MS"/>
                <a:ea typeface="Trebuchet MS"/>
                <a:cs typeface="Trebuchet MS"/>
                <a:sym typeface="Trebuchet MS"/>
              </a:defRPr>
            </a:pPr>
            <a:r>
              <a:t>ART. 2047 Cod. Civile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i="1">
                <a:solidFill>
                  <a:srgbClr val="3557A2"/>
                </a:solidFill>
                <a:uFill>
                  <a:solidFill>
                    <a:srgbClr val="3557A2"/>
                  </a:solidFill>
                </a:uFill>
                <a:latin typeface="Trebuchet MS"/>
                <a:ea typeface="Trebuchet MS"/>
                <a:cs typeface="Trebuchet MS"/>
                <a:sym typeface="Trebuchet MS"/>
              </a:defRPr>
            </a:pPr>
            <a:r>
              <a:t>In caso di danno cagionato da persona incapace di intendere o di volere, il risarcimento è dovuto da chi è </a:t>
            </a:r>
            <a:r>
              <a:rPr u="sng"/>
              <a:t>tenuto alla sorveglianza dell'incapace</a:t>
            </a:r>
            <a:r>
              <a:t> salvo che provi di non aver potuto impedire il fatto.</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i="1">
                <a:solidFill>
                  <a:srgbClr val="3557A2"/>
                </a:solidFill>
                <a:uFill>
                  <a:solidFill>
                    <a:srgbClr val="3557A2"/>
                  </a:solidFill>
                </a:uFill>
                <a:latin typeface="Trebuchet MS"/>
                <a:ea typeface="Trebuchet MS"/>
                <a:cs typeface="Trebuchet MS"/>
                <a:sym typeface="Trebuchet MS"/>
              </a:defRPr>
            </a:pPr>
            <a:r>
              <a:t>Nel caso in cui il danneggiato non abbia potuto ottenere il risarcimento da chi è tenuto alla sorveglianza, il giudice in considerazione delle condizioni economiche delle parti, può condannare l'autore del danno a un'equa indennità.</a:t>
            </a:r>
          </a:p>
        </p:txBody>
      </p:sp>
      <p:sp>
        <p:nvSpPr>
          <p:cNvPr id="89" name="Shape 89"/>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457199" y="1601352"/>
            <a:ext cx="8229602" cy="3368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La giurisprudenza ammette che l’obbligo di protezione possa nascere anche solo in conseguenza di </a:t>
            </a:r>
            <a:r>
              <a:rPr u="sng"/>
              <a:t>un’assunzione meramente fattuale di sorveglianza sul minore.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La stessa giurisprudenza ritiene sufficiente l’accettazione dell’incarico, sia pure temporaneo e occasionale, di vigilare l’incapace. Nonostante la formula usata, sembra però chiaro che l’accettazione non basti, ma debba essere seguita da un effettivo inizio di sorveglianza sull’incapace. Peraltro il semplice esercizio di fatto della vigilanza non è sufficiente a svestire dei propri obblighi il titolare </a:t>
            </a:r>
            <a:r>
              <a:rPr i="1"/>
              <a:t>de jure </a:t>
            </a:r>
            <a:r>
              <a:t>della stessa.</a:t>
            </a:r>
          </a:p>
        </p:txBody>
      </p:sp>
      <p:sp>
        <p:nvSpPr>
          <p:cNvPr id="92" name="Shape 92"/>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p:nvPr/>
        </p:nvSpPr>
        <p:spPr>
          <a:xfrm>
            <a:off x="457199" y="766286"/>
            <a:ext cx="8229602" cy="4841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endParaRPr/>
          </a:p>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endParaRPr/>
          </a:p>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u="sng">
                <a:solidFill>
                  <a:srgbClr val="3557A2"/>
                </a:solidFill>
                <a:uFill>
                  <a:solidFill>
                    <a:srgbClr val="3557A2"/>
                  </a:solidFill>
                </a:uFill>
                <a:latin typeface="Trebuchet MS"/>
                <a:ea typeface="Trebuchet MS"/>
                <a:cs typeface="Trebuchet MS"/>
                <a:sym typeface="Trebuchet MS"/>
              </a:defRPr>
            </a:pPr>
            <a:r>
              <a:t>ART. 2048 Cod. Civile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i="1">
                <a:solidFill>
                  <a:srgbClr val="3557A2"/>
                </a:solidFill>
                <a:uFill>
                  <a:solidFill>
                    <a:srgbClr val="3557A2"/>
                  </a:solidFill>
                </a:uFill>
                <a:latin typeface="Trebuchet MS"/>
                <a:ea typeface="Trebuchet MS"/>
                <a:cs typeface="Trebuchet MS"/>
                <a:sym typeface="Trebuchet MS"/>
              </a:defRPr>
            </a:pPr>
            <a:r>
              <a:t>Il padre e la madre, o il tutore, sono responsabili del danno cagionato dal fatto illecito dei figli minori non emancipati o delle persone soggette alla tutela, che abitano con essi. La stessa disposizione si applica all'affiliante.</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i="1">
                <a:solidFill>
                  <a:srgbClr val="3557A2"/>
                </a:solidFill>
                <a:uFill>
                  <a:solidFill>
                    <a:srgbClr val="3557A2"/>
                  </a:solidFill>
                </a:uFill>
                <a:latin typeface="Trebuchet MS"/>
                <a:ea typeface="Trebuchet MS"/>
                <a:cs typeface="Trebuchet MS"/>
                <a:sym typeface="Trebuchet MS"/>
              </a:defRPr>
            </a:pPr>
            <a:r>
              <a:t>I precettori e coloro che insegnano un mestiere o un'arte sono responsabili del danno cagionato dal fatto illecito dei loro allievi e apprendisti nel tempo in cui sono sotto la loro vigilanza.</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i="1">
                <a:solidFill>
                  <a:srgbClr val="3557A2"/>
                </a:solidFill>
                <a:uFill>
                  <a:solidFill>
                    <a:srgbClr val="3557A2"/>
                  </a:solidFill>
                </a:uFill>
                <a:latin typeface="Trebuchet MS"/>
                <a:ea typeface="Trebuchet MS"/>
                <a:cs typeface="Trebuchet MS"/>
                <a:sym typeface="Trebuchet MS"/>
              </a:defRPr>
            </a:pPr>
            <a:r>
              <a:t>Le persone indicate dai commi precedenti sono liberate dalla responsabilità soltanto se provano di non avere potuto impedire il fatto.</a:t>
            </a:r>
          </a:p>
        </p:txBody>
      </p:sp>
      <p:sp>
        <p:nvSpPr>
          <p:cNvPr id="95" name="Shape 95"/>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p:nvPr/>
        </p:nvSpPr>
        <p:spPr>
          <a:xfrm>
            <a:off x="457199" y="766286"/>
            <a:ext cx="8229602" cy="410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endParaRPr/>
          </a:p>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u="sng">
                <a:solidFill>
                  <a:srgbClr val="3557A2"/>
                </a:solidFill>
                <a:uFill>
                  <a:solidFill>
                    <a:srgbClr val="3557A2"/>
                  </a:solidFill>
                </a:uFill>
                <a:latin typeface="Trebuchet MS"/>
                <a:ea typeface="Trebuchet MS"/>
                <a:cs typeface="Trebuchet MS"/>
                <a:sym typeface="Trebuchet MS"/>
              </a:defRPr>
            </a:pPr>
            <a:r>
              <a:t>Il rapporto tra gli articoli 2047 e 2048</a:t>
            </a:r>
          </a:p>
          <a:p>
            <a:pP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3557A2"/>
                </a:solidFill>
                <a:uFill>
                  <a:solidFill>
                    <a:srgbClr val="3557A2"/>
                  </a:solidFill>
                </a:uFill>
                <a:latin typeface="Trebuchet MS"/>
                <a:ea typeface="Trebuchet MS"/>
                <a:cs typeface="Trebuchet MS"/>
                <a:sym typeface="Trebuchet MS"/>
              </a:defRPr>
            </a:pPr>
            <a:endParaRP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L'articolo 2048, in base al quale i genitori sono responsabili del fatto illecito commesso dal minore, deve essere coordinato con il precedente articolo 2047, secondo cui dei danni commessi dall'incapace (e quindi anche dai minori) </a:t>
            </a:r>
            <a:r>
              <a:rPr u="sng"/>
              <a:t>risponde il sorvegliante</a:t>
            </a:r>
            <a:r>
              <a:t>.</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Il problema, cioè, è questo: quando un minore incapace commette un danno mentre si trova sotto la sorveglianza di un estraneo (ad esempio, nel nostro caso, il rotariano affidatario) deve rispondere il sorvegliante (ex articolo 2048) o il genitore (ex articolo 2047)?</a:t>
            </a:r>
          </a:p>
        </p:txBody>
      </p:sp>
      <p:sp>
        <p:nvSpPr>
          <p:cNvPr id="98" name="Shape 98"/>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p:nvPr/>
        </p:nvSpPr>
        <p:spPr>
          <a:xfrm>
            <a:off x="457199" y="766286"/>
            <a:ext cx="8229602" cy="4663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u="sng">
                <a:solidFill>
                  <a:srgbClr val="3557A2"/>
                </a:solidFill>
                <a:uFill>
                  <a:solidFill>
                    <a:srgbClr val="3557A2"/>
                  </a:solidFill>
                </a:uFill>
                <a:latin typeface="Trebuchet MS"/>
                <a:ea typeface="Trebuchet MS"/>
                <a:cs typeface="Trebuchet MS"/>
                <a:sym typeface="Trebuchet MS"/>
              </a:defRPr>
            </a:pPr>
            <a:r>
              <a:t>Il rapporto tra gli articoli 2047 e 2048</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Secondo la dottrina prevalente il coordinamento va inteso in questo senso (tenendo presente che un minore può essere incapace di intendere e di volere oppure può essere capace):</a:t>
            </a:r>
          </a:p>
          <a:p>
            <a:pPr marL="350921" indent="-350921" algn="just">
              <a:lnSpc>
                <a:spcPct val="100000"/>
              </a:lnSpc>
              <a:spcBef>
                <a:spcPts val="800"/>
              </a:spcBef>
              <a:buSzPct val="100000"/>
              <a:buAutoNum type="arabicPare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se il minore è incapace di intendere e di volere si applica l'articolo 2047, e responsabile sarà comunque il sorvegliante, sia esso il genitore oppure un'altra persona. Con la conseguenza che del danno cagionato dal minore in potestà nel momento in cui, ad esempio, era a scuola, risponderà la scuola e non il genitore;</a:t>
            </a:r>
          </a:p>
          <a:p>
            <a:pPr marL="350921" indent="-350921" algn="just">
              <a:lnSpc>
                <a:spcPct val="100000"/>
              </a:lnSpc>
              <a:spcBef>
                <a:spcPts val="800"/>
              </a:spcBef>
              <a:buSzPct val="100000"/>
              <a:buAutoNum type="arabicPare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a:solidFill>
                  <a:srgbClr val="3557A2"/>
                </a:solidFill>
                <a:uFill>
                  <a:solidFill>
                    <a:srgbClr val="3557A2"/>
                  </a:solidFill>
                </a:uFill>
                <a:latin typeface="Trebuchet MS"/>
                <a:ea typeface="Trebuchet MS"/>
                <a:cs typeface="Trebuchet MS"/>
                <a:sym typeface="Trebuchet MS"/>
              </a:defRPr>
            </a:pPr>
            <a:r>
              <a:t>se il minore è capace di intendere e di volere allora si applica l'articolo 2048 e la responsabilità ricade solo sui genitori.</a:t>
            </a:r>
          </a:p>
          <a:p>
            <a:pPr algn="just">
              <a:lnSpc>
                <a:spcPct val="100000"/>
              </a:lnSpc>
              <a:spcBef>
                <a:spcPts val="8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100" u="sng">
                <a:solidFill>
                  <a:srgbClr val="3557A2"/>
                </a:solidFill>
                <a:uFill>
                  <a:solidFill>
                    <a:srgbClr val="3557A2"/>
                  </a:solidFill>
                </a:uFill>
                <a:latin typeface="Trebuchet MS"/>
                <a:ea typeface="Trebuchet MS"/>
                <a:cs typeface="Trebuchet MS"/>
                <a:sym typeface="Trebuchet MS"/>
              </a:defRPr>
            </a:pPr>
            <a:r>
              <a:t>La giurisprudenza, invece, talvolta si è espressa in senso diverso, sostenendo che genitori e sorveglianti sono responsabili in solido.</a:t>
            </a:r>
          </a:p>
        </p:txBody>
      </p:sp>
      <p:sp>
        <p:nvSpPr>
          <p:cNvPr id="101" name="Shape 101"/>
          <p:cNvSpPr>
            <a:spLocks noGrp="1"/>
          </p:cNvSpPr>
          <p:nvPr>
            <p:ph type="sldNum" sz="quarter" idx="4294967295"/>
          </p:nvPr>
        </p:nvSpPr>
        <p:spPr>
          <a:xfrm>
            <a:off x="-22225" y="6615143"/>
            <a:ext cx="2133600" cy="271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4" name="CasellaDiTesto 5"/>
          <p:cNvSpPr txBox="1">
            <a:spLocks noChangeArrowheads="1"/>
          </p:cNvSpPr>
          <p:nvPr/>
        </p:nvSpPr>
        <p:spPr bwMode="auto">
          <a:xfrm>
            <a:off x="35496" y="295711"/>
            <a:ext cx="1404552" cy="2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sz="1200" b="1" i="1" dirty="0" smtClean="0">
                <a:solidFill>
                  <a:schemeClr val="bg1"/>
                </a:solidFill>
                <a:latin typeface="Arial" pitchFamily="34" charset="0"/>
                <a:cs typeface="Arial" pitchFamily="34" charset="0"/>
              </a:rPr>
              <a:t>Fabrizio  PULLE’</a:t>
            </a:r>
            <a:endParaRPr lang="it-IT" sz="1200" i="1" dirty="0">
              <a:solidFill>
                <a:schemeClr val="bg1"/>
              </a:solidFill>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123</TotalTime>
  <Words>2191</Words>
  <Application>Microsoft Office PowerPoint</Application>
  <PresentationFormat>Presentazione su schermo (4:3)</PresentationFormat>
  <Paragraphs>176</Paragraphs>
  <Slides>29</Slides>
  <Notes>1</Notes>
  <HiddenSlides>0</HiddenSlides>
  <MMClips>0</MMClips>
  <ScaleCrop>false</ScaleCrop>
  <HeadingPairs>
    <vt:vector size="4" baseType="variant">
      <vt:variant>
        <vt:lpstr>Tema</vt:lpstr>
      </vt:variant>
      <vt:variant>
        <vt:i4>1</vt:i4>
      </vt:variant>
      <vt:variant>
        <vt:lpstr>Titoli diapositive</vt:lpstr>
      </vt:variant>
      <vt:variant>
        <vt:i4>29</vt:i4>
      </vt:variant>
    </vt:vector>
  </HeadingPairs>
  <TitlesOfParts>
    <vt:vector size="30" baseType="lpstr">
      <vt:lpstr>Default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Claudio Sabatini</dc:creator>
  <cp:lastModifiedBy>Claudio Sabatini</cp:lastModifiedBy>
  <cp:revision>10</cp:revision>
  <dcterms:modified xsi:type="dcterms:W3CDTF">2016-11-17T18:01:45Z</dcterms:modified>
</cp:coreProperties>
</file>