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</p:sldMasterIdLst>
  <p:notesMasterIdLst>
    <p:notesMasterId r:id="rId35"/>
  </p:notesMasterIdLst>
  <p:handoutMasterIdLst>
    <p:handoutMasterId r:id="rId36"/>
  </p:handoutMasterIdLst>
  <p:sldIdLst>
    <p:sldId id="459" r:id="rId4"/>
    <p:sldId id="425" r:id="rId5"/>
    <p:sldId id="426" r:id="rId6"/>
    <p:sldId id="457" r:id="rId7"/>
    <p:sldId id="423" r:id="rId8"/>
    <p:sldId id="424" r:id="rId9"/>
    <p:sldId id="431" r:id="rId10"/>
    <p:sldId id="429" r:id="rId11"/>
    <p:sldId id="430" r:id="rId12"/>
    <p:sldId id="432" r:id="rId13"/>
    <p:sldId id="433" r:id="rId14"/>
    <p:sldId id="454" r:id="rId15"/>
    <p:sldId id="427" r:id="rId16"/>
    <p:sldId id="428" r:id="rId17"/>
    <p:sldId id="434" r:id="rId18"/>
    <p:sldId id="443" r:id="rId19"/>
    <p:sldId id="455" r:id="rId20"/>
    <p:sldId id="456" r:id="rId21"/>
    <p:sldId id="435" r:id="rId22"/>
    <p:sldId id="436" r:id="rId23"/>
    <p:sldId id="449" r:id="rId24"/>
    <p:sldId id="451" r:id="rId25"/>
    <p:sldId id="450" r:id="rId26"/>
    <p:sldId id="452" r:id="rId27"/>
    <p:sldId id="460" r:id="rId28"/>
    <p:sldId id="448" r:id="rId29"/>
    <p:sldId id="453" r:id="rId30"/>
    <p:sldId id="437" r:id="rId31"/>
    <p:sldId id="458" r:id="rId32"/>
    <p:sldId id="444" r:id="rId33"/>
    <p:sldId id="438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155A4"/>
    <a:srgbClr val="005DAA"/>
    <a:srgbClr val="003399"/>
    <a:srgbClr val="0044CC"/>
    <a:srgbClr val="000000"/>
    <a:srgbClr val="782542"/>
    <a:srgbClr val="345D52"/>
    <a:srgbClr val="488071"/>
    <a:srgbClr val="58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3" y="-221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136"/>
    </p:cViewPr>
  </p:sorterViewPr>
  <p:notesViewPr>
    <p:cSldViewPr>
      <p:cViewPr varScale="1">
        <p:scale>
          <a:sx n="159" d="100"/>
          <a:sy n="159" d="100"/>
        </p:scale>
        <p:origin x="-6480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494A2084-E2C3-423A-99BC-EF864D653CCC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911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41F57D50-A6DA-44E0-9613-A515DF24DB1A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475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9" tIns="45005" rIns="90009" bIns="45005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eaLnBrk="1" hangingPunct="1"/>
            <a:fld id="{EF79AA0A-7CE2-4EDF-81D7-FC3300F3322E}" type="slidenum">
              <a:rPr lang="it-IT">
                <a:solidFill>
                  <a:srgbClr val="FFFFFF"/>
                </a:solidFill>
              </a:rPr>
              <a:pPr eaLnBrk="1" hangingPunct="1"/>
              <a:t>1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49" tIns="46445" rIns="93249" bIns="46445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802EE06-7A99-4A57-8D16-CEA239984CF5}" type="slidenum">
              <a:rPr lang="it-IT" sz="12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solidFill>
            <a:srgbClr val="FFFFFF"/>
          </a:solidFill>
          <a:ln/>
        </p:spPr>
      </p:sp>
      <p:sp>
        <p:nvSpPr>
          <p:cNvPr id="2253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1912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mtClean="0">
              <a:latin typeface="Arial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9" tIns="45005" rIns="90009" bIns="45005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eaLnBrk="1" hangingPunct="1"/>
            <a:fld id="{EF79AA0A-7CE2-4EDF-81D7-FC3300F3322E}" type="slidenum">
              <a:rPr lang="it-IT">
                <a:solidFill>
                  <a:srgbClr val="FFFFFF"/>
                </a:solidFill>
              </a:rPr>
              <a:pPr eaLnBrk="1" hangingPunct="1"/>
              <a:t>2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49" tIns="46445" rIns="93249" bIns="46445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802EE06-7A99-4A57-8D16-CEA239984CF5}" type="slidenum">
              <a:rPr lang="it-IT" sz="12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solidFill>
            <a:srgbClr val="FFFFFF"/>
          </a:solidFill>
          <a:ln/>
        </p:spPr>
      </p:sp>
      <p:sp>
        <p:nvSpPr>
          <p:cNvPr id="2253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1912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mtClean="0">
              <a:latin typeface="Arial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6503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650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8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 |  </a:t>
            </a:r>
            <a:fld id="{F6CAE43B-34F1-4B06-BDF0-FA225129BF6E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‹N›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2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 |  </a:t>
            </a:r>
            <a:fld id="{E8C0D422-01F5-461B-BCD8-2E76A4B5B1C9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‹N›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2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 |  </a:t>
            </a:r>
            <a:fld id="{031B1217-D5BB-4706-8240-3FBB64E7583B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‹N›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1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33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7300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26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97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52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008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799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40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4929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 |  </a:t>
            </a:r>
            <a:fld id="{E85C48ED-F6A0-4DE7-99B9-8C3FE7656FAB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‹N›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35686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 |  </a:t>
            </a:r>
            <a:fld id="{7208752D-2948-4A04-B0B8-00560CD2B573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‹N›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78976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5" name="CasellaDiTesto 4"/>
          <p:cNvSpPr txBox="1"/>
          <p:nvPr userDrawn="1"/>
        </p:nvSpPr>
        <p:spPr>
          <a:xfrm>
            <a:off x="0" y="234156"/>
            <a:ext cx="9144000" cy="400110"/>
          </a:xfrm>
          <a:prstGeom prst="rect">
            <a:avLst/>
          </a:prstGeom>
          <a:solidFill>
            <a:srgbClr val="3155A4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>
                <a:solidFill>
                  <a:srgbClr val="FFFFFF"/>
                </a:solidFill>
                <a:cs typeface="Arial" pitchFamily="34" charset="0"/>
              </a:rPr>
              <a:t>INFORMATIZZAZIONE, WEB, SOCIAL </a:t>
            </a:r>
            <a:r>
              <a:rPr lang="it-IT" sz="2000" b="1" dirty="0" smtClean="0">
                <a:solidFill>
                  <a:srgbClr val="FFFFFF"/>
                </a:solidFill>
                <a:cs typeface="Arial" pitchFamily="34" charset="0"/>
              </a:rPr>
              <a:t>NETWORK</a:t>
            </a:r>
            <a:endParaRPr lang="it-IT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 userDrawn="1"/>
        </p:nvSpPr>
        <p:spPr bwMode="auto">
          <a:xfrm>
            <a:off x="5410200" y="6112133"/>
            <a:ext cx="33528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r>
              <a:rPr lang="it-IT" sz="1100" b="1" dirty="0">
                <a:solidFill>
                  <a:srgbClr val="002060"/>
                </a:solidFill>
              </a:rPr>
              <a:t>Distretto 2072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it-IT" sz="1100" b="1" dirty="0">
                <a:solidFill>
                  <a:srgbClr val="002060"/>
                </a:solidFill>
              </a:rPr>
              <a:t>Governatore </a:t>
            </a:r>
            <a:r>
              <a:rPr lang="it-IT" sz="1100" b="1" dirty="0" smtClean="0">
                <a:solidFill>
                  <a:srgbClr val="002060"/>
                </a:solidFill>
              </a:rPr>
              <a:t>2017- 2018  Maurizio MARCIALIS</a:t>
            </a:r>
            <a:endParaRPr lang="it-IT" sz="1100" b="1" dirty="0">
              <a:solidFill>
                <a:srgbClr val="002060"/>
              </a:solidFill>
            </a:endParaRPr>
          </a:p>
          <a:p>
            <a:pPr eaLnBrk="1" hangingPunct="1">
              <a:buFont typeface="Times New Roman" pitchFamily="18" charset="0"/>
              <a:buNone/>
            </a:pPr>
            <a:r>
              <a:rPr lang="it-IT" sz="1000" b="1" dirty="0">
                <a:solidFill>
                  <a:srgbClr val="002060"/>
                </a:solidFill>
              </a:rPr>
              <a:t>Emilia Romagna </a:t>
            </a:r>
            <a:r>
              <a:rPr lang="it-IT" sz="1000" b="1" dirty="0" smtClean="0">
                <a:solidFill>
                  <a:srgbClr val="002060"/>
                </a:solidFill>
              </a:rPr>
              <a:t>- </a:t>
            </a:r>
            <a:r>
              <a:rPr lang="it-IT" sz="1000" b="1" dirty="0">
                <a:solidFill>
                  <a:srgbClr val="002060"/>
                </a:solidFill>
              </a:rPr>
              <a:t>Repubblica di San </a:t>
            </a:r>
            <a:r>
              <a:rPr lang="it-IT" sz="1100" b="1" dirty="0">
                <a:solidFill>
                  <a:srgbClr val="002060"/>
                </a:solidFill>
              </a:rPr>
              <a:t>Marino</a:t>
            </a:r>
          </a:p>
        </p:txBody>
      </p:sp>
      <p:cxnSp>
        <p:nvCxnSpPr>
          <p:cNvPr id="7" name="Connettore 1 6"/>
          <p:cNvCxnSpPr/>
          <p:nvPr userDrawn="1"/>
        </p:nvCxnSpPr>
        <p:spPr>
          <a:xfrm>
            <a:off x="5257800" y="5886000"/>
            <a:ext cx="0" cy="972000"/>
          </a:xfrm>
          <a:prstGeom prst="line">
            <a:avLst/>
          </a:prstGeom>
          <a:ln w="12700">
            <a:solidFill>
              <a:srgbClr val="315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>
            <a:spLocks noChangeArrowheads="1"/>
          </p:cNvSpPr>
          <p:nvPr userDrawn="1"/>
        </p:nvSpPr>
        <p:spPr bwMode="auto">
          <a:xfrm>
            <a:off x="1219200" y="6112133"/>
            <a:ext cx="39624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eaLnBrk="1" hangingPunct="1"/>
            <a:r>
              <a:rPr lang="it-IT" sz="1200" b="1" dirty="0" smtClean="0">
                <a:solidFill>
                  <a:srgbClr val="002060"/>
                </a:solidFill>
                <a:cs typeface="Arial" pitchFamily="34" charset="0"/>
              </a:rPr>
              <a:t>PRE-SIPE  	</a:t>
            </a:r>
            <a:r>
              <a:rPr lang="it-IT" sz="1150" dirty="0" smtClean="0">
                <a:solidFill>
                  <a:srgbClr val="002060"/>
                </a:solidFill>
                <a:cs typeface="Arial" pitchFamily="34" charset="0"/>
              </a:rPr>
              <a:t>(Seminario Istruzione Presidenti Eletti)</a:t>
            </a:r>
            <a:r>
              <a:rPr lang="it-IT" sz="1150" b="1" dirty="0" smtClean="0">
                <a:solidFill>
                  <a:srgbClr val="002060"/>
                </a:solidFill>
                <a:cs typeface="Arial" pitchFamily="34" charset="0"/>
              </a:rPr>
              <a:t>   </a:t>
            </a:r>
          </a:p>
          <a:p>
            <a:pPr eaLnBrk="1" hangingPunct="1"/>
            <a:r>
              <a:rPr lang="it-IT" sz="1200" b="1" dirty="0" smtClean="0">
                <a:solidFill>
                  <a:srgbClr val="002060"/>
                </a:solidFill>
                <a:cs typeface="Arial" pitchFamily="34" charset="0"/>
              </a:rPr>
              <a:t>SEGS	</a:t>
            </a:r>
            <a:r>
              <a:rPr lang="it-IT" sz="1200" dirty="0" smtClean="0">
                <a:solidFill>
                  <a:srgbClr val="002060"/>
                </a:solidFill>
                <a:cs typeface="Arial" pitchFamily="34" charset="0"/>
              </a:rPr>
              <a:t>(Seminario Gestione delle Sovvenzioni)</a:t>
            </a:r>
            <a:r>
              <a:rPr lang="it-IT" sz="12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it-IT" sz="1200" b="1" dirty="0">
              <a:solidFill>
                <a:srgbClr val="002060"/>
              </a:solidFill>
              <a:cs typeface="Arial" pitchFamily="34" charset="0"/>
            </a:endParaRPr>
          </a:p>
          <a:p>
            <a:pPr eaLnBrk="1" hangingPunct="1"/>
            <a:r>
              <a:rPr lang="it-IT" sz="1100" b="1" dirty="0" smtClean="0">
                <a:solidFill>
                  <a:srgbClr val="002060"/>
                </a:solidFill>
                <a:cs typeface="Arial" pitchFamily="34" charset="0"/>
              </a:rPr>
              <a:t>Funo di Argelato (Bo) - Sabato 19 Novembre 2016</a:t>
            </a:r>
            <a:endParaRPr lang="it-IT" sz="11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9" name="Immagin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6401" y="5907195"/>
            <a:ext cx="972000" cy="36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6112134"/>
            <a:ext cx="696173" cy="561158"/>
          </a:xfrm>
          <a:prstGeom prst="rect">
            <a:avLst/>
          </a:prstGeom>
        </p:spPr>
      </p:pic>
      <p:cxnSp>
        <p:nvCxnSpPr>
          <p:cNvPr id="11" name="Connettore 1 10"/>
          <p:cNvCxnSpPr/>
          <p:nvPr userDrawn="1"/>
        </p:nvCxnSpPr>
        <p:spPr>
          <a:xfrm>
            <a:off x="-26573" y="5881140"/>
            <a:ext cx="9180000" cy="0"/>
          </a:xfrm>
          <a:prstGeom prst="line">
            <a:avLst/>
          </a:prstGeom>
          <a:ln w="12700">
            <a:solidFill>
              <a:srgbClr val="315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145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|  </a:t>
            </a:r>
            <a:fld id="{7F7046DC-7700-4094-815E-2D98BCE50C2F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‹N›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21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|  </a:t>
            </a:r>
            <a:fld id="{363BED9B-57FE-4068-8734-476FEF9374E6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‹N›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98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|  </a:t>
            </a:r>
            <a:fld id="{53DBCC72-7CA2-4F8E-924C-42C8E7D6CA90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‹N›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294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|  </a:t>
            </a:r>
            <a:fld id="{116022C8-4389-4C3C-BDE3-476D0EAFA84C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‹N›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1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|  </a:t>
            </a:r>
            <a:fld id="{3F14BCC9-4C05-4CD3-B781-5C07321CB858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‹N›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661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|  </a:t>
            </a:r>
            <a:fld id="{6421725F-43F2-42F0-9E32-45319BCB921A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‹N›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8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7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2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56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49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65056A6-6F5A-40E5-97EF-40683AD454C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29079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 |  </a:t>
            </a:r>
            <a:fld id="{54AE6B38-5203-41EC-8831-F2D4EF9A907B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‹N›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3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 |  </a:t>
            </a:r>
            <a:fld id="{75BFB4BA-ECFD-4FD6-A8DF-7C0B2357B82B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‹N›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altLang="it-IT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2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14" r:id="rId1"/>
    <p:sldLayoutId id="2147486015" r:id="rId2"/>
    <p:sldLayoutId id="2147486016" r:id="rId3"/>
    <p:sldLayoutId id="2147486017" r:id="rId4"/>
    <p:sldLayoutId id="2147486018" r:id="rId5"/>
    <p:sldLayoutId id="2147486019" r:id="rId6"/>
    <p:sldLayoutId id="2147486020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 |  </a:t>
            </a:r>
            <a:fld id="{9F783D79-D222-4970-B37A-CBB738D6E984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‹N›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3075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21" r:id="rId1"/>
    <p:sldLayoutId id="2147486022" r:id="rId2"/>
    <p:sldLayoutId id="2147486023" r:id="rId3"/>
    <p:sldLayoutId id="2147486024" r:id="rId4"/>
    <p:sldLayoutId id="2147486025" r:id="rId5"/>
    <p:sldLayoutId id="2147486026" r:id="rId6"/>
    <p:sldLayoutId id="2147486027" r:id="rId7"/>
    <p:sldLayoutId id="2147486028" r:id="rId8"/>
    <p:sldLayoutId id="2147486029" r:id="rId9"/>
    <p:sldLayoutId id="2147486030" r:id="rId10"/>
    <p:sldLayoutId id="2147486031" r:id="rId11"/>
    <p:sldLayoutId id="2147486032" r:id="rId12"/>
    <p:sldLayoutId id="2147486033" r:id="rId13"/>
    <p:sldLayoutId id="2147486034" r:id="rId14"/>
    <p:sldLayoutId id="2147486035" r:id="rId15"/>
    <p:sldLayoutId id="2147486036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|  </a:t>
            </a:r>
            <a:fld id="{8A929C62-5F31-4092-BC77-7A6A08C01BA3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‹N›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37" r:id="rId1"/>
    <p:sldLayoutId id="2147486038" r:id="rId2"/>
    <p:sldLayoutId id="2147486039" r:id="rId3"/>
    <p:sldLayoutId id="2147486040" r:id="rId4"/>
    <p:sldLayoutId id="2147486041" r:id="rId5"/>
    <p:sldLayoutId id="2147486042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clubcommunicator.com/aspnet/events-send.aspx?S=" TargetMode="Externa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clubcommunicator.com/aspnet/events-send.aspx?S=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clubcommunicator.com/aspnet/events-send.aspx?S=" TargetMode="Externa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lubcommunicator.com/aspnet/events-send.aspx?S=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Claudio.Sabatini@cigaimpianti.it" TargetMode="Externa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2072.org/rotary2072/?page_id=40" TargetMode="External"/><Relationship Id="rId7" Type="http://schemas.openxmlformats.org/officeDocument/2006/relationships/hyperlink" Target="http://www.rotary2072.org/rotary2072/?page_id=1264" TargetMode="External"/><Relationship Id="rId2" Type="http://schemas.openxmlformats.org/officeDocument/2006/relationships/hyperlink" Target="https://www.rotary.org/myrotary/it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in.rotary2072.org/area_riservata/welcome.asp" TargetMode="External"/><Relationship Id="rId5" Type="http://schemas.openxmlformats.org/officeDocument/2006/relationships/hyperlink" Target="http://www.rotary2072.org/rotary2072/?page_id=79" TargetMode="External"/><Relationship Id="rId4" Type="http://schemas.openxmlformats.org/officeDocument/2006/relationships/hyperlink" Target="http://www.rotary2072.org/rotary2072/?page_id=112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3602038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FFFFFF"/>
                </a:solidFill>
              </a:rPr>
              <a:t>SEMINARIO ISTRUZIONE SQUADRA DISTRETTUALE</a:t>
            </a:r>
            <a:br>
              <a:rPr lang="it-IT" b="1">
                <a:solidFill>
                  <a:srgbClr val="FFFFFF"/>
                </a:solidFill>
              </a:rPr>
            </a:br>
            <a:r>
              <a:rPr lang="it-IT">
                <a:solidFill>
                  <a:srgbClr val="FFFFFF"/>
                </a:solidFill>
              </a:rPr>
              <a:t>Repubblica di San Marino, 22 Febbraio 2014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-15875" y="3189288"/>
            <a:ext cx="9144000" cy="1620000"/>
          </a:xfrm>
          <a:prstGeom prst="rect">
            <a:avLst/>
          </a:prstGeom>
          <a:solidFill>
            <a:srgbClr val="315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6513" y="3189288"/>
            <a:ext cx="9107487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200" b="1" dirty="0" smtClean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5400" b="1" dirty="0" smtClean="0">
                <a:solidFill>
                  <a:srgbClr val="FFFFFF"/>
                </a:solidFill>
                <a:cs typeface="Arial" pitchFamily="34" charset="0"/>
              </a:rPr>
              <a:t>PRE – SIPE   /   SEGS</a:t>
            </a:r>
            <a:endParaRPr lang="it-IT" sz="5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9589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800" b="1">
              <a:solidFill>
                <a:srgbClr val="3155A4"/>
              </a:solidFill>
              <a:latin typeface="Georgia" pitchFamily="18" charset="0"/>
            </a:endParaRPr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512763" y="5192671"/>
            <a:ext cx="80867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 smtClean="0">
                <a:solidFill>
                  <a:srgbClr val="003399"/>
                </a:solidFill>
                <a:latin typeface="+mn-lt"/>
              </a:rPr>
              <a:t>SEMINARIO ISTRUZIONE PRESIDENTI ELETTI</a:t>
            </a:r>
          </a:p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 smtClean="0">
                <a:solidFill>
                  <a:srgbClr val="003399"/>
                </a:solidFill>
                <a:latin typeface="+mn-lt"/>
              </a:rPr>
              <a:t>SEMINARIO GESTIONE DELLE SOVVENZIONI</a:t>
            </a:r>
          </a:p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003399"/>
                </a:solidFill>
                <a:cs typeface="Arial" pitchFamily="34" charset="0"/>
              </a:rPr>
              <a:t>Funo di Argelato (Bo)  -  Sabato 19 Novembre </a:t>
            </a:r>
            <a:r>
              <a:rPr lang="it-IT" sz="1800" dirty="0">
                <a:solidFill>
                  <a:srgbClr val="003399"/>
                </a:solidFill>
                <a:cs typeface="Arial" pitchFamily="34" charset="0"/>
              </a:rPr>
              <a:t>2016</a:t>
            </a:r>
          </a:p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b="1" dirty="0">
              <a:solidFill>
                <a:srgbClr val="3155A4"/>
              </a:solidFill>
            </a:endParaRPr>
          </a:p>
        </p:txBody>
      </p:sp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0" y="3675063"/>
            <a:ext cx="9144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36513" y="6318250"/>
            <a:ext cx="91440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b="1">
              <a:solidFill>
                <a:srgbClr val="0070C0"/>
              </a:solidFill>
              <a:latin typeface="Georgia" pitchFamily="18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109398" y="209499"/>
            <a:ext cx="5229225" cy="1920260"/>
            <a:chOff x="-15875" y="381000"/>
            <a:chExt cx="5229225" cy="1920260"/>
          </a:xfrm>
        </p:grpSpPr>
        <p:pic>
          <p:nvPicPr>
            <p:cNvPr id="21512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81000"/>
              <a:ext cx="4679950" cy="186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CasellaDiTesto 2"/>
            <p:cNvSpPr txBox="1">
              <a:spLocks noChangeArrowheads="1"/>
            </p:cNvSpPr>
            <p:nvPr/>
          </p:nvSpPr>
          <p:spPr bwMode="auto">
            <a:xfrm>
              <a:off x="-15875" y="1624152"/>
              <a:ext cx="334472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9pPr>
            </a:lstStyle>
            <a:p>
              <a:pPr algn="r" eaLnBrk="1" hangingPunct="1"/>
              <a:r>
                <a:rPr lang="it-IT" sz="3800" dirty="0" smtClean="0">
                  <a:solidFill>
                    <a:srgbClr val="005DAA"/>
                  </a:solidFill>
                  <a:latin typeface="Calibri" pitchFamily="34" charset="0"/>
                  <a:ea typeface="MS PGothic" pitchFamily="34" charset="-128"/>
                </a:rPr>
                <a:t>Distretto  2072</a:t>
              </a:r>
              <a:endParaRPr lang="it-IT" sz="3800" dirty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31249"/>
            <a:ext cx="1767842" cy="1424988"/>
          </a:xfrm>
          <a:prstGeom prst="rect">
            <a:avLst/>
          </a:prstGeom>
        </p:spPr>
      </p:pic>
      <p:sp>
        <p:nvSpPr>
          <p:cNvPr id="15" name="CasellaDiTesto 2"/>
          <p:cNvSpPr txBox="1">
            <a:spLocks noChangeArrowheads="1"/>
          </p:cNvSpPr>
          <p:nvPr/>
        </p:nvSpPr>
        <p:spPr bwMode="auto">
          <a:xfrm>
            <a:off x="-15875" y="2209800"/>
            <a:ext cx="9143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ctr" eaLnBrk="1" hangingPunct="1"/>
            <a:r>
              <a:rPr lang="it-IT" b="1" dirty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rPr>
              <a:t>Governatore </a:t>
            </a:r>
            <a:r>
              <a:rPr lang="it-IT" b="1" dirty="0" smtClean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rPr>
              <a:t>2017-2018  Maurizio MARCIALIS</a:t>
            </a:r>
            <a:endParaRPr lang="it-IT" b="1" dirty="0">
              <a:solidFill>
                <a:srgbClr val="005DAA"/>
              </a:solidFill>
              <a:latin typeface="Calibri" pitchFamily="34" charset="0"/>
              <a:ea typeface="MS PGothic" pitchFamily="34" charset="-128"/>
            </a:endParaRPr>
          </a:p>
          <a:p>
            <a:pPr algn="ctr" eaLnBrk="1" hangingPunct="1"/>
            <a:r>
              <a:rPr lang="it-IT" sz="1600" b="1" dirty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rPr>
              <a:t>Emilia Romagna </a:t>
            </a:r>
            <a:r>
              <a:rPr lang="it-IT" sz="1600" b="1" dirty="0" smtClean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rPr>
              <a:t>- </a:t>
            </a:r>
            <a:r>
              <a:rPr lang="it-IT" sz="1600" b="1" dirty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rPr>
              <a:t>Repubblica di San Marino</a:t>
            </a:r>
          </a:p>
        </p:txBody>
      </p:sp>
    </p:spTree>
    <p:extLst>
      <p:ext uri="{BB962C8B-B14F-4D97-AF65-F5344CB8AC3E}">
        <p14:creationId xmlns:p14="http://schemas.microsoft.com/office/powerpoint/2010/main" val="17800495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9" r="25032"/>
          <a:stretch/>
        </p:blipFill>
        <p:spPr>
          <a:xfrm>
            <a:off x="2364724" y="762000"/>
            <a:ext cx="4414551" cy="4968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2667000"/>
            <a:ext cx="9144000" cy="848934"/>
          </a:xfrm>
          <a:prstGeom prst="rect">
            <a:avLst/>
          </a:prstGeom>
          <a:noFill/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AREA RISERVATA</a:t>
            </a:r>
            <a:endParaRPr lang="it-IT" sz="48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551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Claudio  SABATINI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46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9" r="23942"/>
          <a:stretch/>
        </p:blipFill>
        <p:spPr>
          <a:xfrm>
            <a:off x="2187804" y="735188"/>
            <a:ext cx="4768392" cy="4903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2667000"/>
            <a:ext cx="9144000" cy="848934"/>
          </a:xfrm>
          <a:prstGeom prst="rect">
            <a:avLst/>
          </a:prstGeom>
          <a:noFill/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EVENTI  </a:t>
            </a:r>
          </a:p>
          <a:p>
            <a:r>
              <a:rPr lang="it-IT" sz="48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DISTRETTUALI</a:t>
            </a:r>
            <a:endParaRPr lang="it-IT" sz="48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551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Claudio  SABATINI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46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622955" y="1620520"/>
            <a:ext cx="7924800" cy="236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it-IT" sz="32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ALL’INTERNO  DEL  </a:t>
            </a:r>
            <a:r>
              <a:rPr lang="it-IT" sz="3200" b="1" dirty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SITO </a:t>
            </a:r>
            <a:r>
              <a:rPr lang="it-IT" sz="32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 DISTRETTUALE</a:t>
            </a:r>
          </a:p>
          <a:p>
            <a:pPr algn="ctr">
              <a:spcBef>
                <a:spcPts val="300"/>
              </a:spcBef>
            </a:pPr>
            <a:r>
              <a:rPr lang="it-IT" sz="32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i documenti e le informazioni </a:t>
            </a:r>
          </a:p>
          <a:p>
            <a:pPr algn="ctr">
              <a:spcBef>
                <a:spcPts val="300"/>
              </a:spcBef>
            </a:pPr>
            <a:r>
              <a:rPr lang="it-IT" sz="32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sono veramente </a:t>
            </a:r>
          </a:p>
          <a:p>
            <a:pPr algn="ctr">
              <a:spcBef>
                <a:spcPts val="300"/>
              </a:spcBef>
            </a:pP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... «TANTA ROBA» !!!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775355" y="4159587"/>
            <a:ext cx="7924800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it-IT" sz="32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Una volta presa confidenza</a:t>
            </a:r>
          </a:p>
          <a:p>
            <a:pPr algn="ctr">
              <a:spcBef>
                <a:spcPts val="300"/>
              </a:spcBef>
            </a:pPr>
            <a:r>
              <a:rPr lang="it-IT" sz="32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con il «contenitore»</a:t>
            </a:r>
          </a:p>
          <a:p>
            <a:pPr algn="ctr">
              <a:spcBef>
                <a:spcPts val="300"/>
              </a:spcBef>
            </a:pPr>
            <a:r>
              <a:rPr lang="it-IT" sz="32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OGNI GIORNO ... NUOVE  SCOPERTE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914400" y="914400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... E  DOPO ?</a:t>
            </a:r>
            <a:endParaRPr lang="it-IT" sz="3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551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Claudio  SABATINI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56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914400" y="914400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A- </a:t>
            </a:r>
            <a:r>
              <a:rPr lang="it-IT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IL  SITO  DEL  CLUB</a:t>
            </a:r>
          </a:p>
        </p:txBody>
      </p:sp>
      <p:sp>
        <p:nvSpPr>
          <p:cNvPr id="9" name="Rettangolo 8"/>
          <p:cNvSpPr/>
          <p:nvPr/>
        </p:nvSpPr>
        <p:spPr>
          <a:xfrm>
            <a:off x="914400" y="179266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it-IT" sz="28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Vi capita mai di fermarvi in </a:t>
            </a:r>
            <a:r>
              <a:rPr lang="it-IT" sz="28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autogrill</a:t>
            </a:r>
            <a:r>
              <a:rPr lang="it-IT" sz="28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 o andare al </a:t>
            </a:r>
            <a:r>
              <a:rPr lang="it-IT" sz="28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supermercato</a:t>
            </a:r>
            <a:r>
              <a:rPr lang="it-IT" sz="28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 a cercare un </a:t>
            </a:r>
            <a:r>
              <a:rPr lang="it-IT" sz="28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qualcosa di specifico ?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533400" y="5344180"/>
            <a:ext cx="80772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... SAPPIAMO  PERFETTAMENTE DOVE  SONO  POSIZIONATI  !!!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33" y="3185974"/>
            <a:ext cx="1174481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38" y="3297207"/>
            <a:ext cx="2057400" cy="1682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3162" y="3429000"/>
            <a:ext cx="1834915" cy="1418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517" y="2490915"/>
            <a:ext cx="823992" cy="2700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0" y="2971800"/>
            <a:ext cx="704893" cy="2119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551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Claudio  SABATINI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84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30581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28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PARLARE  TUTTI  LA STESSA LINGUA</a:t>
            </a:r>
            <a:endParaRPr lang="it-IT" sz="2800" b="1" u="sng" dirty="0" smtClean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914400" y="4206557"/>
            <a:ext cx="7696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Wingdings" pitchFamily="2" charset="2"/>
              <a:buChar char="§"/>
            </a:pPr>
            <a:r>
              <a:rPr lang="it-IT" sz="25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AGGIORNAMENTO  CONTINUO</a:t>
            </a:r>
            <a:endParaRPr lang="it-IT" sz="2500" dirty="0" smtClean="0">
              <a:solidFill>
                <a:srgbClr val="005DA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914400" y="4699168"/>
            <a:ext cx="7696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Wingdings" pitchFamily="2" charset="2"/>
              <a:buChar char="§"/>
            </a:pPr>
            <a:r>
              <a:rPr lang="it-IT" sz="25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ESSERE  ... APPETIBILI  VERSO  L’ESTERNO ?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914400" y="5191780"/>
            <a:ext cx="7696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Wingdings" pitchFamily="2" charset="2"/>
              <a:buChar char="§"/>
            </a:pPr>
            <a:r>
              <a:rPr lang="it-IT" sz="25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INTERAGIRE con il sito DISTRETTUALE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0" y="1680771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25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Esistono siti dei club del nostro Distretto che</a:t>
            </a:r>
          </a:p>
          <a:p>
            <a:pPr algn="ctr">
              <a:spcBef>
                <a:spcPts val="1200"/>
              </a:spcBef>
            </a:pPr>
            <a:r>
              <a:rPr lang="it-IT" sz="25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SONO VERAMENTE BELLI E BEN FATTI,  MA ... BISOGNEREBBE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914400" y="914400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A- </a:t>
            </a:r>
            <a:r>
              <a:rPr lang="it-IT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IL  SITO  DEL  CLUB</a:t>
            </a:r>
          </a:p>
        </p:txBody>
      </p:sp>
      <p:sp>
        <p:nvSpPr>
          <p:cNvPr id="8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551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Claudio  SABATINI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914400" y="3713946"/>
            <a:ext cx="7696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Wingdings" pitchFamily="2" charset="2"/>
              <a:buChar char="§"/>
            </a:pPr>
            <a:r>
              <a:rPr lang="it-IT" sz="25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STESSE VOCI DI MENU’ </a:t>
            </a:r>
            <a:r>
              <a:rPr lang="it-IT" sz="18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(circa un 70%)</a:t>
            </a:r>
            <a:r>
              <a:rPr lang="it-IT" sz="18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it-IT" sz="1800" dirty="0" smtClean="0">
              <a:solidFill>
                <a:srgbClr val="005DAA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528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22" grpId="0"/>
      <p:bldP spid="15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914400" y="914400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Quindi ...</a:t>
            </a:r>
            <a:endParaRPr lang="it-IT" sz="3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14400" y="15240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it-IT" sz="28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Come in </a:t>
            </a:r>
            <a:r>
              <a:rPr lang="it-IT" sz="28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autogrill</a:t>
            </a:r>
            <a:r>
              <a:rPr lang="it-IT" sz="28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 o al </a:t>
            </a:r>
            <a:r>
              <a:rPr lang="it-IT" sz="28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supermercato ...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914401" y="4648200"/>
            <a:ext cx="6629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3200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... Potremmo </a:t>
            </a:r>
            <a:r>
              <a:rPr lang="it-IT" sz="32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orientarci</a:t>
            </a:r>
            <a:r>
              <a:rPr lang="it-IT" sz="3200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 meglio per </a:t>
            </a:r>
            <a:r>
              <a:rPr lang="it-IT" sz="32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trovare subito </a:t>
            </a:r>
            <a:r>
              <a:rPr lang="it-IT" sz="3200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ciò che cerchiamo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681517" y="2057400"/>
            <a:ext cx="7643376" cy="2700865"/>
            <a:chOff x="681517" y="2057400"/>
            <a:chExt cx="7643376" cy="270086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7433" y="2752459"/>
              <a:ext cx="1174481" cy="1905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03838" y="2863692"/>
              <a:ext cx="2057400" cy="16825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23162" y="2995485"/>
              <a:ext cx="1834915" cy="14189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1517" y="2057400"/>
              <a:ext cx="823992" cy="27008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00" y="2538285"/>
              <a:ext cx="704893" cy="21191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551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Claudio  SABATINI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9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/>
          <p:cNvSpPr/>
          <p:nvPr/>
        </p:nvSpPr>
        <p:spPr>
          <a:xfrm>
            <a:off x="790964" y="1978967"/>
            <a:ext cx="72418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it-IT" sz="26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data  e luogo della prossime riunioni di quel club</a:t>
            </a:r>
            <a:endParaRPr lang="it-IT" sz="2600" dirty="0">
              <a:solidFill>
                <a:srgbClr val="005DA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790964" y="2563725"/>
            <a:ext cx="78829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it-IT" sz="26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Un po’ di storia (relazioni, ospiti, cosa è successo, ecc.)</a:t>
            </a:r>
            <a:endParaRPr lang="it-IT" sz="2600" dirty="0">
              <a:solidFill>
                <a:srgbClr val="005DA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790964" y="3148483"/>
            <a:ext cx="47339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it-IT" sz="26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Service (Territorio, Estero, ecc.)</a:t>
            </a:r>
            <a:endParaRPr lang="it-IT" sz="2600" dirty="0">
              <a:solidFill>
                <a:srgbClr val="005DA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0" y="79184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ACCEDERE  A  INFORMAZIONI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0" y="132524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2800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del Club in questione </a:t>
            </a:r>
            <a:endParaRPr lang="it-IT" sz="2500" dirty="0" smtClean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790964" y="3733241"/>
            <a:ext cx="62496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it-IT" sz="26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Persone da contattare all’interno del club</a:t>
            </a:r>
            <a:endParaRPr lang="it-IT" sz="2600" dirty="0">
              <a:solidFill>
                <a:srgbClr val="005DA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790964" y="4318000"/>
            <a:ext cx="726583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it-IT" sz="26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Tutte quelle informazioni di interesse di quel club: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1133474" y="4648200"/>
            <a:ext cx="721498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3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ORGANIGRAMMA / COMMISSIONI / PROGRAMMI / ECC. </a:t>
            </a:r>
          </a:p>
        </p:txBody>
      </p:sp>
      <p:sp>
        <p:nvSpPr>
          <p:cNvPr id="10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551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Claudio  SABATINI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5496" y="5339097"/>
            <a:ext cx="9108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L’IMPORTANTE   E’ CHE  SIANO  COME  IL  PANE ...  </a:t>
            </a:r>
            <a:endParaRPr lang="it-IT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039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883411" y="1981200"/>
            <a:ext cx="53771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6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... OSPITI  IMPORTANTI IN  OGNI  CLUB</a:t>
            </a:r>
            <a:endParaRPr lang="it-IT" sz="2600" dirty="0">
              <a:solidFill>
                <a:srgbClr val="005DA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0" y="79184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UN  OBBIETTIVO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0" y="132524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2800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per ogni Club</a:t>
            </a:r>
            <a:endParaRPr lang="it-IT" sz="2500" dirty="0" smtClean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277237" y="2500871"/>
            <a:ext cx="45895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6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... CON  RELAZIONI  IMPORTANTI</a:t>
            </a:r>
            <a:endParaRPr lang="it-IT" sz="2600" dirty="0">
              <a:solidFill>
                <a:srgbClr val="005DA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1346405" y="3020542"/>
            <a:ext cx="64511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6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... FACCIAMO  FOTO  (E  VIDEO)  quasi SEMPRE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460" y="3831514"/>
            <a:ext cx="1841080" cy="8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ttangolo 21"/>
          <p:cNvSpPr/>
          <p:nvPr/>
        </p:nvSpPr>
        <p:spPr>
          <a:xfrm>
            <a:off x="790964" y="4863273"/>
            <a:ext cx="81976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it-IT" sz="26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N°1 VIDEO MEMORABILE OGNI CLUB IN OGNI ANNATA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1122552" y="5207913"/>
            <a:ext cx="77166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2200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da inserire nel </a:t>
            </a:r>
            <a:r>
              <a:rPr lang="it-IT" sz="22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canale You Tube </a:t>
            </a:r>
            <a:r>
              <a:rPr lang="it-IT" sz="2200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del Distretto</a:t>
            </a:r>
          </a:p>
        </p:txBody>
      </p:sp>
      <p:sp>
        <p:nvSpPr>
          <p:cNvPr id="10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551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Claudio  SABATINI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05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tangolo 28"/>
          <p:cNvSpPr/>
          <p:nvPr/>
        </p:nvSpPr>
        <p:spPr>
          <a:xfrm>
            <a:off x="0" y="79184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... INOLTRE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0" y="151574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2800" dirty="0" smtClean="0">
                <a:solidFill>
                  <a:srgbClr val="005D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dopo</a:t>
            </a:r>
            <a:endParaRPr lang="it-IT" sz="2500" dirty="0" smtClean="0">
              <a:solidFill>
                <a:srgbClr val="005D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460" y="2220000"/>
            <a:ext cx="1841080" cy="8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ttangolo 22"/>
          <p:cNvSpPr/>
          <p:nvPr/>
        </p:nvSpPr>
        <p:spPr>
          <a:xfrm>
            <a:off x="0" y="33629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2800" b="1" u="sng" dirty="0" smtClean="0">
                <a:solidFill>
                  <a:srgbClr val="005D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PROSSIMAMENTE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0" y="5292833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26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... ma sarà oggetto di una prossima chiacchierata</a:t>
            </a:r>
          </a:p>
        </p:txBody>
      </p:sp>
      <p:sp>
        <p:nvSpPr>
          <p:cNvPr id="10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551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Claudio  SABATINI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06" y="4201200"/>
            <a:ext cx="828000" cy="8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169" y="4201200"/>
            <a:ext cx="828000" cy="8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32" y="4201200"/>
            <a:ext cx="828000" cy="8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494" y="4201200"/>
            <a:ext cx="828000" cy="8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370206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3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4782990" y="665355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</a:pPr>
            <a:r>
              <a:rPr lang="it-IT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ROTARY CLUB di CENTO </a:t>
            </a:r>
            <a:endParaRPr lang="it-IT" sz="25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182383" y="1064746"/>
            <a:ext cx="370531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6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Le priorità: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5182383" y="1456387"/>
            <a:ext cx="355291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6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A- Programmazione</a:t>
            </a:r>
          </a:p>
        </p:txBody>
      </p:sp>
      <p:pic>
        <p:nvPicPr>
          <p:cNvPr id="15" name="Immagine 14"/>
          <p:cNvPicPr/>
          <p:nvPr/>
        </p:nvPicPr>
        <p:blipFill rotWithShape="1">
          <a:blip r:embed="rId2"/>
          <a:srcRect l="33527" t="10770" r="35021" b="20623"/>
          <a:stretch/>
        </p:blipFill>
        <p:spPr bwMode="auto">
          <a:xfrm>
            <a:off x="381000" y="666499"/>
            <a:ext cx="4114800" cy="5048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magine 22"/>
          <p:cNvPicPr/>
          <p:nvPr/>
        </p:nvPicPr>
        <p:blipFill rotWithShape="1">
          <a:blip r:embed="rId3"/>
          <a:srcRect l="17500" t="9539" r="67251" b="52517"/>
          <a:stretch/>
        </p:blipFill>
        <p:spPr>
          <a:xfrm>
            <a:off x="5715000" y="2339503"/>
            <a:ext cx="2438400" cy="3412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Ovale 1"/>
          <p:cNvSpPr/>
          <p:nvPr/>
        </p:nvSpPr>
        <p:spPr>
          <a:xfrm rot="21252295">
            <a:off x="5521619" y="3943217"/>
            <a:ext cx="2468496" cy="1077089"/>
          </a:xfrm>
          <a:prstGeom prst="ellipse">
            <a:avLst/>
          </a:prstGeom>
          <a:solidFill>
            <a:schemeClr val="bg1">
              <a:alpha val="0"/>
            </a:schemeClr>
          </a:solidFill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5182383" y="1870397"/>
            <a:ext cx="355291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6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B- Prenotazioni</a:t>
            </a:r>
          </a:p>
        </p:txBody>
      </p:sp>
      <p:sp>
        <p:nvSpPr>
          <p:cNvPr id="3" name="Freccia a destra 2"/>
          <p:cNvSpPr/>
          <p:nvPr/>
        </p:nvSpPr>
        <p:spPr>
          <a:xfrm rot="729241">
            <a:off x="1183144" y="3799492"/>
            <a:ext cx="4283855" cy="381000"/>
          </a:xfrm>
          <a:prstGeom prst="rightArrow">
            <a:avLst/>
          </a:prstGeom>
          <a:solidFill>
            <a:srgbClr val="C00000">
              <a:alpha val="24000"/>
            </a:srgb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551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Claudio  SABATINI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749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2" grpId="0" animBg="1"/>
      <p:bldP spid="24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3602038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FFFFFF"/>
                </a:solidFill>
              </a:rPr>
              <a:t>SEMINARIO ISTRUZIONE SQUADRA DISTRETTUALE</a:t>
            </a:r>
            <a:br>
              <a:rPr lang="it-IT" b="1">
                <a:solidFill>
                  <a:srgbClr val="FFFFFF"/>
                </a:solidFill>
              </a:rPr>
            </a:br>
            <a:r>
              <a:rPr lang="it-IT">
                <a:solidFill>
                  <a:srgbClr val="FFFFFF"/>
                </a:solidFill>
              </a:rPr>
              <a:t>Repubblica di San Marino, 22 Febbraio 2014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-15875" y="3189288"/>
            <a:ext cx="9144000" cy="1620000"/>
          </a:xfrm>
          <a:prstGeom prst="rect">
            <a:avLst/>
          </a:prstGeom>
          <a:solidFill>
            <a:srgbClr val="315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6513" y="3189288"/>
            <a:ext cx="9107487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5000" b="1" dirty="0" smtClean="0">
                <a:solidFill>
                  <a:srgbClr val="FFFFFF"/>
                </a:solidFill>
                <a:cs typeface="Arial" pitchFamily="34" charset="0"/>
              </a:rPr>
              <a:t>Claudio SABATINI</a:t>
            </a:r>
          </a:p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 smtClean="0">
                <a:solidFill>
                  <a:srgbClr val="FFFFFF"/>
                </a:solidFill>
                <a:cs typeface="Arial" pitchFamily="34" charset="0"/>
              </a:rPr>
              <a:t>INFORMATIZZAZIONE, WEB, SOCIAL NETWORK</a:t>
            </a:r>
            <a:endParaRPr lang="it-IT" sz="28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9589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800" b="1">
              <a:solidFill>
                <a:srgbClr val="3155A4"/>
              </a:solidFill>
              <a:latin typeface="Georgia" pitchFamily="18" charset="0"/>
            </a:endParaRPr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36513" y="6318250"/>
            <a:ext cx="91440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b="1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21513" name="CasellaDiTesto 2"/>
          <p:cNvSpPr txBox="1">
            <a:spLocks noChangeArrowheads="1"/>
          </p:cNvSpPr>
          <p:nvPr/>
        </p:nvSpPr>
        <p:spPr bwMode="auto">
          <a:xfrm>
            <a:off x="-15875" y="2209800"/>
            <a:ext cx="9143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algn="ctr" eaLnBrk="1" hangingPunct="1"/>
            <a:r>
              <a:rPr lang="it-IT" b="1" dirty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rPr>
              <a:t>Governatore </a:t>
            </a:r>
            <a:r>
              <a:rPr lang="it-IT" b="1" dirty="0" smtClean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rPr>
              <a:t>2017-2018  Maurizio MARCIALIS</a:t>
            </a:r>
            <a:endParaRPr lang="it-IT" b="1" dirty="0">
              <a:solidFill>
                <a:srgbClr val="005DAA"/>
              </a:solidFill>
              <a:latin typeface="Calibri" pitchFamily="34" charset="0"/>
              <a:ea typeface="MS PGothic" pitchFamily="34" charset="-128"/>
            </a:endParaRPr>
          </a:p>
          <a:p>
            <a:pPr algn="ctr" eaLnBrk="1" hangingPunct="1"/>
            <a:r>
              <a:rPr lang="it-IT" sz="1600" b="1" dirty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rPr>
              <a:t>Emilia Romagna </a:t>
            </a:r>
            <a:r>
              <a:rPr lang="it-IT" sz="1600" b="1" dirty="0" smtClean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rPr>
              <a:t>- </a:t>
            </a:r>
            <a:r>
              <a:rPr lang="it-IT" sz="1600" b="1" dirty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rPr>
              <a:t>Repubblica di San Marino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109398" y="209499"/>
            <a:ext cx="5229225" cy="1920260"/>
            <a:chOff x="-15875" y="381000"/>
            <a:chExt cx="5229225" cy="1920260"/>
          </a:xfrm>
        </p:grpSpPr>
        <p:pic>
          <p:nvPicPr>
            <p:cNvPr id="21512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81000"/>
              <a:ext cx="4679950" cy="186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CasellaDiTesto 2"/>
            <p:cNvSpPr txBox="1">
              <a:spLocks noChangeArrowheads="1"/>
            </p:cNvSpPr>
            <p:nvPr/>
          </p:nvSpPr>
          <p:spPr bwMode="auto">
            <a:xfrm>
              <a:off x="-15875" y="1624152"/>
              <a:ext cx="334472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" charset="-128"/>
                </a:defRPr>
              </a:lvl9pPr>
            </a:lstStyle>
            <a:p>
              <a:pPr algn="r" eaLnBrk="1" hangingPunct="1"/>
              <a:r>
                <a:rPr lang="it-IT" sz="3800" dirty="0" smtClean="0">
                  <a:solidFill>
                    <a:srgbClr val="005DAA"/>
                  </a:solidFill>
                  <a:latin typeface="Calibri" pitchFamily="34" charset="0"/>
                  <a:ea typeface="MS PGothic" pitchFamily="34" charset="-128"/>
                </a:rPr>
                <a:t>Distretto  2072</a:t>
              </a:r>
              <a:endParaRPr lang="it-IT" sz="3800" dirty="0">
                <a:solidFill>
                  <a:srgbClr val="005DAA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31249"/>
            <a:ext cx="1767842" cy="1424988"/>
          </a:xfrm>
          <a:prstGeom prst="rect">
            <a:avLst/>
          </a:prstGeom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12763" y="5192671"/>
            <a:ext cx="80867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400" b="1" dirty="0" smtClean="0">
                <a:solidFill>
                  <a:srgbClr val="003399"/>
                </a:solidFill>
                <a:latin typeface="+mn-lt"/>
              </a:rPr>
              <a:t>PRE - SIPE</a:t>
            </a:r>
          </a:p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 smtClean="0">
                <a:solidFill>
                  <a:srgbClr val="003399"/>
                </a:solidFill>
                <a:latin typeface="+mn-lt"/>
              </a:rPr>
              <a:t>SEMINARIO ISTRUZIONE PRESIDENTI ELETTI</a:t>
            </a:r>
          </a:p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003399"/>
                </a:solidFill>
                <a:cs typeface="Arial" pitchFamily="34" charset="0"/>
              </a:rPr>
              <a:t>Funo di Argelato (Bo)  -  Sabato 19 Novembre </a:t>
            </a:r>
            <a:r>
              <a:rPr lang="it-IT" sz="1800" dirty="0">
                <a:solidFill>
                  <a:srgbClr val="003399"/>
                </a:solidFill>
                <a:cs typeface="Arial" pitchFamily="34" charset="0"/>
              </a:rPr>
              <a:t>2016</a:t>
            </a:r>
          </a:p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b="1" dirty="0">
              <a:solidFill>
                <a:srgbClr val="3155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79184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LE  PRENOTAZIONI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0" y="132524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2800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Un buon inizio ...</a:t>
            </a:r>
            <a:endParaRPr lang="it-IT" sz="2500" dirty="0" smtClean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790964" y="1978967"/>
            <a:ext cx="7022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2007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: Prenotazioni con foglio elettronico e database</a:t>
            </a:r>
            <a:endParaRPr lang="it-IT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790964" y="2438400"/>
            <a:ext cx="5309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it-IT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2009</a:t>
            </a:r>
            <a:r>
              <a:rPr lang="it-IT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: sito web operativo dal 1/7/2009</a:t>
            </a:r>
            <a:endParaRPr lang="it-IT" dirty="0">
              <a:solidFill>
                <a:schemeClr val="tx1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90964" y="2772801"/>
            <a:ext cx="5814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it-IT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2009</a:t>
            </a:r>
            <a:r>
              <a:rPr lang="it-IT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: bollettini e fogli prenotazioni on line</a:t>
            </a:r>
            <a:endParaRPr lang="it-IT" dirty="0">
              <a:solidFill>
                <a:schemeClr val="tx1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790964" y="4478541"/>
            <a:ext cx="7250932" cy="1215308"/>
            <a:chOff x="790964" y="4498861"/>
            <a:chExt cx="7250932" cy="1215308"/>
          </a:xfrm>
        </p:grpSpPr>
        <p:sp>
          <p:nvSpPr>
            <p:cNvPr id="20" name="Rettangolo 19"/>
            <p:cNvSpPr/>
            <p:nvPr/>
          </p:nvSpPr>
          <p:spPr>
            <a:xfrm>
              <a:off x="790964" y="4498861"/>
              <a:ext cx="71179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it-IT" b="1" dirty="0" smtClean="0">
                  <a:solidFill>
                    <a:srgbClr val="005DAA"/>
                  </a:solidFill>
                  <a:latin typeface="Calibri" pitchFamily="34" charset="0"/>
                  <a:cs typeface="Arial" pitchFamily="34" charset="0"/>
                </a:rPr>
                <a:t>     2016</a:t>
              </a:r>
              <a:r>
                <a:rPr lang="it-IT" dirty="0" smtClean="0">
                  <a:solidFill>
                    <a:srgbClr val="005DAA"/>
                  </a:solidFill>
                  <a:latin typeface="Calibri" pitchFamily="34" charset="0"/>
                  <a:cs typeface="Arial" pitchFamily="34" charset="0"/>
                </a:rPr>
                <a:t>: perseguendo un </a:t>
              </a:r>
              <a:r>
                <a:rPr lang="it-IT" b="1" dirty="0" smtClean="0">
                  <a:solidFill>
                    <a:srgbClr val="C00000"/>
                  </a:solidFill>
                  <a:latin typeface="Calibri" pitchFamily="34" charset="0"/>
                  <a:cs typeface="Arial" pitchFamily="34" charset="0"/>
                </a:rPr>
                <a:t>MIGLIORAMENTO CONTINUO</a:t>
              </a:r>
              <a:endParaRPr lang="it-IT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1130645" y="4856828"/>
              <a:ext cx="69112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it-IT" dirty="0">
                  <a:solidFill>
                    <a:srgbClr val="005DAA"/>
                  </a:solidFill>
                  <a:latin typeface="Calibri" pitchFamily="34" charset="0"/>
                  <a:cs typeface="Arial" pitchFamily="34" charset="0"/>
                </a:rPr>
                <a:t>s</a:t>
              </a:r>
              <a:r>
                <a:rPr lang="it-IT" dirty="0" smtClean="0">
                  <a:solidFill>
                    <a:srgbClr val="005DAA"/>
                  </a:solidFill>
                  <a:latin typeface="Calibri" pitchFamily="34" charset="0"/>
                  <a:cs typeface="Arial" pitchFamily="34" charset="0"/>
                </a:rPr>
                <a:t>iamo migrati a </a:t>
              </a:r>
              <a:r>
                <a:rPr lang="it-IT" b="1" dirty="0" err="1" smtClean="0">
                  <a:solidFill>
                    <a:srgbClr val="005DAA"/>
                  </a:solidFill>
                  <a:latin typeface="Calibri" pitchFamily="34" charset="0"/>
                  <a:cs typeface="Arial" pitchFamily="34" charset="0"/>
                </a:rPr>
                <a:t>ClubCommunicator</a:t>
              </a:r>
              <a:r>
                <a:rPr lang="it-IT" dirty="0" smtClean="0">
                  <a:solidFill>
                    <a:srgbClr val="005DAA"/>
                  </a:solidFill>
                  <a:latin typeface="Calibri" pitchFamily="34" charset="0"/>
                  <a:cs typeface="Arial" pitchFamily="34" charset="0"/>
                </a:rPr>
                <a:t> a Novembre 2016</a:t>
              </a:r>
              <a:endParaRPr lang="it-IT" dirty="0">
                <a:solidFill>
                  <a:srgbClr val="005DAA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1130645" y="5252504"/>
              <a:ext cx="68551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it-IT" dirty="0" smtClean="0">
                  <a:solidFill>
                    <a:srgbClr val="005DAA"/>
                  </a:solidFill>
                  <a:latin typeface="Calibri" pitchFamily="34" charset="0"/>
                  <a:cs typeface="Arial" pitchFamily="34" charset="0"/>
                </a:rPr>
                <a:t>L’obbiettivo è di essere </a:t>
              </a:r>
              <a:r>
                <a:rPr lang="it-IT" b="1" dirty="0" smtClean="0">
                  <a:solidFill>
                    <a:srgbClr val="005DAA"/>
                  </a:solidFill>
                  <a:latin typeface="Calibri" pitchFamily="34" charset="0"/>
                  <a:cs typeface="Arial" pitchFamily="34" charset="0"/>
                </a:rPr>
                <a:t>operativi al 100% al 1/7/2017</a:t>
              </a:r>
              <a:endParaRPr lang="it-IT" b="1" dirty="0">
                <a:solidFill>
                  <a:srgbClr val="005DAA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40" y="3331043"/>
            <a:ext cx="804160" cy="807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9" name="Rettangolo 18"/>
          <p:cNvSpPr/>
          <p:nvPr/>
        </p:nvSpPr>
        <p:spPr>
          <a:xfrm>
            <a:off x="790964" y="3346228"/>
            <a:ext cx="5708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it-IT" b="1" dirty="0" smtClean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2013</a:t>
            </a:r>
            <a:r>
              <a:rPr lang="it-IT" dirty="0" smtClean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: </a:t>
            </a:r>
            <a:r>
              <a:rPr lang="it-IT" b="1" dirty="0" smtClean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prenotazione automatica ON LINE </a:t>
            </a:r>
            <a:endParaRPr lang="it-IT" b="1" dirty="0">
              <a:solidFill>
                <a:srgbClr val="008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6499322" y="3518955"/>
            <a:ext cx="760520" cy="432000"/>
          </a:xfrm>
          <a:prstGeom prst="rightArrow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1884684" y="3734955"/>
            <a:ext cx="44296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1600" b="1" cap="all" dirty="0" smtClean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Basta un Click da smartphone o Tablet o PC</a:t>
            </a:r>
            <a:endParaRPr lang="it-IT" sz="1600" b="1" cap="all" dirty="0">
              <a:solidFill>
                <a:srgbClr val="008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Arrotonda angolo diagonale rettangolo 4"/>
          <p:cNvSpPr/>
          <p:nvPr/>
        </p:nvSpPr>
        <p:spPr>
          <a:xfrm>
            <a:off x="952500" y="4498861"/>
            <a:ext cx="7239000" cy="1215308"/>
          </a:xfrm>
          <a:prstGeom prst="round2Diag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551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Claudio  SABATINI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03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7" grpId="0"/>
      <p:bldP spid="18" grpId="0"/>
      <p:bldP spid="19" grpId="0"/>
      <p:bldP spid="16" grpId="0" animBg="1"/>
      <p:bldP spid="23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79184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PERCHE’  UN  SISTEMA  NUOVO ?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1810571" y="2051745"/>
            <a:ext cx="5522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3200" b="1" dirty="0" smtClean="0">
                <a:ln w="19050">
                  <a:solidFill>
                    <a:srgbClr val="008000"/>
                  </a:solidFill>
                </a:ln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SEMPLIFICAZIONI  E  VANTAGGI</a:t>
            </a:r>
            <a:endParaRPr lang="it-IT" sz="3200" dirty="0">
              <a:ln w="19050">
                <a:solidFill>
                  <a:srgbClr val="008000"/>
                </a:solidFill>
              </a:ln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332205" y="3365710"/>
            <a:ext cx="247959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500" b="1" dirty="0" smtClean="0">
                <a:solidFill>
                  <a:srgbClr val="003399"/>
                </a:solidFill>
                <a:latin typeface="Calibri" pitchFamily="34" charset="0"/>
                <a:cs typeface="Arial" pitchFamily="34" charset="0"/>
              </a:rPr>
              <a:t>RAZIONALIZZARE</a:t>
            </a:r>
            <a:endParaRPr lang="it-IT" sz="2500" dirty="0">
              <a:solidFill>
                <a:srgbClr val="003399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3521872" y="3976292"/>
            <a:ext cx="210025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500" b="1" dirty="0" smtClean="0">
                <a:solidFill>
                  <a:srgbClr val="003399"/>
                </a:solidFill>
                <a:latin typeface="Calibri" pitchFamily="34" charset="0"/>
                <a:cs typeface="Arial" pitchFamily="34" charset="0"/>
              </a:rPr>
              <a:t>SEMPLIFICARE</a:t>
            </a:r>
            <a:endParaRPr lang="it-IT" sz="2500" dirty="0">
              <a:solidFill>
                <a:srgbClr val="003399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3790279" y="4586874"/>
            <a:ext cx="156344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500" b="1" dirty="0" smtClean="0">
                <a:solidFill>
                  <a:srgbClr val="003399"/>
                </a:solidFill>
                <a:latin typeface="Calibri" pitchFamily="34" charset="0"/>
                <a:cs typeface="Arial" pitchFamily="34" charset="0"/>
              </a:rPr>
              <a:t>MOBILITA’</a:t>
            </a:r>
            <a:endParaRPr lang="it-IT" sz="2500" dirty="0">
              <a:solidFill>
                <a:srgbClr val="003399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3447942" y="5197455"/>
            <a:ext cx="224811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500" b="1" dirty="0" smtClean="0">
                <a:solidFill>
                  <a:srgbClr val="003399"/>
                </a:solidFill>
                <a:latin typeface="Calibri" pitchFamily="34" charset="0"/>
                <a:cs typeface="Arial" pitchFamily="34" charset="0"/>
              </a:rPr>
              <a:t>AUTOMAZIONE</a:t>
            </a:r>
            <a:endParaRPr lang="it-IT" sz="2500" dirty="0">
              <a:solidFill>
                <a:srgbClr val="003399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4191000" y="2661920"/>
            <a:ext cx="762000" cy="609600"/>
          </a:xfrm>
          <a:prstGeom prst="downArrow">
            <a:avLst/>
          </a:prstGeom>
          <a:noFill/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Immagine 26">
            <a:hlinkClick r:id="rId2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908" y="1455111"/>
            <a:ext cx="2998184" cy="5260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16" name="Gruppo 15"/>
          <p:cNvGrpSpPr/>
          <p:nvPr/>
        </p:nvGrpSpPr>
        <p:grpSpPr>
          <a:xfrm rot="19980968">
            <a:off x="542135" y="4425295"/>
            <a:ext cx="2090391" cy="463765"/>
            <a:chOff x="6422010" y="3626383"/>
            <a:chExt cx="2090391" cy="463765"/>
          </a:xfrm>
        </p:grpSpPr>
        <p:sp>
          <p:nvSpPr>
            <p:cNvPr id="6" name="Ovale 5"/>
            <p:cNvSpPr/>
            <p:nvPr/>
          </p:nvSpPr>
          <p:spPr>
            <a:xfrm>
              <a:off x="6422010" y="3626383"/>
              <a:ext cx="2057400" cy="463765"/>
            </a:xfrm>
            <a:prstGeom prst="ellipse">
              <a:avLst/>
            </a:prstGeom>
            <a:solidFill>
              <a:srgbClr val="C00000"/>
            </a:solidFill>
            <a:ln w="38100" cmpd="thickThin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6542989" y="3647917"/>
              <a:ext cx="19694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solidFill>
                    <a:schemeClr val="bg1"/>
                  </a:solidFill>
                </a:rPr>
                <a:t>OBBIETTIVO</a:t>
              </a:r>
              <a:endParaRPr lang="it-IT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551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Claudio  SABATINI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47700" y="3677822"/>
            <a:ext cx="7848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cap="all" dirty="0" smtClean="0">
                <a:solidFill>
                  <a:srgbClr val="008000"/>
                </a:solidFill>
                <a:latin typeface="+mn-lt"/>
              </a:rPr>
              <a:t>Un unico ambiente condivide i dati fra i vari sistemi</a:t>
            </a:r>
            <a:endParaRPr lang="it-IT" sz="1500" b="1" cap="all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47700" y="4285017"/>
            <a:ext cx="7848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008000"/>
                </a:solidFill>
                <a:latin typeface="+mn-lt"/>
              </a:rPr>
              <a:t>INTERFACCE FACILMENTE COMPRENSIBILI</a:t>
            </a:r>
            <a:endParaRPr lang="it-IT" sz="15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47700" y="4892212"/>
            <a:ext cx="7848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008000"/>
                </a:solidFill>
                <a:latin typeface="+mn-lt"/>
              </a:rPr>
              <a:t>FUNZIONALITA’ DISPONIBILI SU PC / TABLET / SMARTPHONE</a:t>
            </a:r>
            <a:endParaRPr lang="it-IT" sz="15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47700" y="5499407"/>
            <a:ext cx="7848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008000"/>
                </a:solidFill>
                <a:latin typeface="+mn-lt"/>
              </a:rPr>
              <a:t>DA SISTEMA PASSIVO A SISTEMA ATTIVO ... CHE LAVORA PER NOI</a:t>
            </a:r>
            <a:endParaRPr lang="it-IT" sz="1500" b="1" dirty="0">
              <a:solidFill>
                <a:srgbClr val="008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19389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23" grpId="0"/>
      <p:bldP spid="24" grpId="0"/>
      <p:bldP spid="25" grpId="0"/>
      <p:bldP spid="26" grpId="0"/>
      <p:bldP spid="4" grpId="0" animBg="1"/>
      <p:bldP spid="5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>
            <a:off x="0" y="79184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COSA  POSSIAMO  FARE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790964" y="2248524"/>
            <a:ext cx="65313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it-IT" sz="26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SOCI: PAGINA PERSONALE / GESTIONE SOCI</a:t>
            </a:r>
            <a:endParaRPr lang="it-IT" sz="2600" b="1" dirty="0">
              <a:solidFill>
                <a:srgbClr val="005DA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790964" y="2767131"/>
            <a:ext cx="82477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it-IT" sz="26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EVENTI: GESTIONE / INVIO / PRENOTAZIONI / PRESENZE</a:t>
            </a:r>
            <a:endParaRPr lang="it-IT" sz="2600" b="1" dirty="0">
              <a:solidFill>
                <a:srgbClr val="005DA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790964" y="3285738"/>
            <a:ext cx="69113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it-IT" sz="26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COMUNICAZIONI / ASSIDUITA’ / CONTABILITA’</a:t>
            </a:r>
            <a:endParaRPr lang="it-IT" sz="2600" b="1" dirty="0">
              <a:solidFill>
                <a:srgbClr val="005DA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790964" y="3804345"/>
            <a:ext cx="49637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it-IT" sz="26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ORGANIGRAMMI / PREFERENZE</a:t>
            </a:r>
            <a:endParaRPr lang="it-IT" sz="2600" b="1" dirty="0">
              <a:solidFill>
                <a:srgbClr val="005DA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90964" y="4322952"/>
            <a:ext cx="61178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it-IT" sz="2600" b="1" dirty="0" smtClean="0">
                <a:solidFill>
                  <a:srgbClr val="3155A4"/>
                </a:solidFill>
                <a:latin typeface="Calibri" pitchFamily="34" charset="0"/>
                <a:cs typeface="Arial" pitchFamily="34" charset="0"/>
              </a:rPr>
              <a:t>TANTISSIME COSE ... </a:t>
            </a:r>
            <a:r>
              <a:rPr lang="it-IT" sz="2600" b="1" dirty="0">
                <a:solidFill>
                  <a:srgbClr val="3155A4"/>
                </a:solidFill>
                <a:latin typeface="Calibri" pitchFamily="34" charset="0"/>
                <a:cs typeface="Arial" pitchFamily="34" charset="0"/>
              </a:rPr>
              <a:t>c</a:t>
            </a:r>
            <a:r>
              <a:rPr lang="it-IT" sz="2600" b="1" dirty="0" smtClean="0">
                <a:solidFill>
                  <a:srgbClr val="3155A4"/>
                </a:solidFill>
                <a:latin typeface="Calibri" pitchFamily="34" charset="0"/>
                <a:cs typeface="Arial" pitchFamily="34" charset="0"/>
              </a:rPr>
              <a:t>he BISOGNA FARE,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1092959" y="4841557"/>
            <a:ext cx="67097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600" b="1" u="sng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RISPARMIANDO TANTISSIME ORE IN UN ANNO </a:t>
            </a:r>
            <a:endParaRPr lang="it-IT" sz="2600" b="1" u="sng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1" name="Immagine 30">
            <a:hlinkClick r:id="rId2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908" y="1455111"/>
            <a:ext cx="2998184" cy="5260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551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Claudio  SABATINI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389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79184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COSA  POSSIAMO  FARE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790964" y="2248524"/>
            <a:ext cx="68039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it-IT" sz="26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AGGIUNGERE NUOVO SOCIO IN ANAGRAFICA</a:t>
            </a:r>
            <a:endParaRPr lang="it-IT" sz="2600" b="1" dirty="0">
              <a:solidFill>
                <a:srgbClr val="005DA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790964" y="2896782"/>
            <a:ext cx="71650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it-IT" sz="26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PRENOTAZIONI / CREAZIONE EVENTI / ADDEBITI</a:t>
            </a:r>
            <a:endParaRPr lang="it-IT" sz="2600" b="1" dirty="0">
              <a:solidFill>
                <a:srgbClr val="005DA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790964" y="3545040"/>
            <a:ext cx="46225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it-IT" sz="26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ESTRATTO CONTO / BILANCIO</a:t>
            </a:r>
            <a:endParaRPr lang="it-IT" sz="2600" b="1" dirty="0">
              <a:solidFill>
                <a:srgbClr val="005DA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790964" y="4193298"/>
            <a:ext cx="56932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it-IT" sz="26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RUBRICA AGGIORNATA DI TUTTI SOCI</a:t>
            </a:r>
            <a:endParaRPr lang="it-IT" sz="2600" b="1" dirty="0">
              <a:solidFill>
                <a:srgbClr val="005DA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790964" y="4841557"/>
            <a:ext cx="78479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it-IT" sz="26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COMUNICAZIONE / FILO DIRETTO COL SITO DEL CLUB </a:t>
            </a:r>
          </a:p>
        </p:txBody>
      </p:sp>
      <p:pic>
        <p:nvPicPr>
          <p:cNvPr id="28" name="Immagine 27">
            <a:hlinkClick r:id="rId2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908" y="1455111"/>
            <a:ext cx="2998184" cy="5260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551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Claudio  SABATINI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389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/>
          <p:cNvPicPr/>
          <p:nvPr/>
        </p:nvPicPr>
        <p:blipFill rotWithShape="1">
          <a:blip r:embed="rId2"/>
          <a:srcRect t="18205" r="87484" b="36825"/>
          <a:stretch/>
        </p:blipFill>
        <p:spPr bwMode="auto">
          <a:xfrm>
            <a:off x="181465" y="2042474"/>
            <a:ext cx="1799735" cy="3637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Rettangolo 24"/>
          <p:cNvSpPr/>
          <p:nvPr/>
        </p:nvSpPr>
        <p:spPr>
          <a:xfrm>
            <a:off x="0" y="79184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COSA  POSSIAMO  FARE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093912" y="2205335"/>
            <a:ext cx="6745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INTERFACCIA </a:t>
            </a:r>
          </a:p>
          <a:p>
            <a:pPr algn="ctr"/>
            <a:r>
              <a:rPr lang="it-IT" dirty="0" smtClean="0">
                <a:solidFill>
                  <a:srgbClr val="005DAA"/>
                </a:solidFill>
              </a:rPr>
              <a:t>Gestisce praticamente tutto ... o quasi</a:t>
            </a:r>
            <a:endParaRPr lang="it-IT" dirty="0">
              <a:solidFill>
                <a:srgbClr val="005DAA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093912" y="3140702"/>
            <a:ext cx="6745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SOLUZIONI</a:t>
            </a:r>
          </a:p>
          <a:p>
            <a:pPr algn="ctr"/>
            <a:r>
              <a:rPr lang="it-IT" dirty="0" smtClean="0">
                <a:solidFill>
                  <a:srgbClr val="005DAA"/>
                </a:solidFill>
              </a:rPr>
              <a:t>A- </a:t>
            </a:r>
            <a:r>
              <a:rPr lang="it-IT" b="1" dirty="0" err="1" smtClean="0">
                <a:solidFill>
                  <a:srgbClr val="005DAA"/>
                </a:solidFill>
              </a:rPr>
              <a:t>ClubCommunicator</a:t>
            </a:r>
            <a:r>
              <a:rPr lang="it-IT" b="1" dirty="0" smtClean="0">
                <a:solidFill>
                  <a:srgbClr val="005DAA"/>
                </a:solidFill>
              </a:rPr>
              <a:t> LIGHT</a:t>
            </a:r>
          </a:p>
          <a:p>
            <a:pPr algn="ctr"/>
            <a:r>
              <a:rPr lang="it-IT" dirty="0" smtClean="0">
                <a:solidFill>
                  <a:srgbClr val="005DAA"/>
                </a:solidFill>
              </a:rPr>
              <a:t>B- </a:t>
            </a:r>
            <a:r>
              <a:rPr lang="it-IT" b="1" dirty="0" err="1">
                <a:solidFill>
                  <a:srgbClr val="005DAA"/>
                </a:solidFill>
              </a:rPr>
              <a:t>ClubCommunicator</a:t>
            </a:r>
            <a:r>
              <a:rPr lang="it-IT" b="1" dirty="0">
                <a:solidFill>
                  <a:srgbClr val="005DAA"/>
                </a:solidFill>
              </a:rPr>
              <a:t> </a:t>
            </a:r>
            <a:r>
              <a:rPr lang="it-IT" b="1" dirty="0" smtClean="0">
                <a:solidFill>
                  <a:srgbClr val="005DAA"/>
                </a:solidFill>
              </a:rPr>
              <a:t>PRO</a:t>
            </a:r>
            <a:endParaRPr lang="it-IT" b="1" dirty="0">
              <a:solidFill>
                <a:srgbClr val="005DAA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2093912" y="4495800"/>
            <a:ext cx="6745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 SINERGIA </a:t>
            </a:r>
          </a:p>
          <a:p>
            <a:pPr algn="ctr"/>
            <a:r>
              <a:rPr lang="it-IT" dirty="0" smtClean="0">
                <a:solidFill>
                  <a:srgbClr val="005DAA"/>
                </a:solidFill>
              </a:rPr>
              <a:t>il Distretto si dota di:</a:t>
            </a:r>
          </a:p>
          <a:p>
            <a:pPr algn="ctr"/>
            <a:r>
              <a:rPr lang="it-IT" dirty="0" smtClean="0">
                <a:solidFill>
                  <a:srgbClr val="005DAA"/>
                </a:solidFill>
              </a:rPr>
              <a:t>C- </a:t>
            </a:r>
            <a:r>
              <a:rPr lang="it-IT" b="1" dirty="0" err="1" smtClean="0">
                <a:solidFill>
                  <a:srgbClr val="005DAA"/>
                </a:solidFill>
              </a:rPr>
              <a:t>DistrictCommunicator</a:t>
            </a:r>
            <a:endParaRPr lang="it-IT" b="1" dirty="0" smtClean="0">
              <a:solidFill>
                <a:srgbClr val="005DAA"/>
              </a:solidFill>
            </a:endParaRPr>
          </a:p>
        </p:txBody>
      </p:sp>
      <p:pic>
        <p:nvPicPr>
          <p:cNvPr id="31" name="Immagine 30">
            <a:hlinkClick r:id="rId3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908" y="1455111"/>
            <a:ext cx="2998184" cy="5260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551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Claudio  SABATINI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389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P spid="28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/>
          <p:nvPr/>
        </p:nvSpPr>
        <p:spPr>
          <a:xfrm>
            <a:off x="0" y="79184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Due parole in </a:t>
            </a:r>
            <a:r>
              <a:rPr lang="it-IT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piu’</a:t>
            </a:r>
            <a:endParaRPr lang="it-IT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304800" y="28575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000" b="1" u="sng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INTEGRAZIONE  ORIZZONTALE                                               </a:t>
            </a:r>
            <a:r>
              <a:rPr lang="it-IT" sz="2000" b="1" dirty="0" smtClean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Segretario/Tesoriere/Prefetto</a:t>
            </a:r>
            <a:r>
              <a:rPr lang="it-IT" sz="20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  </a:t>
            </a:r>
            <a:r>
              <a:rPr lang="it-IT" sz="2000" dirty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= Passaggi automatici delle informazioni tra le funzioni </a:t>
            </a:r>
            <a:r>
              <a:rPr lang="it-IT" sz="20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(es: </a:t>
            </a:r>
            <a:r>
              <a:rPr lang="it-IT" sz="2000" dirty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la rilevazione delle presenze </a:t>
            </a:r>
            <a:r>
              <a:rPr lang="it-IT" sz="2000" b="1" dirty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genera automaticamente gli addebiti</a:t>
            </a:r>
            <a:r>
              <a:rPr lang="it-IT" sz="2000" dirty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)</a:t>
            </a:r>
            <a:endParaRPr lang="it-IT" sz="2000" dirty="0" smtClean="0">
              <a:solidFill>
                <a:srgbClr val="005DA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551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Claudio  SABATINI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04800" y="15240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000" b="1" u="sng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INTEGRAZIONE  VERTICALE                                                                    </a:t>
            </a:r>
            <a:r>
              <a:rPr lang="it-IT" sz="2000" b="1" dirty="0" smtClean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Club/Distretto/My </a:t>
            </a:r>
            <a:r>
              <a:rPr lang="it-IT" sz="2000" b="1" dirty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Rotary </a:t>
            </a:r>
            <a:r>
              <a:rPr lang="it-IT" sz="2000" dirty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= </a:t>
            </a:r>
            <a:r>
              <a:rPr lang="it-IT" sz="2000" b="1" dirty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Passaggi automatici di informazioni tra database </a:t>
            </a:r>
            <a:r>
              <a:rPr lang="it-IT" sz="2000" dirty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(</a:t>
            </a:r>
            <a:r>
              <a:rPr lang="it-IT" sz="2000" dirty="0" err="1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SoftArea</a:t>
            </a:r>
            <a:r>
              <a:rPr lang="it-IT" sz="2000" dirty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 è la sola azienda italiana con licenza da Rotary International </a:t>
            </a:r>
            <a:r>
              <a:rPr lang="it-IT" sz="20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– (7 al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04800" y="4191000"/>
            <a:ext cx="853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000" b="1" u="sng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AUTOMAZIONE</a:t>
            </a:r>
            <a:r>
              <a:rPr lang="it-IT" sz="20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                                                                                                               Ogni </a:t>
            </a:r>
            <a:r>
              <a:rPr lang="it-IT" sz="2000" dirty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mattina </a:t>
            </a:r>
            <a:r>
              <a:rPr lang="it-IT" sz="20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alle ore  7,00 </a:t>
            </a:r>
            <a:r>
              <a:rPr lang="it-IT" sz="2000" dirty="0" err="1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ClubCommunicator</a:t>
            </a:r>
            <a:r>
              <a:rPr lang="it-IT" sz="2000" dirty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 si sveglia e guarda cosa deve fare: </a:t>
            </a:r>
            <a:r>
              <a:rPr lang="it-IT" sz="2000" b="1" dirty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invio automatico solleciti delle presenze a chi non ha detto nulla, invio automatico estratti conto ai soci, addebiti automatici delle quote sociali… </a:t>
            </a:r>
            <a:r>
              <a:rPr lang="it-IT" sz="2000" dirty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it-IT" sz="2000" dirty="0" err="1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ClubCommunicator</a:t>
            </a:r>
            <a:r>
              <a:rPr lang="it-IT" sz="2000" dirty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 NON è un sistema passivo, </a:t>
            </a:r>
            <a:r>
              <a:rPr lang="it-IT" sz="2000" b="1" dirty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LAVORA!!</a:t>
            </a:r>
            <a:endParaRPr lang="it-IT" sz="2000" b="1" dirty="0" smtClean="0">
              <a:solidFill>
                <a:srgbClr val="005DAA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55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8946" y="1455111"/>
            <a:ext cx="2988000" cy="524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55" y="1455111"/>
            <a:ext cx="2988000" cy="512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8" name="Rettangolo 17"/>
          <p:cNvSpPr/>
          <p:nvPr/>
        </p:nvSpPr>
        <p:spPr>
          <a:xfrm>
            <a:off x="0" y="79184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IL  FUTURO  E’  ADESSO ...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81000" y="2220011"/>
            <a:ext cx="82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rgbClr val="005DAA"/>
                </a:solidFill>
              </a:rPr>
              <a:t>Rotariano da una quindicina di anni e ... </a:t>
            </a:r>
            <a:r>
              <a:rPr lang="it-IT" sz="2200" b="1" dirty="0" smtClean="0">
                <a:solidFill>
                  <a:srgbClr val="005DAA"/>
                </a:solidFill>
              </a:rPr>
              <a:t>sempre OPERATIVO</a:t>
            </a:r>
            <a:endParaRPr lang="it-IT" sz="2200" b="1" dirty="0">
              <a:solidFill>
                <a:srgbClr val="005DAA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81000" y="2743200"/>
            <a:ext cx="298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200" b="1" dirty="0" smtClean="0">
                <a:solidFill>
                  <a:srgbClr val="C00000"/>
                </a:solidFill>
              </a:rPr>
              <a:t>PRESIDENTE</a:t>
            </a:r>
            <a:endParaRPr lang="it-IT" sz="2200" b="1" dirty="0">
              <a:solidFill>
                <a:srgbClr val="C0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405141" y="2743200"/>
            <a:ext cx="3900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Wingdings" pitchFamily="2" charset="2"/>
              <a:buChar char="Ø"/>
            </a:pPr>
            <a:r>
              <a:rPr lang="it-IT" sz="2200" b="1" dirty="0" smtClean="0">
                <a:solidFill>
                  <a:srgbClr val="C00000"/>
                </a:solidFill>
              </a:rPr>
              <a:t>VICE PRESIDENTE</a:t>
            </a:r>
            <a:endParaRPr lang="it-IT" sz="2200" b="1" dirty="0">
              <a:solidFill>
                <a:srgbClr val="C0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81000" y="3211787"/>
            <a:ext cx="298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200" b="1" dirty="0" smtClean="0">
                <a:solidFill>
                  <a:srgbClr val="C00000"/>
                </a:solidFill>
              </a:rPr>
              <a:t>SEGRETARIO</a:t>
            </a:r>
            <a:endParaRPr lang="it-IT" sz="2200" b="1" dirty="0">
              <a:solidFill>
                <a:srgbClr val="C0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657600" y="3211787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Wingdings" pitchFamily="2" charset="2"/>
              <a:buChar char="Ø"/>
            </a:pPr>
            <a:r>
              <a:rPr lang="it-IT" sz="2200" b="1" dirty="0" smtClean="0">
                <a:solidFill>
                  <a:srgbClr val="C00000"/>
                </a:solidFill>
              </a:rPr>
              <a:t>PRESIDENTE di Commissione </a:t>
            </a:r>
            <a:endParaRPr lang="it-IT" sz="2200" b="1" dirty="0">
              <a:solidFill>
                <a:srgbClr val="C0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81000" y="3680373"/>
            <a:ext cx="298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200" b="1" dirty="0" smtClean="0">
                <a:solidFill>
                  <a:srgbClr val="C00000"/>
                </a:solidFill>
              </a:rPr>
              <a:t>CONSIGLIERE</a:t>
            </a:r>
            <a:endParaRPr lang="it-IT" sz="2200" b="1" dirty="0">
              <a:solidFill>
                <a:srgbClr val="C0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50000" y="4267200"/>
            <a:ext cx="82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5DAA"/>
                </a:solidFill>
              </a:rPr>
              <a:t>Sono sincero, è da un po’ di tempo che parlavo con i miei e si pensava cosa fare per migliorare le nostre procedure.</a:t>
            </a:r>
            <a:endParaRPr lang="it-IT" dirty="0">
              <a:solidFill>
                <a:srgbClr val="005DAA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71573" y="5183040"/>
            <a:ext cx="8313000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E’ UNO STRUMENTO  FANTASTICO !!!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871741" y="3680374"/>
            <a:ext cx="4434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Wingdings" pitchFamily="2" charset="2"/>
              <a:buChar char="Ø"/>
            </a:pPr>
            <a:r>
              <a:rPr lang="it-IT" sz="2200" b="1" dirty="0" smtClean="0">
                <a:solidFill>
                  <a:srgbClr val="C00000"/>
                </a:solidFill>
              </a:rPr>
              <a:t>Gestore Sito RC CENTO</a:t>
            </a:r>
            <a:endParaRPr lang="it-IT" sz="2200" b="1" dirty="0">
              <a:solidFill>
                <a:srgbClr val="C00000"/>
              </a:solidFill>
            </a:endParaRPr>
          </a:p>
        </p:txBody>
      </p:sp>
      <p:sp>
        <p:nvSpPr>
          <p:cNvPr id="14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551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Claudio  SABATINI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25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19" grpId="0"/>
      <p:bldP spid="20" grpId="0"/>
      <p:bldP spid="21" grpId="0"/>
      <p:bldP spid="22" grpId="0"/>
      <p:bldP spid="23" grpId="0"/>
      <p:bldP spid="25" grpId="0"/>
      <p:bldP spid="26" grpId="0" animBg="1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/>
          <p:nvPr/>
        </p:nvSpPr>
        <p:spPr>
          <a:xfrm>
            <a:off x="0" y="79184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IL  FUTURO  E’  ADESSO ...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71573" y="2819400"/>
            <a:ext cx="8313000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E’ UNO STRUMENTO  FANTASTICO !!!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0" y="3544669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3000" b="1" dirty="0" smtClean="0">
                <a:solidFill>
                  <a:srgbClr val="005D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... non è gratis ...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0" y="44196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... ma ha un costo modesto ...</a:t>
            </a: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8946" y="1455111"/>
            <a:ext cx="2988000" cy="524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9" name="Immagine 2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55" y="1455111"/>
            <a:ext cx="2988000" cy="512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551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Claudio  SABATINI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116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 animBg="1"/>
      <p:bldP spid="24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79184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COME  FINANZIARE  I  COSTI  EXTRA ?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1037442" y="5141008"/>
            <a:ext cx="7069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it-IT" b="1" u="sng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DIAMO  VISIBILITA’  ALLE  ATTIVITA’  DEI  NOSTRI  SOCI</a:t>
            </a:r>
            <a:endParaRPr lang="it-IT" u="sng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 rotWithShape="1">
          <a:blip r:embed="rId2"/>
          <a:srcRect l="33527" t="10770" r="35021" b="20623"/>
          <a:stretch/>
        </p:blipFill>
        <p:spPr bwMode="auto">
          <a:xfrm>
            <a:off x="385713" y="1502540"/>
            <a:ext cx="2875511" cy="35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2"/>
          <a:srcRect l="33527" t="57231" r="59153" b="23395"/>
          <a:stretch/>
        </p:blipFill>
        <p:spPr bwMode="auto">
          <a:xfrm>
            <a:off x="5486398" y="1502540"/>
            <a:ext cx="2393956" cy="35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Freccia a destra 30"/>
          <p:cNvSpPr/>
          <p:nvPr/>
        </p:nvSpPr>
        <p:spPr>
          <a:xfrm rot="21051181">
            <a:off x="924906" y="3869492"/>
            <a:ext cx="4063151" cy="457200"/>
          </a:xfrm>
          <a:prstGeom prst="rightArrow">
            <a:avLst/>
          </a:prstGeom>
          <a:solidFill>
            <a:srgbClr val="C00000">
              <a:alpha val="24000"/>
            </a:srgbClr>
          </a:solidFill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 rot="21074234">
            <a:off x="5104375" y="3153337"/>
            <a:ext cx="2743200" cy="761233"/>
          </a:xfrm>
          <a:prstGeom prst="ellipse">
            <a:avLst/>
          </a:prstGeom>
          <a:noFill/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2810396" y="5498068"/>
            <a:ext cx="3523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1800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(in cambio di un piccolo contributo)</a:t>
            </a:r>
            <a:endParaRPr lang="it-IT" sz="1800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551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Claudio  SABATINI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03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1" grpId="0" animBg="1"/>
      <p:bldP spid="32" grpId="0" animBg="1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6" t="10131" r="26244" b="5685"/>
          <a:stretch/>
        </p:blipFill>
        <p:spPr bwMode="auto">
          <a:xfrm>
            <a:off x="385713" y="1474484"/>
            <a:ext cx="3576688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magine 8"/>
          <p:cNvPicPr/>
          <p:nvPr/>
        </p:nvPicPr>
        <p:blipFill rotWithShape="1">
          <a:blip r:embed="rId3"/>
          <a:srcRect l="20581" t="10623" r="20664" b="8378"/>
          <a:stretch/>
        </p:blipFill>
        <p:spPr bwMode="auto">
          <a:xfrm>
            <a:off x="4126028" y="1474484"/>
            <a:ext cx="4728412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0" y="79184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COME  FINANZIARE  I  COSTI  EXTRA ?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0" y="514100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2000" b="1" u="sng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CLICCANDO SUL VISO DEL SOCIO UN LINK VI RIMANDA AL SUO SITO AZIENDALE</a:t>
            </a:r>
            <a:endParaRPr lang="it-IT" sz="2000" u="sng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2057401" y="5498068"/>
            <a:ext cx="5029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1800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(... e si spera si dirottargli  migliaia di Clienti nuovi)</a:t>
            </a:r>
            <a:endParaRPr lang="it-IT" sz="1800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1" name="Freccia a destra 30"/>
          <p:cNvSpPr/>
          <p:nvPr/>
        </p:nvSpPr>
        <p:spPr>
          <a:xfrm rot="21051181">
            <a:off x="2601073" y="3637178"/>
            <a:ext cx="1676580" cy="457200"/>
          </a:xfrm>
          <a:prstGeom prst="rightArrow">
            <a:avLst/>
          </a:prstGeom>
          <a:solidFill>
            <a:srgbClr val="C00000">
              <a:alpha val="24000"/>
            </a:srgbClr>
          </a:solidFill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 rot="21074234">
            <a:off x="654189" y="2339163"/>
            <a:ext cx="2743200" cy="761233"/>
          </a:xfrm>
          <a:prstGeom prst="ellipse">
            <a:avLst/>
          </a:prstGeom>
          <a:noFill/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551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Claudio  SABATINI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909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3" grpId="0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14400" y="1295400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3600" b="1" dirty="0" smtClean="0">
                <a:solidFill>
                  <a:srgbClr val="005D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... Prima di cominciare</a:t>
            </a:r>
          </a:p>
        </p:txBody>
      </p:sp>
      <p:sp>
        <p:nvSpPr>
          <p:cNvPr id="3" name="Rettangolo 2"/>
          <p:cNvSpPr/>
          <p:nvPr/>
        </p:nvSpPr>
        <p:spPr>
          <a:xfrm>
            <a:off x="914400" y="2590800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3600" b="1" dirty="0" smtClean="0">
                <a:solidFill>
                  <a:srgbClr val="005D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Vorrei presentarmi</a:t>
            </a:r>
          </a:p>
        </p:txBody>
      </p:sp>
      <p:sp>
        <p:nvSpPr>
          <p:cNvPr id="4" name="Rettangolo 3"/>
          <p:cNvSpPr/>
          <p:nvPr/>
        </p:nvSpPr>
        <p:spPr>
          <a:xfrm>
            <a:off x="914400" y="3819435"/>
            <a:ext cx="7315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Probabilmente posso aiutarvi a risolvere alcuni problemi</a:t>
            </a:r>
          </a:p>
        </p:txBody>
      </p:sp>
      <p:sp>
        <p:nvSpPr>
          <p:cNvPr id="5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551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Claudio  SABATINI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015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234156"/>
            <a:ext cx="9144000" cy="400110"/>
          </a:xfrm>
          <a:prstGeom prst="rect">
            <a:avLst/>
          </a:prstGeom>
          <a:solidFill>
            <a:srgbClr val="3155A4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>
                <a:solidFill>
                  <a:srgbClr val="FFFFFF"/>
                </a:solidFill>
                <a:cs typeface="Arial" pitchFamily="34" charset="0"/>
              </a:rPr>
              <a:t>INFORMATIZZAZIONE, WEB, SOCIAL NERWORK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0" y="79184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COME  FINANZIARE  I  COSTI  EXTRA ?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228" y="1600200"/>
            <a:ext cx="1801372" cy="218542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27236"/>
            <a:ext cx="2457081" cy="1531348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>
          <a:xfrm>
            <a:off x="3204511" y="4186071"/>
            <a:ext cx="2734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it-IT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1 PANINO + 1 BIRRA</a:t>
            </a:r>
            <a:endParaRPr lang="it-IT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2" y="4631719"/>
            <a:ext cx="91439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22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6 €/mese hanno generato introiti per oltre 1.700 €/anno</a:t>
            </a:r>
            <a:endParaRPr lang="it-IT" sz="2200" dirty="0">
              <a:solidFill>
                <a:srgbClr val="005DA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1861578" y="4978384"/>
            <a:ext cx="542084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17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Utilizzati </a:t>
            </a:r>
            <a:r>
              <a:rPr lang="it-IT" sz="17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solo parzialmente </a:t>
            </a:r>
            <a:r>
              <a:rPr lang="it-IT" sz="17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per  contratto annuale del </a:t>
            </a:r>
            <a:r>
              <a:rPr lang="it-IT" sz="1700" dirty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sito </a:t>
            </a:r>
            <a:r>
              <a:rPr lang="it-IT" sz="17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it-IT" sz="1700" dirty="0">
              <a:solidFill>
                <a:srgbClr val="005DA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8" name="Croce 27"/>
          <p:cNvSpPr/>
          <p:nvPr/>
        </p:nvSpPr>
        <p:spPr>
          <a:xfrm>
            <a:off x="4212000" y="2361976"/>
            <a:ext cx="720000" cy="720000"/>
          </a:xfrm>
          <a:prstGeom prst="mathPlus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1913388" y="3832755"/>
            <a:ext cx="5958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18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È sufficiente donare mensilmente  l’equivalente del costo  di </a:t>
            </a:r>
            <a:endParaRPr lang="it-IT" sz="1800" b="1" dirty="0">
              <a:solidFill>
                <a:srgbClr val="005DA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" y="5376507"/>
            <a:ext cx="9144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1700" b="1" dirty="0" smtClean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Club Communicator PRO costa € 360,00 + Iva all’anno ...</a:t>
            </a:r>
            <a:endParaRPr lang="it-IT" sz="1700" b="1" dirty="0">
              <a:solidFill>
                <a:srgbClr val="008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551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Claudio  SABATINI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52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4" grpId="0"/>
      <p:bldP spid="26" grpId="0"/>
      <p:bldP spid="28" grpId="0" animBg="1"/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990600" y="1905000"/>
            <a:ext cx="73152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4000" b="1" dirty="0" smtClean="0">
                <a:solidFill>
                  <a:srgbClr val="005D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Grazie per l’attenzione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234156"/>
            <a:ext cx="9144000" cy="400110"/>
          </a:xfrm>
          <a:prstGeom prst="rect">
            <a:avLst/>
          </a:prstGeom>
          <a:solidFill>
            <a:srgbClr val="3155A4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>
                <a:solidFill>
                  <a:srgbClr val="FFFFFF"/>
                </a:solidFill>
                <a:cs typeface="Arial" pitchFamily="34" charset="0"/>
              </a:rPr>
              <a:t>INFORMATIZZAZIONE, WEB, SOCIAL NERWORK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2006362" y="4763926"/>
            <a:ext cx="5131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it-IT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mail:  </a:t>
            </a:r>
            <a:r>
              <a:rPr lang="it-IT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  <a:hlinkClick r:id="rId2"/>
              </a:rPr>
              <a:t>Claudio.Sabatini@cigaimpianti.it</a:t>
            </a:r>
            <a:r>
              <a:rPr lang="it-IT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  </a:t>
            </a:r>
            <a:endParaRPr lang="it-IT" b="1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040208" y="5267980"/>
            <a:ext cx="2950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8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Tel.: 335 701 7021</a:t>
            </a:r>
            <a:endParaRPr lang="it-IT" sz="2800" b="1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914400" y="3936622"/>
            <a:ext cx="73152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SONO A DISPOSIZIONE PER DOMANDE, SUGGERIMENTI, ECC.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381000" y="3886200"/>
            <a:ext cx="8382000" cy="432000"/>
            <a:chOff x="381000" y="4835843"/>
            <a:chExt cx="8382000" cy="432000"/>
          </a:xfrm>
        </p:grpSpPr>
        <p:sp>
          <p:nvSpPr>
            <p:cNvPr id="2" name="Freccia a destra 1"/>
            <p:cNvSpPr/>
            <p:nvPr/>
          </p:nvSpPr>
          <p:spPr>
            <a:xfrm>
              <a:off x="381000" y="4835843"/>
              <a:ext cx="540000" cy="432000"/>
            </a:xfrm>
            <a:prstGeom prst="rightArrow">
              <a:avLst/>
            </a:prstGeom>
            <a:noFill/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Freccia a sinistra 3"/>
            <p:cNvSpPr/>
            <p:nvPr/>
          </p:nvSpPr>
          <p:spPr>
            <a:xfrm>
              <a:off x="8223000" y="4835843"/>
              <a:ext cx="540000" cy="432000"/>
            </a:xfrm>
            <a:prstGeom prst="leftArrow">
              <a:avLst/>
            </a:prstGeom>
            <a:noFill/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551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Claudio  SABATINI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914400" y="2797314"/>
            <a:ext cx="73152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4000" b="1" dirty="0" smtClean="0">
                <a:solidFill>
                  <a:srgbClr val="005D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Claudio  SABATINI</a:t>
            </a:r>
          </a:p>
        </p:txBody>
      </p:sp>
    </p:spTree>
    <p:extLst>
      <p:ext uri="{BB962C8B-B14F-4D97-AF65-F5344CB8AC3E}">
        <p14:creationId xmlns:p14="http://schemas.microsoft.com/office/powerpoint/2010/main" val="2582403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21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990600" y="1639669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it-IT" sz="3600" b="1" dirty="0" smtClean="0">
                <a:solidFill>
                  <a:srgbClr val="005D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A- Il sito DISTRETTUALE</a:t>
            </a:r>
          </a:p>
        </p:txBody>
      </p:sp>
      <p:sp>
        <p:nvSpPr>
          <p:cNvPr id="6" name="Rettangolo 5"/>
          <p:cNvSpPr/>
          <p:nvPr/>
        </p:nvSpPr>
        <p:spPr>
          <a:xfrm>
            <a:off x="990600" y="3175255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it-IT" sz="3600" b="1" dirty="0" smtClean="0">
                <a:solidFill>
                  <a:srgbClr val="005D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C- Esperienze del sito RC CENTO</a:t>
            </a:r>
          </a:p>
        </p:txBody>
      </p:sp>
      <p:sp>
        <p:nvSpPr>
          <p:cNvPr id="7" name="Rettangolo 6"/>
          <p:cNvSpPr/>
          <p:nvPr/>
        </p:nvSpPr>
        <p:spPr>
          <a:xfrm>
            <a:off x="990600" y="2362200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it-IT" sz="3600" b="1" dirty="0" smtClean="0">
                <a:solidFill>
                  <a:srgbClr val="005D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B- Il sito del CLUB</a:t>
            </a:r>
          </a:p>
        </p:txBody>
      </p:sp>
      <p:sp>
        <p:nvSpPr>
          <p:cNvPr id="8" name="Rettangolo 7"/>
          <p:cNvSpPr/>
          <p:nvPr/>
        </p:nvSpPr>
        <p:spPr>
          <a:xfrm>
            <a:off x="1313092" y="3886200"/>
            <a:ext cx="7315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it-IT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C.1  </a:t>
            </a:r>
            <a:r>
              <a:rPr lang="it-IT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il passato 		(dal 2008)</a:t>
            </a:r>
          </a:p>
        </p:txBody>
      </p:sp>
      <p:sp>
        <p:nvSpPr>
          <p:cNvPr id="9" name="Rettangolo 8"/>
          <p:cNvSpPr/>
          <p:nvPr/>
        </p:nvSpPr>
        <p:spPr>
          <a:xfrm>
            <a:off x="1313092" y="4809530"/>
            <a:ext cx="7315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it-IT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C.3  IL FUTURO </a:t>
            </a:r>
            <a:r>
              <a:rPr lang="it-IT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	(stiamo già simulando)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313092" y="4347865"/>
            <a:ext cx="7315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it-IT" b="1" dirty="0" smtClean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C.2  </a:t>
            </a:r>
            <a:r>
              <a:rPr lang="it-IT" b="1" dirty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il </a:t>
            </a:r>
            <a:r>
              <a:rPr lang="it-IT" b="1" dirty="0" smtClean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presente </a:t>
            </a:r>
            <a:r>
              <a:rPr lang="it-IT" dirty="0" smtClean="0"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	(... fino a fine anno)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914400" y="914400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DI  COSA  PARLEREMO:</a:t>
            </a:r>
            <a:endParaRPr lang="it-IT" sz="3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551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Claudio  SABATINI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90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914400" y="914400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A- </a:t>
            </a:r>
            <a:r>
              <a:rPr lang="it-IT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Il sito DISTRETTUALE</a:t>
            </a:r>
          </a:p>
        </p:txBody>
      </p:sp>
      <p:sp>
        <p:nvSpPr>
          <p:cNvPr id="9" name="Rettangolo 8"/>
          <p:cNvSpPr/>
          <p:nvPr/>
        </p:nvSpPr>
        <p:spPr>
          <a:xfrm>
            <a:off x="914400" y="160412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it-IT" sz="28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My Rotary</a:t>
            </a:r>
          </a:p>
        </p:txBody>
      </p:sp>
      <p:sp>
        <p:nvSpPr>
          <p:cNvPr id="10" name="Rettangolo 9"/>
          <p:cNvSpPr/>
          <p:nvPr/>
        </p:nvSpPr>
        <p:spPr>
          <a:xfrm>
            <a:off x="914400" y="2275074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it-IT" sz="28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Download </a:t>
            </a:r>
            <a:r>
              <a:rPr lang="it-IT" sz="25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(manuali, loghi, documenti vari, ecc.)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914400" y="2946028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it-IT" sz="28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CLUB </a:t>
            </a:r>
            <a:r>
              <a:rPr lang="it-IT" sz="25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(supporto amministrazione, adempimenti, ecc.)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914400" y="3616982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it-IT" sz="28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CLUB </a:t>
            </a:r>
            <a:r>
              <a:rPr lang="it-IT" sz="25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(... stiamo informati sugli altri ...) </a:t>
            </a:r>
            <a:endParaRPr lang="it-IT" sz="2500" b="1" dirty="0" smtClean="0">
              <a:solidFill>
                <a:srgbClr val="005DA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914400" y="4287936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it-IT" sz="2800" b="1" dirty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Area </a:t>
            </a:r>
            <a:r>
              <a:rPr lang="it-IT" sz="28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Riservata </a:t>
            </a:r>
            <a:r>
              <a:rPr lang="it-IT" sz="25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(... tanti dati) </a:t>
            </a:r>
            <a:endParaRPr lang="it-IT" sz="2500" b="1" dirty="0">
              <a:solidFill>
                <a:srgbClr val="005DA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914400" y="4958891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it-IT" sz="2800" b="1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EVENTI DISTRETTUALI </a:t>
            </a:r>
            <a:r>
              <a:rPr lang="it-IT" sz="25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it-IT" sz="2500" b="1" dirty="0" smtClean="0">
              <a:solidFill>
                <a:srgbClr val="005DA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1410876" y="1950487"/>
            <a:ext cx="4905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1200" dirty="0">
                <a:solidFill>
                  <a:srgbClr val="005DAA"/>
                </a:solidFill>
                <a:latin typeface="Calibri" pitchFamily="34" charset="0"/>
                <a:cs typeface="Arial" pitchFamily="34" charset="0"/>
                <a:hlinkClick r:id="rId2"/>
              </a:rPr>
              <a:t>https://</a:t>
            </a:r>
            <a:r>
              <a:rPr lang="it-IT" sz="12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  <a:hlinkClick r:id="rId2"/>
              </a:rPr>
              <a:t>www.rotary.org/myrotary/it</a:t>
            </a:r>
            <a:r>
              <a:rPr lang="it-IT" sz="12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	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1410876" y="2632482"/>
            <a:ext cx="4905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1200" dirty="0">
                <a:solidFill>
                  <a:srgbClr val="005DAA"/>
                </a:solidFill>
                <a:latin typeface="Calibri" pitchFamily="34" charset="0"/>
                <a:cs typeface="Arial" pitchFamily="34" charset="0"/>
                <a:hlinkClick r:id="rId3"/>
              </a:rPr>
              <a:t>http://www.rotary2072.org/rotary2072/?</a:t>
            </a:r>
            <a:r>
              <a:rPr lang="it-IT" sz="12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  <a:hlinkClick r:id="rId3"/>
              </a:rPr>
              <a:t>page_id=40</a:t>
            </a:r>
            <a:r>
              <a:rPr lang="it-IT" sz="12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1410876" y="3294009"/>
            <a:ext cx="4905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1200" dirty="0">
                <a:solidFill>
                  <a:srgbClr val="005DAA"/>
                </a:solidFill>
                <a:latin typeface="Calibri" pitchFamily="34" charset="0"/>
                <a:cs typeface="Arial" pitchFamily="34" charset="0"/>
                <a:hlinkClick r:id="rId4"/>
              </a:rPr>
              <a:t>http://www.rotary2072.org/rotary2072/?</a:t>
            </a:r>
            <a:r>
              <a:rPr lang="it-IT" sz="12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  <a:hlinkClick r:id="rId4"/>
              </a:rPr>
              <a:t>page_id=1123</a:t>
            </a:r>
            <a:r>
              <a:rPr lang="it-IT" sz="12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410876" y="3974390"/>
            <a:ext cx="4905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1200" dirty="0">
                <a:solidFill>
                  <a:srgbClr val="005DAA"/>
                </a:solidFill>
                <a:latin typeface="Calibri" pitchFamily="34" charset="0"/>
                <a:cs typeface="Arial" pitchFamily="34" charset="0"/>
                <a:hlinkClick r:id="rId5"/>
              </a:rPr>
              <a:t>http://www.rotary2072.org/rotary2072/?</a:t>
            </a:r>
            <a:r>
              <a:rPr lang="it-IT" sz="12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  <a:hlinkClick r:id="rId5"/>
              </a:rPr>
              <a:t>page_id=79</a:t>
            </a:r>
            <a:r>
              <a:rPr lang="it-IT" sz="12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1410876" y="4655084"/>
            <a:ext cx="4905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1200" dirty="0">
                <a:solidFill>
                  <a:srgbClr val="005DAA"/>
                </a:solidFill>
                <a:latin typeface="Calibri" pitchFamily="34" charset="0"/>
                <a:cs typeface="Arial" pitchFamily="34" charset="0"/>
                <a:hlinkClick r:id="rId6"/>
              </a:rPr>
              <a:t>http://</a:t>
            </a:r>
            <a:r>
              <a:rPr lang="it-IT" sz="12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  <a:hlinkClick r:id="rId6"/>
              </a:rPr>
              <a:t>win.rotary2072.org/area_riservata/welcome.asp</a:t>
            </a:r>
            <a:r>
              <a:rPr lang="it-IT" sz="12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1410876" y="5316299"/>
            <a:ext cx="4905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1200" dirty="0">
                <a:solidFill>
                  <a:srgbClr val="005DAA"/>
                </a:solidFill>
                <a:latin typeface="Calibri" pitchFamily="34" charset="0"/>
                <a:cs typeface="Arial" pitchFamily="34" charset="0"/>
                <a:hlinkClick r:id="rId7"/>
              </a:rPr>
              <a:t>http://www.rotary2072.org/rotary2072/?</a:t>
            </a:r>
            <a:r>
              <a:rPr lang="it-IT" sz="12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  <a:hlinkClick r:id="rId7"/>
              </a:rPr>
              <a:t>page_id=1264</a:t>
            </a:r>
            <a:r>
              <a:rPr lang="it-IT" sz="1200" dirty="0" smtClean="0">
                <a:solidFill>
                  <a:srgbClr val="005DAA"/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551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Claudio  SABATINI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03062"/>
            <a:ext cx="8534399" cy="4800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Sottotitolo 2"/>
          <p:cNvSpPr txBox="1">
            <a:spLocks/>
          </p:cNvSpPr>
          <p:nvPr/>
        </p:nvSpPr>
        <p:spPr>
          <a:xfrm>
            <a:off x="0" y="2667000"/>
            <a:ext cx="9144000" cy="848934"/>
          </a:xfrm>
          <a:prstGeom prst="rect">
            <a:avLst/>
          </a:prstGeom>
          <a:noFill/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MY  ROTARY</a:t>
            </a:r>
            <a:endParaRPr lang="it-IT" sz="48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551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Claudio  SABATINI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50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0" r="23218"/>
          <a:stretch/>
        </p:blipFill>
        <p:spPr>
          <a:xfrm>
            <a:off x="2066203" y="762000"/>
            <a:ext cx="4898881" cy="496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Sottotitolo 2"/>
          <p:cNvSpPr txBox="1">
            <a:spLocks/>
          </p:cNvSpPr>
          <p:nvPr/>
        </p:nvSpPr>
        <p:spPr>
          <a:xfrm>
            <a:off x="0" y="2667000"/>
            <a:ext cx="9144000" cy="848934"/>
          </a:xfrm>
          <a:prstGeom prst="rect">
            <a:avLst/>
          </a:prstGeom>
          <a:noFill/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DOWNLOAD</a:t>
            </a:r>
            <a:endParaRPr lang="it-IT" sz="48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551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Claudio  SABATINI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46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r="23392"/>
          <a:stretch/>
        </p:blipFill>
        <p:spPr>
          <a:xfrm>
            <a:off x="2188589" y="805798"/>
            <a:ext cx="4766822" cy="4841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2667000"/>
            <a:ext cx="9144000" cy="848934"/>
          </a:xfrm>
          <a:prstGeom prst="rect">
            <a:avLst/>
          </a:prstGeom>
          <a:noFill/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C L U B</a:t>
            </a:r>
            <a:endParaRPr lang="it-IT" sz="4800" dirty="0">
              <a:ln w="2857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0" y="3220007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28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supporto amministrazione, adempimenti, ecc.</a:t>
            </a:r>
            <a:endParaRPr lang="it-IT" sz="2500" dirty="0" smtClean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551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Claudio  SABATINI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46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2" r="22868"/>
          <a:stretch/>
        </p:blipFill>
        <p:spPr>
          <a:xfrm>
            <a:off x="2133600" y="736671"/>
            <a:ext cx="4876800" cy="4975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Sottotitolo 2"/>
          <p:cNvSpPr txBox="1">
            <a:spLocks/>
          </p:cNvSpPr>
          <p:nvPr/>
        </p:nvSpPr>
        <p:spPr>
          <a:xfrm>
            <a:off x="0" y="2667000"/>
            <a:ext cx="9144000" cy="848934"/>
          </a:xfrm>
          <a:prstGeom prst="rect">
            <a:avLst/>
          </a:prstGeom>
          <a:noFill/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C L U B</a:t>
            </a:r>
            <a:endParaRPr lang="it-IT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0" y="32867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2800" b="1" dirty="0" smtClean="0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... Gli altri club del Distretto</a:t>
            </a:r>
            <a:endParaRPr lang="it-IT" sz="2500" dirty="0" smtClean="0">
              <a:ln w="12700">
                <a:solidFill>
                  <a:schemeClr val="bg1"/>
                </a:solidFill>
              </a:ln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CasellaDiTesto 5"/>
          <p:cNvSpPr txBox="1">
            <a:spLocks noChangeArrowheads="1"/>
          </p:cNvSpPr>
          <p:nvPr/>
        </p:nvSpPr>
        <p:spPr bwMode="auto">
          <a:xfrm>
            <a:off x="35496" y="295711"/>
            <a:ext cx="1551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it-IT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Claudio  SABATINI</a:t>
            </a:r>
            <a:endParaRPr lang="it-IT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46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/>
      <p:bldP spid="17" grpId="1"/>
    </p:bldLst>
  </p:timing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22705</TotalTime>
  <Words>1096</Words>
  <Application>Microsoft Office PowerPoint</Application>
  <PresentationFormat>Presentazione su schermo (4:3)</PresentationFormat>
  <Paragraphs>209</Paragraphs>
  <Slides>31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31</vt:i4>
      </vt:variant>
    </vt:vector>
  </HeadingPairs>
  <TitlesOfParts>
    <vt:vector size="34" baseType="lpstr">
      <vt:lpstr>Communications_white</vt:lpstr>
      <vt:lpstr>Custom Design</vt:lpstr>
      <vt:lpstr>2_Custom 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Rotary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Claudio Sabatini</cp:lastModifiedBy>
  <cp:revision>905</cp:revision>
  <cp:lastPrinted>2015-03-27T17:52:54Z</cp:lastPrinted>
  <dcterms:created xsi:type="dcterms:W3CDTF">2010-04-16T20:11:30Z</dcterms:created>
  <dcterms:modified xsi:type="dcterms:W3CDTF">2016-11-22T10:41:14Z</dcterms:modified>
</cp:coreProperties>
</file>