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94" r:id="rId2"/>
    <p:sldId id="29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5" r:id="rId38"/>
    <p:sldId id="291" r:id="rId39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40" y="-6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artella%20di%20lavoro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</c:strCache>
            </c:strRef>
          </c:tx>
          <c:invertIfNegative val="0"/>
          <c:cat>
            <c:strRef>
              <c:f>Foglio1!$A$2:$A$12</c:f>
              <c:strCache>
                <c:ptCount val="9"/>
                <c:pt idx="0">
                  <c:v>2013-2014</c:v>
                </c:pt>
                <c:pt idx="2">
                  <c:v>2014-2015</c:v>
                </c:pt>
                <c:pt idx="4">
                  <c:v>2015-2016</c:v>
                </c:pt>
                <c:pt idx="6">
                  <c:v>2016-2017</c:v>
                </c:pt>
                <c:pt idx="8">
                  <c:v>2017-2018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90138</c:v>
                </c:pt>
                <c:pt idx="2">
                  <c:v>83752</c:v>
                </c:pt>
                <c:pt idx="4">
                  <c:v>87050</c:v>
                </c:pt>
                <c:pt idx="6">
                  <c:v>84362</c:v>
                </c:pt>
                <c:pt idx="8">
                  <c:v>71197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</c:strCache>
            </c:strRef>
          </c:tx>
          <c:invertIfNegative val="0"/>
          <c:cat>
            <c:strRef>
              <c:f>Foglio1!$A$2:$A$12</c:f>
              <c:strCache>
                <c:ptCount val="9"/>
                <c:pt idx="0">
                  <c:v>2013-2014</c:v>
                </c:pt>
                <c:pt idx="2">
                  <c:v>2014-2015</c:v>
                </c:pt>
                <c:pt idx="4">
                  <c:v>2015-2016</c:v>
                </c:pt>
                <c:pt idx="6">
                  <c:v>2016-2017</c:v>
                </c:pt>
                <c:pt idx="8">
                  <c:v>2017-2018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</c:strCache>
            </c:strRef>
          </c:tx>
          <c:invertIfNegative val="0"/>
          <c:cat>
            <c:strRef>
              <c:f>Foglio1!$A$2:$A$12</c:f>
              <c:strCache>
                <c:ptCount val="9"/>
                <c:pt idx="0">
                  <c:v>2013-2014</c:v>
                </c:pt>
                <c:pt idx="2">
                  <c:v>2014-2015</c:v>
                </c:pt>
                <c:pt idx="4">
                  <c:v>2015-2016</c:v>
                </c:pt>
                <c:pt idx="6">
                  <c:v>2016-2017</c:v>
                </c:pt>
                <c:pt idx="8">
                  <c:v>2017-2018</c:v>
                </c:pt>
              </c:strCache>
            </c:strRef>
          </c:cat>
          <c:val>
            <c:numRef>
              <c:f>Foglio1!$D$2:$D$12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865280"/>
        <c:axId val="95143040"/>
        <c:axId val="0"/>
      </c:bar3DChart>
      <c:catAx>
        <c:axId val="94865280"/>
        <c:scaling>
          <c:orientation val="minMax"/>
        </c:scaling>
        <c:delete val="0"/>
        <c:axPos val="b"/>
        <c:majorTickMark val="out"/>
        <c:minorTickMark val="none"/>
        <c:tickLblPos val="nextTo"/>
        <c:crossAx val="95143040"/>
        <c:crosses val="autoZero"/>
        <c:auto val="1"/>
        <c:lblAlgn val="ctr"/>
        <c:lblOffset val="100"/>
        <c:noMultiLvlLbl val="0"/>
      </c:catAx>
      <c:valAx>
        <c:axId val="9514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865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44A854-B177-4913-B4C7-8DB55828A050}" type="datetimeFigureOut">
              <a:rPr lang="it-IT"/>
              <a:pPr/>
              <a:t>18/11/2016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546703-C146-479E-9C61-A6604C217D8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028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0" y="0"/>
            <a:ext cx="1553" cy="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26" tIns="44163" rIns="88326" bIns="44163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fld id="{EF79AA0A-7CE2-4EDF-81D7-FC3300F3322E}" type="slidenum">
              <a:rPr lang="it-IT">
                <a:solidFill>
                  <a:srgbClr val="FFFFFF"/>
                </a:solidFill>
              </a:rPr>
              <a:pPr eaLnBrk="1" hangingPunct="1"/>
              <a:t>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887133" y="8688049"/>
            <a:ext cx="2970868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5" tIns="45576" rIns="91505" bIns="45576" anchor="b"/>
          <a:lstStyle/>
          <a:p>
            <a:pPr algn="r">
              <a:tabLst>
                <a:tab pos="0" algn="l"/>
                <a:tab pos="439303" algn="l"/>
                <a:tab pos="880165" algn="l"/>
                <a:tab pos="1321026" algn="l"/>
                <a:tab pos="1761888" algn="l"/>
                <a:tab pos="2202749" algn="l"/>
                <a:tab pos="2643610" algn="l"/>
                <a:tab pos="3084471" algn="l"/>
                <a:tab pos="3525333" algn="l"/>
                <a:tab pos="3966194" algn="l"/>
                <a:tab pos="4407056" algn="l"/>
                <a:tab pos="4847916" algn="l"/>
                <a:tab pos="5288778" algn="l"/>
                <a:tab pos="5729639" algn="l"/>
                <a:tab pos="6170501" algn="l"/>
                <a:tab pos="6611362" algn="l"/>
                <a:tab pos="7052223" algn="l"/>
                <a:tab pos="7493084" algn="l"/>
                <a:tab pos="7933946" algn="l"/>
                <a:tab pos="8374807" algn="l"/>
                <a:tab pos="8815669" algn="l"/>
              </a:tabLst>
            </a:pPr>
            <a:fld id="{7802EE06-7A99-4A57-8D16-CEA239984CF5}" type="slidenum">
              <a:rPr lang="it-IT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39303" algn="l"/>
                  <a:tab pos="880165" algn="l"/>
                  <a:tab pos="1321026" algn="l"/>
                  <a:tab pos="1761888" algn="l"/>
                  <a:tab pos="2202749" algn="l"/>
                  <a:tab pos="2643610" algn="l"/>
                  <a:tab pos="3084471" algn="l"/>
                  <a:tab pos="3525333" algn="l"/>
                  <a:tab pos="3966194" algn="l"/>
                  <a:tab pos="4407056" algn="l"/>
                  <a:tab pos="4847916" algn="l"/>
                  <a:tab pos="5288778" algn="l"/>
                  <a:tab pos="5729639" algn="l"/>
                  <a:tab pos="6170501" algn="l"/>
                  <a:tab pos="6611362" algn="l"/>
                  <a:tab pos="7052223" algn="l"/>
                  <a:tab pos="7493084" algn="l"/>
                  <a:tab pos="7933946" algn="l"/>
                  <a:tab pos="8374807" algn="l"/>
                  <a:tab pos="8815669" algn="l"/>
                </a:tabLst>
              </a:pPr>
              <a:t>1</a:t>
            </a:fld>
            <a:endParaRPr 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25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30131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42"/>
              </a:spcBef>
              <a:tabLst>
                <a:tab pos="0" algn="l"/>
                <a:tab pos="439303" algn="l"/>
                <a:tab pos="880165" algn="l"/>
                <a:tab pos="1321026" algn="l"/>
                <a:tab pos="1761888" algn="l"/>
                <a:tab pos="2202749" algn="l"/>
                <a:tab pos="2643610" algn="l"/>
                <a:tab pos="3084471" algn="l"/>
                <a:tab pos="3525333" algn="l"/>
                <a:tab pos="3966194" algn="l"/>
                <a:tab pos="4407056" algn="l"/>
                <a:tab pos="4847916" algn="l"/>
                <a:tab pos="5288778" algn="l"/>
                <a:tab pos="5729639" algn="l"/>
                <a:tab pos="6170501" algn="l"/>
                <a:tab pos="6611362" algn="l"/>
                <a:tab pos="7052223" algn="l"/>
                <a:tab pos="7493084" algn="l"/>
                <a:tab pos="7933946" algn="l"/>
                <a:tab pos="8374807" algn="l"/>
                <a:tab pos="8815669" algn="l"/>
              </a:tabLst>
            </a:pPr>
            <a:endParaRPr lang="it-IT" smtClean="0">
              <a:latin typeface="Arial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0" y="0"/>
            <a:ext cx="1553" cy="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26" tIns="44163" rIns="88326" bIns="44163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fld id="{EF79AA0A-7CE2-4EDF-81D7-FC3300F3322E}" type="slidenum">
              <a:rPr lang="it-IT">
                <a:solidFill>
                  <a:srgbClr val="FFFFFF"/>
                </a:solidFill>
              </a:rPr>
              <a:pPr eaLnBrk="1" hangingPunct="1"/>
              <a:t>2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887133" y="8688049"/>
            <a:ext cx="2970868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5" tIns="45576" rIns="91505" bIns="45576" anchor="b"/>
          <a:lstStyle/>
          <a:p>
            <a:pPr algn="r">
              <a:tabLst>
                <a:tab pos="0" algn="l"/>
                <a:tab pos="439303" algn="l"/>
                <a:tab pos="880165" algn="l"/>
                <a:tab pos="1321026" algn="l"/>
                <a:tab pos="1761888" algn="l"/>
                <a:tab pos="2202749" algn="l"/>
                <a:tab pos="2643610" algn="l"/>
                <a:tab pos="3084471" algn="l"/>
                <a:tab pos="3525333" algn="l"/>
                <a:tab pos="3966194" algn="l"/>
                <a:tab pos="4407056" algn="l"/>
                <a:tab pos="4847916" algn="l"/>
                <a:tab pos="5288778" algn="l"/>
                <a:tab pos="5729639" algn="l"/>
                <a:tab pos="6170501" algn="l"/>
                <a:tab pos="6611362" algn="l"/>
                <a:tab pos="7052223" algn="l"/>
                <a:tab pos="7493084" algn="l"/>
                <a:tab pos="7933946" algn="l"/>
                <a:tab pos="8374807" algn="l"/>
                <a:tab pos="8815669" algn="l"/>
              </a:tabLst>
            </a:pPr>
            <a:fld id="{7802EE06-7A99-4A57-8D16-CEA239984CF5}" type="slidenum">
              <a:rPr lang="it-IT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39303" algn="l"/>
                  <a:tab pos="880165" algn="l"/>
                  <a:tab pos="1321026" algn="l"/>
                  <a:tab pos="1761888" algn="l"/>
                  <a:tab pos="2202749" algn="l"/>
                  <a:tab pos="2643610" algn="l"/>
                  <a:tab pos="3084471" algn="l"/>
                  <a:tab pos="3525333" algn="l"/>
                  <a:tab pos="3966194" algn="l"/>
                  <a:tab pos="4407056" algn="l"/>
                  <a:tab pos="4847916" algn="l"/>
                  <a:tab pos="5288778" algn="l"/>
                  <a:tab pos="5729639" algn="l"/>
                  <a:tab pos="6170501" algn="l"/>
                  <a:tab pos="6611362" algn="l"/>
                  <a:tab pos="7052223" algn="l"/>
                  <a:tab pos="7493084" algn="l"/>
                  <a:tab pos="7933946" algn="l"/>
                  <a:tab pos="8374807" algn="l"/>
                  <a:tab pos="8815669" algn="l"/>
                </a:tabLst>
              </a:pPr>
              <a:t>2</a:t>
            </a:fld>
            <a:endParaRPr 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25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30131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42"/>
              </a:spcBef>
              <a:tabLst>
                <a:tab pos="0" algn="l"/>
                <a:tab pos="439303" algn="l"/>
                <a:tab pos="880165" algn="l"/>
                <a:tab pos="1321026" algn="l"/>
                <a:tab pos="1761888" algn="l"/>
                <a:tab pos="2202749" algn="l"/>
                <a:tab pos="2643610" algn="l"/>
                <a:tab pos="3084471" algn="l"/>
                <a:tab pos="3525333" algn="l"/>
                <a:tab pos="3966194" algn="l"/>
                <a:tab pos="4407056" algn="l"/>
                <a:tab pos="4847916" algn="l"/>
                <a:tab pos="5288778" algn="l"/>
                <a:tab pos="5729639" algn="l"/>
                <a:tab pos="6170501" algn="l"/>
                <a:tab pos="6611362" algn="l"/>
                <a:tab pos="7052223" algn="l"/>
                <a:tab pos="7493084" algn="l"/>
                <a:tab pos="7933946" algn="l"/>
                <a:tab pos="8374807" algn="l"/>
                <a:tab pos="8815669" algn="l"/>
              </a:tabLst>
            </a:pPr>
            <a:endParaRPr lang="it-IT" smtClean="0">
              <a:latin typeface="Arial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46703-C146-479E-9C61-A6604C217D80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54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D1CDA-1E01-4480-8E3B-0ED23FC7BECD}" type="datetime1">
              <a:rPr lang="it-IT" smtClean="0"/>
              <a:t>18/11/2016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BE63E-35E5-4BDC-8121-4B62F295031B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5410200" y="6112133"/>
            <a:ext cx="33528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r>
              <a:rPr lang="it-IT" sz="1100" b="1" dirty="0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z="1100" b="1" dirty="0">
                <a:solidFill>
                  <a:srgbClr val="002060"/>
                </a:solidFill>
              </a:rPr>
              <a:t>Governatore </a:t>
            </a:r>
            <a:r>
              <a:rPr lang="it-IT" sz="1100" b="1" dirty="0" smtClean="0">
                <a:solidFill>
                  <a:srgbClr val="002060"/>
                </a:solidFill>
              </a:rPr>
              <a:t>2017- 2018  Maurizio MARCIALIS</a:t>
            </a:r>
            <a:endParaRPr lang="it-IT" sz="1100" b="1" dirty="0">
              <a:solidFill>
                <a:srgbClr val="002060"/>
              </a:solidFill>
            </a:endParaRPr>
          </a:p>
          <a:p>
            <a:pPr eaLnBrk="1" hangingPunct="1">
              <a:buFont typeface="Times New Roman" pitchFamily="18" charset="0"/>
              <a:buNone/>
            </a:pPr>
            <a:r>
              <a:rPr lang="it-IT" sz="1000" b="1" dirty="0">
                <a:solidFill>
                  <a:srgbClr val="002060"/>
                </a:solidFill>
              </a:rPr>
              <a:t>Emilia Romagna </a:t>
            </a:r>
            <a:r>
              <a:rPr lang="it-IT" sz="1000" b="1" dirty="0" smtClean="0">
                <a:solidFill>
                  <a:srgbClr val="002060"/>
                </a:solidFill>
              </a:rPr>
              <a:t>- </a:t>
            </a:r>
            <a:r>
              <a:rPr lang="it-IT" sz="1000" b="1" dirty="0">
                <a:solidFill>
                  <a:srgbClr val="002060"/>
                </a:solidFill>
              </a:rPr>
              <a:t>Repubblica di San </a:t>
            </a:r>
            <a:r>
              <a:rPr 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5257800" y="5886000"/>
            <a:ext cx="0" cy="972000"/>
          </a:xfrm>
          <a:prstGeom prst="line">
            <a:avLst/>
          </a:prstGeom>
          <a:ln w="12700">
            <a:solidFill>
              <a:srgbClr val="315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>
            <a:spLocks noChangeArrowheads="1"/>
          </p:cNvSpPr>
          <p:nvPr userDrawn="1"/>
        </p:nvSpPr>
        <p:spPr bwMode="auto">
          <a:xfrm>
            <a:off x="1219200" y="6112133"/>
            <a:ext cx="39624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r>
              <a:rPr lang="it-IT" sz="1200" b="1" dirty="0" smtClean="0">
                <a:solidFill>
                  <a:srgbClr val="002060"/>
                </a:solidFill>
                <a:cs typeface="Arial" pitchFamily="34" charset="0"/>
              </a:rPr>
              <a:t>PRE-SIPE  	</a:t>
            </a:r>
            <a:r>
              <a:rPr lang="it-IT" sz="1150" dirty="0" smtClean="0">
                <a:solidFill>
                  <a:srgbClr val="002060"/>
                </a:solidFill>
                <a:cs typeface="Arial" pitchFamily="34" charset="0"/>
              </a:rPr>
              <a:t>(Seminario Istruzione Presidenti Eletti)</a:t>
            </a:r>
            <a:r>
              <a:rPr lang="it-IT" sz="1150" b="1" dirty="0" smtClean="0">
                <a:solidFill>
                  <a:srgbClr val="002060"/>
                </a:solidFill>
                <a:cs typeface="Arial" pitchFamily="34" charset="0"/>
              </a:rPr>
              <a:t>   </a:t>
            </a:r>
          </a:p>
          <a:p>
            <a:pPr eaLnBrk="1" hangingPunct="1"/>
            <a:r>
              <a:rPr lang="it-IT" sz="1200" b="1" dirty="0" smtClean="0">
                <a:solidFill>
                  <a:srgbClr val="002060"/>
                </a:solidFill>
                <a:cs typeface="Arial" pitchFamily="34" charset="0"/>
              </a:rPr>
              <a:t>SEGS	</a:t>
            </a:r>
            <a:r>
              <a:rPr lang="it-IT" sz="1200" dirty="0" smtClean="0">
                <a:solidFill>
                  <a:srgbClr val="002060"/>
                </a:solidFill>
                <a:cs typeface="Arial" pitchFamily="34" charset="0"/>
              </a:rPr>
              <a:t>(Seminario Gestione delle Sovvenzioni)</a:t>
            </a:r>
            <a:r>
              <a:rPr lang="it-IT" sz="12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it-IT" sz="1200" b="1" dirty="0">
              <a:solidFill>
                <a:srgbClr val="002060"/>
              </a:solidFill>
              <a:cs typeface="Arial" pitchFamily="34" charset="0"/>
            </a:endParaRPr>
          </a:p>
          <a:p>
            <a:pPr eaLnBrk="1" hangingPunct="1"/>
            <a:r>
              <a:rPr lang="it-IT" sz="1100" b="1" dirty="0" smtClean="0">
                <a:solidFill>
                  <a:srgbClr val="002060"/>
                </a:solidFill>
                <a:cs typeface="Arial" pitchFamily="34" charset="0"/>
              </a:rPr>
              <a:t>Funo di Argelato (Bo) - Sabato 19 Novembre 2016</a:t>
            </a:r>
            <a:endParaRPr lang="it-IT" sz="11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6401" y="5907195"/>
            <a:ext cx="972000" cy="36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112134"/>
            <a:ext cx="696173" cy="561158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-26573" y="5881140"/>
            <a:ext cx="9180000" cy="0"/>
          </a:xfrm>
          <a:prstGeom prst="line">
            <a:avLst/>
          </a:prstGeom>
          <a:ln w="12700">
            <a:solidFill>
              <a:srgbClr val="315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 userDrawn="1"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3C7245-DD7F-40A4-8A46-820108FA0D27}" type="datetime1">
              <a:rPr lang="it-IT" smtClean="0"/>
              <a:t>18/11/2016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BC57F-0EAD-49AD-8A78-FAD16B7BDD5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6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7D640-CD33-429A-94A8-B13884BBA656}" type="datetime1">
              <a:rPr lang="it-IT" smtClean="0"/>
              <a:t>18/11/2016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8B58E-FB16-4D2B-85C2-C590B91A4B4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12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41B2C2-017D-418B-8EEE-D9C670EC0FE2}" type="datetime1">
              <a:rPr lang="it-IT" smtClean="0"/>
              <a:t>18/11/2016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D8055-ADFC-4331-A656-F2F18B8FB82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82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9AD87-722A-4369-92E4-0A3C41B62BF4}" type="datetime1">
              <a:rPr lang="it-IT" smtClean="0"/>
              <a:t>18/11/2016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BE1DA-CA6D-4E42-BBFA-26B9BEC11E0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47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1D4F22-A297-4D9B-9E5E-324A9AE974C1}" type="datetime1">
              <a:rPr lang="it-IT" smtClean="0"/>
              <a:t>18/11/2016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47552-249A-4941-8297-1DE189C4581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10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718AE-0EA1-465A-A3C8-2734D27473A8}" type="datetime1">
              <a:rPr lang="it-IT" smtClean="0"/>
              <a:t>18/11/2016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BC3AE-AB79-4BE3-8A96-EA99B883C9A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4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C8E1E-1505-4F66-B78C-D39A1E94B8DB}" type="datetime1">
              <a:rPr lang="it-IT" smtClean="0"/>
              <a:t>18/11/2016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A500-1634-4DF1-81AB-50E2A877629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80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9D3C92-A609-4175-9635-F9645783044B}" type="datetime1">
              <a:rPr lang="it-IT" smtClean="0"/>
              <a:t>18/11/2016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31086-E88A-4AC9-94F2-3F0537DC826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30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A1B9D4-E096-4E0B-BD79-4FA13C64A32E}" type="datetime1">
              <a:rPr lang="it-IT" smtClean="0"/>
              <a:t>18/11/2016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4B35A-DAD9-4A73-8F50-1BAB1E622C7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74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F17F3-DA81-4893-B2C9-B23CF81C7521}" type="datetime1">
              <a:rPr lang="it-IT" smtClean="0"/>
              <a:t>18/11/2016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0E3F7-36A2-4A1E-90C2-AAAA86DE3E2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24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4505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FBFA9E0-E41A-43AC-8749-A26579217519}" type="datetime1">
              <a:rPr lang="it-IT" smtClean="0"/>
              <a:t>18/11/2016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2A7CA8A-892E-4DDB-BC0A-9CED62D31F31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.center@rotary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FFFFFF"/>
                </a:solidFill>
              </a:rPr>
              <a:t>SEMINARIO ISTRUZIONE SQUADRA DISTRETTUALE</a:t>
            </a:r>
            <a:br>
              <a:rPr lang="it-IT" b="1">
                <a:solidFill>
                  <a:srgbClr val="FFFFFF"/>
                </a:solidFill>
              </a:rPr>
            </a:br>
            <a:r>
              <a:rPr lang="it-IT">
                <a:solidFill>
                  <a:srgbClr val="FFFFFF"/>
                </a:solidFill>
              </a:rPr>
              <a:t>Repubblica di San Marino, 22 Febbraio 2014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-15875" y="3189288"/>
            <a:ext cx="9144000" cy="1620000"/>
          </a:xfrm>
          <a:prstGeom prst="rect">
            <a:avLst/>
          </a:prstGeom>
          <a:solidFill>
            <a:srgbClr val="31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6513" y="3189288"/>
            <a:ext cx="9107487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200" b="1" dirty="0" smtClean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5400" b="1" dirty="0" smtClean="0">
                <a:solidFill>
                  <a:srgbClr val="FFFFFF"/>
                </a:solidFill>
                <a:cs typeface="Arial" pitchFamily="34" charset="0"/>
              </a:rPr>
              <a:t>PRE – SIPE   /   SEGS</a:t>
            </a:r>
            <a:endParaRPr lang="it-IT" sz="5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9589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b="1">
              <a:solidFill>
                <a:srgbClr val="3155A4"/>
              </a:solidFill>
              <a:latin typeface="Georgia" pitchFamily="18" charset="0"/>
            </a:endParaRP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512763" y="5192671"/>
            <a:ext cx="80867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solidFill>
                  <a:srgbClr val="003399"/>
                </a:solidFill>
                <a:latin typeface="+mn-lt"/>
              </a:rPr>
              <a:t>SEMINARIO ISTRUZIONE PRESIDENTI ELETTI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solidFill>
                  <a:srgbClr val="003399"/>
                </a:solidFill>
                <a:latin typeface="+mn-lt"/>
              </a:rPr>
              <a:t>SEMINARIO GESTIONE DELLE SOVVENZIONI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3399"/>
                </a:solidFill>
                <a:cs typeface="Arial" pitchFamily="34" charset="0"/>
              </a:rPr>
              <a:t>Funo di Argelato (Bo)  -  Sabato 19 Novembre </a:t>
            </a:r>
            <a:r>
              <a:rPr lang="it-IT" sz="1800" dirty="0">
                <a:solidFill>
                  <a:srgbClr val="003399"/>
                </a:solidFill>
                <a:cs typeface="Arial" pitchFamily="34" charset="0"/>
              </a:rPr>
              <a:t>2016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3155A4"/>
              </a:solidFill>
            </a:endParaRPr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0" y="3675063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09398" y="209499"/>
            <a:ext cx="5229225" cy="1920260"/>
            <a:chOff x="-15875" y="381000"/>
            <a:chExt cx="5229225" cy="1920260"/>
          </a:xfrm>
        </p:grpSpPr>
        <p:pic>
          <p:nvPicPr>
            <p:cNvPr id="21512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81000"/>
              <a:ext cx="4679950" cy="18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sellaDiTesto 2"/>
            <p:cNvSpPr txBox="1">
              <a:spLocks noChangeArrowheads="1"/>
            </p:cNvSpPr>
            <p:nvPr/>
          </p:nvSpPr>
          <p:spPr bwMode="auto">
            <a:xfrm>
              <a:off x="-15875" y="1624152"/>
              <a:ext cx="334472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9pPr>
            </a:lstStyle>
            <a:p>
              <a:pPr algn="r" eaLnBrk="1" hangingPunct="1"/>
              <a:r>
                <a:rPr lang="it-IT" sz="3800" dirty="0" smtClean="0">
                  <a:solidFill>
                    <a:srgbClr val="005DAA"/>
                  </a:solidFill>
                  <a:latin typeface="Calibri" pitchFamily="34" charset="0"/>
                  <a:ea typeface="MS PGothic" pitchFamily="34" charset="-128"/>
                </a:rPr>
                <a:t>Distretto  2072</a:t>
              </a:r>
              <a:endParaRPr lang="it-IT" sz="3800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1249"/>
            <a:ext cx="1767842" cy="1424988"/>
          </a:xfrm>
          <a:prstGeom prst="rect">
            <a:avLst/>
          </a:prstGeom>
        </p:spPr>
      </p:pic>
      <p:sp>
        <p:nvSpPr>
          <p:cNvPr id="14" name="CasellaDiTesto 2"/>
          <p:cNvSpPr txBox="1">
            <a:spLocks noChangeArrowheads="1"/>
          </p:cNvSpPr>
          <p:nvPr/>
        </p:nvSpPr>
        <p:spPr bwMode="auto">
          <a:xfrm>
            <a:off x="-15875" y="2209800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ctr" eaLnBrk="1" hangingPunct="1"/>
            <a:r>
              <a:rPr lang="it-IT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Governatore </a:t>
            </a:r>
            <a:r>
              <a:rPr lang="it-IT" b="1" dirty="0" smtClean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2017-2018  Maurizio MARCIALIS</a:t>
            </a:r>
            <a:endParaRPr lang="it-IT" b="1" dirty="0">
              <a:solidFill>
                <a:srgbClr val="005DAA"/>
              </a:solidFill>
              <a:latin typeface="Calibri" pitchFamily="34" charset="0"/>
              <a:ea typeface="MS PGothic" pitchFamily="34" charset="-128"/>
            </a:endParaRPr>
          </a:p>
          <a:p>
            <a:pPr algn="ctr" eaLnBrk="1" hangingPunct="1"/>
            <a:r>
              <a:rPr lang="it-IT" sz="1600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Emilia Romagna </a:t>
            </a:r>
            <a:r>
              <a:rPr lang="it-IT" sz="1600" b="1" dirty="0" smtClean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- </a:t>
            </a:r>
            <a:r>
              <a:rPr lang="it-IT" sz="1600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Repubblica di San Marino</a:t>
            </a:r>
          </a:p>
        </p:txBody>
      </p:sp>
    </p:spTree>
    <p:extLst>
      <p:ext uri="{BB962C8B-B14F-4D97-AF65-F5344CB8AC3E}">
        <p14:creationId xmlns:p14="http://schemas.microsoft.com/office/powerpoint/2010/main" val="4060858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21"/>
          <p:cNvSpPr txBox="1">
            <a:spLocks noChangeArrowheads="1"/>
          </p:cNvSpPr>
          <p:nvPr/>
        </p:nvSpPr>
        <p:spPr bwMode="auto">
          <a:xfrm>
            <a:off x="-7938" y="984250"/>
            <a:ext cx="9151938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La </a:t>
            </a:r>
            <a:r>
              <a:rPr lang="it-IT" altLang="it-IT" b="1" dirty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QUALIFICAZIONE</a:t>
            </a:r>
            <a:r>
              <a:rPr lang="it-IT" altLang="it-IT" b="1" dirty="0">
                <a:solidFill>
                  <a:srgbClr val="0000FF"/>
                </a:solidFill>
                <a:latin typeface="Comic Sans MS" pitchFamily="66" charset="0"/>
              </a:rPr>
              <a:t>”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DEL DISTRETTO</a:t>
            </a:r>
          </a:p>
          <a:p>
            <a:pPr algn="ctr" eaLnBrk="1" hangingPunct="1">
              <a:lnSpc>
                <a:spcPct val="90000"/>
              </a:lnSpc>
            </a:pPr>
            <a:endParaRPr lang="it-IT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it-IT" sz="2000" b="1" dirty="0">
                <a:solidFill>
                  <a:srgbClr val="0000FF"/>
                </a:solidFill>
                <a:latin typeface="Comic Sans MS" pitchFamily="66" charset="0"/>
              </a:rPr>
              <a:t>Anche il Distretto - ogni anno - deve ottenere la qualificazione a gestire i finanziamenti delle sovvenzioni dalla Fondazione Rotary.</a:t>
            </a:r>
          </a:p>
          <a:p>
            <a:r>
              <a:rPr lang="it-IT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r>
              <a:rPr lang="it-IT" sz="2000" b="1" dirty="0">
                <a:solidFill>
                  <a:srgbClr val="0000FF"/>
                </a:solidFill>
                <a:latin typeface="Comic Sans MS" pitchFamily="66" charset="0"/>
              </a:rPr>
              <a:t>Il Governatore, il Governatore Eletto e il Presidente della Commissione Distrettuale della Fondazione Rotary devono:</a:t>
            </a:r>
          </a:p>
          <a:p>
            <a:pPr>
              <a:buFont typeface="Arial" pitchFamily="34" charset="0"/>
              <a:buChar char="•"/>
            </a:pPr>
            <a:r>
              <a:rPr lang="it-IT" sz="2000" b="1" i="1" dirty="0">
                <a:solidFill>
                  <a:srgbClr val="0000FF"/>
                </a:solidFill>
                <a:latin typeface="Comic Sans MS" pitchFamily="66" charset="0"/>
              </a:rPr>
              <a:t>Sottoscrivere il Memorandum d'intesa del distretto (MOU), disponibile sul sito dell'applicazione, rispondere ad una serie di domande e accettare/sottoscrivere il MOU</a:t>
            </a:r>
          </a:p>
          <a:p>
            <a:pPr>
              <a:buFont typeface="Arial" pitchFamily="34" charset="0"/>
              <a:buChar char="•"/>
            </a:pPr>
            <a:r>
              <a:rPr lang="it-IT" sz="2000" b="1" i="1" dirty="0">
                <a:solidFill>
                  <a:srgbClr val="0000FF"/>
                </a:solidFill>
                <a:latin typeface="Comic Sans MS" pitchFamily="66" charset="0"/>
              </a:rPr>
              <a:t>Condurre Seminari di Gestione delle Sovvenzioni per i Club.</a:t>
            </a:r>
          </a:p>
          <a:p>
            <a:endParaRPr lang="it-IT" sz="2000" b="1" i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it-IT" sz="2000" b="1" dirty="0">
                <a:solidFill>
                  <a:srgbClr val="0000FF"/>
                </a:solidFill>
                <a:latin typeface="Comic Sans MS" pitchFamily="66" charset="0"/>
              </a:rPr>
              <a:t>La procedura di qualificazione garantisce ad ogni Distretto  di comprendere in pieno le sue responsabilità finanziarie, inclusa la buona amministrazione, e di essere pronto a queste nuove responsabilità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sz="18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r>
              <a:rPr lang="it-IT" sz="1800" dirty="0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21"/>
          <p:cNvSpPr txBox="1">
            <a:spLocks noChangeArrowheads="1"/>
          </p:cNvSpPr>
          <p:nvPr/>
        </p:nvSpPr>
        <p:spPr bwMode="auto">
          <a:xfrm>
            <a:off x="46038" y="944563"/>
            <a:ext cx="9153525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it-IT" b="1" i="1" u="sng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b="1" i="1" u="sng" dirty="0">
                <a:solidFill>
                  <a:srgbClr val="0000FF"/>
                </a:solidFill>
                <a:latin typeface="Comic Sans MS" pitchFamily="66" charset="0"/>
              </a:rPr>
              <a:t>Tempistica ed Adempimenti</a:t>
            </a:r>
          </a:p>
          <a:p>
            <a:pPr algn="ctr" eaLnBrk="1" hangingPunct="1">
              <a:lnSpc>
                <a:spcPct val="90000"/>
              </a:lnSpc>
            </a:pPr>
            <a:endParaRPr lang="it-IT" b="1" i="1" u="sng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000" b="1" i="1" u="sng" dirty="0">
                <a:solidFill>
                  <a:srgbClr val="0000FF"/>
                </a:solidFill>
                <a:latin typeface="Comic Sans MS" pitchFamily="66" charset="0"/>
              </a:rPr>
              <a:t>Novembre 2016:svolgimento di SEGS (No SEGS e No MOU=No Grant)</a:t>
            </a:r>
          </a:p>
          <a:p>
            <a:pPr eaLnBrk="1" hangingPunct="1">
              <a:lnSpc>
                <a:spcPct val="90000"/>
              </a:lnSpc>
            </a:pPr>
            <a:endParaRPr lang="it-IT" sz="2000" b="1" i="1" u="sng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000" b="1" i="1" u="sng" dirty="0">
                <a:solidFill>
                  <a:srgbClr val="0000FF"/>
                </a:solidFill>
                <a:latin typeface="Comic Sans MS" pitchFamily="66" charset="0"/>
              </a:rPr>
              <a:t>Novembre-Dicembre2016 : il Distretto invia ai Club il MOU</a:t>
            </a:r>
          </a:p>
          <a:p>
            <a:pPr eaLnBrk="1" hangingPunct="1">
              <a:lnSpc>
                <a:spcPct val="90000"/>
              </a:lnSpc>
            </a:pPr>
            <a:endParaRPr lang="it-IT" sz="2000" b="1" i="1" u="sng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000" b="1" i="1" u="sng" dirty="0">
                <a:solidFill>
                  <a:srgbClr val="0000FF"/>
                </a:solidFill>
                <a:latin typeface="Comic Sans MS" pitchFamily="66" charset="0"/>
              </a:rPr>
              <a:t>Dicembre 2016-Gennaio 2017 : ritorno dei MOU approvati dal Club 			( data e firma di Presidente in carica e Presidente Eletto)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b="1" i="1" u="sng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b="1" i="1" u="sng" dirty="0">
                <a:solidFill>
                  <a:srgbClr val="0000FF"/>
                </a:solidFill>
                <a:latin typeface="Comic Sans MS" pitchFamily="66" charset="0"/>
              </a:rPr>
              <a:t>Gennaio 2017 : Il Distretto conferma ai Club la conseguita qualificazione e invia il Modulo di Domanda di Sovvenzione Distrettuale</a:t>
            </a:r>
          </a:p>
          <a:p>
            <a:pPr eaLnBrk="1" hangingPunct="1">
              <a:lnSpc>
                <a:spcPct val="90000"/>
              </a:lnSpc>
            </a:pPr>
            <a:endParaRPr lang="it-IT" sz="2000" b="1" i="1" u="sng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000" b="1" i="1" u="sng" dirty="0">
                <a:solidFill>
                  <a:srgbClr val="0000FF"/>
                </a:solidFill>
                <a:latin typeface="Comic Sans MS" pitchFamily="66" charset="0"/>
              </a:rPr>
              <a:t>31 Marzo 2017:Termine per la presentazione delle richieste al 	Distretto di Sovvenzione Distrettuale da parte dei Club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1572618"/>
            <a:ext cx="9144000" cy="42656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2000" b="1" i="1" dirty="0">
                <a:solidFill>
                  <a:srgbClr val="0000FF"/>
                </a:solidFill>
                <a:latin typeface="Comic Sans MS" pitchFamily="66" charset="0"/>
              </a:rPr>
              <a:t>SOVVENZIONI</a:t>
            </a:r>
            <a:r>
              <a:rPr lang="it-IT" sz="2000" b="1" dirty="0">
                <a:latin typeface="Comic Sans MS" pitchFamily="66" charset="0"/>
              </a:rPr>
              <a:t> </a:t>
            </a:r>
            <a:r>
              <a:rPr lang="it-IT" sz="2000" b="1" i="1" dirty="0">
                <a:solidFill>
                  <a:srgbClr val="0000FF"/>
                </a:solidFill>
                <a:latin typeface="Comic Sans MS" pitchFamily="66" charset="0"/>
              </a:rPr>
              <a:t>GLOBALI</a:t>
            </a:r>
          </a:p>
          <a:p>
            <a:pPr algn="ctr" eaLnBrk="1" hangingPunct="1"/>
            <a:endParaRPr lang="it-IT" sz="2000" b="1" i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Le domande inviate alla RF via WEB ( </a:t>
            </a:r>
            <a:r>
              <a:rPr lang="it-IT" b="1" dirty="0" err="1">
                <a:solidFill>
                  <a:srgbClr val="0000FF"/>
                </a:solidFill>
                <a:latin typeface="Comic Sans MS" pitchFamily="66" charset="0"/>
              </a:rPr>
              <a:t>rotary.org,my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rotary) entro :</a:t>
            </a:r>
          </a:p>
          <a:p>
            <a:pPr algn="ctr" eaLnBrk="1" hangingPunct="1">
              <a:lnSpc>
                <a:spcPct val="80000"/>
              </a:lnSpc>
            </a:pPr>
            <a:endParaRPr lang="it-IT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</a:pPr>
            <a:endParaRPr lang="it-IT" b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1° Giugno, saranno prese in esame nel mese di Ottobre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it-IT" b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1° Ottobre, saranno prese in esame a Gennaio</a:t>
            </a:r>
          </a:p>
          <a:p>
            <a:pPr eaLnBrk="1" hangingPunct="1">
              <a:lnSpc>
                <a:spcPct val="80000"/>
              </a:lnSpc>
            </a:pP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1° Dicembre, saranno prese in esame ad Aprile </a:t>
            </a:r>
          </a:p>
          <a:p>
            <a:pPr eaLnBrk="1" hangingPunct="1">
              <a:lnSpc>
                <a:spcPct val="80000"/>
              </a:lnSpc>
            </a:pPr>
            <a:endParaRPr lang="it-IT" b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1° Marzo, saranno prese in esame a Giugno</a:t>
            </a:r>
          </a:p>
          <a:p>
            <a:pPr algn="ctr" eaLnBrk="1" hangingPunct="1"/>
            <a:endParaRPr lang="it-IT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876300"/>
            <a:ext cx="1870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5530850" y="876300"/>
            <a:ext cx="3359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“</a:t>
            </a:r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Doing Good in The World</a:t>
            </a:r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”</a:t>
            </a:r>
            <a:endParaRPr lang="it-IT" altLang="ja-JP" sz="1800" b="1" i="1">
              <a:solidFill>
                <a:srgbClr val="000090"/>
              </a:solidFill>
              <a:latin typeface="Comic Sans MS" pitchFamily="66" charset="0"/>
            </a:endParaRPr>
          </a:p>
          <a:p>
            <a:pPr eaLnBrk="1" hangingPunct="1"/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“Fare del bene nel mondo”</a:t>
            </a:r>
          </a:p>
          <a:p>
            <a:pPr eaLnBrk="1" hangingPunct="1"/>
            <a:endParaRPr lang="it-IT" b="1" i="1">
              <a:solidFill>
                <a:srgbClr val="00009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21"/>
          <p:cNvSpPr txBox="1">
            <a:spLocks noChangeArrowheads="1"/>
          </p:cNvSpPr>
          <p:nvPr/>
        </p:nvSpPr>
        <p:spPr bwMode="auto">
          <a:xfrm>
            <a:off x="0" y="665163"/>
            <a:ext cx="9085263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it-IT" b="1" i="1" dirty="0">
              <a:solidFill>
                <a:srgbClr val="0000FF"/>
              </a:solidFill>
            </a:endParaRPr>
          </a:p>
          <a:p>
            <a:r>
              <a:rPr lang="it-IT" b="1" i="1" dirty="0">
                <a:solidFill>
                  <a:srgbClr val="0000FF"/>
                </a:solidFill>
              </a:rPr>
              <a:t>Un </a:t>
            </a:r>
            <a:r>
              <a:rPr lang="it-IT" altLang="it-IT" b="1" i="1" dirty="0">
                <a:solidFill>
                  <a:srgbClr val="0000FF"/>
                </a:solidFill>
              </a:rPr>
              <a:t>“</a:t>
            </a:r>
            <a:r>
              <a:rPr lang="it-IT" b="1" i="1" dirty="0">
                <a:solidFill>
                  <a:srgbClr val="0000FF"/>
                </a:solidFill>
              </a:rPr>
              <a:t>progetto d</a:t>
            </a:r>
            <a:r>
              <a:rPr lang="it-IT" altLang="it-IT" b="1" i="1" dirty="0">
                <a:solidFill>
                  <a:srgbClr val="0000FF"/>
                </a:solidFill>
              </a:rPr>
              <a:t>’</a:t>
            </a:r>
            <a:r>
              <a:rPr lang="it-IT" b="1" i="1" dirty="0">
                <a:solidFill>
                  <a:srgbClr val="0000FF"/>
                </a:solidFill>
              </a:rPr>
              <a:t>azione</a:t>
            </a:r>
            <a:r>
              <a:rPr lang="it-IT" altLang="it-IT" b="1" i="1" dirty="0">
                <a:solidFill>
                  <a:srgbClr val="0000FF"/>
                </a:solidFill>
              </a:rPr>
              <a:t>”</a:t>
            </a:r>
            <a:r>
              <a:rPr lang="it-IT" b="1" i="1" dirty="0">
                <a:solidFill>
                  <a:srgbClr val="0000FF"/>
                </a:solidFill>
              </a:rPr>
              <a:t> o </a:t>
            </a:r>
            <a:r>
              <a:rPr lang="it-IT" altLang="it-IT" b="1" i="1" dirty="0">
                <a:solidFill>
                  <a:srgbClr val="0000FF"/>
                </a:solidFill>
              </a:rPr>
              <a:t>“</a:t>
            </a:r>
            <a:r>
              <a:rPr lang="it-IT" b="1" i="1" dirty="0">
                <a:solidFill>
                  <a:srgbClr val="0000FF"/>
                </a:solidFill>
              </a:rPr>
              <a:t>progetto di servizio</a:t>
            </a:r>
            <a:r>
              <a:rPr lang="it-IT" altLang="it-IT" b="1" i="1" dirty="0">
                <a:solidFill>
                  <a:srgbClr val="0000FF"/>
                </a:solidFill>
              </a:rPr>
              <a:t>”</a:t>
            </a:r>
            <a:r>
              <a:rPr lang="it-IT" b="1" i="1" dirty="0">
                <a:solidFill>
                  <a:srgbClr val="0000FF"/>
                </a:solidFill>
              </a:rPr>
              <a:t> è  più </a:t>
            </a:r>
            <a:r>
              <a:rPr lang="it-IT" altLang="it-IT" b="1" i="1" dirty="0">
                <a:solidFill>
                  <a:srgbClr val="0000FF"/>
                </a:solidFill>
              </a:rPr>
              <a:t>“</a:t>
            </a:r>
            <a:r>
              <a:rPr lang="it-IT" altLang="ja-JP" b="1" i="1" dirty="0">
                <a:solidFill>
                  <a:srgbClr val="0000FF"/>
                </a:solidFill>
              </a:rPr>
              <a:t>efficace</a:t>
            </a:r>
            <a:r>
              <a:rPr lang="it-IT" altLang="it-IT" b="1" i="1" dirty="0">
                <a:solidFill>
                  <a:srgbClr val="0000FF"/>
                </a:solidFill>
              </a:rPr>
              <a:t>”</a:t>
            </a:r>
            <a:r>
              <a:rPr lang="it-IT" altLang="ja-JP" b="1" i="1" dirty="0">
                <a:solidFill>
                  <a:srgbClr val="0000FF"/>
                </a:solidFill>
              </a:rPr>
              <a:t> quando </a:t>
            </a:r>
            <a:r>
              <a:rPr lang="it-IT" altLang="ja-JP" b="1" dirty="0">
                <a:solidFill>
                  <a:srgbClr val="0000FF"/>
                </a:solidFill>
              </a:rPr>
              <a:t>non si limita ad offrire una soluzione temporanea a problemi specifici </a:t>
            </a:r>
            <a:r>
              <a:rPr lang="it-IT" altLang="ja-JP" b="1" i="1" dirty="0">
                <a:solidFill>
                  <a:srgbClr val="0000FF"/>
                </a:solidFill>
              </a:rPr>
              <a:t>e quando, inoltre, si presenta :</a:t>
            </a:r>
          </a:p>
          <a:p>
            <a:endParaRPr lang="it-IT" sz="2800" b="1" i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b="1" i="1" dirty="0">
                <a:solidFill>
                  <a:srgbClr val="0000FF"/>
                </a:solidFill>
              </a:rPr>
              <a:t>Condiviso</a:t>
            </a:r>
            <a:r>
              <a:rPr lang="it-IT" dirty="0">
                <a:solidFill>
                  <a:srgbClr val="0000FF"/>
                </a:solidFill>
              </a:rPr>
              <a:t> – Rappresenta le aspirazioni di tutti coloro che sono 			   			  coinvolti</a:t>
            </a:r>
          </a:p>
          <a:p>
            <a:pPr eaLnBrk="1" hangingPunct="1">
              <a:lnSpc>
                <a:spcPct val="90000"/>
              </a:lnSpc>
            </a:pPr>
            <a:r>
              <a:rPr lang="it-IT" b="1" i="1" dirty="0">
                <a:solidFill>
                  <a:srgbClr val="0000FF"/>
                </a:solidFill>
              </a:rPr>
              <a:t>Ambizioso</a:t>
            </a:r>
            <a:r>
              <a:rPr lang="it-IT" dirty="0">
                <a:solidFill>
                  <a:srgbClr val="0000FF"/>
                </a:solidFill>
              </a:rPr>
              <a:t> (?) – Tale da mirare a superare i risultati conseguiti  						      in passato da altri progetti del Club       </a:t>
            </a:r>
            <a:r>
              <a:rPr lang="it-IT" b="1" i="1" dirty="0">
                <a:solidFill>
                  <a:srgbClr val="0000FF"/>
                </a:solidFill>
              </a:rPr>
              <a:t>Realizzabile</a:t>
            </a:r>
            <a:r>
              <a:rPr lang="it-IT" dirty="0">
                <a:solidFill>
                  <a:srgbClr val="0000FF"/>
                </a:solidFill>
              </a:rPr>
              <a:t> –  Basato su una realistica valutazione delle risorse     					       disponibili : </a:t>
            </a:r>
            <a:r>
              <a:rPr lang="it-IT" dirty="0" err="1">
                <a:solidFill>
                  <a:srgbClr val="0000FF"/>
                </a:solidFill>
              </a:rPr>
              <a:t>umane,materiali,di</a:t>
            </a:r>
            <a:r>
              <a:rPr lang="it-IT" dirty="0">
                <a:solidFill>
                  <a:srgbClr val="0000FF"/>
                </a:solidFill>
              </a:rPr>
              <a:t> tempo</a:t>
            </a:r>
          </a:p>
          <a:p>
            <a:pPr eaLnBrk="1" hangingPunct="1">
              <a:lnSpc>
                <a:spcPct val="90000"/>
              </a:lnSpc>
            </a:pPr>
            <a:r>
              <a:rPr lang="it-IT" b="1" i="1" dirty="0">
                <a:solidFill>
                  <a:srgbClr val="0000FF"/>
                </a:solidFill>
              </a:rPr>
              <a:t>Misurabile</a:t>
            </a:r>
            <a:r>
              <a:rPr lang="it-IT" dirty="0">
                <a:solidFill>
                  <a:srgbClr val="0000FF"/>
                </a:solidFill>
              </a:rPr>
              <a:t> –   Con un obiettivo chiaro e concreto da perseguire</a:t>
            </a:r>
          </a:p>
          <a:p>
            <a:pPr eaLnBrk="1" hangingPunct="1">
              <a:lnSpc>
                <a:spcPct val="90000"/>
              </a:lnSpc>
            </a:pPr>
            <a:r>
              <a:rPr lang="it-IT" dirty="0">
                <a:solidFill>
                  <a:srgbClr val="0000FF"/>
                </a:solidFill>
              </a:rPr>
              <a:t>      			 	</a:t>
            </a:r>
          </a:p>
          <a:p>
            <a:pPr eaLnBrk="1" hangingPunct="1">
              <a:lnSpc>
                <a:spcPct val="90000"/>
              </a:lnSpc>
            </a:pPr>
            <a:r>
              <a:rPr lang="it-IT" b="1" i="1" dirty="0">
                <a:solidFill>
                  <a:srgbClr val="0000FF"/>
                </a:solidFill>
              </a:rPr>
              <a:t>Limitato nel tempo </a:t>
            </a:r>
            <a:r>
              <a:rPr lang="it-IT" dirty="0">
                <a:solidFill>
                  <a:srgbClr val="0000FF"/>
                </a:solidFill>
              </a:rPr>
              <a:t>– Con scadenza o durata predeterminati </a:t>
            </a:r>
          </a:p>
          <a:p>
            <a:pPr eaLnBrk="1" hangingPunct="1">
              <a:lnSpc>
                <a:spcPct val="90000"/>
              </a:lnSpc>
            </a:pPr>
            <a:r>
              <a:rPr lang="it-IT" dirty="0">
                <a:solidFill>
                  <a:srgbClr val="0000FF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endParaRPr lang="it-IT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endParaRPr lang="it-IT" sz="2000" b="1" i="1" dirty="0">
              <a:solidFill>
                <a:srgbClr val="0000FF"/>
              </a:solidFill>
            </a:endParaRPr>
          </a:p>
          <a:p>
            <a:pPr algn="ctr" eaLnBrk="1" hangingPunct="1"/>
            <a:endParaRPr lang="it-IT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21"/>
          <p:cNvSpPr txBox="1">
            <a:spLocks noChangeArrowheads="1"/>
          </p:cNvSpPr>
          <p:nvPr/>
        </p:nvSpPr>
        <p:spPr bwMode="auto">
          <a:xfrm>
            <a:off x="-7938" y="966788"/>
            <a:ext cx="915193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I </a:t>
            </a:r>
            <a:r>
              <a:rPr lang="it-IT" altLang="it-IT" b="1" dirty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PROGETTI DI SERVIZIO </a:t>
            </a:r>
            <a:r>
              <a:rPr lang="it-IT" altLang="it-IT" b="1" dirty="0">
                <a:solidFill>
                  <a:srgbClr val="0000FF"/>
                </a:solidFill>
                <a:latin typeface="Comic Sans MS" pitchFamily="66" charset="0"/>
              </a:rPr>
              <a:t>”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dei ROTARY CLUB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sz="3200" b="1" i="1" dirty="0">
                <a:solidFill>
                  <a:srgbClr val="0000FF"/>
                </a:solidFill>
              </a:rPr>
              <a:t>( locuzione corrente anche se impropria,  </a:t>
            </a:r>
            <a:r>
              <a:rPr lang="it-IT" altLang="it-IT" sz="3200" b="1" i="1" dirty="0">
                <a:solidFill>
                  <a:srgbClr val="0000FF"/>
                </a:solidFill>
              </a:rPr>
              <a:t>“</a:t>
            </a:r>
            <a:r>
              <a:rPr lang="it-IT" altLang="ja-JP" sz="3200" b="1" i="1" dirty="0" err="1">
                <a:solidFill>
                  <a:srgbClr val="0000FF"/>
                </a:solidFill>
              </a:rPr>
              <a:t>services</a:t>
            </a:r>
            <a:r>
              <a:rPr lang="it-IT" altLang="it-IT" sz="3200" b="1" i="1" dirty="0">
                <a:solidFill>
                  <a:srgbClr val="0000FF"/>
                </a:solidFill>
              </a:rPr>
              <a:t>”</a:t>
            </a:r>
            <a:r>
              <a:rPr lang="it-IT" altLang="ja-JP" sz="3200" b="1" i="1" dirty="0">
                <a:solidFill>
                  <a:srgbClr val="0000FF"/>
                </a:solidFill>
              </a:rPr>
              <a:t>)</a:t>
            </a:r>
          </a:p>
          <a:p>
            <a:pPr algn="ctr" eaLnBrk="1" hangingPunct="1">
              <a:lnSpc>
                <a:spcPct val="90000"/>
              </a:lnSpc>
            </a:pPr>
            <a:endParaRPr lang="it-IT" b="1" i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b="1" i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FontTx/>
              <a:buAutoNum type="alphaUcParenR"/>
            </a:pP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Senza richiesta di Sovvenzione </a:t>
            </a:r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della Fondazione Rotary *</a:t>
            </a:r>
          </a:p>
          <a:p>
            <a:pPr eaLnBrk="1" hangingPunct="1"/>
            <a:endParaRPr lang="it-IT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B)Con richiesta di Sovvenzione </a:t>
            </a:r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della Fondazione Rotary**/***</a:t>
            </a:r>
          </a:p>
          <a:p>
            <a:pPr eaLnBrk="1" hangingPunct="1"/>
            <a:endParaRPr lang="it-IT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Richiesta di 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Sovvenzione Distrettuale * * </a:t>
            </a:r>
          </a:p>
          <a:p>
            <a:pPr eaLnBrk="1" hangingPunct="1"/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   (al Distretto, dal Fondo di Designazione </a:t>
            </a:r>
            <a:r>
              <a:rPr lang="it-IT" dirty="0" err="1">
                <a:solidFill>
                  <a:srgbClr val="0000FF"/>
                </a:solidFill>
                <a:latin typeface="Comic Sans MS" pitchFamily="66" charset="0"/>
              </a:rPr>
              <a:t>Distrettuale,FODD</a:t>
            </a:r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Richiesta di 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Sovvenzione Globale * * *</a:t>
            </a:r>
          </a:p>
          <a:p>
            <a:pPr eaLnBrk="1" hangingPunct="1"/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	(alla Rotary Foundation, dal Fondo Mondiale)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pic>
        <p:nvPicPr>
          <p:cNvPr id="15369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009900"/>
            <a:ext cx="88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25" name="CasellaDiTesto 21"/>
          <p:cNvSpPr txBox="1">
            <a:spLocks noChangeArrowheads="1"/>
          </p:cNvSpPr>
          <p:nvPr/>
        </p:nvSpPr>
        <p:spPr bwMode="auto">
          <a:xfrm>
            <a:off x="11113" y="750888"/>
            <a:ext cx="91440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I PROGETTI dei ROTARY CLUB e del DISTRETTO</a:t>
            </a:r>
          </a:p>
          <a:p>
            <a:pPr eaLnBrk="1" hangingPunct="1"/>
            <a:endParaRPr lang="it-IT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o</a:t>
            </a:r>
          </a:p>
          <a:p>
            <a:pPr eaLnBrk="1" hangingPunct="1"/>
            <a:endParaRPr lang="it-IT" b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it-IT" b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it-IT" b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it-IT" b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it-IT" b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                                </a:t>
            </a:r>
            <a:r>
              <a:rPr lang="it-IT" b="1" u="sng" dirty="0">
                <a:solidFill>
                  <a:srgbClr val="0000FF"/>
                </a:solidFill>
                <a:latin typeface="Comic Sans MS" pitchFamily="66" charset="0"/>
              </a:rPr>
              <a:t>  </a:t>
            </a:r>
          </a:p>
          <a:p>
            <a:pPr eaLnBrk="1" hangingPunct="1"/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                          (</a:t>
            </a:r>
            <a:r>
              <a:rPr lang="it-IT" altLang="it-IT" b="1" dirty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Cash Club + </a:t>
            </a:r>
            <a:r>
              <a:rPr lang="it-IT" b="1" dirty="0" err="1">
                <a:solidFill>
                  <a:srgbClr val="0000FF"/>
                </a:solidFill>
                <a:latin typeface="Comic Sans MS" pitchFamily="66" charset="0"/>
              </a:rPr>
              <a:t>Sovv.da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FODD</a:t>
            </a:r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) </a:t>
            </a:r>
          </a:p>
          <a:p>
            <a:pPr eaLnBrk="1" hangingPunct="1"/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															</a:t>
            </a:r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	</a:t>
            </a:r>
          </a:p>
          <a:p>
            <a:pPr eaLnBrk="1" hangingPunct="1"/>
            <a:endParaRPr lang="it-IT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it-IT" altLang="it-IT" b="1" dirty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Cash </a:t>
            </a:r>
            <a:r>
              <a:rPr lang="it-IT" b="1" dirty="0" err="1">
                <a:solidFill>
                  <a:srgbClr val="0000FF"/>
                </a:solidFill>
                <a:latin typeface="Comic Sans MS" pitchFamily="66" charset="0"/>
              </a:rPr>
              <a:t>Club</a:t>
            </a:r>
            <a:r>
              <a:rPr lang="it-IT" altLang="it-IT" b="1" dirty="0" err="1">
                <a:solidFill>
                  <a:srgbClr val="0000FF"/>
                </a:solidFill>
                <a:latin typeface="Comic Sans MS" pitchFamily="66" charset="0"/>
              </a:rPr>
              <a:t>”</a:t>
            </a:r>
            <a:r>
              <a:rPr lang="it-IT" b="1" dirty="0" err="1">
                <a:solidFill>
                  <a:srgbClr val="0000FF"/>
                </a:solidFill>
                <a:latin typeface="Comic Sans MS" pitchFamily="66" charset="0"/>
              </a:rPr>
              <a:t>+Quota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FODD </a:t>
            </a:r>
            <a:r>
              <a:rPr lang="it-IT" b="1" dirty="0" err="1">
                <a:solidFill>
                  <a:srgbClr val="0000FF"/>
                </a:solidFill>
                <a:latin typeface="Comic Sans MS" pitchFamily="66" charset="0"/>
              </a:rPr>
              <a:t>event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.+</a:t>
            </a:r>
            <a:r>
              <a:rPr lang="it-IT" b="1" dirty="0" err="1">
                <a:solidFill>
                  <a:srgbClr val="0000FF"/>
                </a:solidFill>
                <a:latin typeface="Comic Sans MS" pitchFamily="66" charset="0"/>
              </a:rPr>
              <a:t>SOVV.Fondo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Mondiale</a:t>
            </a:r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26" name="Rettangolo 25"/>
          <p:cNvSpPr>
            <a:spLocks noChangeArrowheads="1"/>
          </p:cNvSpPr>
          <p:nvPr/>
        </p:nvSpPr>
        <p:spPr bwMode="auto">
          <a:xfrm>
            <a:off x="11113" y="1330325"/>
            <a:ext cx="3911600" cy="436563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A) Progetto Locale </a:t>
            </a:r>
            <a:endParaRPr lang="it-IT" sz="2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Rettangolo 26"/>
          <p:cNvSpPr>
            <a:spLocks noChangeArrowheads="1"/>
          </p:cNvSpPr>
          <p:nvPr/>
        </p:nvSpPr>
        <p:spPr bwMode="auto">
          <a:xfrm>
            <a:off x="511175" y="2138363"/>
            <a:ext cx="4805363" cy="438150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B) Progetto Internazionale</a:t>
            </a:r>
          </a:p>
        </p:txBody>
      </p:sp>
      <p:sp>
        <p:nvSpPr>
          <p:cNvPr id="28" name="Freccia giù 8"/>
          <p:cNvSpPr>
            <a:spLocks noChangeArrowheads="1"/>
          </p:cNvSpPr>
          <p:nvPr/>
        </p:nvSpPr>
        <p:spPr bwMode="auto">
          <a:xfrm>
            <a:off x="1373188" y="2576513"/>
            <a:ext cx="442912" cy="6604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Freccia giù 11"/>
          <p:cNvSpPr>
            <a:spLocks noChangeArrowheads="1"/>
          </p:cNvSpPr>
          <p:nvPr/>
        </p:nvSpPr>
        <p:spPr bwMode="auto">
          <a:xfrm>
            <a:off x="-80963" y="1811338"/>
            <a:ext cx="415926" cy="14255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Rettangolo 29"/>
          <p:cNvSpPr>
            <a:spLocks noChangeArrowheads="1"/>
          </p:cNvSpPr>
          <p:nvPr/>
        </p:nvSpPr>
        <p:spPr bwMode="auto">
          <a:xfrm>
            <a:off x="6783388" y="2994025"/>
            <a:ext cx="2360612" cy="1209675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FF"/>
                </a:solidFill>
                <a:latin typeface="Comic Sans MS" charset="0"/>
                <a:ea typeface="+mn-ea"/>
                <a:cs typeface="Comic Sans MS" charset="0"/>
              </a:rPr>
              <a:t>Con Sovvenzione RF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Freccia giù 15"/>
          <p:cNvSpPr>
            <a:spLocks noChangeArrowheads="1"/>
          </p:cNvSpPr>
          <p:nvPr/>
        </p:nvSpPr>
        <p:spPr bwMode="auto">
          <a:xfrm>
            <a:off x="7345363" y="4203700"/>
            <a:ext cx="334962" cy="614363"/>
          </a:xfrm>
          <a:prstGeom prst="downArrow">
            <a:avLst>
              <a:gd name="adj1" fmla="val 65370"/>
              <a:gd name="adj2" fmla="val 49997"/>
            </a:avLst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Rettangolo 31"/>
          <p:cNvSpPr>
            <a:spLocks noChangeArrowheads="1"/>
          </p:cNvSpPr>
          <p:nvPr/>
        </p:nvSpPr>
        <p:spPr bwMode="auto">
          <a:xfrm>
            <a:off x="11113" y="3236913"/>
            <a:ext cx="3773487" cy="531812"/>
          </a:xfrm>
          <a:prstGeom prst="rect">
            <a:avLst/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FF"/>
                </a:solidFill>
                <a:latin typeface="Comic Sans MS" charset="0"/>
                <a:ea typeface="+mn-ea"/>
                <a:cs typeface="Comic Sans MS" charset="0"/>
              </a:rPr>
              <a:t>Senza Sovvenzione RF</a:t>
            </a:r>
            <a:endParaRPr lang="it-IT" sz="2400" dirty="0">
              <a:solidFill>
                <a:srgbClr val="0000FF"/>
              </a:solidFill>
              <a:latin typeface="Comic Sans MS" charset="0"/>
              <a:ea typeface="+mn-ea"/>
              <a:cs typeface="Comic Sans MS" charset="0"/>
            </a:endParaRPr>
          </a:p>
        </p:txBody>
      </p:sp>
      <p:sp>
        <p:nvSpPr>
          <p:cNvPr id="33" name="Freccia curva 4"/>
          <p:cNvSpPr>
            <a:spLocks/>
          </p:cNvSpPr>
          <p:nvPr/>
        </p:nvSpPr>
        <p:spPr bwMode="auto">
          <a:xfrm rot="5400000">
            <a:off x="5491957" y="-238919"/>
            <a:ext cx="1589088" cy="4727575"/>
          </a:xfrm>
          <a:custGeom>
            <a:avLst/>
            <a:gdLst>
              <a:gd name="T0" fmla="*/ 0 w 1589088"/>
              <a:gd name="T1" fmla="*/ 4727575 h 4727575"/>
              <a:gd name="T2" fmla="*/ 0 w 1589088"/>
              <a:gd name="T3" fmla="*/ 932477 h 4727575"/>
              <a:gd name="T4" fmla="*/ 695226 w 1589088"/>
              <a:gd name="T5" fmla="*/ 237251 h 4727575"/>
              <a:gd name="T6" fmla="*/ 1303195 w 1589088"/>
              <a:gd name="T7" fmla="*/ 237251 h 4727575"/>
              <a:gd name="T8" fmla="*/ 1303195 w 1589088"/>
              <a:gd name="T9" fmla="*/ 0 h 4727575"/>
              <a:gd name="T10" fmla="*/ 1589088 w 1589088"/>
              <a:gd name="T11" fmla="*/ 397272 h 4727575"/>
              <a:gd name="T12" fmla="*/ 1303195 w 1589088"/>
              <a:gd name="T13" fmla="*/ 794544 h 4727575"/>
              <a:gd name="T14" fmla="*/ 1303195 w 1589088"/>
              <a:gd name="T15" fmla="*/ 557293 h 4727575"/>
              <a:gd name="T16" fmla="*/ 695226 w 1589088"/>
              <a:gd name="T17" fmla="*/ 557293 h 4727575"/>
              <a:gd name="T18" fmla="*/ 320042 w 1589088"/>
              <a:gd name="T19" fmla="*/ 932477 h 4727575"/>
              <a:gd name="T20" fmla="*/ 320042 w 1589088"/>
              <a:gd name="T21" fmla="*/ 4727575 h 4727575"/>
              <a:gd name="T22" fmla="*/ 0 w 1589088"/>
              <a:gd name="T23" fmla="*/ 4727575 h 47275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9088" h="4727575">
                <a:moveTo>
                  <a:pt x="0" y="4727575"/>
                </a:moveTo>
                <a:lnTo>
                  <a:pt x="0" y="932477"/>
                </a:lnTo>
                <a:cubicBezTo>
                  <a:pt x="0" y="548514"/>
                  <a:pt x="311263" y="237251"/>
                  <a:pt x="695226" y="237251"/>
                </a:cubicBezTo>
                <a:lnTo>
                  <a:pt x="1303195" y="237251"/>
                </a:lnTo>
                <a:lnTo>
                  <a:pt x="1303195" y="0"/>
                </a:lnTo>
                <a:lnTo>
                  <a:pt x="1589088" y="397272"/>
                </a:lnTo>
                <a:lnTo>
                  <a:pt x="1303195" y="794544"/>
                </a:lnTo>
                <a:lnTo>
                  <a:pt x="1303195" y="557293"/>
                </a:lnTo>
                <a:lnTo>
                  <a:pt x="695226" y="557293"/>
                </a:lnTo>
                <a:cubicBezTo>
                  <a:pt x="488018" y="557293"/>
                  <a:pt x="320042" y="725269"/>
                  <a:pt x="320042" y="932477"/>
                </a:cubicBezTo>
                <a:lnTo>
                  <a:pt x="320042" y="4727575"/>
                </a:lnTo>
                <a:lnTo>
                  <a:pt x="0" y="4727575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it-IT"/>
          </a:p>
        </p:txBody>
      </p:sp>
      <p:sp>
        <p:nvSpPr>
          <p:cNvPr id="34" name="Freccia curva 16"/>
          <p:cNvSpPr>
            <a:spLocks/>
          </p:cNvSpPr>
          <p:nvPr/>
        </p:nvSpPr>
        <p:spPr bwMode="auto">
          <a:xfrm rot="16200000" flipH="1">
            <a:off x="5853907" y="2839243"/>
            <a:ext cx="635000" cy="1223963"/>
          </a:xfrm>
          <a:custGeom>
            <a:avLst/>
            <a:gdLst>
              <a:gd name="T0" fmla="*/ 0 w 635000"/>
              <a:gd name="T1" fmla="*/ 1223963 h 1223963"/>
              <a:gd name="T2" fmla="*/ 0 w 635000"/>
              <a:gd name="T3" fmla="*/ 92208 h 1223963"/>
              <a:gd name="T4" fmla="*/ 36779 w 635000"/>
              <a:gd name="T5" fmla="*/ 55429 h 1223963"/>
              <a:gd name="T6" fmla="*/ 317500 w 635000"/>
              <a:gd name="T7" fmla="*/ 55429 h 1223963"/>
              <a:gd name="T8" fmla="*/ 317500 w 635000"/>
              <a:gd name="T9" fmla="*/ 0 h 1223963"/>
              <a:gd name="T10" fmla="*/ 635000 w 635000"/>
              <a:gd name="T11" fmla="*/ 164840 h 1223963"/>
              <a:gd name="T12" fmla="*/ 317500 w 635000"/>
              <a:gd name="T13" fmla="*/ 329679 h 1223963"/>
              <a:gd name="T14" fmla="*/ 317500 w 635000"/>
              <a:gd name="T15" fmla="*/ 274250 h 1223963"/>
              <a:gd name="T16" fmla="*/ 218821 w 635000"/>
              <a:gd name="T17" fmla="*/ 274250 h 1223963"/>
              <a:gd name="T18" fmla="*/ 218821 w 635000"/>
              <a:gd name="T19" fmla="*/ 274250 h 1223963"/>
              <a:gd name="T20" fmla="*/ 218821 w 635000"/>
              <a:gd name="T21" fmla="*/ 1223963 h 1223963"/>
              <a:gd name="T22" fmla="*/ 0 w 635000"/>
              <a:gd name="T23" fmla="*/ 1223963 h 12239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35000" h="1223963">
                <a:moveTo>
                  <a:pt x="0" y="1223963"/>
                </a:moveTo>
                <a:lnTo>
                  <a:pt x="0" y="92208"/>
                </a:lnTo>
                <a:cubicBezTo>
                  <a:pt x="0" y="71896"/>
                  <a:pt x="16467" y="55429"/>
                  <a:pt x="36779" y="55429"/>
                </a:cubicBezTo>
                <a:lnTo>
                  <a:pt x="317500" y="55429"/>
                </a:lnTo>
                <a:lnTo>
                  <a:pt x="317500" y="0"/>
                </a:lnTo>
                <a:lnTo>
                  <a:pt x="635000" y="164840"/>
                </a:lnTo>
                <a:lnTo>
                  <a:pt x="317500" y="329679"/>
                </a:lnTo>
                <a:lnTo>
                  <a:pt x="317500" y="274250"/>
                </a:lnTo>
                <a:lnTo>
                  <a:pt x="218821" y="274250"/>
                </a:lnTo>
                <a:lnTo>
                  <a:pt x="218821" y="1223963"/>
                </a:lnTo>
                <a:lnTo>
                  <a:pt x="0" y="1223963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it-IT"/>
          </a:p>
        </p:txBody>
      </p:sp>
      <p:sp>
        <p:nvSpPr>
          <p:cNvPr id="35" name="Freccia curva 19"/>
          <p:cNvSpPr>
            <a:spLocks/>
          </p:cNvSpPr>
          <p:nvPr/>
        </p:nvSpPr>
        <p:spPr bwMode="auto">
          <a:xfrm rot="5400000">
            <a:off x="6072188" y="1651000"/>
            <a:ext cx="501650" cy="2028825"/>
          </a:xfrm>
          <a:custGeom>
            <a:avLst/>
            <a:gdLst>
              <a:gd name="T0" fmla="*/ 0 w 501650"/>
              <a:gd name="T1" fmla="*/ 2028825 h 2028825"/>
              <a:gd name="T2" fmla="*/ 0 w 501650"/>
              <a:gd name="T3" fmla="*/ 219472 h 2028825"/>
              <a:gd name="T4" fmla="*/ 219472 w 501650"/>
              <a:gd name="T5" fmla="*/ 0 h 2028825"/>
              <a:gd name="T6" fmla="*/ 376238 w 501650"/>
              <a:gd name="T7" fmla="*/ 0 h 2028825"/>
              <a:gd name="T8" fmla="*/ 376238 w 501650"/>
              <a:gd name="T9" fmla="*/ 0 h 2028825"/>
              <a:gd name="T10" fmla="*/ 501650 w 501650"/>
              <a:gd name="T11" fmla="*/ 92865 h 2028825"/>
              <a:gd name="T12" fmla="*/ 376238 w 501650"/>
              <a:gd name="T13" fmla="*/ 185731 h 2028825"/>
              <a:gd name="T14" fmla="*/ 376238 w 501650"/>
              <a:gd name="T15" fmla="*/ 185731 h 2028825"/>
              <a:gd name="T16" fmla="*/ 219472 w 501650"/>
              <a:gd name="T17" fmla="*/ 185731 h 2028825"/>
              <a:gd name="T18" fmla="*/ 185731 w 501650"/>
              <a:gd name="T19" fmla="*/ 219472 h 2028825"/>
              <a:gd name="T20" fmla="*/ 185731 w 501650"/>
              <a:gd name="T21" fmla="*/ 2028825 h 2028825"/>
              <a:gd name="T22" fmla="*/ 0 w 501650"/>
              <a:gd name="T23" fmla="*/ 2028825 h 20288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01650" h="2028825">
                <a:moveTo>
                  <a:pt x="0" y="2028825"/>
                </a:moveTo>
                <a:lnTo>
                  <a:pt x="0" y="219472"/>
                </a:lnTo>
                <a:cubicBezTo>
                  <a:pt x="0" y="98261"/>
                  <a:pt x="98261" y="0"/>
                  <a:pt x="219472" y="0"/>
                </a:cubicBezTo>
                <a:lnTo>
                  <a:pt x="376238" y="0"/>
                </a:lnTo>
                <a:lnTo>
                  <a:pt x="501650" y="92865"/>
                </a:lnTo>
                <a:lnTo>
                  <a:pt x="376238" y="185731"/>
                </a:lnTo>
                <a:lnTo>
                  <a:pt x="219472" y="185731"/>
                </a:lnTo>
                <a:cubicBezTo>
                  <a:pt x="200837" y="185731"/>
                  <a:pt x="185731" y="200837"/>
                  <a:pt x="185731" y="219472"/>
                </a:cubicBezTo>
                <a:lnTo>
                  <a:pt x="185731" y="2028825"/>
                </a:lnTo>
                <a:lnTo>
                  <a:pt x="0" y="2028825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it-IT"/>
          </a:p>
        </p:txBody>
      </p:sp>
      <p:sp>
        <p:nvSpPr>
          <p:cNvPr id="36" name="Freccia curva 20"/>
          <p:cNvSpPr>
            <a:spLocks/>
          </p:cNvSpPr>
          <p:nvPr/>
        </p:nvSpPr>
        <p:spPr bwMode="auto">
          <a:xfrm rot="5400000">
            <a:off x="6108700" y="1381126"/>
            <a:ext cx="828675" cy="2413000"/>
          </a:xfrm>
          <a:custGeom>
            <a:avLst/>
            <a:gdLst>
              <a:gd name="T0" fmla="*/ 0 w 828675"/>
              <a:gd name="T1" fmla="*/ 2413000 h 2413000"/>
              <a:gd name="T2" fmla="*/ 0 w 828675"/>
              <a:gd name="T3" fmla="*/ 501083 h 2413000"/>
              <a:gd name="T4" fmla="*/ 380180 w 828675"/>
              <a:gd name="T5" fmla="*/ 120903 h 2413000"/>
              <a:gd name="T6" fmla="*/ 621506 w 828675"/>
              <a:gd name="T7" fmla="*/ 120904 h 2413000"/>
              <a:gd name="T8" fmla="*/ 621506 w 828675"/>
              <a:gd name="T9" fmla="*/ 0 h 2413000"/>
              <a:gd name="T10" fmla="*/ 828675 w 828675"/>
              <a:gd name="T11" fmla="*/ 215903 h 2413000"/>
              <a:gd name="T12" fmla="*/ 621506 w 828675"/>
              <a:gd name="T13" fmla="*/ 431806 h 2413000"/>
              <a:gd name="T14" fmla="*/ 621506 w 828675"/>
              <a:gd name="T15" fmla="*/ 310902 h 2413000"/>
              <a:gd name="T16" fmla="*/ 380180 w 828675"/>
              <a:gd name="T17" fmla="*/ 310902 h 2413000"/>
              <a:gd name="T18" fmla="*/ 189999 w 828675"/>
              <a:gd name="T19" fmla="*/ 501083 h 2413000"/>
              <a:gd name="T20" fmla="*/ 189999 w 828675"/>
              <a:gd name="T21" fmla="*/ 2413000 h 2413000"/>
              <a:gd name="T22" fmla="*/ 0 w 828675"/>
              <a:gd name="T23" fmla="*/ 2413000 h 2413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28675" h="2413000">
                <a:moveTo>
                  <a:pt x="0" y="2413000"/>
                </a:moveTo>
                <a:lnTo>
                  <a:pt x="0" y="501083"/>
                </a:lnTo>
                <a:cubicBezTo>
                  <a:pt x="0" y="291115"/>
                  <a:pt x="170212" y="120903"/>
                  <a:pt x="380180" y="120903"/>
                </a:cubicBezTo>
                <a:lnTo>
                  <a:pt x="621506" y="120904"/>
                </a:lnTo>
                <a:lnTo>
                  <a:pt x="621506" y="0"/>
                </a:lnTo>
                <a:lnTo>
                  <a:pt x="828675" y="215903"/>
                </a:lnTo>
                <a:lnTo>
                  <a:pt x="621506" y="431806"/>
                </a:lnTo>
                <a:lnTo>
                  <a:pt x="621506" y="310902"/>
                </a:lnTo>
                <a:lnTo>
                  <a:pt x="380180" y="310902"/>
                </a:lnTo>
                <a:cubicBezTo>
                  <a:pt x="275146" y="310902"/>
                  <a:pt x="189999" y="396049"/>
                  <a:pt x="189999" y="501083"/>
                </a:cubicBezTo>
                <a:lnTo>
                  <a:pt x="189999" y="2413000"/>
                </a:lnTo>
                <a:lnTo>
                  <a:pt x="0" y="2413000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it-IT"/>
          </a:p>
        </p:txBody>
      </p:sp>
      <p:sp>
        <p:nvSpPr>
          <p:cNvPr id="37" name="Rettangolo 36"/>
          <p:cNvSpPr>
            <a:spLocks noChangeArrowheads="1"/>
          </p:cNvSpPr>
          <p:nvPr/>
        </p:nvSpPr>
        <p:spPr bwMode="auto">
          <a:xfrm>
            <a:off x="6783388" y="4752975"/>
            <a:ext cx="1793875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u="sng" dirty="0">
              <a:solidFill>
                <a:srgbClr val="0000FF"/>
              </a:solidFill>
              <a:latin typeface="Comic Sans MS" charset="0"/>
              <a:ea typeface="+mn-ea"/>
              <a:cs typeface="Comic Sans MS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u="sng" dirty="0">
                <a:solidFill>
                  <a:srgbClr val="0000FF"/>
                </a:solidFill>
                <a:latin typeface="Comic Sans MS" charset="0"/>
                <a:ea typeface="+mn-ea"/>
                <a:cs typeface="Comic Sans MS" charset="0"/>
              </a:rPr>
              <a:t>Globale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Rettangolo 37"/>
          <p:cNvSpPr>
            <a:spLocks noChangeArrowheads="1"/>
          </p:cNvSpPr>
          <p:nvPr/>
        </p:nvSpPr>
        <p:spPr bwMode="auto">
          <a:xfrm>
            <a:off x="4121150" y="3624263"/>
            <a:ext cx="2052638" cy="511175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u="sng" dirty="0">
                <a:solidFill>
                  <a:srgbClr val="0000FF"/>
                </a:solidFill>
                <a:latin typeface="Comic Sans MS" charset="0"/>
                <a:ea typeface="+mn-ea"/>
                <a:cs typeface="Comic Sans MS" charset="0"/>
              </a:rPr>
              <a:t>Distrettuale</a:t>
            </a:r>
            <a:endParaRPr lang="it-IT" sz="24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6393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6394" name="CasellaDiTesto 1"/>
          <p:cNvSpPr txBox="1">
            <a:spLocks noChangeArrowheads="1"/>
          </p:cNvSpPr>
          <p:nvPr/>
        </p:nvSpPr>
        <p:spPr bwMode="auto">
          <a:xfrm>
            <a:off x="3552825" y="16129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604838"/>
            <a:ext cx="9144000" cy="5646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800" b="1" dirty="0">
                <a:solidFill>
                  <a:srgbClr val="0000FF"/>
                </a:solidFill>
                <a:latin typeface="Comic Sans MS" pitchFamily="66" charset="0"/>
              </a:rPr>
              <a:t>Progetto locale o internazionale </a:t>
            </a:r>
          </a:p>
          <a:p>
            <a:pPr algn="ctr">
              <a:lnSpc>
                <a:spcPct val="80000"/>
              </a:lnSpc>
            </a:pPr>
            <a:r>
              <a:rPr lang="it-IT" sz="2800" b="1" dirty="0">
                <a:solidFill>
                  <a:srgbClr val="0000FF"/>
                </a:solidFill>
                <a:latin typeface="Comic Sans MS" pitchFamily="66" charset="0"/>
              </a:rPr>
              <a:t>trovare  </a:t>
            </a:r>
            <a:r>
              <a:rPr lang="it-IT" altLang="it-IT" sz="2800" b="1" dirty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it-IT" altLang="ja-JP" sz="2800" b="1" dirty="0" err="1">
                <a:solidFill>
                  <a:srgbClr val="0000FF"/>
                </a:solidFill>
                <a:latin typeface="Comic Sans MS" pitchFamily="66" charset="0"/>
              </a:rPr>
              <a:t>partners</a:t>
            </a:r>
            <a:r>
              <a:rPr lang="it-IT" altLang="it-IT" sz="2800" b="1" dirty="0">
                <a:solidFill>
                  <a:srgbClr val="0000FF"/>
                </a:solidFill>
                <a:latin typeface="Comic Sans MS" pitchFamily="66" charset="0"/>
              </a:rPr>
              <a:t>”</a:t>
            </a:r>
            <a:r>
              <a:rPr lang="it-IT" altLang="ja-JP" sz="2800" b="1" dirty="0">
                <a:solidFill>
                  <a:srgbClr val="0000FF"/>
                </a:solidFill>
                <a:latin typeface="Comic Sans MS" pitchFamily="66" charset="0"/>
              </a:rPr>
              <a:t> ed offrire </a:t>
            </a:r>
            <a:r>
              <a:rPr lang="it-IT" altLang="it-IT" sz="2800" b="1" dirty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it-IT" altLang="ja-JP" sz="2800" b="1" dirty="0">
                <a:solidFill>
                  <a:srgbClr val="0000FF"/>
                </a:solidFill>
                <a:latin typeface="Comic Sans MS" pitchFamily="66" charset="0"/>
              </a:rPr>
              <a:t>partnership</a:t>
            </a:r>
            <a:r>
              <a:rPr lang="it-IT" altLang="it-IT" sz="2800" b="1" dirty="0">
                <a:solidFill>
                  <a:srgbClr val="0000FF"/>
                </a:solidFill>
                <a:latin typeface="Comic Sans MS" pitchFamily="66" charset="0"/>
              </a:rPr>
              <a:t>”</a:t>
            </a:r>
            <a:endParaRPr lang="it-IT" altLang="ja-JP" sz="28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</a:pPr>
            <a:endParaRPr lang="it-IT" sz="2500" b="1" dirty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>
                <a:solidFill>
                  <a:srgbClr val="0000FF"/>
                </a:solidFill>
                <a:latin typeface="Comic Sans MS" pitchFamily="66" charset="0"/>
              </a:rPr>
              <a:t>Analisi del territorio e proposte di Soci nel Club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>
                <a:solidFill>
                  <a:srgbClr val="0000FF"/>
                </a:solidFill>
                <a:latin typeface="Comic Sans MS" pitchFamily="66" charset="0"/>
              </a:rPr>
              <a:t>Incontri Inter-Club, Gemellaggi di Club e Distretti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>
                <a:solidFill>
                  <a:srgbClr val="0000FF"/>
                </a:solidFill>
                <a:latin typeface="Comic Sans MS" pitchFamily="66" charset="0"/>
              </a:rPr>
              <a:t>Governatore Eletto all</a:t>
            </a:r>
            <a:r>
              <a:rPr lang="it-IT" altLang="it-IT" sz="2400" b="1" dirty="0">
                <a:solidFill>
                  <a:srgbClr val="0000FF"/>
                </a:solidFill>
                <a:latin typeface="Comic Sans MS" pitchFamily="66" charset="0"/>
              </a:rPr>
              <a:t>’</a:t>
            </a:r>
            <a:r>
              <a:rPr lang="it-IT" sz="2400" b="1" dirty="0">
                <a:solidFill>
                  <a:srgbClr val="0000FF"/>
                </a:solidFill>
                <a:latin typeface="Comic Sans MS" pitchFamily="66" charset="0"/>
              </a:rPr>
              <a:t>Assemblea Internazionale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>
                <a:solidFill>
                  <a:srgbClr val="0000FF"/>
                </a:solidFill>
                <a:latin typeface="Comic Sans MS" pitchFamily="66" charset="0"/>
              </a:rPr>
              <a:t>Rotariani al Congresso Internazionale del Rotary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>
                <a:solidFill>
                  <a:srgbClr val="0000FF"/>
                </a:solidFill>
                <a:latin typeface="Comic Sans MS" pitchFamily="66" charset="0"/>
              </a:rPr>
              <a:t>Eventi Rotariani Internazionali (</a:t>
            </a:r>
            <a:r>
              <a:rPr lang="it-IT" sz="2400" b="1" dirty="0" err="1">
                <a:solidFill>
                  <a:srgbClr val="0000FF"/>
                </a:solidFill>
                <a:latin typeface="Comic Sans MS" pitchFamily="66" charset="0"/>
              </a:rPr>
              <a:t>Convention,Institute,etc</a:t>
            </a:r>
            <a:r>
              <a:rPr lang="it-IT" sz="2400" b="1" dirty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>
                <a:solidFill>
                  <a:srgbClr val="0000FF"/>
                </a:solidFill>
                <a:latin typeface="Comic Sans MS" pitchFamily="66" charset="0"/>
              </a:rPr>
              <a:t>Eventi distrettuali-</a:t>
            </a:r>
            <a:r>
              <a:rPr lang="it-IT" sz="2400" b="1" dirty="0" err="1">
                <a:solidFill>
                  <a:srgbClr val="0000FF"/>
                </a:solidFill>
                <a:latin typeface="Comic Sans MS" pitchFamily="66" charset="0"/>
              </a:rPr>
              <a:t>SEFR,SIPE,Assemblea,Congresso,etc</a:t>
            </a:r>
            <a:r>
              <a:rPr lang="it-IT" sz="2400" b="1" dirty="0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>
                <a:solidFill>
                  <a:srgbClr val="0000FF"/>
                </a:solidFill>
                <a:latin typeface="Comic Sans MS" pitchFamily="66" charset="0"/>
              </a:rPr>
              <a:t>Fiere Internazionali di progetti - Multi-Club Workshop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u="sng" dirty="0">
                <a:solidFill>
                  <a:srgbClr val="0000FF"/>
                </a:solidFill>
                <a:latin typeface="Comic Sans MS" pitchFamily="66" charset="0"/>
              </a:rPr>
              <a:t>Fiera distrettuale Progetti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u="sng" dirty="0">
                <a:solidFill>
                  <a:srgbClr val="0000FF"/>
                </a:solidFill>
                <a:latin typeface="Comic Sans MS" pitchFamily="66" charset="0"/>
              </a:rPr>
              <a:t>Data-base distrettuale dei progetti di Club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>
                <a:solidFill>
                  <a:srgbClr val="0000FF"/>
                </a:solidFill>
                <a:latin typeface="Comic Sans MS" pitchFamily="66" charset="0"/>
              </a:rPr>
              <a:t>Sito </a:t>
            </a:r>
            <a:r>
              <a:rPr lang="it-IT" sz="2400" b="1" dirty="0">
                <a:solidFill>
                  <a:srgbClr val="0000FF"/>
                </a:solidFill>
                <a:latin typeface="Comic Sans MS" pitchFamily="66" charset="0"/>
                <a:hlinkClick r:id="rId3"/>
              </a:rPr>
              <a:t>www.rotary.org</a:t>
            </a:r>
            <a:r>
              <a:rPr lang="it-IT" sz="2400" b="1" dirty="0">
                <a:solidFill>
                  <a:srgbClr val="0000FF"/>
                </a:solidFill>
                <a:latin typeface="Comic Sans MS" pitchFamily="66" charset="0"/>
              </a:rPr>
              <a:t> (</a:t>
            </a:r>
            <a:r>
              <a:rPr lang="it-IT" sz="2400" b="1" dirty="0" err="1">
                <a:solidFill>
                  <a:srgbClr val="0000FF"/>
                </a:solidFill>
                <a:latin typeface="Comic Sans MS" pitchFamily="66" charset="0"/>
              </a:rPr>
              <a:t>ilmiorotary</a:t>
            </a:r>
            <a:r>
              <a:rPr lang="it-IT" sz="2400" b="1" dirty="0">
                <a:solidFill>
                  <a:srgbClr val="0000FF"/>
                </a:solidFill>
                <a:latin typeface="Comic Sans MS" pitchFamily="66" charset="0"/>
              </a:rPr>
              <a:t>/agire/</a:t>
            </a:r>
            <a:r>
              <a:rPr lang="it-IT" sz="2400" b="1" dirty="0" err="1">
                <a:solidFill>
                  <a:srgbClr val="0000FF"/>
                </a:solidFill>
                <a:latin typeface="Comic Sans MS" pitchFamily="66" charset="0"/>
              </a:rPr>
              <a:t>rotaryshowcase</a:t>
            </a:r>
            <a:r>
              <a:rPr lang="it-IT" sz="2400" b="1" dirty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>
                <a:solidFill>
                  <a:srgbClr val="0000FF"/>
                </a:solidFill>
                <a:latin typeface="Comic Sans MS" pitchFamily="66" charset="0"/>
              </a:rPr>
              <a:t>Siti WEB rotariani.ad es :www.matchinggrants.org/global</a:t>
            </a:r>
          </a:p>
          <a:p>
            <a:pPr algn="ctr">
              <a:lnSpc>
                <a:spcPct val="80000"/>
              </a:lnSpc>
            </a:pPr>
            <a:endParaRPr lang="it-IT" sz="28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21"/>
          <p:cNvSpPr txBox="1">
            <a:spLocks noChangeArrowheads="1"/>
          </p:cNvSpPr>
          <p:nvPr/>
        </p:nvSpPr>
        <p:spPr bwMode="auto">
          <a:xfrm>
            <a:off x="0" y="958850"/>
            <a:ext cx="9153525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endParaRPr lang="it-IT" b="1" i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The Rotary Foundation of  Rotary International,</a:t>
            </a:r>
          </a:p>
          <a:p>
            <a:pPr algn="ctr">
              <a:lnSpc>
                <a:spcPct val="80000"/>
              </a:lnSpc>
            </a:pPr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in italiano : FONDAZIONE ROTARY</a:t>
            </a:r>
          </a:p>
          <a:p>
            <a:pPr algn="ctr">
              <a:lnSpc>
                <a:spcPct val="80000"/>
              </a:lnSpc>
            </a:pPr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è una fondazione senza scopi di lucro</a:t>
            </a:r>
          </a:p>
          <a:p>
            <a:pPr algn="ctr"/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( </a:t>
            </a:r>
            <a:r>
              <a:rPr lang="it-IT" altLang="it-IT" b="1" dirty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a </a:t>
            </a:r>
            <a:r>
              <a:rPr lang="it-IT" b="1" dirty="0" err="1">
                <a:solidFill>
                  <a:srgbClr val="0000FF"/>
                </a:solidFill>
                <a:latin typeface="Comic Sans MS" pitchFamily="66" charset="0"/>
              </a:rPr>
              <a:t>not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-for-profit corporation</a:t>
            </a:r>
            <a:r>
              <a:rPr lang="it-IT" altLang="it-IT" b="1" dirty="0">
                <a:solidFill>
                  <a:srgbClr val="0000FF"/>
                </a:solidFill>
                <a:latin typeface="Comic Sans MS" pitchFamily="66" charset="0"/>
              </a:rPr>
              <a:t>”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di diritto USA-Illinois-,</a:t>
            </a:r>
          </a:p>
          <a:p>
            <a:pPr algn="ctr"/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Socio </a:t>
            </a:r>
            <a:r>
              <a:rPr lang="it-IT" b="1" dirty="0" err="1">
                <a:solidFill>
                  <a:srgbClr val="0000FF"/>
                </a:solidFill>
                <a:latin typeface="Comic Sans MS" pitchFamily="66" charset="0"/>
              </a:rPr>
              <a:t>Unico-</a:t>
            </a:r>
            <a:r>
              <a:rPr lang="it-IT" altLang="it-IT" b="1" dirty="0" err="1">
                <a:solidFill>
                  <a:srgbClr val="0000FF"/>
                </a:solidFill>
                <a:latin typeface="Comic Sans MS" pitchFamily="66" charset="0"/>
              </a:rPr>
              <a:t>”</a:t>
            </a:r>
            <a:r>
              <a:rPr lang="it-IT" b="1" dirty="0" err="1">
                <a:solidFill>
                  <a:srgbClr val="0000FF"/>
                </a:solidFill>
                <a:latin typeface="Comic Sans MS" pitchFamily="66" charset="0"/>
              </a:rPr>
              <a:t>corporate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00FF"/>
                </a:solidFill>
                <a:latin typeface="Comic Sans MS" pitchFamily="66" charset="0"/>
              </a:rPr>
              <a:t>member</a:t>
            </a:r>
            <a:r>
              <a:rPr lang="it-IT" altLang="it-IT" b="1" dirty="0">
                <a:solidFill>
                  <a:srgbClr val="0000FF"/>
                </a:solidFill>
                <a:latin typeface="Comic Sans MS" pitchFamily="66" charset="0"/>
              </a:rPr>
              <a:t>”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-il Rotary International) </a:t>
            </a:r>
          </a:p>
          <a:p>
            <a:pPr algn="ctr"/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che</a:t>
            </a:r>
            <a:endParaRPr lang="it-IT" i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r>
              <a:rPr lang="it-IT" sz="2800" i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sz="2800" b="1" dirty="0">
                <a:solidFill>
                  <a:srgbClr val="0000FF"/>
                </a:solidFill>
                <a:latin typeface="Comic Sans MS" pitchFamily="66" charset="0"/>
              </a:rPr>
              <a:t>riceve contribuzioni e distribuisce fondi</a:t>
            </a:r>
          </a:p>
          <a:p>
            <a:pPr algn="ctr"/>
            <a:r>
              <a:rPr lang="it-IT" sz="2800" b="1" i="1" dirty="0">
                <a:solidFill>
                  <a:srgbClr val="0000FF"/>
                </a:solidFill>
                <a:latin typeface="Comic Sans MS" pitchFamily="66" charset="0"/>
              </a:rPr>
              <a:t>a supporto di attività umanitarie ed educative</a:t>
            </a:r>
          </a:p>
          <a:p>
            <a:pPr algn="ctr"/>
            <a:r>
              <a:rPr lang="it-IT" sz="2800" b="1" dirty="0">
                <a:solidFill>
                  <a:srgbClr val="0000FF"/>
                </a:solidFill>
                <a:latin typeface="Comic Sans MS" pitchFamily="66" charset="0"/>
              </a:rPr>
              <a:t>svolte dai  Rotary </a:t>
            </a:r>
            <a:r>
              <a:rPr lang="it-IT" sz="2800" b="1" dirty="0" err="1">
                <a:solidFill>
                  <a:srgbClr val="0000FF"/>
                </a:solidFill>
                <a:latin typeface="Comic Sans MS" pitchFamily="66" charset="0"/>
              </a:rPr>
              <a:t>Clubs</a:t>
            </a:r>
            <a:r>
              <a:rPr lang="it-IT" sz="2800" b="1" dirty="0">
                <a:solidFill>
                  <a:srgbClr val="0000FF"/>
                </a:solidFill>
                <a:latin typeface="Comic Sans MS" pitchFamily="66" charset="0"/>
              </a:rPr>
              <a:t> e dai Distretti</a:t>
            </a:r>
          </a:p>
          <a:p>
            <a:pPr algn="ctr"/>
            <a:endParaRPr lang="it-IT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it-IT" sz="1800" b="1" i="1" dirty="0">
                <a:solidFill>
                  <a:srgbClr val="0000FF"/>
                </a:solidFill>
                <a:latin typeface="Comic Sans MS" pitchFamily="66" charset="0"/>
              </a:rPr>
              <a:t>Da TRF Code of </a:t>
            </a:r>
            <a:r>
              <a:rPr lang="it-IT" sz="1800" b="1" i="1" dirty="0" err="1">
                <a:solidFill>
                  <a:srgbClr val="0000FF"/>
                </a:solidFill>
                <a:latin typeface="Comic Sans MS" pitchFamily="66" charset="0"/>
              </a:rPr>
              <a:t>Policies</a:t>
            </a:r>
            <a:r>
              <a:rPr lang="it-IT" sz="1800" b="1" i="1" dirty="0">
                <a:solidFill>
                  <a:srgbClr val="0000FF"/>
                </a:solidFill>
                <a:latin typeface="Comic Sans MS" pitchFamily="66" charset="0"/>
              </a:rPr>
              <a:t>, Art.1.050</a:t>
            </a:r>
          </a:p>
          <a:p>
            <a:pPr algn="ctr"/>
            <a:endParaRPr lang="it-IT" sz="1800" dirty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62025"/>
            <a:ext cx="1870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3"/>
          <p:cNvSpPr txBox="1">
            <a:spLocks noChangeArrowheads="1"/>
          </p:cNvSpPr>
          <p:nvPr/>
        </p:nvSpPr>
        <p:spPr bwMode="auto">
          <a:xfrm>
            <a:off x="5530850" y="971550"/>
            <a:ext cx="3359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“</a:t>
            </a:r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Doing Good in The World</a:t>
            </a:r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”</a:t>
            </a:r>
            <a:endParaRPr lang="it-IT" altLang="ja-JP" sz="1800" b="1" i="1">
              <a:solidFill>
                <a:srgbClr val="000090"/>
              </a:solidFill>
              <a:latin typeface="Comic Sans MS" pitchFamily="66" charset="0"/>
            </a:endParaRPr>
          </a:p>
          <a:p>
            <a:pPr eaLnBrk="1" hangingPunct="1"/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“Fare del bene nel mondo”</a:t>
            </a:r>
          </a:p>
          <a:p>
            <a:pPr eaLnBrk="1" hangingPunct="1"/>
            <a:endParaRPr lang="it-IT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pic>
        <p:nvPicPr>
          <p:cNvPr id="9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009900"/>
            <a:ext cx="88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62000" y="1447800"/>
            <a:ext cx="7620000" cy="4314825"/>
          </a:xfrm>
          <a:prstGeom prst="horizontalScroll">
            <a:avLst>
              <a:gd name="adj" fmla="val 12108"/>
            </a:avLst>
          </a:prstGeom>
          <a:solidFill>
            <a:srgbClr val="FF990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Mission :     </a:t>
            </a:r>
            <a:r>
              <a:rPr lang="en-US" sz="32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…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to enable Rotarians</a:t>
            </a:r>
          </a:p>
          <a:p>
            <a:pPr algn="ctr"/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                   to advance</a:t>
            </a:r>
          </a:p>
          <a:p>
            <a:pPr algn="ctr"/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World  Understanding, Goodwill, and Peace </a:t>
            </a:r>
          </a:p>
          <a:p>
            <a:pPr algn="ctr"/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through the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improvement of </a:t>
            </a:r>
            <a:r>
              <a:rPr lang="en-US" sz="2800" b="1" i="1" u="sng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health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, 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the support of </a:t>
            </a:r>
            <a:r>
              <a:rPr lang="en-US" sz="2800" b="1" i="1" u="sng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education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,  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the </a:t>
            </a:r>
            <a:r>
              <a:rPr lang="en-US" sz="2800" b="1" i="1" u="sng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alleviation of poverty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98284"/>
            <a:ext cx="73025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FFFFFF"/>
                </a:solidFill>
              </a:rPr>
              <a:t>SEMINARIO ISTRUZIONE SQUADRA DISTRETTUALE</a:t>
            </a:r>
            <a:br>
              <a:rPr lang="it-IT" b="1">
                <a:solidFill>
                  <a:srgbClr val="FFFFFF"/>
                </a:solidFill>
              </a:rPr>
            </a:br>
            <a:r>
              <a:rPr lang="it-IT">
                <a:solidFill>
                  <a:srgbClr val="FFFFFF"/>
                </a:solidFill>
              </a:rPr>
              <a:t>Repubblica di San Marino, 22 Febbraio 2014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-15875" y="3189288"/>
            <a:ext cx="9144000" cy="1620000"/>
          </a:xfrm>
          <a:prstGeom prst="rect">
            <a:avLst/>
          </a:prstGeom>
          <a:solidFill>
            <a:srgbClr val="31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6513" y="3189288"/>
            <a:ext cx="9107487" cy="190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5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Pietro  PASINI 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IL  SOSTEGNO  ALLA  FONDAZIONE  ROTARY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9589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b="1">
              <a:solidFill>
                <a:srgbClr val="3155A4"/>
              </a:solidFill>
              <a:latin typeface="Georgia" pitchFamily="18" charset="0"/>
            </a:endParaRP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21513" name="CasellaDiTesto 2"/>
          <p:cNvSpPr txBox="1">
            <a:spLocks noChangeArrowheads="1"/>
          </p:cNvSpPr>
          <p:nvPr/>
        </p:nvSpPr>
        <p:spPr bwMode="auto">
          <a:xfrm>
            <a:off x="-15875" y="2209800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ctr" eaLnBrk="1" hangingPunct="1"/>
            <a:r>
              <a:rPr lang="it-IT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Governatore </a:t>
            </a:r>
            <a:r>
              <a:rPr lang="it-IT" b="1" dirty="0" smtClean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2017-2018  Maurizio MARCIALIS</a:t>
            </a:r>
            <a:endParaRPr lang="it-IT" b="1" dirty="0">
              <a:solidFill>
                <a:srgbClr val="005DAA"/>
              </a:solidFill>
              <a:latin typeface="Calibri" pitchFamily="34" charset="0"/>
              <a:ea typeface="MS PGothic" pitchFamily="34" charset="-128"/>
            </a:endParaRPr>
          </a:p>
          <a:p>
            <a:pPr algn="ctr" eaLnBrk="1" hangingPunct="1"/>
            <a:r>
              <a:rPr lang="it-IT" sz="1600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Emilia Romagna </a:t>
            </a:r>
            <a:r>
              <a:rPr lang="it-IT" sz="1600" b="1" dirty="0" smtClean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- </a:t>
            </a:r>
            <a:r>
              <a:rPr lang="it-IT" sz="1600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Repubblica di San Marino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09398" y="209499"/>
            <a:ext cx="5229225" cy="1920260"/>
            <a:chOff x="-15875" y="381000"/>
            <a:chExt cx="5229225" cy="1920260"/>
          </a:xfrm>
        </p:grpSpPr>
        <p:pic>
          <p:nvPicPr>
            <p:cNvPr id="21512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81000"/>
              <a:ext cx="4679950" cy="18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sellaDiTesto 2"/>
            <p:cNvSpPr txBox="1">
              <a:spLocks noChangeArrowheads="1"/>
            </p:cNvSpPr>
            <p:nvPr/>
          </p:nvSpPr>
          <p:spPr bwMode="auto">
            <a:xfrm>
              <a:off x="-15875" y="1624152"/>
              <a:ext cx="334472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9pPr>
            </a:lstStyle>
            <a:p>
              <a:pPr algn="r" eaLnBrk="1" hangingPunct="1"/>
              <a:r>
                <a:rPr lang="it-IT" sz="3800" dirty="0" smtClean="0">
                  <a:solidFill>
                    <a:srgbClr val="005DAA"/>
                  </a:solidFill>
                  <a:latin typeface="Calibri" pitchFamily="34" charset="0"/>
                  <a:ea typeface="MS PGothic" pitchFamily="34" charset="-128"/>
                </a:rPr>
                <a:t>Distretto  2072</a:t>
              </a:r>
              <a:endParaRPr lang="it-IT" sz="3800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1249"/>
            <a:ext cx="1767842" cy="1424988"/>
          </a:xfrm>
          <a:prstGeom prst="rect">
            <a:avLst/>
          </a:prstGeom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12763" y="5192671"/>
            <a:ext cx="80867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400" b="1" dirty="0" smtClean="0">
                <a:solidFill>
                  <a:srgbClr val="003399"/>
                </a:solidFill>
                <a:latin typeface="+mn-lt"/>
              </a:rPr>
              <a:t>SEGS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 smtClean="0">
                <a:solidFill>
                  <a:srgbClr val="003399"/>
                </a:solidFill>
                <a:latin typeface="+mn-lt"/>
              </a:rPr>
              <a:t>SEMINARIO  GESTIONE  DELLE  SOVVENZIONI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3399"/>
                </a:solidFill>
                <a:cs typeface="Arial" pitchFamily="34" charset="0"/>
              </a:rPr>
              <a:t>Funo di Argelato (Bo)  -  Sabato 19 Novembre </a:t>
            </a:r>
            <a:r>
              <a:rPr lang="it-IT" sz="1800" dirty="0">
                <a:solidFill>
                  <a:srgbClr val="003399"/>
                </a:solidFill>
                <a:cs typeface="Arial" pitchFamily="34" charset="0"/>
              </a:rPr>
              <a:t>2016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3155A4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1086-E88A-4AC9-94F2-3F0537DC826B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577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22535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22536" name="CasellaDiTesto 1"/>
          <p:cNvSpPr txBox="1">
            <a:spLocks noChangeArrowheads="1"/>
          </p:cNvSpPr>
          <p:nvPr/>
        </p:nvSpPr>
        <p:spPr bwMode="auto">
          <a:xfrm>
            <a:off x="3552825" y="16129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30175" y="1620838"/>
            <a:ext cx="3717925" cy="3935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i="1" u="sng" dirty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Le contribuzioni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(</a:t>
            </a:r>
            <a:r>
              <a:rPr lang="it-IT" sz="2000" b="1" dirty="0" err="1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individuali,di</a:t>
            </a:r>
            <a:r>
              <a:rPr lang="it-IT" sz="2000" b="1" dirty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 Club e/o di Distretto)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dirty="0">
              <a:solidFill>
                <a:srgbClr val="0000FF"/>
              </a:solidFill>
              <a:latin typeface="Comic Sans MS"/>
              <a:ea typeface="+mn-ea"/>
              <a:cs typeface="Comic Sans M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i="1" dirty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ai Fondi 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dirty="0">
              <a:solidFill>
                <a:srgbClr val="0000FF"/>
              </a:solidFill>
              <a:latin typeface="Comic Sans MS"/>
              <a:ea typeface="+mn-ea"/>
              <a:cs typeface="Comic Sans MS"/>
            </a:endParaRP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800" b="1" i="1" u="sng" dirty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Fondo Annuale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sz="2400" b="1" i="1" dirty="0">
              <a:solidFill>
                <a:srgbClr val="0000FF"/>
              </a:solidFill>
              <a:latin typeface="Comic Sans MS"/>
              <a:ea typeface="+mn-ea"/>
              <a:cs typeface="Comic Sans MS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b="1" i="1" dirty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Fondo Polio Plus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sz="2000" b="1" i="1" dirty="0">
              <a:solidFill>
                <a:srgbClr val="000090"/>
              </a:solidFill>
              <a:latin typeface="Comic Sans MS"/>
              <a:ea typeface="+mn-ea"/>
              <a:cs typeface="Comic Sans MS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b="1" i="1" dirty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Fondo di Dotazione</a:t>
            </a: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dirty="0">
              <a:latin typeface="+mn-lt"/>
              <a:ea typeface="+mn-ea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848100" y="1620838"/>
            <a:ext cx="5376863" cy="3810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sz="2800" b="1" i="1" u="sng" dirty="0">
                <a:solidFill>
                  <a:srgbClr val="0000FF"/>
                </a:solidFill>
                <a:latin typeface="Comic Sans MS" pitchFamily="66" charset="0"/>
              </a:rPr>
              <a:t>La partecipazione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b="1" dirty="0">
                <a:solidFill>
                  <a:srgbClr val="0000FF"/>
                </a:solidFill>
                <a:latin typeface="Comic Sans MS" pitchFamily="66" charset="0"/>
              </a:rPr>
              <a:t>( </a:t>
            </a:r>
            <a:r>
              <a:rPr lang="it-IT" sz="2000" b="1" dirty="0" err="1">
                <a:solidFill>
                  <a:srgbClr val="0000FF"/>
                </a:solidFill>
                <a:latin typeface="Comic Sans MS" pitchFamily="66" charset="0"/>
              </a:rPr>
              <a:t>individuale,di</a:t>
            </a:r>
            <a:r>
              <a:rPr lang="it-IT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sz="2000" b="1" dirty="0" err="1">
                <a:solidFill>
                  <a:srgbClr val="0000FF"/>
                </a:solidFill>
                <a:latin typeface="Comic Sans MS" pitchFamily="66" charset="0"/>
              </a:rPr>
              <a:t>Club,e</a:t>
            </a:r>
            <a:r>
              <a:rPr lang="it-IT" sz="2000" b="1" dirty="0">
                <a:solidFill>
                  <a:srgbClr val="0000FF"/>
                </a:solidFill>
                <a:latin typeface="Comic Sans MS" pitchFamily="66" charset="0"/>
              </a:rPr>
              <a:t>/o di Distretto</a:t>
            </a:r>
            <a:r>
              <a:rPr lang="it-IT" sz="1800" b="1" dirty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it-IT" sz="1800" b="1" i="1" u="sng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1800" b="1" i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it-IT" b="1" i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b="1" i="1" dirty="0">
                <a:solidFill>
                  <a:srgbClr val="0000FF"/>
                </a:solidFill>
                <a:latin typeface="Comic Sans MS" pitchFamily="66" charset="0"/>
              </a:rPr>
              <a:t>ai Programmi :</a:t>
            </a:r>
          </a:p>
          <a:p>
            <a:pPr eaLnBrk="1" hangingPunct="1">
              <a:lnSpc>
                <a:spcPct val="90000"/>
              </a:lnSpc>
            </a:pPr>
            <a:endParaRPr lang="it-IT" sz="1800" b="1" i="1" u="sng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sz="2800" b="1" i="1" u="sng" dirty="0">
                <a:solidFill>
                  <a:srgbClr val="0000FF"/>
                </a:solidFill>
                <a:latin typeface="Comic Sans MS" pitchFamily="66" charset="0"/>
              </a:rPr>
              <a:t>Sovvenzioni </a:t>
            </a:r>
          </a:p>
          <a:p>
            <a:pPr eaLnBrk="1" hangingPunct="1">
              <a:lnSpc>
                <a:spcPct val="90000"/>
              </a:lnSpc>
            </a:pPr>
            <a:r>
              <a:rPr lang="it-IT" b="1" i="1" u="sng" dirty="0">
                <a:solidFill>
                  <a:srgbClr val="0000FF"/>
                </a:solidFill>
                <a:latin typeface="Comic Sans MS" pitchFamily="66" charset="0"/>
              </a:rPr>
              <a:t>(Distrettuali- </a:t>
            </a:r>
            <a:r>
              <a:rPr lang="it-IT" b="1" i="1" u="sng" dirty="0" err="1">
                <a:solidFill>
                  <a:srgbClr val="0000FF"/>
                </a:solidFill>
                <a:latin typeface="Comic Sans MS" pitchFamily="66" charset="0"/>
              </a:rPr>
              <a:t>Globali,VTT,Borse</a:t>
            </a:r>
            <a:r>
              <a:rPr lang="it-IT" b="1" i="1" u="sng" dirty="0">
                <a:solidFill>
                  <a:srgbClr val="0000FF"/>
                </a:solidFill>
                <a:latin typeface="Comic Sans MS" pitchFamily="66" charset="0"/>
              </a:rPr>
              <a:t>)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it-IT" sz="2000" b="1" i="1" dirty="0">
              <a:solidFill>
                <a:srgbClr val="00009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Polio Plus ( </a:t>
            </a:r>
            <a:r>
              <a:rPr lang="it-IT" altLang="it-IT" b="1" i="1" dirty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corporate </a:t>
            </a:r>
            <a:r>
              <a:rPr lang="it-IT" b="1" i="1" dirty="0" err="1">
                <a:solidFill>
                  <a:srgbClr val="0000FF"/>
                </a:solidFill>
                <a:latin typeface="Comic Sans MS" pitchFamily="66" charset="0"/>
              </a:rPr>
              <a:t>project</a:t>
            </a:r>
            <a:r>
              <a:rPr lang="it-IT" altLang="it-IT" b="1" i="1" dirty="0">
                <a:solidFill>
                  <a:srgbClr val="0000FF"/>
                </a:solidFill>
                <a:latin typeface="Comic Sans MS" pitchFamily="66" charset="0"/>
              </a:rPr>
              <a:t>”</a:t>
            </a:r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it-IT" sz="2000" b="1" i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Centri della Pace</a:t>
            </a:r>
            <a:r>
              <a:rPr lang="it-IT" sz="1600" b="1" i="1" dirty="0">
                <a:solidFill>
                  <a:srgbClr val="000090"/>
                </a:solidFill>
                <a:latin typeface="Comic Sans MS" pitchFamily="66" charset="0"/>
              </a:rPr>
              <a:t>	</a:t>
            </a:r>
            <a:r>
              <a:rPr lang="it-IT" sz="1200" b="1" i="1" dirty="0">
                <a:solidFill>
                  <a:srgbClr val="0000FF"/>
                </a:solidFill>
                <a:latin typeface="Comic Sans MS" pitchFamily="66" charset="0"/>
              </a:rPr>
              <a:t>				</a:t>
            </a:r>
            <a:endParaRPr lang="it-IT" sz="1800" dirty="0"/>
          </a:p>
        </p:txBody>
      </p:sp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1968500" y="966788"/>
            <a:ext cx="553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b="1">
                <a:solidFill>
                  <a:srgbClr val="0000FF"/>
                </a:solidFill>
                <a:latin typeface="Comic Sans MS" pitchFamily="66" charset="0"/>
              </a:rPr>
              <a:t>IL SOSTEGNO alla FONDAZIONE</a:t>
            </a:r>
            <a:endParaRPr lang="it-IT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24583" name="Rettangolo 2"/>
          <p:cNvSpPr>
            <a:spLocks noChangeArrowheads="1"/>
          </p:cNvSpPr>
          <p:nvPr/>
        </p:nvSpPr>
        <p:spPr bwMode="auto">
          <a:xfrm>
            <a:off x="49213" y="2019300"/>
            <a:ext cx="37179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8" name="CasellaDiTesto 1"/>
          <p:cNvSpPr txBox="1">
            <a:spLocks noChangeArrowheads="1"/>
          </p:cNvSpPr>
          <p:nvPr/>
        </p:nvSpPr>
        <p:spPr bwMode="auto">
          <a:xfrm>
            <a:off x="230188" y="1136650"/>
            <a:ext cx="8823325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2000" b="1" i="1">
                <a:solidFill>
                  <a:srgbClr val="0000FF"/>
                </a:solidFill>
              </a:rPr>
              <a:t>RIEPILOGO STATISTICHE</a:t>
            </a:r>
          </a:p>
          <a:p>
            <a:pPr algn="ctr" eaLnBrk="1" hangingPunct="1"/>
            <a:endParaRPr lang="it-IT" sz="2000"/>
          </a:p>
          <a:p>
            <a:pPr eaLnBrk="1" hangingPunct="1"/>
            <a:r>
              <a:rPr lang="it-IT" sz="2000"/>
              <a:t>            </a:t>
            </a:r>
            <a:r>
              <a:rPr lang="it-IT" b="1"/>
              <a:t>2013/2014                                           Totale cumulativo</a:t>
            </a:r>
          </a:p>
          <a:p>
            <a:pPr eaLnBrk="1" hangingPunct="1"/>
            <a:endParaRPr lang="it-IT" b="1"/>
          </a:p>
          <a:p>
            <a:pPr eaLnBrk="1" hangingPunct="1"/>
            <a:r>
              <a:rPr lang="it-IT" sz="2000" b="1"/>
              <a:t>Contributi                259,6 milioni 					      3,5 miliardi</a:t>
            </a:r>
          </a:p>
          <a:p>
            <a:pPr eaLnBrk="1" hangingPunct="1"/>
            <a:endParaRPr lang="it-IT" sz="2000" b="1"/>
          </a:p>
          <a:p>
            <a:pPr eaLnBrk="1" hangingPunct="1"/>
            <a:r>
              <a:rPr lang="it-IT" sz="2000" b="1" i="1">
                <a:solidFill>
                  <a:srgbClr val="0000FF"/>
                </a:solidFill>
              </a:rPr>
              <a:t> Fondo annuale        116,6 milioni				            2,1 miliardi</a:t>
            </a:r>
          </a:p>
          <a:p>
            <a:pPr eaLnBrk="1" hangingPunct="1"/>
            <a:r>
              <a:rPr lang="it-IT" sz="2000" b="1" i="1">
                <a:solidFill>
                  <a:srgbClr val="0000FF"/>
                </a:solidFill>
              </a:rPr>
              <a:t> Fondo di dotazione   23,7 milioni 					   255 milioni</a:t>
            </a:r>
          </a:p>
          <a:p>
            <a:pPr eaLnBrk="1" hangingPunct="1"/>
            <a:r>
              <a:rPr lang="it-IT" sz="2000" b="1" i="1">
                <a:solidFill>
                  <a:srgbClr val="0000FF"/>
                </a:solidFill>
              </a:rPr>
              <a:t> Fondo PolioPlus       100,3 milioni				            1,1 miliardi</a:t>
            </a:r>
          </a:p>
          <a:p>
            <a:pPr eaLnBrk="1" hangingPunct="1"/>
            <a:r>
              <a:rPr lang="it-IT" sz="2000" b="1" i="1">
                <a:solidFill>
                  <a:srgbClr val="0000FF"/>
                </a:solidFill>
              </a:rPr>
              <a:t> Altro                              19 milioni                                           69,6 milioni</a:t>
            </a:r>
          </a:p>
          <a:p>
            <a:pPr eaLnBrk="1" hangingPunct="1"/>
            <a:endParaRPr lang="it-IT" sz="2000"/>
          </a:p>
          <a:p>
            <a:pPr eaLnBrk="1" hangingPunct="1"/>
            <a:r>
              <a:rPr lang="it-IT" sz="2000" b="1"/>
              <a:t>Spese per programmi 231,5 milioni			         dal 1947: 3,2 miliardi</a:t>
            </a:r>
            <a:endParaRPr lang="it-IT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sellaDiTesto 38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DALLE  CONTRIBUZIONI  ALLE  SOVVENZIONI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sellaDiTesto 4"/>
          <p:cNvSpPr txBox="1">
            <a:spLocks noChangeArrowheads="1"/>
          </p:cNvSpPr>
          <p:nvPr/>
        </p:nvSpPr>
        <p:spPr bwMode="auto">
          <a:xfrm>
            <a:off x="517525" y="838306"/>
            <a:ext cx="5326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b="1" i="1" dirty="0">
                <a:solidFill>
                  <a:srgbClr val="0000FF"/>
                </a:solidFill>
              </a:rPr>
              <a:t>Anno 2014-2015</a:t>
            </a:r>
          </a:p>
        </p:txBody>
      </p:sp>
      <p:pic>
        <p:nvPicPr>
          <p:cNvPr id="22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9" y="1533368"/>
            <a:ext cx="6869586" cy="42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sellaDiTesto 1"/>
          <p:cNvSpPr txBox="1">
            <a:spLocks noChangeArrowheads="1"/>
          </p:cNvSpPr>
          <p:nvPr/>
        </p:nvSpPr>
        <p:spPr bwMode="auto">
          <a:xfrm>
            <a:off x="2989263" y="915830"/>
            <a:ext cx="6154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2800" b="1" i="1" dirty="0"/>
              <a:t>Totale contribuzioni : USD MILLION 269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2"/>
          <p:cNvSpPr txBox="1">
            <a:spLocks noChangeArrowheads="1"/>
          </p:cNvSpPr>
          <p:nvPr/>
        </p:nvSpPr>
        <p:spPr bwMode="auto">
          <a:xfrm>
            <a:off x="2497138" y="354552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23" name="CasellaDiTesto 2"/>
          <p:cNvSpPr txBox="1">
            <a:spLocks noChangeArrowheads="1"/>
          </p:cNvSpPr>
          <p:nvPr/>
        </p:nvSpPr>
        <p:spPr bwMode="auto">
          <a:xfrm>
            <a:off x="2497138" y="354552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24" name="CasellaDiTesto 1"/>
          <p:cNvSpPr txBox="1">
            <a:spLocks noChangeArrowheads="1"/>
          </p:cNvSpPr>
          <p:nvPr/>
        </p:nvSpPr>
        <p:spPr bwMode="auto">
          <a:xfrm>
            <a:off x="3552825" y="175006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25" name="CasellaDiTesto 4"/>
          <p:cNvSpPr txBox="1">
            <a:spLocks noChangeArrowheads="1"/>
          </p:cNvSpPr>
          <p:nvPr/>
        </p:nvSpPr>
        <p:spPr bwMode="auto">
          <a:xfrm>
            <a:off x="152400" y="1288098"/>
            <a:ext cx="285908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b="1" i="1">
              <a:solidFill>
                <a:srgbClr val="0000FF"/>
              </a:solidFill>
            </a:endParaRPr>
          </a:p>
          <a:p>
            <a:pPr eaLnBrk="1" hangingPunct="1"/>
            <a:r>
              <a:rPr lang="it-IT" b="1" i="1">
                <a:solidFill>
                  <a:srgbClr val="0000FF"/>
                </a:solidFill>
              </a:rPr>
              <a:t>Anno 2014-2015</a:t>
            </a:r>
          </a:p>
          <a:p>
            <a:pPr eaLnBrk="1" hangingPunct="1"/>
            <a:endParaRPr lang="it-IT" b="1" i="1">
              <a:solidFill>
                <a:srgbClr val="0000FF"/>
              </a:solidFill>
            </a:endParaRPr>
          </a:p>
          <a:p>
            <a:pPr eaLnBrk="1" hangingPunct="1"/>
            <a:r>
              <a:rPr lang="it-IT" b="1" i="1">
                <a:solidFill>
                  <a:srgbClr val="0000FF"/>
                </a:solidFill>
              </a:rPr>
              <a:t>District Grants</a:t>
            </a:r>
          </a:p>
          <a:p>
            <a:pPr eaLnBrk="1" hangingPunct="1"/>
            <a:r>
              <a:rPr lang="it-IT" b="1" i="1">
                <a:solidFill>
                  <a:srgbClr val="0000FF"/>
                </a:solidFill>
              </a:rPr>
              <a:t>N° 478     $ 25,2 M</a:t>
            </a:r>
          </a:p>
          <a:p>
            <a:pPr eaLnBrk="1" hangingPunct="1"/>
            <a:endParaRPr lang="it-IT" b="1" i="1">
              <a:solidFill>
                <a:srgbClr val="0000FF"/>
              </a:solidFill>
            </a:endParaRPr>
          </a:p>
          <a:p>
            <a:pPr eaLnBrk="1" hangingPunct="1"/>
            <a:r>
              <a:rPr lang="it-IT" b="1" i="1">
                <a:solidFill>
                  <a:srgbClr val="0000FF"/>
                </a:solidFill>
              </a:rPr>
              <a:t>Global Grants</a:t>
            </a:r>
          </a:p>
          <a:p>
            <a:pPr eaLnBrk="1" hangingPunct="1"/>
            <a:r>
              <a:rPr lang="it-IT" b="1" i="1">
                <a:solidFill>
                  <a:srgbClr val="0000FF"/>
                </a:solidFill>
              </a:rPr>
              <a:t>N°1078   $ 68,7 M</a:t>
            </a:r>
          </a:p>
          <a:p>
            <a:pPr eaLnBrk="1" hangingPunct="1"/>
            <a:endParaRPr lang="it-IT" b="1" i="1">
              <a:solidFill>
                <a:srgbClr val="0000FF"/>
              </a:solidFill>
            </a:endParaRPr>
          </a:p>
          <a:p>
            <a:pPr eaLnBrk="1" hangingPunct="1"/>
            <a:r>
              <a:rPr lang="it-IT" b="1" i="1">
                <a:solidFill>
                  <a:srgbClr val="0000FF"/>
                </a:solidFill>
              </a:rPr>
              <a:t>Polio   $ 123 M</a:t>
            </a:r>
          </a:p>
        </p:txBody>
      </p:sp>
      <p:pic>
        <p:nvPicPr>
          <p:cNvPr id="26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746760"/>
            <a:ext cx="57150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sellaDiTesto 3"/>
          <p:cNvSpPr txBox="1">
            <a:spLocks noChangeArrowheads="1"/>
          </p:cNvSpPr>
          <p:nvPr/>
        </p:nvSpPr>
        <p:spPr bwMode="auto">
          <a:xfrm>
            <a:off x="7938" y="977900"/>
            <a:ext cx="91440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Un modo semplice ed efficace di contribuire</a:t>
            </a:r>
          </a:p>
          <a:p>
            <a:pPr eaLnBrk="1" hangingPunct="1">
              <a:lnSpc>
                <a:spcPct val="90000"/>
              </a:lnSpc>
            </a:pPr>
            <a:endParaRPr lang="it-IT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Aderire alla iniziativa EREY : 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b="1" dirty="0" err="1">
                <a:solidFill>
                  <a:srgbClr val="0000FF"/>
                </a:solidFill>
                <a:latin typeface="Comic Sans MS" pitchFamily="66" charset="0"/>
              </a:rPr>
              <a:t>every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00FF"/>
                </a:solidFill>
                <a:latin typeface="Comic Sans MS" pitchFamily="66" charset="0"/>
              </a:rPr>
              <a:t>rotarian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00FF"/>
                </a:solidFill>
                <a:latin typeface="Comic Sans MS" pitchFamily="66" charset="0"/>
              </a:rPr>
              <a:t>every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b="1" dirty="0" err="1">
                <a:solidFill>
                  <a:srgbClr val="0000FF"/>
                </a:solidFill>
                <a:latin typeface="Comic Sans MS" pitchFamily="66" charset="0"/>
              </a:rPr>
              <a:t>year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– ogni rotariano ogni anno</a:t>
            </a:r>
          </a:p>
          <a:p>
            <a:pPr eaLnBrk="1" hangingPunct="1">
              <a:lnSpc>
                <a:spcPct val="90000"/>
              </a:lnSpc>
            </a:pPr>
            <a:endParaRPr lang="it-IT" sz="2000" b="1" i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2000" b="1" i="1" dirty="0">
                <a:solidFill>
                  <a:srgbClr val="0000FF"/>
                </a:solidFill>
                <a:latin typeface="Comic Sans MS" pitchFamily="66" charset="0"/>
              </a:rPr>
              <a:t>Versamento individuale di almeno 100 USD/ogni rotariano/ogni anno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sz="2000" b="1" i="1" dirty="0">
                <a:solidFill>
                  <a:srgbClr val="0000FF"/>
                </a:solidFill>
                <a:latin typeface="Comic Sans MS" pitchFamily="66" charset="0"/>
              </a:rPr>
              <a:t>Al FONDO ANNUALE della ROTARY FOUNDATION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sz="2000" b="1" i="1" dirty="0">
                <a:solidFill>
                  <a:srgbClr val="0000FF"/>
                </a:solidFill>
                <a:latin typeface="Comic Sans MS" pitchFamily="66" charset="0"/>
              </a:rPr>
              <a:t>( attraverso il Club o direttamente anche via </a:t>
            </a:r>
            <a:r>
              <a:rPr lang="it-IT" sz="2000" b="1" i="1" dirty="0" err="1">
                <a:solidFill>
                  <a:srgbClr val="0000FF"/>
                </a:solidFill>
                <a:latin typeface="Comic Sans MS" pitchFamily="66" charset="0"/>
              </a:rPr>
              <a:t>myrotary</a:t>
            </a:r>
            <a:r>
              <a:rPr lang="it-IT" sz="2000" b="1" i="1" dirty="0">
                <a:solidFill>
                  <a:srgbClr val="0000FF"/>
                </a:solidFill>
                <a:latin typeface="Comic Sans MS" pitchFamily="66" charset="0"/>
              </a:rPr>
              <a:t>/</a:t>
            </a:r>
            <a:r>
              <a:rPr lang="it-IT" sz="2000" b="1" i="1" dirty="0" err="1">
                <a:solidFill>
                  <a:srgbClr val="0000FF"/>
                </a:solidFill>
                <a:latin typeface="Comic Sans MS" pitchFamily="66" charset="0"/>
              </a:rPr>
              <a:t>giving</a:t>
            </a:r>
            <a:r>
              <a:rPr lang="it-IT" sz="2000" b="1" i="1" dirty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  <a:p>
            <a:pPr algn="ctr" eaLnBrk="1" hangingPunct="1">
              <a:lnSpc>
                <a:spcPct val="90000"/>
              </a:lnSpc>
            </a:pPr>
            <a:endParaRPr lang="it-IT" sz="2000" b="1" i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2000" b="1" i="1" dirty="0">
                <a:solidFill>
                  <a:srgbClr val="0000FF"/>
                </a:solidFill>
                <a:latin typeface="Comic Sans MS" pitchFamily="66" charset="0"/>
              </a:rPr>
              <a:t>Merita riconoscimento annuale di </a:t>
            </a:r>
            <a:r>
              <a:rPr lang="it-IT" altLang="it-IT" sz="2000" b="1" i="1" dirty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it-IT" sz="2000" b="1" i="1" dirty="0">
                <a:solidFill>
                  <a:srgbClr val="0000FF"/>
                </a:solidFill>
                <a:latin typeface="Comic Sans MS" pitchFamily="66" charset="0"/>
              </a:rPr>
              <a:t>Sostenitore della Rotary Foundation</a:t>
            </a:r>
            <a:r>
              <a:rPr lang="it-IT" altLang="it-IT" sz="2000" b="1" i="1" dirty="0">
                <a:solidFill>
                  <a:srgbClr val="0000FF"/>
                </a:solidFill>
                <a:latin typeface="Comic Sans MS" pitchFamily="66" charset="0"/>
              </a:rPr>
              <a:t>”</a:t>
            </a:r>
            <a:endParaRPr lang="it-IT" sz="2000" b="1" i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2000" b="1" i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2000" b="1" i="1" dirty="0">
                <a:solidFill>
                  <a:srgbClr val="0000FF"/>
                </a:solidFill>
                <a:latin typeface="Comic Sans MS" pitchFamily="66" charset="0"/>
              </a:rPr>
              <a:t>Se effettuato per 10 anni ed un totale di 1000 USD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sz="2000" b="1" i="1" dirty="0">
                <a:solidFill>
                  <a:srgbClr val="0000FF"/>
                </a:solidFill>
                <a:latin typeface="Comic Sans MS" pitchFamily="66" charset="0"/>
              </a:rPr>
              <a:t>comporta il riconoscimento di </a:t>
            </a:r>
            <a:r>
              <a:rPr lang="it-IT" altLang="it-IT" sz="2000" b="1" i="1" dirty="0">
                <a:solidFill>
                  <a:srgbClr val="0000FF"/>
                </a:solidFill>
                <a:latin typeface="Comic Sans MS" pitchFamily="66" charset="0"/>
              </a:rPr>
              <a:t>“”</a:t>
            </a:r>
            <a:r>
              <a:rPr lang="it-IT" sz="2000" b="1" i="1" dirty="0">
                <a:solidFill>
                  <a:srgbClr val="0000FF"/>
                </a:solidFill>
                <a:latin typeface="Comic Sans MS" pitchFamily="66" charset="0"/>
              </a:rPr>
              <a:t>Paul Harris </a:t>
            </a:r>
            <a:r>
              <a:rPr lang="it-IT" sz="2000" b="1" i="1" dirty="0" err="1">
                <a:solidFill>
                  <a:srgbClr val="0000FF"/>
                </a:solidFill>
                <a:latin typeface="Comic Sans MS" pitchFamily="66" charset="0"/>
              </a:rPr>
              <a:t>Fellow</a:t>
            </a:r>
            <a:r>
              <a:rPr lang="it-IT" altLang="it-IT" sz="2000" b="1" i="1" dirty="0">
                <a:solidFill>
                  <a:srgbClr val="0000FF"/>
                </a:solidFill>
                <a:latin typeface="Comic Sans MS" pitchFamily="66" charset="0"/>
              </a:rPr>
              <a:t>”</a:t>
            </a:r>
            <a:r>
              <a:rPr lang="it-IT" sz="2000" b="1" i="1" dirty="0">
                <a:solidFill>
                  <a:srgbClr val="0000FF"/>
                </a:solidFill>
                <a:latin typeface="Comic Sans MS" pitchFamily="66" charset="0"/>
              </a:rPr>
              <a:t> o PHF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sz="2000" b="1" i="1" dirty="0">
                <a:solidFill>
                  <a:srgbClr val="0000FF"/>
                </a:solidFill>
                <a:latin typeface="Comic Sans MS" pitchFamily="66" charset="0"/>
              </a:rPr>
              <a:t>	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9213" y="785813"/>
            <a:ext cx="9094787" cy="4751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FF"/>
                </a:solidFill>
                <a:latin typeface="Comic Sans MS" charset="0"/>
                <a:ea typeface="+mn-ea"/>
                <a:cs typeface="Comic Sans MS" charset="0"/>
              </a:rPr>
              <a:t>    Alcuni esempi di partecipazione dei Club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FF"/>
                </a:solidFill>
                <a:latin typeface="Comic Sans MS" charset="0"/>
                <a:ea typeface="+mn-ea"/>
                <a:cs typeface="Comic Sans MS" charset="0"/>
              </a:rPr>
              <a:t>				ai programmi della ROTARY FOUNDATION: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0000FF"/>
              </a:solidFill>
              <a:latin typeface="Comic Sans MS" charset="0"/>
              <a:ea typeface="+mn-ea"/>
              <a:cs typeface="Comic Sans MS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b="1" i="1" dirty="0">
                <a:solidFill>
                  <a:srgbClr val="0000FF"/>
                </a:solidFill>
                <a:latin typeface="Comic Sans MS" charset="0"/>
                <a:ea typeface="+mn-ea"/>
                <a:cs typeface="Comic Sans MS" charset="0"/>
              </a:rPr>
              <a:t>Segnalare al Distretto persone che possano partecipare a VTT-VTE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b="1" i="1" dirty="0">
                <a:solidFill>
                  <a:srgbClr val="0000FF"/>
                </a:solidFill>
                <a:latin typeface="Comic Sans MS" charset="0"/>
                <a:ea typeface="+mn-ea"/>
                <a:cs typeface="Comic Sans MS" charset="0"/>
              </a:rPr>
              <a:t>Accogliere partecipanti esteri a VTT-VT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sz="2400" b="1" i="1" dirty="0">
              <a:solidFill>
                <a:srgbClr val="0000FF"/>
              </a:solidFill>
              <a:latin typeface="Comic Sans MS" charset="0"/>
              <a:ea typeface="+mn-ea"/>
              <a:cs typeface="Comic Sans MS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b="1" i="1" dirty="0">
                <a:solidFill>
                  <a:srgbClr val="0000FF"/>
                </a:solidFill>
                <a:latin typeface="Comic Sans MS" charset="0"/>
                <a:ea typeface="+mn-ea"/>
                <a:cs typeface="Comic Sans MS" charset="0"/>
              </a:rPr>
              <a:t>Individuare e sostenere soggetti per Borse per la Pace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sz="2400" b="1" i="1" dirty="0">
              <a:solidFill>
                <a:srgbClr val="0000FF"/>
              </a:solidFill>
              <a:latin typeface="Comic Sans MS" charset="0"/>
              <a:ea typeface="+mn-ea"/>
              <a:cs typeface="Comic Sans MS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b="1" i="1" dirty="0">
                <a:solidFill>
                  <a:srgbClr val="0000FF"/>
                </a:solidFill>
                <a:latin typeface="Comic Sans MS" charset="0"/>
                <a:ea typeface="+mn-ea"/>
                <a:cs typeface="Comic Sans MS" charset="0"/>
              </a:rPr>
              <a:t>Individuare e sostenere Soggetti per le Borse di Studio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400" b="1" i="1" dirty="0">
              <a:solidFill>
                <a:srgbClr val="0000FF"/>
              </a:solidFill>
              <a:latin typeface="Comic Sans MS" charset="0"/>
              <a:ea typeface="+mn-ea"/>
              <a:cs typeface="Comic Sans MS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b="1" i="1" dirty="0">
                <a:solidFill>
                  <a:srgbClr val="0000FF"/>
                </a:solidFill>
                <a:latin typeface="Comic Sans MS" charset="0"/>
                <a:ea typeface="+mn-ea"/>
                <a:cs typeface="Comic Sans MS" charset="0"/>
              </a:rPr>
              <a:t>Proporre il sostegno di Sovvenzioni Distrettuali e/o Globali della RF a loro progetti Umanitari ed Educativi  locali e/o internazionali</a:t>
            </a:r>
            <a:r>
              <a:rPr lang="it-IT" sz="1200" b="1" i="1" dirty="0">
                <a:solidFill>
                  <a:srgbClr val="0000FF"/>
                </a:solidFill>
                <a:latin typeface="Comic Sans MS" charset="0"/>
                <a:ea typeface="+mn-ea"/>
                <a:cs typeface="Comic Sans MS" charset="0"/>
              </a:rPr>
              <a:t>		</a:t>
            </a:r>
            <a:endParaRPr lang="it-IT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7" name="Rettangolo 2"/>
          <p:cNvSpPr>
            <a:spLocks noChangeArrowheads="1"/>
          </p:cNvSpPr>
          <p:nvPr/>
        </p:nvSpPr>
        <p:spPr bwMode="auto">
          <a:xfrm>
            <a:off x="0" y="-833438"/>
            <a:ext cx="914400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it-IT" sz="2000" b="1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endParaRPr lang="it-IT" sz="2000" b="1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endParaRPr lang="it-IT" sz="20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CasellaDiTesto 2"/>
          <p:cNvSpPr txBox="1">
            <a:spLocks noChangeArrowheads="1"/>
          </p:cNvSpPr>
          <p:nvPr/>
        </p:nvSpPr>
        <p:spPr bwMode="auto">
          <a:xfrm>
            <a:off x="2497138" y="357600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3" name="CasellaDiTesto 21"/>
          <p:cNvSpPr txBox="1">
            <a:spLocks noChangeArrowheads="1"/>
          </p:cNvSpPr>
          <p:nvPr/>
        </p:nvSpPr>
        <p:spPr bwMode="auto">
          <a:xfrm>
            <a:off x="111125" y="2048828"/>
            <a:ext cx="90027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latin typeface="Wingding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33338" y="3795078"/>
            <a:ext cx="9136062" cy="684212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Sovvenzioni della Fondazione Rotary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  a sostegno dei Progetti di Club e Distretti </a:t>
            </a:r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228600" y="4872990"/>
            <a:ext cx="3890963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Sovvenzioni Distrettuali</a:t>
            </a: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5365750" y="4872990"/>
            <a:ext cx="3546475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Sovvenzioni Globali</a:t>
            </a:r>
          </a:p>
        </p:txBody>
      </p:sp>
      <p:sp>
        <p:nvSpPr>
          <p:cNvPr id="19" name="Freccia giù 5"/>
          <p:cNvSpPr>
            <a:spLocks noChangeArrowheads="1"/>
          </p:cNvSpPr>
          <p:nvPr/>
        </p:nvSpPr>
        <p:spPr bwMode="auto">
          <a:xfrm flipH="1">
            <a:off x="1655763" y="4499928"/>
            <a:ext cx="349250" cy="39370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Freccia giù 8"/>
          <p:cNvSpPr>
            <a:spLocks noChangeArrowheads="1"/>
          </p:cNvSpPr>
          <p:nvPr/>
        </p:nvSpPr>
        <p:spPr bwMode="auto">
          <a:xfrm>
            <a:off x="6700838" y="4499928"/>
            <a:ext cx="441325" cy="406400"/>
          </a:xfrm>
          <a:prstGeom prst="downArrow">
            <a:avLst>
              <a:gd name="adj1" fmla="val 42426"/>
              <a:gd name="adj2" fmla="val 50000"/>
            </a:avLst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371475" y="743903"/>
            <a:ext cx="8772525" cy="812800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00FF"/>
                </a:solidFill>
                <a:latin typeface="+mn-lt"/>
                <a:ea typeface="+mn-ea"/>
              </a:rPr>
              <a:t>dalle contribuzioni al    FONDO ANNUALE PROGRAMMI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00FF"/>
                </a:solidFill>
                <a:latin typeface="+mn-lt"/>
                <a:ea typeface="+mn-ea"/>
              </a:rPr>
              <a:t>della Fondazione Rotary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262063" y="1851978"/>
            <a:ext cx="6854825" cy="720725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 sz="2800" b="1">
                <a:solidFill>
                  <a:srgbClr val="0000FF"/>
                </a:solidFill>
              </a:rPr>
              <a:t>Attraverso il </a:t>
            </a:r>
            <a:r>
              <a:rPr lang="it-IT" sz="2800" b="1" i="1">
                <a:solidFill>
                  <a:srgbClr val="0000FF"/>
                </a:solidFill>
              </a:rPr>
              <a:t>SISTEMA SHARE</a:t>
            </a:r>
          </a:p>
          <a:p>
            <a:pPr algn="ctr"/>
            <a:r>
              <a:rPr lang="it-IT" sz="2800" b="1">
                <a:solidFill>
                  <a:srgbClr val="0000FF"/>
                </a:solidFill>
              </a:rPr>
              <a:t>ripartizione – investimento - ritorno</a:t>
            </a:r>
          </a:p>
        </p:txBody>
      </p:sp>
      <p:sp>
        <p:nvSpPr>
          <p:cNvPr id="23" name="Freccia giù 10"/>
          <p:cNvSpPr>
            <a:spLocks noChangeArrowheads="1"/>
          </p:cNvSpPr>
          <p:nvPr/>
        </p:nvSpPr>
        <p:spPr bwMode="auto">
          <a:xfrm>
            <a:off x="4462463" y="1556703"/>
            <a:ext cx="347662" cy="25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Rettangolo 23"/>
          <p:cNvSpPr>
            <a:spLocks noChangeArrowheads="1"/>
          </p:cNvSpPr>
          <p:nvPr/>
        </p:nvSpPr>
        <p:spPr bwMode="auto">
          <a:xfrm>
            <a:off x="228600" y="2879090"/>
            <a:ext cx="5732463" cy="547688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FF"/>
                </a:solidFill>
                <a:latin typeface="+mn-lt"/>
                <a:ea typeface="+mn-ea"/>
              </a:rPr>
              <a:t>Fondo di Designazione Distrettuale FODD</a:t>
            </a:r>
          </a:p>
        </p:txBody>
      </p:sp>
      <p:sp>
        <p:nvSpPr>
          <p:cNvPr id="25" name="Rettangolo 24"/>
          <p:cNvSpPr>
            <a:spLocks noChangeArrowheads="1"/>
          </p:cNvSpPr>
          <p:nvPr/>
        </p:nvSpPr>
        <p:spPr bwMode="auto">
          <a:xfrm>
            <a:off x="6189663" y="2879090"/>
            <a:ext cx="2722562" cy="547688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FF"/>
                </a:solidFill>
                <a:latin typeface="+mn-lt"/>
                <a:ea typeface="+mn-ea"/>
              </a:rPr>
              <a:t>FONDO MONDIALE</a:t>
            </a:r>
          </a:p>
        </p:txBody>
      </p:sp>
      <p:sp>
        <p:nvSpPr>
          <p:cNvPr id="26" name="Freccia giù 12"/>
          <p:cNvSpPr>
            <a:spLocks noChangeArrowheads="1"/>
          </p:cNvSpPr>
          <p:nvPr/>
        </p:nvSpPr>
        <p:spPr bwMode="auto">
          <a:xfrm>
            <a:off x="2159000" y="3426778"/>
            <a:ext cx="484188" cy="368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Freccia giù 13"/>
          <p:cNvSpPr>
            <a:spLocks noChangeArrowheads="1"/>
          </p:cNvSpPr>
          <p:nvPr/>
        </p:nvSpPr>
        <p:spPr bwMode="auto">
          <a:xfrm>
            <a:off x="6756400" y="3426778"/>
            <a:ext cx="484188" cy="368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8" name="Connettore 2 27"/>
          <p:cNvCxnSpPr>
            <a:cxnSpLocks noChangeShapeType="1"/>
          </p:cNvCxnSpPr>
          <p:nvPr/>
        </p:nvCxnSpPr>
        <p:spPr bwMode="auto">
          <a:xfrm flipH="1">
            <a:off x="4394200" y="2572703"/>
            <a:ext cx="6826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nettore 2 28"/>
          <p:cNvCxnSpPr>
            <a:cxnSpLocks noChangeShapeType="1"/>
          </p:cNvCxnSpPr>
          <p:nvPr/>
        </p:nvCxnSpPr>
        <p:spPr bwMode="auto">
          <a:xfrm>
            <a:off x="4264025" y="2572703"/>
            <a:ext cx="2008188" cy="2206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Connettore 2 29"/>
          <p:cNvCxnSpPr>
            <a:cxnSpLocks noChangeShapeType="1"/>
          </p:cNvCxnSpPr>
          <p:nvPr/>
        </p:nvCxnSpPr>
        <p:spPr bwMode="auto">
          <a:xfrm flipH="1">
            <a:off x="2643188" y="2572703"/>
            <a:ext cx="1751012" cy="2206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pic>
        <p:nvPicPr>
          <p:cNvPr id="10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009900"/>
            <a:ext cx="88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2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3" name="CasellaDiTesto 21"/>
          <p:cNvSpPr txBox="1">
            <a:spLocks noChangeArrowheads="1"/>
          </p:cNvSpPr>
          <p:nvPr/>
        </p:nvSpPr>
        <p:spPr bwMode="auto">
          <a:xfrm>
            <a:off x="0" y="1501775"/>
            <a:ext cx="91440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it-IT" sz="1400" b="1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it-IT" sz="1600" b="1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32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" name="CasellaDiTesto 1"/>
          <p:cNvSpPr txBox="1">
            <a:spLocks noChangeArrowheads="1"/>
          </p:cNvSpPr>
          <p:nvPr/>
        </p:nvSpPr>
        <p:spPr bwMode="auto">
          <a:xfrm>
            <a:off x="3552825" y="16129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5" name="CasellaDiTesto 14"/>
          <p:cNvSpPr txBox="1"/>
          <p:nvPr/>
        </p:nvSpPr>
        <p:spPr>
          <a:xfrm>
            <a:off x="-30163" y="1450975"/>
            <a:ext cx="9080501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sz="2000" b="1" i="1" dirty="0">
              <a:solidFill>
                <a:srgbClr val="0000FF"/>
              </a:solidFill>
              <a:latin typeface="Comic Sans MS"/>
              <a:ea typeface="+mn-ea"/>
              <a:cs typeface="Comic Sans M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latin typeface="+mn-lt"/>
              <a:ea typeface="+mn-ea"/>
            </a:endParaRPr>
          </a:p>
        </p:txBody>
      </p:sp>
      <p:sp>
        <p:nvSpPr>
          <p:cNvPr id="16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7" name="CasellaDiTesto 1"/>
          <p:cNvSpPr txBox="1">
            <a:spLocks noChangeArrowheads="1"/>
          </p:cNvSpPr>
          <p:nvPr/>
        </p:nvSpPr>
        <p:spPr bwMode="auto">
          <a:xfrm>
            <a:off x="3552825" y="16129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8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9" name="CasellaDiTesto 21"/>
          <p:cNvSpPr txBox="1">
            <a:spLocks noChangeArrowheads="1"/>
          </p:cNvSpPr>
          <p:nvPr/>
        </p:nvSpPr>
        <p:spPr bwMode="auto">
          <a:xfrm>
            <a:off x="122238" y="16002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 algn="ctr"/>
            <a:endParaRPr lang="it-IT" sz="2800" b="1">
              <a:solidFill>
                <a:srgbClr val="000090"/>
              </a:solidFill>
              <a:latin typeface="Comic Sans MS" pitchFamily="66" charset="0"/>
            </a:endParaRPr>
          </a:p>
          <a:p>
            <a:pPr algn="ctr" eaLnBrk="1" hangingPunct="1"/>
            <a:endParaRPr lang="it-IT" sz="2000">
              <a:latin typeface="Comic Sans MS" pitchFamily="66" charset="0"/>
            </a:endParaRPr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160463" y="696913"/>
            <a:ext cx="7620000" cy="685800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 b="1">
                <a:solidFill>
                  <a:srgbClr val="0000FF"/>
                </a:solidFill>
                <a:latin typeface="Comic Sans MS" pitchFamily="66" charset="0"/>
              </a:rPr>
              <a:t>Dopo 3 anni CONTRIBUZIONE Al FONDO ANNUALE</a:t>
            </a:r>
          </a:p>
          <a:p>
            <a:pPr algn="ctr"/>
            <a:r>
              <a:rPr lang="it-IT" b="1">
                <a:solidFill>
                  <a:srgbClr val="0000FF"/>
                </a:solidFill>
                <a:latin typeface="Comic Sans MS" pitchFamily="66" charset="0"/>
              </a:rPr>
              <a:t>(al netto dei proventi dell</a:t>
            </a:r>
            <a:r>
              <a:rPr lang="it-IT" altLang="it-IT" b="1">
                <a:solidFill>
                  <a:srgbClr val="0000FF"/>
                </a:solidFill>
                <a:latin typeface="Comic Sans MS" pitchFamily="66" charset="0"/>
              </a:rPr>
              <a:t>’</a:t>
            </a:r>
            <a:r>
              <a:rPr lang="it-IT" b="1">
                <a:solidFill>
                  <a:srgbClr val="0000FF"/>
                </a:solidFill>
                <a:latin typeface="Comic Sans MS" pitchFamily="66" charset="0"/>
              </a:rPr>
              <a:t>investimento triennale)</a:t>
            </a:r>
          </a:p>
        </p:txBody>
      </p:sp>
      <p:sp>
        <p:nvSpPr>
          <p:cNvPr id="23" name="Ovale 22"/>
          <p:cNvSpPr>
            <a:spLocks noChangeArrowheads="1"/>
          </p:cNvSpPr>
          <p:nvPr/>
        </p:nvSpPr>
        <p:spPr bwMode="auto">
          <a:xfrm>
            <a:off x="1392238" y="2124075"/>
            <a:ext cx="1808162" cy="14525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00FF"/>
                </a:solidFill>
                <a:latin typeface="+mn-lt"/>
                <a:ea typeface="+mn-ea"/>
              </a:rPr>
              <a:t>FODD</a:t>
            </a:r>
          </a:p>
        </p:txBody>
      </p:sp>
      <p:sp>
        <p:nvSpPr>
          <p:cNvPr id="24" name="CasellaDiTesto 9"/>
          <p:cNvSpPr txBox="1">
            <a:spLocks noChangeArrowheads="1"/>
          </p:cNvSpPr>
          <p:nvPr/>
        </p:nvSpPr>
        <p:spPr bwMode="auto">
          <a:xfrm>
            <a:off x="931863" y="1574800"/>
            <a:ext cx="211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>
                <a:latin typeface="Arial" pitchFamily="34" charset="0"/>
                <a:ea typeface="ヒラギノ角ゴ Pro W3" pitchFamily="2" charset="-128"/>
              </a:rPr>
              <a:t>               50%</a:t>
            </a:r>
          </a:p>
        </p:txBody>
      </p:sp>
      <p:sp>
        <p:nvSpPr>
          <p:cNvPr id="25" name="Freccia sinistra 41"/>
          <p:cNvSpPr>
            <a:spLocks noChangeArrowheads="1"/>
          </p:cNvSpPr>
          <p:nvPr/>
        </p:nvSpPr>
        <p:spPr bwMode="auto">
          <a:xfrm rot="13404916">
            <a:off x="4519613" y="1727200"/>
            <a:ext cx="677862" cy="484188"/>
          </a:xfrm>
          <a:prstGeom prst="leftArrow">
            <a:avLst>
              <a:gd name="adj1" fmla="val 42102"/>
              <a:gd name="adj2" fmla="val 4999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Ovale 25"/>
          <p:cNvSpPr>
            <a:spLocks noChangeArrowheads="1"/>
          </p:cNvSpPr>
          <p:nvPr/>
        </p:nvSpPr>
        <p:spPr bwMode="auto">
          <a:xfrm>
            <a:off x="4521200" y="2159000"/>
            <a:ext cx="1935163" cy="1447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00FF"/>
                </a:solidFill>
                <a:latin typeface="+mn-lt"/>
                <a:ea typeface="+mn-ea"/>
              </a:rPr>
              <a:t>FONDO MONDIALE</a:t>
            </a:r>
          </a:p>
        </p:txBody>
      </p:sp>
      <p:sp>
        <p:nvSpPr>
          <p:cNvPr id="27" name="CasellaDiTesto 15"/>
          <p:cNvSpPr txBox="1">
            <a:spLocks noChangeArrowheads="1"/>
          </p:cNvSpPr>
          <p:nvPr/>
        </p:nvSpPr>
        <p:spPr bwMode="auto">
          <a:xfrm>
            <a:off x="5257800" y="1662113"/>
            <a:ext cx="123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>
                <a:latin typeface="Arial" pitchFamily="34" charset="0"/>
                <a:ea typeface="ヒラギノ角ゴ Pro W3" pitchFamily="2" charset="-128"/>
              </a:rPr>
              <a:t>45%</a:t>
            </a:r>
          </a:p>
        </p:txBody>
      </p:sp>
      <p:sp>
        <p:nvSpPr>
          <p:cNvPr id="28" name="Freccia giù 45"/>
          <p:cNvSpPr>
            <a:spLocks noChangeArrowheads="1"/>
          </p:cNvSpPr>
          <p:nvPr/>
        </p:nvSpPr>
        <p:spPr bwMode="auto">
          <a:xfrm>
            <a:off x="7281863" y="1381125"/>
            <a:ext cx="381000" cy="752475"/>
          </a:xfrm>
          <a:prstGeom prst="down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Ovale 28"/>
          <p:cNvSpPr>
            <a:spLocks noChangeArrowheads="1"/>
          </p:cNvSpPr>
          <p:nvPr/>
        </p:nvSpPr>
        <p:spPr bwMode="auto">
          <a:xfrm>
            <a:off x="6781800" y="2325688"/>
            <a:ext cx="1447800" cy="11557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lt1"/>
                </a:solidFill>
                <a:latin typeface="+mn-lt"/>
                <a:ea typeface="+mn-ea"/>
              </a:rPr>
              <a:t>Spese gestione</a:t>
            </a:r>
          </a:p>
        </p:txBody>
      </p:sp>
      <p:sp>
        <p:nvSpPr>
          <p:cNvPr id="30" name="Rettangolo 29"/>
          <p:cNvSpPr>
            <a:spLocks noChangeArrowheads="1"/>
          </p:cNvSpPr>
          <p:nvPr/>
        </p:nvSpPr>
        <p:spPr bwMode="auto">
          <a:xfrm>
            <a:off x="36513" y="4524375"/>
            <a:ext cx="2644775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00FF"/>
                </a:solidFill>
                <a:latin typeface="+mn-lt"/>
                <a:ea typeface="+mn-ea"/>
              </a:rPr>
              <a:t>Sovvenzioni Distrettuali</a:t>
            </a:r>
          </a:p>
        </p:txBody>
      </p:sp>
      <p:sp>
        <p:nvSpPr>
          <p:cNvPr id="31" name="Freccia giù 48"/>
          <p:cNvSpPr>
            <a:spLocks noChangeArrowheads="1"/>
          </p:cNvSpPr>
          <p:nvPr/>
        </p:nvSpPr>
        <p:spPr bwMode="auto">
          <a:xfrm rot="2223392">
            <a:off x="1290638" y="3390900"/>
            <a:ext cx="484187" cy="1114425"/>
          </a:xfrm>
          <a:prstGeom prst="down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CasellaDiTesto 9"/>
          <p:cNvSpPr txBox="1">
            <a:spLocks noChangeArrowheads="1"/>
          </p:cNvSpPr>
          <p:nvPr/>
        </p:nvSpPr>
        <p:spPr bwMode="auto">
          <a:xfrm>
            <a:off x="7683500" y="1763713"/>
            <a:ext cx="966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>
                <a:latin typeface="Arial" pitchFamily="34" charset="0"/>
                <a:ea typeface="ヒラギノ角ゴ Pro W3" pitchFamily="2" charset="-128"/>
              </a:rPr>
              <a:t>5%</a:t>
            </a:r>
          </a:p>
        </p:txBody>
      </p:sp>
      <p:sp>
        <p:nvSpPr>
          <p:cNvPr id="33" name="CasellaDiTesto 15"/>
          <p:cNvSpPr txBox="1">
            <a:spLocks noChangeArrowheads="1"/>
          </p:cNvSpPr>
          <p:nvPr/>
        </p:nvSpPr>
        <p:spPr bwMode="auto">
          <a:xfrm rot="18496600">
            <a:off x="228601" y="3408362"/>
            <a:ext cx="1636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>
                <a:latin typeface="Arial" pitchFamily="34" charset="0"/>
                <a:ea typeface="ヒラギノ角ゴ Pro W3" pitchFamily="2" charset="-128"/>
              </a:rPr>
              <a:t>Max.50%</a:t>
            </a:r>
          </a:p>
        </p:txBody>
      </p:sp>
      <p:sp>
        <p:nvSpPr>
          <p:cNvPr id="34" name="CasellaDiTesto 19"/>
          <p:cNvSpPr txBox="1">
            <a:spLocks noChangeArrowheads="1"/>
          </p:cNvSpPr>
          <p:nvPr/>
        </p:nvSpPr>
        <p:spPr bwMode="auto">
          <a:xfrm rot="1152308">
            <a:off x="3248025" y="2349500"/>
            <a:ext cx="1427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>
              <a:latin typeface="Arial" pitchFamily="34" charset="0"/>
              <a:ea typeface="ヒラギノ角ゴ Pro W3" pitchFamily="2" charset="-128"/>
            </a:endParaRPr>
          </a:p>
          <a:p>
            <a:pPr eaLnBrk="1" hangingPunct="1"/>
            <a:r>
              <a:rPr lang="it-IT">
                <a:latin typeface="Arial" pitchFamily="34" charset="0"/>
                <a:ea typeface="ヒラギノ角ゴ Pro W3" pitchFamily="2" charset="-128"/>
              </a:rPr>
              <a:t>Min.50%</a:t>
            </a:r>
          </a:p>
        </p:txBody>
      </p:sp>
      <p:sp>
        <p:nvSpPr>
          <p:cNvPr id="35" name="Rettangolo 34"/>
          <p:cNvSpPr>
            <a:spLocks noChangeArrowheads="1"/>
          </p:cNvSpPr>
          <p:nvPr/>
        </p:nvSpPr>
        <p:spPr bwMode="auto">
          <a:xfrm>
            <a:off x="6030913" y="4524375"/>
            <a:ext cx="2862262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FF"/>
                </a:solidFill>
                <a:latin typeface="+mn-lt"/>
                <a:ea typeface="+mn-ea"/>
              </a:rPr>
              <a:t>Sovvenzioni Globali</a:t>
            </a:r>
          </a:p>
        </p:txBody>
      </p:sp>
      <p:sp>
        <p:nvSpPr>
          <p:cNvPr id="36" name="Freccia giù 53"/>
          <p:cNvSpPr>
            <a:spLocks noChangeArrowheads="1"/>
          </p:cNvSpPr>
          <p:nvPr/>
        </p:nvSpPr>
        <p:spPr bwMode="auto">
          <a:xfrm rot="18571973">
            <a:off x="6513513" y="3136900"/>
            <a:ext cx="484188" cy="1481137"/>
          </a:xfrm>
          <a:prstGeom prst="downArrow">
            <a:avLst>
              <a:gd name="adj1" fmla="val 50000"/>
              <a:gd name="adj2" fmla="val 5000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Rettangolo 36"/>
          <p:cNvSpPr>
            <a:spLocks noChangeArrowheads="1"/>
          </p:cNvSpPr>
          <p:nvPr/>
        </p:nvSpPr>
        <p:spPr bwMode="auto">
          <a:xfrm>
            <a:off x="2855913" y="4524375"/>
            <a:ext cx="2747962" cy="11430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0000FF"/>
                </a:solidFill>
                <a:latin typeface="Comic Sans MS" charset="0"/>
                <a:ea typeface="+mn-ea"/>
                <a:cs typeface="Comic Sans MS" charset="0"/>
              </a:rPr>
              <a:t>POLIO PLUS, Centri Rotary della Pace o donato ad altri Distretti</a:t>
            </a:r>
            <a:endParaRPr lang="it-IT" sz="2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Freccia giù 55"/>
          <p:cNvSpPr>
            <a:spLocks noChangeArrowheads="1"/>
          </p:cNvSpPr>
          <p:nvPr/>
        </p:nvSpPr>
        <p:spPr bwMode="auto">
          <a:xfrm rot="17411996">
            <a:off x="4469606" y="2040732"/>
            <a:ext cx="484187" cy="3371850"/>
          </a:xfrm>
          <a:prstGeom prst="down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Freccia sinistra 56"/>
          <p:cNvSpPr>
            <a:spLocks noChangeArrowheads="1"/>
          </p:cNvSpPr>
          <p:nvPr/>
        </p:nvSpPr>
        <p:spPr bwMode="auto">
          <a:xfrm rot="17617407">
            <a:off x="3459163" y="3738563"/>
            <a:ext cx="808037" cy="446087"/>
          </a:xfrm>
          <a:prstGeom prst="left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Freccia giù 1"/>
          <p:cNvSpPr>
            <a:spLocks noChangeArrowheads="1"/>
          </p:cNvSpPr>
          <p:nvPr/>
        </p:nvSpPr>
        <p:spPr bwMode="auto">
          <a:xfrm rot="3585671">
            <a:off x="2917031" y="1531144"/>
            <a:ext cx="484188" cy="1022350"/>
          </a:xfrm>
          <a:prstGeom prst="down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" name="CasellaDiTesto 2"/>
          <p:cNvSpPr txBox="1">
            <a:spLocks noChangeArrowheads="1"/>
          </p:cNvSpPr>
          <p:nvPr/>
        </p:nvSpPr>
        <p:spPr bwMode="auto">
          <a:xfrm>
            <a:off x="3589338" y="1382713"/>
            <a:ext cx="99695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2800"/>
              <a:t>100%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/>
        </p:nvGraphicFramePr>
        <p:xfrm>
          <a:off x="97094" y="1132487"/>
          <a:ext cx="4901559" cy="3161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4986338" y="973138"/>
            <a:ext cx="41576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 b="1" i="1">
                <a:solidFill>
                  <a:srgbClr val="0000FF"/>
                </a:solidFill>
              </a:rPr>
              <a:t>Somma massima disponibile per </a:t>
            </a:r>
          </a:p>
          <a:p>
            <a:pPr eaLnBrk="1" hangingPunct="1"/>
            <a:r>
              <a:rPr lang="it-IT" sz="1800" b="1" i="1">
                <a:solidFill>
                  <a:srgbClr val="0000FF"/>
                </a:solidFill>
              </a:rPr>
              <a:t>Sovvenzione Distrettuale (50% FODD)</a:t>
            </a:r>
          </a:p>
          <a:p>
            <a:pPr eaLnBrk="1" hangingPunct="1"/>
            <a:endParaRPr lang="it-IT" sz="1800" b="1" i="1">
              <a:solidFill>
                <a:srgbClr val="0000FF"/>
              </a:solidFill>
            </a:endParaRPr>
          </a:p>
          <a:p>
            <a:pPr eaLnBrk="1" hangingPunct="1"/>
            <a:r>
              <a:rPr lang="it-IT" sz="1800" b="1" i="1">
                <a:solidFill>
                  <a:srgbClr val="0000FF"/>
                </a:solidFill>
              </a:rPr>
              <a:t>2013-14  = 90,138 USD </a:t>
            </a:r>
            <a:r>
              <a:rPr lang="it-IT" sz="1200" b="1" i="1">
                <a:solidFill>
                  <a:srgbClr val="0000FF"/>
                </a:solidFill>
              </a:rPr>
              <a:t>(</a:t>
            </a:r>
            <a:r>
              <a:rPr lang="it-IT" sz="1800" b="1" i="1">
                <a:solidFill>
                  <a:srgbClr val="0000FF"/>
                </a:solidFill>
              </a:rPr>
              <a:t>da 2010-11)</a:t>
            </a:r>
            <a:endParaRPr lang="it-IT" sz="2800" b="1" i="1">
              <a:solidFill>
                <a:srgbClr val="0000FF"/>
              </a:solidFill>
            </a:endParaRPr>
          </a:p>
          <a:p>
            <a:pPr eaLnBrk="1" hangingPunct="1"/>
            <a:r>
              <a:rPr lang="it-IT" sz="1800" b="1" i="1">
                <a:solidFill>
                  <a:srgbClr val="0000FF"/>
                </a:solidFill>
              </a:rPr>
              <a:t>2014-15  = 83,752   </a:t>
            </a:r>
            <a:r>
              <a:rPr lang="it-IT" altLang="it-IT" sz="1800" b="1" i="1">
                <a:solidFill>
                  <a:srgbClr val="0000FF"/>
                </a:solidFill>
              </a:rPr>
              <a:t>“”</a:t>
            </a:r>
            <a:r>
              <a:rPr lang="it-IT" sz="1800" b="1" i="1">
                <a:solidFill>
                  <a:srgbClr val="0000FF"/>
                </a:solidFill>
              </a:rPr>
              <a:t>   (da 2011-12)</a:t>
            </a:r>
          </a:p>
          <a:p>
            <a:pPr eaLnBrk="1" hangingPunct="1"/>
            <a:r>
              <a:rPr lang="it-IT" sz="1800" b="1" i="1">
                <a:solidFill>
                  <a:srgbClr val="0000FF"/>
                </a:solidFill>
              </a:rPr>
              <a:t>2015- 16 =  87,050   </a:t>
            </a:r>
            <a:r>
              <a:rPr lang="it-IT" altLang="it-IT" sz="1800" b="1" i="1">
                <a:solidFill>
                  <a:srgbClr val="0000FF"/>
                </a:solidFill>
              </a:rPr>
              <a:t>“”</a:t>
            </a:r>
            <a:r>
              <a:rPr lang="it-IT" sz="1800" b="1" i="1">
                <a:solidFill>
                  <a:srgbClr val="0000FF"/>
                </a:solidFill>
              </a:rPr>
              <a:t>  (da 2012-13)</a:t>
            </a:r>
          </a:p>
          <a:p>
            <a:pPr eaLnBrk="1" hangingPunct="1"/>
            <a:endParaRPr lang="it-IT" sz="1800" b="1" i="1">
              <a:solidFill>
                <a:srgbClr val="0000FF"/>
              </a:solidFill>
            </a:endParaRPr>
          </a:p>
          <a:p>
            <a:pPr eaLnBrk="1" hangingPunct="1"/>
            <a:r>
              <a:rPr lang="it-IT" sz="1800" b="1">
                <a:solidFill>
                  <a:srgbClr val="0000FF"/>
                </a:solidFill>
              </a:rPr>
              <a:t>2016-17  =  84,362   </a:t>
            </a:r>
            <a:r>
              <a:rPr lang="it-IT" altLang="it-IT" sz="1800" b="1">
                <a:solidFill>
                  <a:srgbClr val="0000FF"/>
                </a:solidFill>
              </a:rPr>
              <a:t>“”</a:t>
            </a:r>
            <a:r>
              <a:rPr lang="it-IT" sz="1800" b="1">
                <a:solidFill>
                  <a:srgbClr val="0000FF"/>
                </a:solidFill>
              </a:rPr>
              <a:t> (da 2013-14)</a:t>
            </a:r>
          </a:p>
          <a:p>
            <a:pPr eaLnBrk="1" hangingPunct="1"/>
            <a:r>
              <a:rPr lang="it-IT" sz="1800" b="1">
                <a:solidFill>
                  <a:srgbClr val="0000FF"/>
                </a:solidFill>
              </a:rPr>
              <a:t>2017-18  =  71,197   </a:t>
            </a:r>
            <a:r>
              <a:rPr lang="it-IT" altLang="it-IT" sz="1800" b="1">
                <a:solidFill>
                  <a:srgbClr val="0000FF"/>
                </a:solidFill>
              </a:rPr>
              <a:t>“”</a:t>
            </a:r>
            <a:r>
              <a:rPr lang="it-IT" sz="1800" b="1">
                <a:solidFill>
                  <a:srgbClr val="0000FF"/>
                </a:solidFill>
              </a:rPr>
              <a:t> (da 2014-15)</a:t>
            </a:r>
          </a:p>
          <a:p>
            <a:pPr eaLnBrk="1" hangingPunct="1"/>
            <a:r>
              <a:rPr lang="it-IT" sz="1800" b="1">
                <a:solidFill>
                  <a:srgbClr val="0000FF"/>
                </a:solidFill>
              </a:rPr>
              <a:t>2018-19  =  86,370  </a:t>
            </a:r>
            <a:r>
              <a:rPr lang="it-IT" altLang="it-IT" sz="1800" b="1">
                <a:solidFill>
                  <a:srgbClr val="0000FF"/>
                </a:solidFill>
              </a:rPr>
              <a:t>“”</a:t>
            </a:r>
            <a:r>
              <a:rPr lang="it-IT" sz="1800" b="1">
                <a:solidFill>
                  <a:srgbClr val="0000FF"/>
                </a:solidFill>
              </a:rPr>
              <a:t>  (da 2015-16)</a:t>
            </a:r>
          </a:p>
          <a:p>
            <a:pPr eaLnBrk="1" hangingPunct="1"/>
            <a:endParaRPr lang="it-IT" sz="1800" b="1">
              <a:solidFill>
                <a:srgbClr val="0000FF"/>
              </a:solidFill>
            </a:endParaRPr>
          </a:p>
          <a:p>
            <a:pPr eaLnBrk="1" hangingPunct="1"/>
            <a:r>
              <a:rPr lang="it-IT" sz="1800" b="1" i="1">
                <a:solidFill>
                  <a:srgbClr val="0000FF"/>
                </a:solidFill>
              </a:rPr>
              <a:t>2019-20  =   ????      </a:t>
            </a:r>
            <a:r>
              <a:rPr lang="it-IT" altLang="it-IT" sz="1800" b="1" i="1">
                <a:solidFill>
                  <a:srgbClr val="0000FF"/>
                </a:solidFill>
              </a:rPr>
              <a:t>“”</a:t>
            </a:r>
            <a:r>
              <a:rPr lang="it-IT" sz="1800" b="1" i="1">
                <a:solidFill>
                  <a:srgbClr val="0000FF"/>
                </a:solidFill>
              </a:rPr>
              <a:t> (da 2016-17)</a:t>
            </a:r>
          </a:p>
        </p:txBody>
      </p:sp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236538" y="4468813"/>
            <a:ext cx="9166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2000" b="1" i="1">
                <a:solidFill>
                  <a:srgbClr val="0000FF"/>
                </a:solidFill>
              </a:rPr>
              <a:t>FODD 2016-2017 da contribuzioni a Fondo Annuale nell</a:t>
            </a:r>
            <a:r>
              <a:rPr lang="it-IT" altLang="it-IT" sz="2000" b="1" i="1">
                <a:solidFill>
                  <a:srgbClr val="0000FF"/>
                </a:solidFill>
              </a:rPr>
              <a:t>’</a:t>
            </a:r>
            <a:r>
              <a:rPr lang="it-IT" sz="2000" b="1" i="1">
                <a:solidFill>
                  <a:srgbClr val="0000FF"/>
                </a:solidFill>
              </a:rPr>
              <a:t>anno 2013-2014</a:t>
            </a:r>
          </a:p>
          <a:p>
            <a:pPr eaLnBrk="1" hangingPunct="1"/>
            <a:r>
              <a:rPr lang="it-IT" sz="2000" b="1" i="1">
                <a:solidFill>
                  <a:srgbClr val="0000FF"/>
                </a:solidFill>
              </a:rPr>
              <a:t>FODD 2017-2018 da contribuzioni a Fondo Annuale nell</a:t>
            </a:r>
            <a:r>
              <a:rPr lang="it-IT" altLang="it-IT" sz="2000" b="1" i="1">
                <a:solidFill>
                  <a:srgbClr val="0000FF"/>
                </a:solidFill>
              </a:rPr>
              <a:t>’</a:t>
            </a:r>
            <a:r>
              <a:rPr lang="it-IT" sz="2000" b="1" i="1">
                <a:solidFill>
                  <a:srgbClr val="0000FF"/>
                </a:solidFill>
              </a:rPr>
              <a:t>anno 2014-2015</a:t>
            </a:r>
          </a:p>
          <a:p>
            <a:pPr eaLnBrk="1" hangingPunct="1"/>
            <a:r>
              <a:rPr lang="it-IT" sz="2000" b="1" i="1">
                <a:solidFill>
                  <a:srgbClr val="0000FF"/>
                </a:solidFill>
              </a:rPr>
              <a:t>FODD 2018-2019 da contribuzioni a Fondo Annuale nell</a:t>
            </a:r>
            <a:r>
              <a:rPr lang="it-IT" altLang="it-IT" sz="2000" b="1" i="1">
                <a:solidFill>
                  <a:srgbClr val="0000FF"/>
                </a:solidFill>
              </a:rPr>
              <a:t>’</a:t>
            </a:r>
            <a:r>
              <a:rPr lang="it-IT" sz="2000" b="1" i="1">
                <a:solidFill>
                  <a:srgbClr val="0000FF"/>
                </a:solidFill>
              </a:rPr>
              <a:t>anno 2015-2016,   e così via.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"/>
          <p:cNvSpPr txBox="1">
            <a:spLocks noChangeArrowheads="1"/>
          </p:cNvSpPr>
          <p:nvPr/>
        </p:nvSpPr>
        <p:spPr bwMode="auto">
          <a:xfrm>
            <a:off x="68263" y="1113473"/>
            <a:ext cx="9002712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sz="2000" b="1" dirty="0">
              <a:solidFill>
                <a:srgbClr val="0000FF"/>
              </a:solidFill>
            </a:endParaRPr>
          </a:p>
          <a:p>
            <a:pPr eaLnBrk="1" hangingPunct="1"/>
            <a:r>
              <a:rPr lang="it-IT" sz="2000" b="1" dirty="0">
                <a:solidFill>
                  <a:srgbClr val="0000FF"/>
                </a:solidFill>
              </a:rPr>
              <a:t>DG                       </a:t>
            </a:r>
            <a:r>
              <a:rPr lang="it-IT" sz="2000" b="1" dirty="0" err="1">
                <a:solidFill>
                  <a:srgbClr val="0000FF"/>
                </a:solidFill>
              </a:rPr>
              <a:t>N.Progetti</a:t>
            </a:r>
            <a:r>
              <a:rPr lang="it-IT" sz="2000" b="1" dirty="0">
                <a:solidFill>
                  <a:srgbClr val="0000FF"/>
                </a:solidFill>
              </a:rPr>
              <a:t>               DISTRETTO               CLUB               Valore totale</a:t>
            </a:r>
            <a:br>
              <a:rPr lang="it-IT" sz="2000" b="1" dirty="0">
                <a:solidFill>
                  <a:srgbClr val="0000FF"/>
                </a:solidFill>
              </a:rPr>
            </a:br>
            <a:r>
              <a:rPr lang="it-IT" sz="1500" b="1" dirty="0">
                <a:solidFill>
                  <a:srgbClr val="0000FF"/>
                </a:solidFill>
              </a:rPr>
              <a:t>	</a:t>
            </a:r>
            <a:r>
              <a:rPr lang="it-IT" sz="2000" b="1" dirty="0">
                <a:solidFill>
                  <a:srgbClr val="0000FF"/>
                </a:solidFill>
              </a:rPr>
              <a:t>						        FODD ($)                 Cash($)                    $</a:t>
            </a:r>
          </a:p>
          <a:p>
            <a:pPr eaLnBrk="1" hangingPunct="1"/>
            <a:r>
              <a:rPr lang="it-IT" sz="2000" b="1" u="sng" dirty="0">
                <a:solidFill>
                  <a:srgbClr val="0000FF"/>
                </a:solidFill>
              </a:rPr>
              <a:t>14</a:t>
            </a:r>
            <a:r>
              <a:rPr lang="it-IT" sz="2000" b="1" dirty="0">
                <a:solidFill>
                  <a:srgbClr val="0000FF"/>
                </a:solidFill>
              </a:rPr>
              <a:t>10108                      23                        90.138               114.430                    204.568       </a:t>
            </a:r>
          </a:p>
          <a:p>
            <a:pPr eaLnBrk="1" hangingPunct="1"/>
            <a:endParaRPr lang="it-IT" sz="2000" b="1" dirty="0">
              <a:solidFill>
                <a:srgbClr val="0000FF"/>
              </a:solidFill>
            </a:endParaRPr>
          </a:p>
          <a:p>
            <a:pPr eaLnBrk="1" hangingPunct="1"/>
            <a:r>
              <a:rPr lang="it-IT" sz="2000" b="1" u="sng" dirty="0">
                <a:solidFill>
                  <a:srgbClr val="0000FF"/>
                </a:solidFill>
              </a:rPr>
              <a:t>15</a:t>
            </a:r>
            <a:r>
              <a:rPr lang="it-IT" sz="2000" b="1" dirty="0">
                <a:solidFill>
                  <a:srgbClr val="0000FF"/>
                </a:solidFill>
              </a:rPr>
              <a:t>14604                      21                         83.752               136.248                    220.000</a:t>
            </a:r>
          </a:p>
          <a:p>
            <a:pPr eaLnBrk="1" hangingPunct="1"/>
            <a:endParaRPr lang="it-IT" sz="2000" b="1" dirty="0">
              <a:solidFill>
                <a:srgbClr val="0000FF"/>
              </a:solidFill>
            </a:endParaRPr>
          </a:p>
          <a:p>
            <a:pPr eaLnBrk="1" hangingPunct="1"/>
            <a:r>
              <a:rPr lang="it-IT" sz="2000" b="1" u="sng" dirty="0">
                <a:solidFill>
                  <a:srgbClr val="0000FF"/>
                </a:solidFill>
              </a:rPr>
              <a:t>16</a:t>
            </a:r>
            <a:r>
              <a:rPr lang="it-IT" sz="2000" b="1" dirty="0">
                <a:solidFill>
                  <a:srgbClr val="0000FF"/>
                </a:solidFill>
              </a:rPr>
              <a:t>23654                      26                         87.050                  88.282                    175.332</a:t>
            </a:r>
          </a:p>
          <a:p>
            <a:pPr eaLnBrk="1" hangingPunct="1"/>
            <a:endParaRPr lang="it-IT" sz="2000" b="1" dirty="0">
              <a:solidFill>
                <a:srgbClr val="0000FF"/>
              </a:solidFill>
            </a:endParaRPr>
          </a:p>
          <a:p>
            <a:pPr eaLnBrk="1" hangingPunct="1"/>
            <a:r>
              <a:rPr lang="it-IT" sz="2000" b="1" u="sng" dirty="0">
                <a:solidFill>
                  <a:srgbClr val="0000FF"/>
                </a:solidFill>
              </a:rPr>
              <a:t>17</a:t>
            </a:r>
            <a:r>
              <a:rPr lang="it-IT" sz="2000" b="1" dirty="0">
                <a:solidFill>
                  <a:srgbClr val="0000FF"/>
                </a:solidFill>
              </a:rPr>
              <a:t>33388                      23                          84.362               157.724                    242.086</a:t>
            </a:r>
          </a:p>
          <a:p>
            <a:pPr eaLnBrk="1" hangingPunct="1"/>
            <a:endParaRPr lang="it-IT" sz="2000" b="1" dirty="0">
              <a:solidFill>
                <a:srgbClr val="0000FF"/>
              </a:solidFill>
            </a:endParaRPr>
          </a:p>
          <a:p>
            <a:pPr eaLnBrk="1" hangingPunct="1"/>
            <a:r>
              <a:rPr lang="it-IT" sz="2000" b="1" i="1" dirty="0">
                <a:solidFill>
                  <a:srgbClr val="0000FF"/>
                </a:solidFill>
              </a:rPr>
              <a:t>TOTALE                       93                      345.302                496.684                    841.986</a:t>
            </a:r>
          </a:p>
          <a:p>
            <a:pPr eaLnBrk="1" hangingPunct="1"/>
            <a:endParaRPr lang="it-IT" sz="1000" b="1" i="1" dirty="0">
              <a:solidFill>
                <a:srgbClr val="0000FF"/>
              </a:solidFill>
            </a:endParaRPr>
          </a:p>
          <a:p>
            <a:pPr eaLnBrk="1" hangingPunct="1"/>
            <a:r>
              <a:rPr lang="it-IT" sz="2000" b="1" i="1" dirty="0">
                <a:solidFill>
                  <a:srgbClr val="0000FF"/>
                </a:solidFill>
              </a:rPr>
              <a:t>Anno 2016-2017 Disponibili da FODD ulteriori 80,000 $ per Global </a:t>
            </a:r>
            <a:r>
              <a:rPr lang="it-IT" sz="2000" b="1" i="1" dirty="0" err="1">
                <a:solidFill>
                  <a:srgbClr val="0000FF"/>
                </a:solidFill>
              </a:rPr>
              <a:t>Grants</a:t>
            </a:r>
            <a:r>
              <a:rPr lang="it-IT" sz="2000" b="1" i="1" dirty="0">
                <a:solidFill>
                  <a:srgbClr val="0000FF"/>
                </a:solidFill>
              </a:rPr>
              <a:t> e/o altro</a:t>
            </a:r>
          </a:p>
          <a:p>
            <a:pPr eaLnBrk="1" hangingPunct="1"/>
            <a:endParaRPr lang="it-IT" sz="500" b="1" i="1" dirty="0">
              <a:solidFill>
                <a:srgbClr val="0000FF"/>
              </a:solidFill>
            </a:endParaRPr>
          </a:p>
          <a:p>
            <a:pPr eaLnBrk="1" hangingPunct="1"/>
            <a:r>
              <a:rPr lang="it-IT" b="1" i="1" dirty="0">
                <a:solidFill>
                  <a:srgbClr val="0000FF"/>
                </a:solidFill>
              </a:rPr>
              <a:t>DG 1843256          ?                    71,197 ( $)            ?                         ?</a:t>
            </a:r>
          </a:p>
          <a:p>
            <a:pPr eaLnBrk="1" hangingPunct="1"/>
            <a:endParaRPr lang="it-IT" sz="2000" b="1" dirty="0">
              <a:solidFill>
                <a:srgbClr val="0000FF"/>
              </a:solidFill>
            </a:endParaRPr>
          </a:p>
          <a:p>
            <a:pPr eaLnBrk="1" hangingPunct="1"/>
            <a:endParaRPr lang="it-IT" sz="2000" b="1" dirty="0">
              <a:solidFill>
                <a:srgbClr val="0000FF"/>
              </a:solidFill>
            </a:endParaRPr>
          </a:p>
          <a:p>
            <a:pPr eaLnBrk="1" hangingPunct="1"/>
            <a:r>
              <a:rPr lang="it-IT" sz="2000" b="1" dirty="0">
                <a:solidFill>
                  <a:srgbClr val="0000FF"/>
                </a:solidFill>
              </a:rPr>
              <a:t>         </a:t>
            </a:r>
          </a:p>
        </p:txBody>
      </p:sp>
      <p:sp>
        <p:nvSpPr>
          <p:cNvPr id="34821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34823" name="Rettangolo 2"/>
          <p:cNvSpPr>
            <a:spLocks noChangeArrowheads="1"/>
          </p:cNvSpPr>
          <p:nvPr/>
        </p:nvSpPr>
        <p:spPr bwMode="auto">
          <a:xfrm>
            <a:off x="49213" y="2019300"/>
            <a:ext cx="37179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9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3552825" y="16129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1" name="Rettangolo 2"/>
          <p:cNvSpPr>
            <a:spLocks noChangeArrowheads="1"/>
          </p:cNvSpPr>
          <p:nvPr/>
        </p:nvSpPr>
        <p:spPr bwMode="auto">
          <a:xfrm>
            <a:off x="0" y="-833438"/>
            <a:ext cx="914400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it-IT" sz="2000" b="1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endParaRPr lang="it-IT" sz="2000" b="1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endParaRPr lang="it-IT" sz="20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" name="Rettangolo 1"/>
          <p:cNvSpPr>
            <a:spLocks noChangeArrowheads="1"/>
          </p:cNvSpPr>
          <p:nvPr/>
        </p:nvSpPr>
        <p:spPr bwMode="auto">
          <a:xfrm>
            <a:off x="1347788" y="739140"/>
            <a:ext cx="699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 SOVVENZIONI DISTRETTUALI COMPLESSIVE DISTRETTO 2072</a:t>
            </a:r>
          </a:p>
          <a:p>
            <a:r>
              <a:rPr lang="it-IT" b="1" dirty="0">
                <a:solidFill>
                  <a:srgbClr val="0000FF"/>
                </a:solidFill>
              </a:rPr>
              <a:t>                           ( da 2013-2014 a 2016-2017))</a:t>
            </a:r>
          </a:p>
        </p:txBody>
      </p:sp>
      <p:cxnSp>
        <p:nvCxnSpPr>
          <p:cNvPr id="14" name="Connettore 1 13"/>
          <p:cNvCxnSpPr>
            <a:cxnSpLocks noChangeShapeType="1"/>
          </p:cNvCxnSpPr>
          <p:nvPr/>
        </p:nvCxnSpPr>
        <p:spPr bwMode="auto">
          <a:xfrm>
            <a:off x="228600" y="4502785"/>
            <a:ext cx="8550275" cy="174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21"/>
          <p:cNvSpPr txBox="1">
            <a:spLocks noChangeArrowheads="1"/>
          </p:cNvSpPr>
          <p:nvPr/>
        </p:nvSpPr>
        <p:spPr bwMode="auto">
          <a:xfrm>
            <a:off x="0" y="989013"/>
            <a:ext cx="9151938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it-IT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it-IT" alt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QUALIFICAZIONE</a:t>
            </a:r>
            <a:r>
              <a:rPr lang="it-IT" alt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DEL CLUB</a:t>
            </a:r>
          </a:p>
          <a:p>
            <a:pPr algn="ctr" eaLnBrk="1" hangingPunct="1">
              <a:lnSpc>
                <a:spcPct val="90000"/>
              </a:lnSpc>
            </a:pPr>
            <a:endParaRPr lang="it-IT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Ogni Rotary Club 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 chiedere una Sovvenzione della Rotary Foundation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 un Progetto svolto da solo o assieme ad altri Club</a:t>
            </a:r>
          </a:p>
          <a:p>
            <a:pPr algn="ctr" eaLnBrk="1" hangingPunct="1">
              <a:lnSpc>
                <a:spcPct val="90000"/>
              </a:lnSpc>
            </a:pPr>
            <a:endParaRPr lang="it-IT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è tenuto a </a:t>
            </a:r>
            <a:r>
              <a:rPr lang="it-IT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conseguire,tramite</a:t>
            </a: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il Distretto, 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it-IT" altLang="it-IT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it-IT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qualificazione</a:t>
            </a:r>
            <a:r>
              <a:rPr lang="it-IT" altLang="it-IT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it-IT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</a:pPr>
            <a:endParaRPr lang="it-IT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 attestare l</a:t>
            </a:r>
            <a:r>
              <a:rPr lang="it-IT" alt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impegno e la capacità del Club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ricevere e gestire adeguatamente i fondi concessi </a:t>
            </a:r>
          </a:p>
          <a:p>
            <a:pPr algn="ctr" eaLnBrk="1" hangingPunct="1">
              <a:lnSpc>
                <a:spcPct val="90000"/>
              </a:lnSpc>
            </a:pPr>
            <a:endParaRPr lang="it-IT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CasellaDiTesto 1"/>
          <p:cNvSpPr txBox="1">
            <a:spLocks noChangeArrowheads="1"/>
          </p:cNvSpPr>
          <p:nvPr/>
        </p:nvSpPr>
        <p:spPr bwMode="auto">
          <a:xfrm>
            <a:off x="-2135188" y="3000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it-IT"/>
          </a:p>
        </p:txBody>
      </p:sp>
      <p:pic>
        <p:nvPicPr>
          <p:cNvPr id="9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236" y="776215"/>
            <a:ext cx="4977524" cy="4954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4"/>
          <p:cNvSpPr txBox="1">
            <a:spLocks noChangeArrowheads="1"/>
          </p:cNvSpPr>
          <p:nvPr/>
        </p:nvSpPr>
        <p:spPr bwMode="auto">
          <a:xfrm>
            <a:off x="259080" y="308610"/>
            <a:ext cx="522922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b="1" i="1" dirty="0">
              <a:solidFill>
                <a:srgbClr val="0000FF"/>
              </a:solidFill>
            </a:endParaRPr>
          </a:p>
          <a:p>
            <a:pPr eaLnBrk="1" hangingPunct="1"/>
            <a:endParaRPr lang="it-IT" b="1" i="1" dirty="0">
              <a:solidFill>
                <a:srgbClr val="0000FF"/>
              </a:solidFill>
            </a:endParaRPr>
          </a:p>
          <a:p>
            <a:pPr eaLnBrk="1" hangingPunct="1"/>
            <a:r>
              <a:rPr lang="it-IT" b="1" i="1" dirty="0">
                <a:solidFill>
                  <a:srgbClr val="0000FF"/>
                </a:solidFill>
              </a:rPr>
              <a:t>Progetti con </a:t>
            </a:r>
          </a:p>
          <a:p>
            <a:pPr eaLnBrk="1" hangingPunct="1"/>
            <a:r>
              <a:rPr lang="it-IT" b="1" i="1" dirty="0">
                <a:solidFill>
                  <a:srgbClr val="0000FF"/>
                </a:solidFill>
              </a:rPr>
              <a:t>SOVVENZIONE GLOBALE </a:t>
            </a:r>
          </a:p>
          <a:p>
            <a:pPr eaLnBrk="1" hangingPunct="1"/>
            <a:r>
              <a:rPr lang="it-IT" b="1" i="1" dirty="0">
                <a:solidFill>
                  <a:srgbClr val="0000FF"/>
                </a:solidFill>
              </a:rPr>
              <a:t>della Fondazione Rotary</a:t>
            </a:r>
          </a:p>
          <a:p>
            <a:pPr eaLnBrk="1" hangingPunct="1"/>
            <a:r>
              <a:rPr lang="it-IT" b="1" i="1" dirty="0">
                <a:solidFill>
                  <a:srgbClr val="0000FF"/>
                </a:solidFill>
              </a:rPr>
              <a:t>partecipati dai Club </a:t>
            </a:r>
          </a:p>
          <a:p>
            <a:pPr eaLnBrk="1" hangingPunct="1"/>
            <a:r>
              <a:rPr lang="it-IT" b="1" i="1" dirty="0">
                <a:solidFill>
                  <a:srgbClr val="0000FF"/>
                </a:solidFill>
              </a:rPr>
              <a:t>del Distretto 2072</a:t>
            </a:r>
          </a:p>
          <a:p>
            <a:pPr eaLnBrk="1" hangingPunct="1"/>
            <a:r>
              <a:rPr lang="it-IT" b="1" i="1" dirty="0">
                <a:solidFill>
                  <a:srgbClr val="0000FF"/>
                </a:solidFill>
              </a:rPr>
              <a:t>Dal 01/Luglio/2013</a:t>
            </a:r>
          </a:p>
          <a:p>
            <a:pPr eaLnBrk="1" hangingPunct="1"/>
            <a:r>
              <a:rPr lang="it-IT" b="1" i="1" dirty="0">
                <a:solidFill>
                  <a:srgbClr val="0000FF"/>
                </a:solidFill>
              </a:rPr>
              <a:t>Al 30 Giugno 2016 :</a:t>
            </a:r>
          </a:p>
          <a:p>
            <a:pPr eaLnBrk="1" hangingPunct="1"/>
            <a:endParaRPr lang="it-IT" b="1" i="1" dirty="0">
              <a:solidFill>
                <a:srgbClr val="0000FF"/>
              </a:solidFill>
            </a:endParaRPr>
          </a:p>
          <a:p>
            <a:pPr eaLnBrk="1" hangingPunct="1"/>
            <a:r>
              <a:rPr lang="it-IT" b="1" i="1" dirty="0">
                <a:solidFill>
                  <a:srgbClr val="0000FF"/>
                </a:solidFill>
              </a:rPr>
              <a:t>29 Sovvenzioni Globali</a:t>
            </a:r>
          </a:p>
          <a:p>
            <a:pPr eaLnBrk="1" hangingPunct="1"/>
            <a:r>
              <a:rPr lang="it-IT" b="1" i="1" dirty="0">
                <a:solidFill>
                  <a:srgbClr val="0000FF"/>
                </a:solidFill>
              </a:rPr>
              <a:t> Valore complessivo</a:t>
            </a:r>
          </a:p>
          <a:p>
            <a:pPr eaLnBrk="1" hangingPunct="1"/>
            <a:r>
              <a:rPr lang="it-IT" b="1" i="1" dirty="0">
                <a:solidFill>
                  <a:srgbClr val="0000FF"/>
                </a:solidFill>
              </a:rPr>
              <a:t> dei Progetti</a:t>
            </a:r>
          </a:p>
          <a:p>
            <a:pPr eaLnBrk="1" hangingPunct="1"/>
            <a:r>
              <a:rPr lang="it-IT" b="1" i="1" dirty="0">
                <a:solidFill>
                  <a:srgbClr val="0000FF"/>
                </a:solidFill>
              </a:rPr>
              <a:t>1.802.045 USD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21"/>
          <p:cNvSpPr txBox="1">
            <a:spLocks noChangeArrowheads="1"/>
          </p:cNvSpPr>
          <p:nvPr/>
        </p:nvSpPr>
        <p:spPr bwMode="auto">
          <a:xfrm>
            <a:off x="-7938" y="952500"/>
            <a:ext cx="91519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it-IT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FODD Anno 2017-2018</a:t>
            </a:r>
          </a:p>
          <a:p>
            <a:pPr algn="ctr" eaLnBrk="1" hangingPunct="1">
              <a:lnSpc>
                <a:spcPct val="90000"/>
              </a:lnSpc>
            </a:pPr>
            <a:endParaRPr lang="it-IT" b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Da versamenti 2014-2015 al Fondo Annuale: USD 284,768</a:t>
            </a:r>
          </a:p>
          <a:p>
            <a:pPr eaLnBrk="1" hangingPunct="1">
              <a:lnSpc>
                <a:spcPct val="90000"/>
              </a:lnSpc>
            </a:pPr>
            <a:r>
              <a:rPr lang="it-IT" b="1" u="sng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</a:p>
          <a:p>
            <a:pPr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Valore del FODD – DDF   </a:t>
            </a:r>
            <a:r>
              <a:rPr lang="it-IT" b="1" u="sng" dirty="0">
                <a:solidFill>
                  <a:srgbClr val="0000FF"/>
                </a:solidFill>
                <a:latin typeface="Comic Sans MS" pitchFamily="66" charset="0"/>
              </a:rPr>
              <a:t>=   		50%=    USD 142,384</a:t>
            </a:r>
          </a:p>
          <a:p>
            <a:pPr eaLnBrk="1" hangingPunct="1">
              <a:lnSpc>
                <a:spcPct val="90000"/>
              </a:lnSpc>
            </a:pPr>
            <a:r>
              <a:rPr lang="it-IT" b="1" u="sng" dirty="0">
                <a:solidFill>
                  <a:srgbClr val="0000FF"/>
                </a:solidFill>
                <a:latin typeface="Comic Sans MS" pitchFamily="66" charset="0"/>
              </a:rPr>
              <a:t>Versamento al Fondo Mondiale =45%+5% =USD 142,384</a:t>
            </a:r>
          </a:p>
          <a:p>
            <a:pPr eaLnBrk="1" hangingPunct="1">
              <a:lnSpc>
                <a:spcPct val="90000"/>
              </a:lnSpc>
            </a:pPr>
            <a:endParaRPr lang="it-IT" b="1" u="sng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b="1" dirty="0" err="1">
                <a:solidFill>
                  <a:srgbClr val="0000FF"/>
                </a:solidFill>
                <a:latin typeface="Comic Sans MS" pitchFamily="66" charset="0"/>
              </a:rPr>
              <a:t>District</a:t>
            </a: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Grant-Sovvenzione Distrettuale  N°1843256 </a:t>
            </a:r>
          </a:p>
          <a:p>
            <a:pPr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(50% di FODD disponibile 2017-2018)  = USD 71,197</a:t>
            </a:r>
          </a:p>
          <a:p>
            <a:pPr eaLnBrk="1" hangingPunct="1">
              <a:lnSpc>
                <a:spcPct val="90000"/>
              </a:lnSpc>
            </a:pPr>
            <a:endParaRPr lang="it-IT" b="1" i="1" u="sng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b="1" i="1" u="sng" dirty="0">
                <a:solidFill>
                  <a:srgbClr val="0000FF"/>
                </a:solidFill>
                <a:latin typeface="Comic Sans MS" pitchFamily="66" charset="0"/>
              </a:rPr>
              <a:t>** Restante 50% del FODD = disponibile per Global </a:t>
            </a:r>
            <a:r>
              <a:rPr lang="it-IT" b="1" i="1" u="sng" dirty="0" err="1">
                <a:solidFill>
                  <a:srgbClr val="0000FF"/>
                </a:solidFill>
                <a:latin typeface="Comic Sans MS" pitchFamily="66" charset="0"/>
              </a:rPr>
              <a:t>Grants</a:t>
            </a:r>
            <a:r>
              <a:rPr lang="it-IT" b="1" i="1" u="sng" dirty="0">
                <a:solidFill>
                  <a:srgbClr val="0000FF"/>
                </a:solidFill>
                <a:latin typeface="Comic Sans MS" pitchFamily="66" charset="0"/>
              </a:rPr>
              <a:t> di Club e Distretto, </a:t>
            </a:r>
            <a:r>
              <a:rPr lang="it-IT" b="1" i="1" u="sng" dirty="0" err="1">
                <a:solidFill>
                  <a:srgbClr val="0000FF"/>
                </a:solidFill>
                <a:latin typeface="Comic Sans MS" pitchFamily="66" charset="0"/>
              </a:rPr>
              <a:t>Polio,Centri</a:t>
            </a:r>
            <a:r>
              <a:rPr lang="it-IT" b="1" i="1" u="sng" dirty="0">
                <a:solidFill>
                  <a:srgbClr val="0000FF"/>
                </a:solidFill>
                <a:latin typeface="Comic Sans MS" pitchFamily="66" charset="0"/>
              </a:rPr>
              <a:t> della Pace, altri Distretti)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979488"/>
            <a:ext cx="460375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2"/>
          <p:cNvSpPr txBox="1">
            <a:spLocks noChangeArrowheads="1"/>
          </p:cNvSpPr>
          <p:nvPr/>
        </p:nvSpPr>
        <p:spPr bwMode="auto">
          <a:xfrm>
            <a:off x="4435475" y="5342890"/>
            <a:ext cx="4708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b="1" i="1" dirty="0">
                <a:solidFill>
                  <a:srgbClr val="0000FF"/>
                </a:solidFill>
              </a:rPr>
              <a:t>100 ANNI DI BENE </a:t>
            </a:r>
            <a:r>
              <a:rPr lang="it-IT" b="1" i="1" u="sng" dirty="0">
                <a:solidFill>
                  <a:srgbClr val="0000FF"/>
                </a:solidFill>
              </a:rPr>
              <a:t>NEL MONDO  </a:t>
            </a:r>
            <a:r>
              <a:rPr lang="it-IT" b="1" i="1" dirty="0">
                <a:solidFill>
                  <a:srgbClr val="0000FF"/>
                </a:solidFill>
              </a:rPr>
              <a:t>!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82880" y="1053783"/>
            <a:ext cx="4843463" cy="492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2016-2017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dirty="0">
                <a:solidFill>
                  <a:srgbClr val="0000FF"/>
                </a:solidFill>
                <a:latin typeface="+mn-lt"/>
                <a:ea typeface="+mn-ea"/>
              </a:rPr>
              <a:t>OBIETTIVO DEL CENTENARIO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dirty="0">
                <a:solidFill>
                  <a:srgbClr val="0000FF"/>
                </a:solidFill>
                <a:latin typeface="+mn-lt"/>
                <a:ea typeface="+mn-ea"/>
              </a:rPr>
              <a:t>RACCOLTA  FONDI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i="1" dirty="0">
              <a:solidFill>
                <a:srgbClr val="0000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dirty="0">
                <a:solidFill>
                  <a:srgbClr val="0000FF"/>
                </a:solidFill>
                <a:latin typeface="+mn-lt"/>
                <a:ea typeface="+mn-ea"/>
              </a:rPr>
              <a:t>$ 300 milioni USD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dirty="0">
                <a:solidFill>
                  <a:srgbClr val="0000FF"/>
                </a:solidFill>
                <a:latin typeface="+mn-lt"/>
                <a:ea typeface="+mn-ea"/>
              </a:rPr>
              <a:t>Donazioni a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b="1" i="1" dirty="0">
                <a:solidFill>
                  <a:srgbClr val="0000FF"/>
                </a:solidFill>
                <a:latin typeface="+mn-lt"/>
                <a:ea typeface="+mn-ea"/>
              </a:rPr>
              <a:t>FONDO ANNUALE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b="1" i="1" dirty="0">
                <a:solidFill>
                  <a:srgbClr val="0000FF"/>
                </a:solidFill>
                <a:latin typeface="+mn-lt"/>
                <a:ea typeface="+mn-ea"/>
              </a:rPr>
              <a:t>FONDO DI DOTAZIONE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i="1" dirty="0">
              <a:solidFill>
                <a:srgbClr val="0000FF"/>
              </a:solidFill>
              <a:latin typeface="+mn-lt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b="1" i="1" dirty="0">
                <a:solidFill>
                  <a:srgbClr val="0000FF"/>
                </a:solidFill>
                <a:latin typeface="+mn-lt"/>
                <a:ea typeface="+mn-ea"/>
              </a:rPr>
              <a:t>POLIO PLUS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dirty="0">
                <a:solidFill>
                  <a:srgbClr val="0000FF"/>
                </a:solidFill>
                <a:latin typeface="+mn-lt"/>
                <a:ea typeface="+mn-ea"/>
              </a:rPr>
              <a:t>1 $ donato+1,5 $ RF+3 $ Gates =4,5 $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+mn-lt"/>
                <a:ea typeface="+mn-ea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62025"/>
            <a:ext cx="1870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3"/>
          <p:cNvSpPr txBox="1">
            <a:spLocks noChangeArrowheads="1"/>
          </p:cNvSpPr>
          <p:nvPr/>
        </p:nvSpPr>
        <p:spPr bwMode="auto">
          <a:xfrm>
            <a:off x="5530850" y="971550"/>
            <a:ext cx="3359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“</a:t>
            </a:r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Doing Good in The World</a:t>
            </a:r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”</a:t>
            </a:r>
            <a:endParaRPr lang="it-IT" altLang="ja-JP" sz="1800" b="1" i="1">
              <a:solidFill>
                <a:srgbClr val="000090"/>
              </a:solidFill>
              <a:latin typeface="Comic Sans MS" pitchFamily="66" charset="0"/>
            </a:endParaRPr>
          </a:p>
          <a:p>
            <a:pPr eaLnBrk="1" hangingPunct="1"/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“Fare del bene nel mondo”</a:t>
            </a:r>
          </a:p>
          <a:p>
            <a:pPr eaLnBrk="1" hangingPunct="1"/>
            <a:endParaRPr lang="it-IT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122238" y="1987550"/>
            <a:ext cx="90217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b="1" i="1" dirty="0">
                <a:solidFill>
                  <a:srgbClr val="0000FF"/>
                </a:solidFill>
              </a:rPr>
              <a:t>Le donazioni alla Rotary Foundation, individuali, di Club, di Distretto</a:t>
            </a:r>
          </a:p>
          <a:p>
            <a:pPr algn="ctr" eaLnBrk="1" hangingPunct="1"/>
            <a:r>
              <a:rPr lang="it-IT" b="1" i="1" dirty="0">
                <a:solidFill>
                  <a:srgbClr val="0000FF"/>
                </a:solidFill>
              </a:rPr>
              <a:t>(e l</a:t>
            </a:r>
            <a:r>
              <a:rPr lang="it-IT" altLang="it-IT" b="1" i="1" dirty="0">
                <a:solidFill>
                  <a:srgbClr val="0000FF"/>
                </a:solidFill>
              </a:rPr>
              <a:t>’</a:t>
            </a:r>
            <a:r>
              <a:rPr lang="it-IT" b="1" i="1" dirty="0">
                <a:solidFill>
                  <a:srgbClr val="0000FF"/>
                </a:solidFill>
              </a:rPr>
              <a:t>assegnazione di riconoscimenti PHF) </a:t>
            </a:r>
          </a:p>
        </p:txBody>
      </p:sp>
      <p:pic>
        <p:nvPicPr>
          <p:cNvPr id="1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730500"/>
            <a:ext cx="9164638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3"/>
          <p:cNvSpPr txBox="1">
            <a:spLocks noChangeArrowheads="1"/>
          </p:cNvSpPr>
          <p:nvPr/>
        </p:nvSpPr>
        <p:spPr bwMode="auto">
          <a:xfrm>
            <a:off x="338138" y="5003800"/>
            <a:ext cx="6283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 b="1" i="1">
                <a:solidFill>
                  <a:srgbClr val="0000FF"/>
                </a:solidFill>
              </a:rPr>
              <a:t>From:</a:t>
            </a:r>
          </a:p>
          <a:p>
            <a:pPr eaLnBrk="1" hangingPunct="1"/>
            <a:r>
              <a:rPr lang="it-IT" sz="1800" b="1" i="1">
                <a:solidFill>
                  <a:srgbClr val="0000FF"/>
                </a:solidFill>
              </a:rPr>
              <a:t>Paul Harris Fellow Request Form , Ref : PH Form , May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62025"/>
            <a:ext cx="1870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5530850" y="971550"/>
            <a:ext cx="3359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“</a:t>
            </a:r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Doing Good in The World</a:t>
            </a:r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”</a:t>
            </a:r>
            <a:endParaRPr lang="it-IT" altLang="ja-JP" sz="1800" b="1" i="1">
              <a:solidFill>
                <a:srgbClr val="000090"/>
              </a:solidFill>
              <a:latin typeface="Comic Sans MS" pitchFamily="66" charset="0"/>
            </a:endParaRPr>
          </a:p>
          <a:p>
            <a:pPr eaLnBrk="1" hangingPunct="1"/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“Fare del bene nel mondo”</a:t>
            </a:r>
          </a:p>
          <a:p>
            <a:pPr eaLnBrk="1" hangingPunct="1"/>
            <a:endParaRPr lang="it-IT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9963"/>
            <a:ext cx="9144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4"/>
          <p:cNvSpPr txBox="1">
            <a:spLocks noChangeArrowheads="1"/>
          </p:cNvSpPr>
          <p:nvPr/>
        </p:nvSpPr>
        <p:spPr bwMode="auto">
          <a:xfrm>
            <a:off x="1963738" y="1757363"/>
            <a:ext cx="6810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b="1" i="1">
                <a:solidFill>
                  <a:srgbClr val="0000FF"/>
                </a:solidFill>
              </a:rPr>
              <a:t>IL RICONOSCIMENTO di  </a:t>
            </a:r>
            <a:r>
              <a:rPr lang="it-IT" altLang="it-IT" b="1" i="1">
                <a:solidFill>
                  <a:srgbClr val="0000FF"/>
                </a:solidFill>
              </a:rPr>
              <a:t>“</a:t>
            </a:r>
            <a:r>
              <a:rPr lang="it-IT" b="1" i="1">
                <a:solidFill>
                  <a:srgbClr val="0000FF"/>
                </a:solidFill>
              </a:rPr>
              <a:t>Paul Harris Fellow</a:t>
            </a:r>
            <a:r>
              <a:rPr lang="it-IT" altLang="it-IT" b="1" i="1">
                <a:solidFill>
                  <a:srgbClr val="0000FF"/>
                </a:solidFill>
              </a:rPr>
              <a:t>”</a:t>
            </a:r>
            <a:endParaRPr lang="it-IT" b="1" i="1">
              <a:solidFill>
                <a:srgbClr val="0000FF"/>
              </a:solidFill>
            </a:endParaRPr>
          </a:p>
        </p:txBody>
      </p:sp>
      <p:sp>
        <p:nvSpPr>
          <p:cNvPr id="14" name="CasellaDiTesto 5"/>
          <p:cNvSpPr txBox="1">
            <a:spLocks noChangeArrowheads="1"/>
          </p:cNvSpPr>
          <p:nvPr/>
        </p:nvSpPr>
        <p:spPr bwMode="auto">
          <a:xfrm>
            <a:off x="122238" y="4945063"/>
            <a:ext cx="63420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 b="1" i="1">
                <a:solidFill>
                  <a:srgbClr val="0000FF"/>
                </a:solidFill>
              </a:rPr>
              <a:t>From:</a:t>
            </a:r>
          </a:p>
          <a:p>
            <a:pPr eaLnBrk="1" hangingPunct="1"/>
            <a:r>
              <a:rPr lang="it-IT" sz="1800" b="1" i="1">
                <a:solidFill>
                  <a:srgbClr val="0000FF"/>
                </a:solidFill>
              </a:rPr>
              <a:t>Paul Harris Fellow Request Form , Ref : PH Form , May 2011</a:t>
            </a:r>
          </a:p>
          <a:p>
            <a:pPr eaLnBrk="1" hangingPunct="1"/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62025"/>
            <a:ext cx="1870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3"/>
          <p:cNvSpPr txBox="1">
            <a:spLocks noChangeArrowheads="1"/>
          </p:cNvSpPr>
          <p:nvPr/>
        </p:nvSpPr>
        <p:spPr bwMode="auto">
          <a:xfrm>
            <a:off x="5530850" y="971550"/>
            <a:ext cx="3359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“</a:t>
            </a:r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Doing Good in The World</a:t>
            </a:r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”</a:t>
            </a:r>
            <a:endParaRPr lang="it-IT" altLang="ja-JP" sz="1800" b="1" i="1">
              <a:solidFill>
                <a:srgbClr val="000090"/>
              </a:solidFill>
              <a:latin typeface="Comic Sans MS" pitchFamily="66" charset="0"/>
            </a:endParaRPr>
          </a:p>
          <a:p>
            <a:pPr eaLnBrk="1" hangingPunct="1"/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“Fare del bene nel mondo”</a:t>
            </a:r>
          </a:p>
          <a:p>
            <a:pPr eaLnBrk="1" hangingPunct="1"/>
            <a:endParaRPr lang="it-IT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1666875"/>
            <a:ext cx="9144000" cy="4648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b="1" i="1">
                <a:solidFill>
                  <a:srgbClr val="0000FF"/>
                </a:solidFill>
              </a:rPr>
              <a:t>Per </a:t>
            </a:r>
            <a:r>
              <a:rPr lang="it-IT" altLang="it-IT" b="1" i="1">
                <a:solidFill>
                  <a:srgbClr val="0000FF"/>
                </a:solidFill>
              </a:rPr>
              <a:t>“</a:t>
            </a:r>
            <a:r>
              <a:rPr lang="it-IT" b="1" i="1">
                <a:solidFill>
                  <a:srgbClr val="0000FF"/>
                </a:solidFill>
              </a:rPr>
              <a:t>Paul Harris Fellow</a:t>
            </a:r>
            <a:r>
              <a:rPr lang="it-IT" altLang="it-IT" b="1" i="1">
                <a:solidFill>
                  <a:srgbClr val="0000FF"/>
                </a:solidFill>
              </a:rPr>
              <a:t>”</a:t>
            </a:r>
            <a:r>
              <a:rPr lang="it-IT" b="1" i="1">
                <a:solidFill>
                  <a:srgbClr val="0000FF"/>
                </a:solidFill>
              </a:rPr>
              <a:t>  utilizzare:</a:t>
            </a:r>
          </a:p>
          <a:p>
            <a:pPr eaLnBrk="1" hangingPunct="1"/>
            <a:endParaRPr lang="it-IT" b="1" i="1">
              <a:solidFill>
                <a:srgbClr val="0000FF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sz="2000" b="1" i="1">
                <a:solidFill>
                  <a:srgbClr val="0000FF"/>
                </a:solidFill>
              </a:rPr>
              <a:t>THE ROTARY FOUNDATION CONTRIBUTION  FORM ( 123-EN---(1013)</a:t>
            </a:r>
          </a:p>
          <a:p>
            <a:pPr eaLnBrk="1" hangingPunct="1"/>
            <a:r>
              <a:rPr lang="it-IT" sz="2000" b="1" i="1">
                <a:solidFill>
                  <a:srgbClr val="0000FF"/>
                </a:solidFill>
              </a:rPr>
              <a:t>       Oppure utilizzare :  www.rotary.org/give</a:t>
            </a:r>
          </a:p>
          <a:p>
            <a:pPr eaLnBrk="1" hangingPunct="1"/>
            <a:endParaRPr lang="it-IT" sz="2000" b="1" i="1">
              <a:solidFill>
                <a:srgbClr val="0000FF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sz="2000" b="1" i="1">
                <a:solidFill>
                  <a:srgbClr val="0000FF"/>
                </a:solidFill>
              </a:rPr>
              <a:t>PAUL HARRIS  FELLOW  REQUEST  FORM  (</a:t>
            </a:r>
            <a:r>
              <a:rPr lang="en-US" sz="2000" b="1" i="1">
                <a:solidFill>
                  <a:srgbClr val="0000FF"/>
                </a:solidFill>
              </a:rPr>
              <a:t>Ref: PH Form May 2011) </a:t>
            </a:r>
          </a:p>
          <a:p>
            <a:pPr eaLnBrk="1" hangingPunct="1"/>
            <a:r>
              <a:rPr lang="it-IT" sz="2000" b="1" i="1">
                <a:solidFill>
                  <a:srgbClr val="0000FF"/>
                </a:solidFill>
              </a:rPr>
              <a:t>	This form should be used for applying for a Paul Harris Fellow, Individual Giving 	or Sustaining Member</a:t>
            </a:r>
          </a:p>
          <a:p>
            <a:pPr eaLnBrk="1" hangingPunct="1"/>
            <a:endParaRPr lang="it-IT" sz="2000" b="1" i="1">
              <a:solidFill>
                <a:srgbClr val="0000FF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sz="2000" b="1" i="1">
                <a:solidFill>
                  <a:srgbClr val="0000FF"/>
                </a:solidFill>
              </a:rPr>
              <a:t>PAUL HARRIS FELLOW RECOGNITION TRANSFER REQUEST FORM</a:t>
            </a:r>
          </a:p>
          <a:p>
            <a:pPr eaLnBrk="1" hangingPunct="1"/>
            <a:r>
              <a:rPr lang="it-IT" sz="2000" b="1" i="1">
                <a:solidFill>
                  <a:srgbClr val="0000FF"/>
                </a:solidFill>
              </a:rPr>
              <a:t>	(102-EN---1013) o anche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sz="2000" b="1" i="1">
                <a:solidFill>
                  <a:srgbClr val="0000FF"/>
                </a:solidFill>
              </a:rPr>
              <a:t> </a:t>
            </a:r>
            <a:r>
              <a:rPr lang="it-IT" sz="2000" b="1" i="1">
                <a:solidFill>
                  <a:srgbClr val="0000FF"/>
                </a:solidFill>
                <a:hlinkClick r:id="rId3"/>
              </a:rPr>
              <a:t>contact.center@rotary.org</a:t>
            </a:r>
            <a:r>
              <a:rPr lang="it-IT" sz="2000" b="1" i="1">
                <a:solidFill>
                  <a:srgbClr val="0000FF"/>
                </a:solidFill>
              </a:rPr>
              <a:t> oppure E-mail : Reto.Pantellini@rotary.org</a:t>
            </a:r>
          </a:p>
          <a:p>
            <a:pPr eaLnBrk="1" hangingPunct="1"/>
            <a:endParaRPr lang="it-IT" b="1" i="1">
              <a:solidFill>
                <a:srgbClr val="0000FF"/>
              </a:solidFill>
            </a:endParaRPr>
          </a:p>
          <a:p>
            <a:pPr eaLnBrk="1" hangingPunct="1"/>
            <a:endParaRPr lang="it-IT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62025"/>
            <a:ext cx="1870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3"/>
          <p:cNvSpPr txBox="1">
            <a:spLocks noChangeArrowheads="1"/>
          </p:cNvSpPr>
          <p:nvPr/>
        </p:nvSpPr>
        <p:spPr bwMode="auto">
          <a:xfrm>
            <a:off x="5530850" y="971550"/>
            <a:ext cx="3359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“</a:t>
            </a:r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Doing Good in The World</a:t>
            </a:r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”</a:t>
            </a:r>
            <a:endParaRPr lang="it-IT" altLang="ja-JP" sz="1800" b="1" i="1">
              <a:solidFill>
                <a:srgbClr val="000090"/>
              </a:solidFill>
              <a:latin typeface="Comic Sans MS" pitchFamily="66" charset="0"/>
            </a:endParaRPr>
          </a:p>
          <a:p>
            <a:pPr eaLnBrk="1" hangingPunct="1"/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“Fare del bene nel mondo”</a:t>
            </a:r>
          </a:p>
          <a:p>
            <a:pPr eaLnBrk="1" hangingPunct="1"/>
            <a:endParaRPr lang="it-IT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pic>
        <p:nvPicPr>
          <p:cNvPr id="1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27200"/>
            <a:ext cx="26543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1666875"/>
            <a:ext cx="308133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666875"/>
            <a:ext cx="23495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62025"/>
            <a:ext cx="1870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3"/>
          <p:cNvSpPr txBox="1">
            <a:spLocks noChangeArrowheads="1"/>
          </p:cNvSpPr>
          <p:nvPr/>
        </p:nvSpPr>
        <p:spPr bwMode="auto">
          <a:xfrm>
            <a:off x="5530850" y="971550"/>
            <a:ext cx="3359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“</a:t>
            </a:r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Doing Good in The World</a:t>
            </a:r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”</a:t>
            </a:r>
            <a:endParaRPr lang="it-IT" altLang="ja-JP" sz="1800" b="1" i="1">
              <a:solidFill>
                <a:srgbClr val="000090"/>
              </a:solidFill>
              <a:latin typeface="Comic Sans MS" pitchFamily="66" charset="0"/>
            </a:endParaRPr>
          </a:p>
          <a:p>
            <a:pPr eaLnBrk="1" hangingPunct="1"/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“Fare del bene nel mondo”</a:t>
            </a:r>
          </a:p>
          <a:p>
            <a:pPr eaLnBrk="1" hangingPunct="1"/>
            <a:endParaRPr lang="it-IT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4038600"/>
            <a:ext cx="89408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9575"/>
            <a:ext cx="902811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62025"/>
            <a:ext cx="1870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5530850" y="971550"/>
            <a:ext cx="3359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“</a:t>
            </a:r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Doing Good in The World</a:t>
            </a:r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”</a:t>
            </a:r>
            <a:endParaRPr lang="it-IT" altLang="ja-JP" sz="1800" b="1" i="1">
              <a:solidFill>
                <a:srgbClr val="000090"/>
              </a:solidFill>
              <a:latin typeface="Comic Sans MS" pitchFamily="66" charset="0"/>
            </a:endParaRPr>
          </a:p>
          <a:p>
            <a:pPr eaLnBrk="1" hangingPunct="1"/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“Fare del bene nel mondo”</a:t>
            </a:r>
          </a:p>
          <a:p>
            <a:pPr eaLnBrk="1" hangingPunct="1"/>
            <a:endParaRPr lang="it-IT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31838" y="1778000"/>
            <a:ext cx="8158162" cy="3692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800" b="1">
                <a:solidFill>
                  <a:srgbClr val="0000FF"/>
                </a:solidFill>
                <a:latin typeface="Comic Sans MS" pitchFamily="66" charset="0"/>
              </a:rPr>
              <a:t>COME ORDINARE LE PUBBLICAZIONI</a:t>
            </a:r>
          </a:p>
          <a:p>
            <a:pPr algn="ctr" eaLnBrk="1" hangingPunct="1"/>
            <a:endParaRPr lang="it-IT" sz="1800" b="1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it-IT" sz="2000" b="1">
                <a:solidFill>
                  <a:srgbClr val="0000FF"/>
                </a:solidFill>
                <a:latin typeface="Comic Sans MS" pitchFamily="66" charset="0"/>
              </a:rPr>
              <a:t>Le risorse della Fondazione Rotary possono essere ordinate :</a:t>
            </a:r>
          </a:p>
          <a:p>
            <a:pPr eaLnBrk="1" hangingPunct="1"/>
            <a:endParaRPr lang="it-IT" sz="2000" b="1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sz="2000" b="1">
                <a:solidFill>
                  <a:srgbClr val="0000FF"/>
                </a:solidFill>
                <a:latin typeface="Comic Sans MS" pitchFamily="66" charset="0"/>
              </a:rPr>
              <a:t>al </a:t>
            </a:r>
            <a:r>
              <a:rPr lang="it-IT" sz="2000" b="1" i="1">
                <a:solidFill>
                  <a:srgbClr val="0000FF"/>
                </a:solidFill>
                <a:latin typeface="Comic Sans MS" pitchFamily="66" charset="0"/>
              </a:rPr>
              <a:t>sito:</a:t>
            </a:r>
            <a:r>
              <a:rPr lang="it-IT" sz="2000" b="1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it-IT" sz="2000" b="1" i="1">
                <a:solidFill>
                  <a:srgbClr val="0000FF"/>
                </a:solidFill>
                <a:latin typeface="Comic Sans MS" pitchFamily="66" charset="0"/>
              </a:rPr>
              <a:t>shop.rotary.org </a:t>
            </a:r>
          </a:p>
          <a:p>
            <a:pPr eaLnBrk="1" hangingPunct="1">
              <a:buFont typeface="Arial" pitchFamily="34" charset="0"/>
              <a:buChar char="•"/>
            </a:pPr>
            <a:endParaRPr lang="it-IT" sz="2000" b="1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sz="2000" b="1">
                <a:solidFill>
                  <a:srgbClr val="0000FF"/>
                </a:solidFill>
                <a:latin typeface="Comic Sans MS" pitchFamily="66" charset="0"/>
              </a:rPr>
              <a:t>al reparto Publications Order Services</a:t>
            </a:r>
          </a:p>
          <a:p>
            <a:pPr eaLnBrk="1" hangingPunct="1"/>
            <a:r>
              <a:rPr lang="cs-CZ" sz="2000" b="1">
                <a:solidFill>
                  <a:srgbClr val="0000FF"/>
                </a:solidFill>
                <a:latin typeface="Comic Sans MS" pitchFamily="66" charset="0"/>
              </a:rPr>
              <a:t>    (email: shop.rotary@rotary.org; </a:t>
            </a:r>
          </a:p>
          <a:p>
            <a:pPr eaLnBrk="1" hangingPunct="1"/>
            <a:r>
              <a:rPr lang="cs-CZ" sz="2000" b="1">
                <a:solidFill>
                  <a:srgbClr val="0000FF"/>
                </a:solidFill>
                <a:latin typeface="Comic Sans MS" pitchFamily="66" charset="0"/>
              </a:rPr>
              <a:t>     Tel.: +1-847-866-4600;Fax: +1-847-866-3276);</a:t>
            </a:r>
          </a:p>
          <a:p>
            <a:pPr eaLnBrk="1" hangingPunct="1"/>
            <a:r>
              <a:rPr lang="cs-CZ" sz="2000" b="1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2000" b="1">
                <a:solidFill>
                  <a:srgbClr val="0000FF"/>
                </a:solidFill>
                <a:latin typeface="Comic Sans MS" pitchFamily="66" charset="0"/>
              </a:rPr>
              <a:t>o tramite l</a:t>
            </a:r>
            <a:r>
              <a:rPr lang="cs-CZ" altLang="it-IT" sz="2000" b="1">
                <a:solidFill>
                  <a:srgbClr val="0000FF"/>
                </a:solidFill>
                <a:latin typeface="Comic Sans MS" pitchFamily="66" charset="0"/>
              </a:rPr>
              <a:t>’</a:t>
            </a:r>
            <a:r>
              <a:rPr lang="cs-CZ" sz="2000" b="1">
                <a:solidFill>
                  <a:srgbClr val="0000FF"/>
                </a:solidFill>
                <a:latin typeface="Comic Sans MS" pitchFamily="66" charset="0"/>
              </a:rPr>
              <a:t>Ufficio EUROPA/AFRICA  di Zurigo (CH)</a:t>
            </a:r>
            <a:endParaRPr lang="it-IT" sz="2000" b="1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21"/>
          <p:cNvSpPr txBox="1">
            <a:spLocks noChangeArrowheads="1"/>
          </p:cNvSpPr>
          <p:nvPr/>
        </p:nvSpPr>
        <p:spPr bwMode="auto">
          <a:xfrm>
            <a:off x="0" y="1052513"/>
            <a:ext cx="91440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SEGS 2017-2018 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lang="it-IT" dirty="0" smtClean="0">
              <a:latin typeface="Arial"/>
              <a:cs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b="1" dirty="0">
                <a:solidFill>
                  <a:srgbClr val="0000FF"/>
                </a:solidFill>
                <a:latin typeface="Arial"/>
                <a:cs typeface="Arial"/>
              </a:rPr>
              <a:t>predisposto dal Governatore </a:t>
            </a:r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Eletto Maurizio </a:t>
            </a:r>
            <a:r>
              <a:rPr lang="it-IT" b="1" dirty="0" err="1" smtClean="0">
                <a:solidFill>
                  <a:srgbClr val="0000FF"/>
                </a:solidFill>
                <a:latin typeface="Arial"/>
                <a:cs typeface="Arial"/>
              </a:rPr>
              <a:t>Marcialis</a:t>
            </a:r>
            <a:endParaRPr lang="it-IT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b="1" dirty="0">
                <a:solidFill>
                  <a:srgbClr val="0000FF"/>
                </a:solidFill>
                <a:latin typeface="Arial"/>
                <a:cs typeface="Arial"/>
              </a:rPr>
              <a:t>svolto a cura della Commissione Distrettuale R.F.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b="1" i="1" u="sng" dirty="0">
                <a:solidFill>
                  <a:srgbClr val="0000FF"/>
                </a:solidFill>
                <a:latin typeface="Arial"/>
                <a:cs typeface="Arial"/>
              </a:rPr>
              <a:t>partecipazione dei Club dovuta </a:t>
            </a:r>
            <a:r>
              <a:rPr lang="it-IT" b="1" dirty="0">
                <a:solidFill>
                  <a:srgbClr val="0000FF"/>
                </a:solidFill>
                <a:latin typeface="Arial"/>
                <a:cs typeface="Arial"/>
              </a:rPr>
              <a:t>per la </a:t>
            </a:r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qualificazione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 ( Presidente Club o </a:t>
            </a:r>
            <a:r>
              <a:rPr lang="it-IT" b="1" dirty="0" err="1" smtClean="0">
                <a:solidFill>
                  <a:srgbClr val="0000FF"/>
                </a:solidFill>
                <a:latin typeface="Arial"/>
                <a:cs typeface="Arial"/>
              </a:rPr>
              <a:t>Pres.Commissione</a:t>
            </a:r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 RF o Socio delegato)</a:t>
            </a:r>
            <a:endParaRPr lang="it-IT" b="1" dirty="0">
              <a:solidFill>
                <a:srgbClr val="0000FF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b="1" i="1" u="sng" dirty="0">
                <a:solidFill>
                  <a:srgbClr val="0000FF"/>
                </a:solidFill>
                <a:latin typeface="Arial"/>
                <a:cs typeface="Arial"/>
              </a:rPr>
              <a:t>registrazione obbligatoria</a:t>
            </a:r>
            <a:r>
              <a:rPr lang="it-IT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b="1" i="1" dirty="0" smtClean="0">
                <a:solidFill>
                  <a:srgbClr val="0000FF"/>
                </a:solidFill>
                <a:latin typeface="Arial"/>
                <a:cs typeface="Arial"/>
              </a:rPr>
              <a:t>, a cura del Distretto,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 smtClean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lang="it-IT" b="1" i="1" u="sng" dirty="0" smtClean="0">
                <a:solidFill>
                  <a:srgbClr val="0000FF"/>
                </a:solidFill>
                <a:latin typeface="Arial"/>
                <a:cs typeface="Arial"/>
              </a:rPr>
              <a:t>della </a:t>
            </a:r>
            <a:r>
              <a:rPr lang="it-IT" b="1" i="1" u="sng" dirty="0">
                <a:solidFill>
                  <a:srgbClr val="0000FF"/>
                </a:solidFill>
                <a:latin typeface="Arial"/>
                <a:cs typeface="Arial"/>
              </a:rPr>
              <a:t>presenza </a:t>
            </a:r>
            <a:r>
              <a:rPr lang="it-IT" b="1" u="sng" dirty="0">
                <a:solidFill>
                  <a:srgbClr val="0000FF"/>
                </a:solidFill>
                <a:latin typeface="Arial"/>
                <a:cs typeface="Arial"/>
              </a:rPr>
              <a:t>dei Club </a:t>
            </a:r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( almeno un Socio delegato)</a:t>
            </a:r>
            <a:endParaRPr lang="it-IT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21"/>
          <p:cNvSpPr txBox="1">
            <a:spLocks noChangeArrowheads="1"/>
          </p:cNvSpPr>
          <p:nvPr/>
        </p:nvSpPr>
        <p:spPr bwMode="auto">
          <a:xfrm>
            <a:off x="0" y="1052513"/>
            <a:ext cx="91440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Obiettivo del SEGS </a:t>
            </a: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 predisporre i Club a </a:t>
            </a:r>
            <a:r>
              <a:rPr lang="en-US" altLang="ja-JP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ja-JP" sz="2800" b="1" dirty="0">
                <a:solidFill>
                  <a:srgbClr val="585858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qualificarsi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ricevere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fondi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Sovvenzione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della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F.R.</a:t>
            </a:r>
          </a:p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implementare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Memorandum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it-IT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Intesa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del Club   	(Memorandum of Understanding – MOU )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gestire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efficacemente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Sovvenzione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ricevuta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rispettare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requisiti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della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buona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amministrazione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21"/>
          <p:cNvSpPr txBox="1">
            <a:spLocks noChangeArrowheads="1"/>
          </p:cNvSpPr>
          <p:nvPr/>
        </p:nvSpPr>
        <p:spPr bwMode="auto">
          <a:xfrm>
            <a:off x="46038" y="950913"/>
            <a:ext cx="9153525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 algn="ctr"/>
            <a:r>
              <a:rPr lang="it-IT" sz="2800" b="1" dirty="0">
                <a:solidFill>
                  <a:srgbClr val="000090"/>
                </a:solidFill>
                <a:latin typeface="Comic Sans MS" pitchFamily="66" charset="0"/>
              </a:rPr>
              <a:t>le condizioni per la qualificazione (a)</a:t>
            </a:r>
            <a:r>
              <a:rPr lang="it-IT" sz="2800" b="1" i="1" dirty="0">
                <a:solidFill>
                  <a:srgbClr val="000090"/>
                </a:solidFill>
                <a:latin typeface="Comic Sans MS" pitchFamily="66" charset="0"/>
              </a:rPr>
              <a:t>:</a:t>
            </a:r>
          </a:p>
          <a:p>
            <a:pPr lvl="1" algn="ctr"/>
            <a:endParaRPr lang="it-IT" sz="2800" b="1" i="1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Club  Socio </a:t>
            </a:r>
            <a:r>
              <a:rPr lang="it-IT" alt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regola</a:t>
            </a:r>
            <a:r>
              <a:rPr lang="it-IT" alt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del R.I</a:t>
            </a:r>
            <a:r>
              <a:rPr lang="it-IT" sz="2800" b="1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50000"/>
              </a:lnSpc>
            </a:pPr>
            <a:endParaRPr lang="it-IT" sz="28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Partecipazione del Club al Seminario/i Distrettuale/i </a:t>
            </a:r>
          </a:p>
          <a:p>
            <a:pPr lvl="1"/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Annuale/i sulla Gestione delle Sovvenzioni.</a:t>
            </a:r>
          </a:p>
          <a:p>
            <a:pPr lvl="1"/>
            <a:r>
              <a:rPr lang="it-IT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( presenza di Presidente o </a:t>
            </a:r>
            <a:r>
              <a:rPr lang="it-IT" sz="20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Pres.Comm.R.F.o</a:t>
            </a:r>
            <a:r>
              <a:rPr lang="it-IT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altro Socio </a:t>
            </a:r>
            <a:r>
              <a:rPr lang="it-IT" sz="20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delegato,obbligo</a:t>
            </a:r>
            <a:r>
              <a:rPr lang="it-IT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 registrazione da parte del Distretto)</a:t>
            </a:r>
          </a:p>
          <a:p>
            <a:pPr lvl="1"/>
            <a:endParaRPr lang="it-IT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Sottoscrizione da parte del Club  del Memorandum d</a:t>
            </a:r>
            <a:r>
              <a:rPr lang="it-IT" alt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Intesa (Memorandum of </a:t>
            </a:r>
            <a:r>
              <a:rPr lang="it-IT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Understanding</a:t>
            </a:r>
            <a:r>
              <a:rPr lang="it-IT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= MOU)</a:t>
            </a:r>
          </a:p>
          <a:p>
            <a:pPr lvl="1"/>
            <a:r>
              <a:rPr lang="it-IT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( Firma del Presidente in carica e del Presidente Eletto)</a:t>
            </a:r>
          </a:p>
          <a:p>
            <a:pPr lvl="1"/>
            <a:endParaRPr lang="it-IT" sz="2000" b="1" i="1" dirty="0">
              <a:solidFill>
                <a:srgbClr val="0000FF"/>
              </a:solidFill>
              <a:latin typeface="Comic Sans MS" pitchFamily="66" charset="0"/>
            </a:endParaRPr>
          </a:p>
          <a:p>
            <a:pPr lvl="1"/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lnSpc>
                <a:spcPct val="90000"/>
              </a:lnSpc>
            </a:pPr>
            <a:endParaRPr lang="it-IT" b="1" i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pic>
        <p:nvPicPr>
          <p:cNvPr id="15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841375"/>
            <a:ext cx="1870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3"/>
          <p:cNvSpPr txBox="1">
            <a:spLocks noChangeArrowheads="1"/>
          </p:cNvSpPr>
          <p:nvPr/>
        </p:nvSpPr>
        <p:spPr bwMode="auto">
          <a:xfrm>
            <a:off x="5530850" y="841375"/>
            <a:ext cx="3359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“</a:t>
            </a:r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Doing Good in The World</a:t>
            </a:r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”</a:t>
            </a:r>
            <a:endParaRPr lang="it-IT" altLang="ja-JP" sz="1800" b="1" i="1">
              <a:solidFill>
                <a:srgbClr val="000090"/>
              </a:solidFill>
              <a:latin typeface="Comic Sans MS" pitchFamily="66" charset="0"/>
            </a:endParaRPr>
          </a:p>
          <a:p>
            <a:pPr eaLnBrk="1" hangingPunct="1"/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“Fare del bene nel mondo”</a:t>
            </a:r>
          </a:p>
          <a:p>
            <a:pPr eaLnBrk="1" hangingPunct="1"/>
            <a:endParaRPr lang="it-IT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7" name="Rettangolo 1"/>
          <p:cNvSpPr>
            <a:spLocks noChangeArrowheads="1"/>
          </p:cNvSpPr>
          <p:nvPr/>
        </p:nvSpPr>
        <p:spPr bwMode="auto">
          <a:xfrm>
            <a:off x="0" y="1633538"/>
            <a:ext cx="9144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="1">
                <a:latin typeface="Comic Sans MS" pitchFamily="66" charset="0"/>
              </a:rPr>
              <a:t>					</a:t>
            </a:r>
          </a:p>
          <a:p>
            <a:r>
              <a:rPr lang="it-IT" b="1">
                <a:latin typeface="Comic Sans MS" pitchFamily="66" charset="0"/>
              </a:rPr>
              <a:t>    </a:t>
            </a:r>
            <a:r>
              <a:rPr lang="it-IT" sz="2000" b="1">
                <a:solidFill>
                  <a:srgbClr val="0000FF"/>
                </a:solidFill>
                <a:latin typeface="Comic Sans MS" pitchFamily="66" charset="0"/>
              </a:rPr>
              <a:t>MEMORANDUM D</a:t>
            </a:r>
            <a:r>
              <a:rPr lang="it-IT" altLang="it-IT" sz="2000" b="1">
                <a:solidFill>
                  <a:srgbClr val="0000FF"/>
                </a:solidFill>
                <a:latin typeface="Comic Sans MS" pitchFamily="66" charset="0"/>
              </a:rPr>
              <a:t>’</a:t>
            </a:r>
            <a:r>
              <a:rPr lang="it-IT" sz="2000" b="1">
                <a:solidFill>
                  <a:srgbClr val="0000FF"/>
                </a:solidFill>
                <a:latin typeface="Comic Sans MS" pitchFamily="66" charset="0"/>
              </a:rPr>
              <a:t>INTESA PER LA QUALIFICAZIONE DEL CLUB</a:t>
            </a:r>
          </a:p>
          <a:p>
            <a:pPr algn="ctr"/>
            <a:r>
              <a:rPr lang="it-IT" sz="2400" b="1" i="1">
                <a:solidFill>
                  <a:srgbClr val="0000FF"/>
                </a:solidFill>
                <a:latin typeface="Comic Sans MS" pitchFamily="66" charset="0"/>
              </a:rPr>
              <a:t>Modulo spedito dal Distretto ai Club entro Dicembre  2016</a:t>
            </a:r>
          </a:p>
          <a:p>
            <a:endParaRPr lang="it-IT" b="1" i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8" name="CasellaDiTesto 2"/>
          <p:cNvSpPr txBox="1">
            <a:spLocks noChangeArrowheads="1"/>
          </p:cNvSpPr>
          <p:nvPr/>
        </p:nvSpPr>
        <p:spPr bwMode="auto">
          <a:xfrm>
            <a:off x="122238" y="2747963"/>
            <a:ext cx="902176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2000" b="1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Qualificazione di club</a:t>
            </a:r>
          </a:p>
          <a:p>
            <a:pPr eaLnBrk="1" hangingPunct="1"/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Responsabilità dei dirigenti di club</a:t>
            </a:r>
          </a:p>
          <a:p>
            <a:pPr eaLnBrk="1" hangingPunct="1"/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 Piano di gestione finanziaria</a:t>
            </a:r>
          </a:p>
          <a:p>
            <a:pPr eaLnBrk="1" hangingPunct="1"/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4. Requisiti del conto bancario</a:t>
            </a:r>
          </a:p>
          <a:p>
            <a:pPr eaLnBrk="1" hangingPunct="1"/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5. Rapporto sull</a:t>
            </a:r>
            <a:r>
              <a:rPr lang="it-IT" alt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uso dei fondi delle sovvenzioni</a:t>
            </a:r>
          </a:p>
          <a:p>
            <a:pPr eaLnBrk="1" hangingPunct="1"/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6. Conservazione della documentazione</a:t>
            </a:r>
          </a:p>
          <a:p>
            <a:pPr eaLnBrk="1" hangingPunct="1"/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7. Rapporto sull</a:t>
            </a:r>
            <a:r>
              <a:rPr lang="it-IT" alt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uso improprio dei fondi delle sovvenzioni</a:t>
            </a:r>
          </a:p>
        </p:txBody>
      </p:sp>
      <p:cxnSp>
        <p:nvCxnSpPr>
          <p:cNvPr id="19" name="Connettore 1 18"/>
          <p:cNvCxnSpPr>
            <a:cxnSpLocks noChangeShapeType="1"/>
          </p:cNvCxnSpPr>
          <p:nvPr/>
        </p:nvCxnSpPr>
        <p:spPr bwMode="auto">
          <a:xfrm>
            <a:off x="122238" y="1857375"/>
            <a:ext cx="8897937" cy="65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ttore 1 19"/>
          <p:cNvCxnSpPr>
            <a:cxnSpLocks noChangeShapeType="1"/>
          </p:cNvCxnSpPr>
          <p:nvPr/>
        </p:nvCxnSpPr>
        <p:spPr bwMode="auto">
          <a:xfrm>
            <a:off x="122238" y="1857375"/>
            <a:ext cx="0" cy="890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nettore 1 20"/>
          <p:cNvCxnSpPr>
            <a:cxnSpLocks noChangeShapeType="1"/>
          </p:cNvCxnSpPr>
          <p:nvPr/>
        </p:nvCxnSpPr>
        <p:spPr bwMode="auto">
          <a:xfrm>
            <a:off x="122238" y="2747963"/>
            <a:ext cx="88979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nettore 1 21"/>
          <p:cNvCxnSpPr>
            <a:cxnSpLocks noChangeShapeType="1"/>
          </p:cNvCxnSpPr>
          <p:nvPr/>
        </p:nvCxnSpPr>
        <p:spPr bwMode="auto">
          <a:xfrm>
            <a:off x="9020175" y="1922463"/>
            <a:ext cx="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pic>
        <p:nvPicPr>
          <p:cNvPr id="819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62025"/>
            <a:ext cx="1870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CasellaDiTesto 3"/>
          <p:cNvSpPr txBox="1">
            <a:spLocks noChangeArrowheads="1"/>
          </p:cNvSpPr>
          <p:nvPr/>
        </p:nvSpPr>
        <p:spPr bwMode="auto">
          <a:xfrm>
            <a:off x="5530850" y="971550"/>
            <a:ext cx="3359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altLang="it-IT" b="1" i="1">
                <a:solidFill>
                  <a:srgbClr val="000090"/>
                </a:solidFill>
                <a:latin typeface="Comic Sans MS" pitchFamily="66" charset="0"/>
              </a:rPr>
              <a:t>“</a:t>
            </a:r>
            <a:r>
              <a:rPr lang="it-IT" altLang="ja-JP" b="1" i="1">
                <a:solidFill>
                  <a:srgbClr val="000090"/>
                </a:solidFill>
                <a:latin typeface="Comic Sans MS" pitchFamily="66" charset="0"/>
              </a:rPr>
              <a:t>Doing Good in The World</a:t>
            </a:r>
            <a:r>
              <a:rPr lang="it-IT" altLang="it-IT" b="1" i="1">
                <a:solidFill>
                  <a:srgbClr val="000090"/>
                </a:solidFill>
                <a:latin typeface="Comic Sans MS" pitchFamily="66" charset="0"/>
              </a:rPr>
              <a:t>”</a:t>
            </a:r>
            <a:endParaRPr lang="it-IT" altLang="ja-JP" b="1" i="1">
              <a:solidFill>
                <a:srgbClr val="000090"/>
              </a:solidFill>
              <a:latin typeface="Comic Sans MS" pitchFamily="66" charset="0"/>
            </a:endParaRPr>
          </a:p>
          <a:p>
            <a:r>
              <a:rPr lang="it-IT" altLang="ja-JP" b="1" i="1">
                <a:solidFill>
                  <a:srgbClr val="000090"/>
                </a:solidFill>
                <a:latin typeface="Comic Sans MS" pitchFamily="66" charset="0"/>
              </a:rPr>
              <a:t>“Fare del bene nel mondo”</a:t>
            </a:r>
          </a:p>
          <a:p>
            <a:endParaRPr lang="it-IT" sz="24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800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pic>
        <p:nvPicPr>
          <p:cNvPr id="9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841375"/>
            <a:ext cx="1870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3"/>
          <p:cNvSpPr txBox="1">
            <a:spLocks noChangeArrowheads="1"/>
          </p:cNvSpPr>
          <p:nvPr/>
        </p:nvSpPr>
        <p:spPr bwMode="auto">
          <a:xfrm>
            <a:off x="5530850" y="841375"/>
            <a:ext cx="3359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“</a:t>
            </a:r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Doing Good in The World</a:t>
            </a:r>
            <a:r>
              <a:rPr lang="it-IT" altLang="it-IT" sz="1800" b="1" i="1">
                <a:solidFill>
                  <a:srgbClr val="000090"/>
                </a:solidFill>
                <a:latin typeface="Comic Sans MS" pitchFamily="66" charset="0"/>
              </a:rPr>
              <a:t>”</a:t>
            </a:r>
            <a:endParaRPr lang="it-IT" altLang="ja-JP" sz="1800" b="1" i="1">
              <a:solidFill>
                <a:srgbClr val="000090"/>
              </a:solidFill>
              <a:latin typeface="Comic Sans MS" pitchFamily="66" charset="0"/>
            </a:endParaRPr>
          </a:p>
          <a:p>
            <a:pPr eaLnBrk="1" hangingPunct="1"/>
            <a:r>
              <a:rPr lang="it-IT" altLang="ja-JP" sz="1800" b="1" i="1">
                <a:solidFill>
                  <a:srgbClr val="000090"/>
                </a:solidFill>
                <a:latin typeface="Comic Sans MS" pitchFamily="66" charset="0"/>
              </a:rPr>
              <a:t>“Fare del bene nel mondo”</a:t>
            </a:r>
          </a:p>
          <a:p>
            <a:pPr eaLnBrk="1" hangingPunct="1"/>
            <a:endParaRPr lang="it-IT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1" name="Rettangolo 1"/>
          <p:cNvSpPr>
            <a:spLocks noChangeArrowheads="1"/>
          </p:cNvSpPr>
          <p:nvPr/>
        </p:nvSpPr>
        <p:spPr bwMode="auto">
          <a:xfrm>
            <a:off x="0" y="1633538"/>
            <a:ext cx="9144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="1">
                <a:latin typeface="Comic Sans MS" pitchFamily="66" charset="0"/>
              </a:rPr>
              <a:t>					</a:t>
            </a:r>
          </a:p>
          <a:p>
            <a:r>
              <a:rPr lang="it-IT" b="1">
                <a:latin typeface="Comic Sans MS" pitchFamily="66" charset="0"/>
              </a:rPr>
              <a:t>    </a:t>
            </a:r>
            <a:r>
              <a:rPr lang="it-IT" sz="2000" b="1">
                <a:solidFill>
                  <a:srgbClr val="0000FF"/>
                </a:solidFill>
                <a:latin typeface="Comic Sans MS" pitchFamily="66" charset="0"/>
              </a:rPr>
              <a:t>MEMORANDUM D</a:t>
            </a:r>
            <a:r>
              <a:rPr lang="it-IT" altLang="it-IT" sz="2000" b="1">
                <a:solidFill>
                  <a:srgbClr val="0000FF"/>
                </a:solidFill>
                <a:latin typeface="Comic Sans MS" pitchFamily="66" charset="0"/>
              </a:rPr>
              <a:t>’</a:t>
            </a:r>
            <a:r>
              <a:rPr lang="it-IT" sz="2000" b="1">
                <a:solidFill>
                  <a:srgbClr val="0000FF"/>
                </a:solidFill>
                <a:latin typeface="Comic Sans MS" pitchFamily="66" charset="0"/>
              </a:rPr>
              <a:t>INTESA PER LA QUALIFICAZIONE DEL CLUB</a:t>
            </a:r>
          </a:p>
          <a:p>
            <a:pPr algn="ctr"/>
            <a:r>
              <a:rPr lang="it-IT" sz="2400" b="1" i="1">
                <a:solidFill>
                  <a:srgbClr val="0000FF"/>
                </a:solidFill>
                <a:latin typeface="Comic Sans MS" pitchFamily="66" charset="0"/>
              </a:rPr>
              <a:t>Modulo spedito dal Distretto ai Club entro Dicembre  2016</a:t>
            </a:r>
          </a:p>
          <a:p>
            <a:endParaRPr lang="it-IT" b="1" i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CasellaDiTesto 2"/>
          <p:cNvSpPr txBox="1">
            <a:spLocks noChangeArrowheads="1"/>
          </p:cNvSpPr>
          <p:nvPr/>
        </p:nvSpPr>
        <p:spPr bwMode="auto">
          <a:xfrm>
            <a:off x="122238" y="2747963"/>
            <a:ext cx="902176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2000" b="1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Qualificazione di club</a:t>
            </a:r>
          </a:p>
          <a:p>
            <a:pPr eaLnBrk="1" hangingPunct="1"/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Responsabilità dei dirigenti di club</a:t>
            </a:r>
          </a:p>
          <a:p>
            <a:pPr eaLnBrk="1" hangingPunct="1"/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 Piano di gestione finanziaria</a:t>
            </a:r>
          </a:p>
          <a:p>
            <a:pPr eaLnBrk="1" hangingPunct="1"/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4. Requisiti del conto bancario</a:t>
            </a:r>
          </a:p>
          <a:p>
            <a:pPr eaLnBrk="1" hangingPunct="1"/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5. Rapporto sull</a:t>
            </a:r>
            <a:r>
              <a:rPr lang="it-IT" alt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uso dei fondi delle sovvenzioni</a:t>
            </a:r>
          </a:p>
          <a:p>
            <a:pPr eaLnBrk="1" hangingPunct="1"/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6. Conservazione della documentazione</a:t>
            </a:r>
          </a:p>
          <a:p>
            <a:pPr eaLnBrk="1" hangingPunct="1"/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7. Rapporto sull</a:t>
            </a:r>
            <a:r>
              <a:rPr lang="it-IT" alt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it-IT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uso improprio dei fondi delle sovvenzioni</a:t>
            </a:r>
          </a:p>
        </p:txBody>
      </p:sp>
      <p:cxnSp>
        <p:nvCxnSpPr>
          <p:cNvPr id="13" name="Connettore 1 12"/>
          <p:cNvCxnSpPr>
            <a:cxnSpLocks noChangeShapeType="1"/>
          </p:cNvCxnSpPr>
          <p:nvPr/>
        </p:nvCxnSpPr>
        <p:spPr bwMode="auto">
          <a:xfrm>
            <a:off x="122238" y="1857375"/>
            <a:ext cx="8897937" cy="65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ttore 1 13"/>
          <p:cNvCxnSpPr>
            <a:cxnSpLocks noChangeShapeType="1"/>
          </p:cNvCxnSpPr>
          <p:nvPr/>
        </p:nvCxnSpPr>
        <p:spPr bwMode="auto">
          <a:xfrm>
            <a:off x="122238" y="1857375"/>
            <a:ext cx="0" cy="890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ttore 1 14"/>
          <p:cNvCxnSpPr>
            <a:cxnSpLocks noChangeShapeType="1"/>
          </p:cNvCxnSpPr>
          <p:nvPr/>
        </p:nvCxnSpPr>
        <p:spPr bwMode="auto">
          <a:xfrm>
            <a:off x="122238" y="2747963"/>
            <a:ext cx="889793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ttore 1 15"/>
          <p:cNvCxnSpPr>
            <a:cxnSpLocks noChangeShapeType="1"/>
          </p:cNvCxnSpPr>
          <p:nvPr/>
        </p:nvCxnSpPr>
        <p:spPr bwMode="auto">
          <a:xfrm>
            <a:off x="9020175" y="1922463"/>
            <a:ext cx="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CasellaDiTesto 2"/>
          <p:cNvSpPr txBox="1">
            <a:spLocks noChangeArrowheads="1"/>
          </p:cNvSpPr>
          <p:nvPr/>
        </p:nvSpPr>
        <p:spPr bwMode="auto">
          <a:xfrm>
            <a:off x="2497138" y="3408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/>
              <a:t>	</a:t>
            </a:r>
            <a:endParaRPr lang="it-IT" sz="28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pic>
        <p:nvPicPr>
          <p:cNvPr id="922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962025"/>
            <a:ext cx="1870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CasellaDiTesto 3"/>
          <p:cNvSpPr txBox="1">
            <a:spLocks noChangeArrowheads="1"/>
          </p:cNvSpPr>
          <p:nvPr/>
        </p:nvSpPr>
        <p:spPr bwMode="auto">
          <a:xfrm>
            <a:off x="5530850" y="971550"/>
            <a:ext cx="3359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altLang="it-IT" b="1" i="1">
                <a:solidFill>
                  <a:srgbClr val="000090"/>
                </a:solidFill>
                <a:latin typeface="Comic Sans MS" pitchFamily="66" charset="0"/>
              </a:rPr>
              <a:t>“</a:t>
            </a:r>
            <a:r>
              <a:rPr lang="it-IT" altLang="ja-JP" b="1" i="1">
                <a:solidFill>
                  <a:srgbClr val="000090"/>
                </a:solidFill>
                <a:latin typeface="Comic Sans MS" pitchFamily="66" charset="0"/>
              </a:rPr>
              <a:t>Doing Good in The World</a:t>
            </a:r>
            <a:r>
              <a:rPr lang="it-IT" altLang="it-IT" b="1" i="1">
                <a:solidFill>
                  <a:srgbClr val="000090"/>
                </a:solidFill>
                <a:latin typeface="Comic Sans MS" pitchFamily="66" charset="0"/>
              </a:rPr>
              <a:t>”</a:t>
            </a:r>
            <a:endParaRPr lang="it-IT" altLang="ja-JP" b="1" i="1">
              <a:solidFill>
                <a:srgbClr val="000090"/>
              </a:solidFill>
              <a:latin typeface="Comic Sans MS" pitchFamily="66" charset="0"/>
            </a:endParaRPr>
          </a:p>
          <a:p>
            <a:r>
              <a:rPr lang="it-IT" altLang="ja-JP" b="1" i="1">
                <a:solidFill>
                  <a:srgbClr val="000090"/>
                </a:solidFill>
                <a:latin typeface="Comic Sans MS" pitchFamily="66" charset="0"/>
              </a:rPr>
              <a:t>“Fare del bene nel mondo”</a:t>
            </a:r>
          </a:p>
          <a:p>
            <a:endParaRPr lang="it-IT" sz="2400" b="1" i="1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IL  SOSTEGNO  ALLA FONDAZIONE  ROTARY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CasellaDiTesto 5"/>
          <p:cNvSpPr txBox="1">
            <a:spLocks noChangeArrowheads="1"/>
          </p:cNvSpPr>
          <p:nvPr/>
        </p:nvSpPr>
        <p:spPr bwMode="auto">
          <a:xfrm>
            <a:off x="-13041" y="295711"/>
            <a:ext cx="2007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Pietro Pasini</a:t>
            </a:r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PDG,DRFC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21"/>
          <p:cNvSpPr txBox="1">
            <a:spLocks noChangeArrowheads="1"/>
          </p:cNvSpPr>
          <p:nvPr/>
        </p:nvSpPr>
        <p:spPr bwMode="auto">
          <a:xfrm>
            <a:off x="46038" y="1666875"/>
            <a:ext cx="91535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b="1" dirty="0">
                <a:solidFill>
                  <a:srgbClr val="0000FF"/>
                </a:solidFill>
                <a:latin typeface="Comic Sans MS" pitchFamily="66" charset="0"/>
              </a:rPr>
              <a:t>Avvertenze</a:t>
            </a:r>
          </a:p>
          <a:p>
            <a:pPr>
              <a:buFont typeface="Arial" pitchFamily="34" charset="0"/>
              <a:buAutoNum type="arabicPeriod"/>
            </a:pPr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La qualificazione ha la </a:t>
            </a:r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durata</a:t>
            </a:r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 di  un anno 	rotariano.</a:t>
            </a:r>
          </a:p>
          <a:p>
            <a:pPr>
              <a:buFont typeface="Arial" pitchFamily="34" charset="0"/>
              <a:buAutoNum type="arabicPeriod"/>
            </a:pPr>
            <a:endParaRPr lang="it-IT" dirty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AutoNum type="arabicPeriod" startAt="2"/>
            </a:pPr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Il Club è responsabile</a:t>
            </a:r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 per l</a:t>
            </a:r>
            <a:r>
              <a:rPr lang="it-IT" altLang="it-IT" dirty="0">
                <a:solidFill>
                  <a:srgbClr val="0000FF"/>
                </a:solidFill>
                <a:latin typeface="Comic Sans MS" pitchFamily="66" charset="0"/>
              </a:rPr>
              <a:t>’</a:t>
            </a:r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uso dei fondi delle sovvenzioni  	ottenute , a prescindere dai Soci incaricati </a:t>
            </a:r>
          </a:p>
          <a:p>
            <a:endParaRPr lang="it-IT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3. La </a:t>
            </a:r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qualificazione</a:t>
            </a:r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 potrebbe essere </a:t>
            </a:r>
            <a:r>
              <a:rPr lang="it-IT" b="1" i="1" dirty="0">
                <a:solidFill>
                  <a:srgbClr val="0000FF"/>
                </a:solidFill>
                <a:latin typeface="Comic Sans MS" pitchFamily="66" charset="0"/>
              </a:rPr>
              <a:t>sospesa o revocata </a:t>
            </a:r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per</a:t>
            </a:r>
          </a:p>
          <a:p>
            <a:pPr>
              <a:buFont typeface="Arial" pitchFamily="34" charset="0"/>
              <a:buChar char="•"/>
            </a:pPr>
            <a:r>
              <a:rPr lang="it-IT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it-IT" i="1" dirty="0">
                <a:solidFill>
                  <a:srgbClr val="0000FF"/>
                </a:solidFill>
                <a:latin typeface="Comic Sans MS" pitchFamily="66" charset="0"/>
              </a:rPr>
              <a:t>improprio uso o 	amministrazione dei fondi, </a:t>
            </a:r>
          </a:p>
          <a:p>
            <a:pPr>
              <a:buFont typeface="Arial" pitchFamily="34" charset="0"/>
              <a:buChar char="•"/>
            </a:pPr>
            <a:r>
              <a:rPr lang="it-IT" i="1" dirty="0">
                <a:solidFill>
                  <a:srgbClr val="0000FF"/>
                </a:solidFill>
                <a:latin typeface="Comic Sans MS" pitchFamily="66" charset="0"/>
              </a:rPr>
              <a:t>	mancata osservanza degli impegni previsti dal MOU, </a:t>
            </a:r>
          </a:p>
          <a:p>
            <a:pPr>
              <a:buFont typeface="Arial" pitchFamily="34" charset="0"/>
              <a:buChar char="•"/>
            </a:pPr>
            <a:r>
              <a:rPr lang="it-IT" i="1" dirty="0">
                <a:solidFill>
                  <a:srgbClr val="0000FF"/>
                </a:solidFill>
                <a:latin typeface="Comic Sans MS" pitchFamily="66" charset="0"/>
              </a:rPr>
              <a:t>	mancata collaborazione a eventuali controlli e revisioni</a:t>
            </a:r>
          </a:p>
          <a:p>
            <a:pPr algn="ctr" eaLnBrk="1" hangingPunct="1">
              <a:lnSpc>
                <a:spcPct val="90000"/>
              </a:lnSpc>
            </a:pPr>
            <a:endParaRPr lang="it-IT" b="1" i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1841</Words>
  <Application>Microsoft Office PowerPoint</Application>
  <PresentationFormat>Presentazione su schermo (4:3)</PresentationFormat>
  <Paragraphs>527</Paragraphs>
  <Slides>38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iMac</dc:creator>
  <cp:lastModifiedBy>Claudio Sabatini</cp:lastModifiedBy>
  <cp:revision>16</cp:revision>
  <dcterms:created xsi:type="dcterms:W3CDTF">2016-11-16T09:05:47Z</dcterms:created>
  <dcterms:modified xsi:type="dcterms:W3CDTF">2016-11-18T22:43:21Z</dcterms:modified>
</cp:coreProperties>
</file>