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65" r:id="rId2"/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333" autoAdjust="0"/>
  </p:normalViewPr>
  <p:slideViewPr>
    <p:cSldViewPr>
      <p:cViewPr varScale="1">
        <p:scale>
          <a:sx n="82" d="100"/>
          <a:sy n="82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3744-8CA7-4185-AAA7-1DD503E5C4E4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26907-EC58-4A2E-97E2-36FD55F1399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8C1B7A0-924B-4C38-B4C4-FE4C472C5E5E}" type="datetimeFigureOut">
              <a:rPr lang="it-IT" smtClean="0"/>
              <a:pPr/>
              <a:t>15/03/2013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AED91C7-9047-4AF9-BAC7-721AC9BBA5E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546848" cy="603468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Fondazione Marconi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1800" dirty="0" smtClean="0">
                <a:solidFill>
                  <a:srgbClr val="FF0000"/>
                </a:solidFill>
              </a:rPr>
              <a:t>Villa Grifone - </a:t>
            </a:r>
            <a:r>
              <a:rPr lang="it-IT" sz="1800" dirty="0" err="1" smtClean="0">
                <a:solidFill>
                  <a:srgbClr val="FF0000"/>
                </a:solidFill>
              </a:rPr>
              <a:t>Pontecchio</a:t>
            </a:r>
            <a:r>
              <a:rPr lang="it-IT" sz="1800" dirty="0" smtClean="0">
                <a:solidFill>
                  <a:srgbClr val="FF0000"/>
                </a:solidFill>
              </a:rPr>
              <a:t> Marconi</a:t>
            </a:r>
            <a:r>
              <a:rPr lang="it-IT" sz="2800" dirty="0" smtClean="0">
                <a:solidFill>
                  <a:srgbClr val="FF0000"/>
                </a:solidFill>
              </a:rPr>
              <a:t/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SEGS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FF0000"/>
                </a:solidFill>
              </a:rPr>
              <a:t>6 ottobre 2012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> </a:t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1800" dirty="0" smtClean="0">
                <a:solidFill>
                  <a:srgbClr val="FF0000"/>
                </a:solidFill>
              </a:rPr>
              <a:t>a seguire:</a:t>
            </a: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200" dirty="0" smtClean="0">
                <a:solidFill>
                  <a:srgbClr val="00B050"/>
                </a:solidFill>
              </a:rPr>
              <a:t>Forum Energia sostenibile </a:t>
            </a:r>
            <a:br>
              <a:rPr lang="it-IT" sz="2200" dirty="0" smtClean="0">
                <a:solidFill>
                  <a:srgbClr val="00B050"/>
                </a:solidFill>
              </a:rPr>
            </a:br>
            <a:r>
              <a:rPr lang="it-IT" sz="2200" dirty="0" smtClean="0">
                <a:solidFill>
                  <a:srgbClr val="00B050"/>
                </a:solidFill>
              </a:rPr>
              <a:t>per il territorio</a:t>
            </a: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r>
              <a:rPr lang="it-IT" sz="2800" dirty="0" smtClean="0">
                <a:solidFill>
                  <a:srgbClr val="C00000"/>
                </a:solidFill>
              </a:rPr>
              <a:t/>
            </a:r>
            <a:br>
              <a:rPr lang="it-IT" sz="2800" dirty="0" smtClean="0">
                <a:solidFill>
                  <a:srgbClr val="C00000"/>
                </a:solidFill>
              </a:rPr>
            </a:b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5" name="Immagine 4" descr="Tasto-TITAN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862546" cy="2353739"/>
          </a:xfrm>
          <a:prstGeom prst="rect">
            <a:avLst/>
          </a:prstGeom>
        </p:spPr>
      </p:pic>
      <p:pic>
        <p:nvPicPr>
          <p:cNvPr id="7" name="Segnaposto contenuto 6" descr="seppia-Famiglia-Marcon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052736"/>
            <a:ext cx="3476249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formaz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3179574" cy="489654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3100" dirty="0" smtClean="0">
                <a:solidFill>
                  <a:srgbClr val="00B050"/>
                </a:solidFill>
              </a:rPr>
              <a:t>Modena 9 NOVEMBRE </a:t>
            </a:r>
            <a:r>
              <a:rPr lang="it-IT" sz="3100" dirty="0" smtClean="0">
                <a:solidFill>
                  <a:srgbClr val="00B050"/>
                </a:solidFill>
              </a:rPr>
              <a:t>2013</a:t>
            </a:r>
            <a:br>
              <a:rPr lang="it-IT" sz="3100" dirty="0" smtClean="0">
                <a:solidFill>
                  <a:srgbClr val="00B050"/>
                </a:solidFill>
              </a:rPr>
            </a:b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2800" dirty="0" smtClean="0"/>
              <a:t> 			                  </a:t>
            </a:r>
            <a:r>
              <a:rPr lang="it-IT" sz="4400" i="1" dirty="0" smtClean="0">
                <a:solidFill>
                  <a:srgbClr val="FF0000"/>
                </a:solidFill>
              </a:rPr>
              <a:t>SEFF</a:t>
            </a:r>
            <a:r>
              <a:rPr lang="it-IT" sz="4400" dirty="0" smtClean="0">
                <a:solidFill>
                  <a:srgbClr val="FF0000"/>
                </a:solidFill>
              </a:rPr>
              <a:t> </a:t>
            </a:r>
            <a:endParaRPr lang="it-IT" sz="4400" dirty="0">
              <a:solidFill>
                <a:srgbClr val="FF0000"/>
              </a:solidFill>
            </a:endParaRPr>
          </a:p>
        </p:txBody>
      </p:sp>
      <p:pic>
        <p:nvPicPr>
          <p:cNvPr id="5" name="Immagine 4" descr="LAVAG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981" y="1844824"/>
            <a:ext cx="4863745" cy="273630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55976" y="472514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 smtClean="0">
              <a:solidFill>
                <a:srgbClr val="00B050"/>
              </a:solidFill>
            </a:endParaRP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nel pomeriggio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convegno</a:t>
            </a:r>
          </a:p>
          <a:p>
            <a:pPr algn="ctr"/>
            <a:r>
              <a:rPr lang="it-IT" b="1" dirty="0" smtClean="0">
                <a:solidFill>
                  <a:srgbClr val="00B050"/>
                </a:solidFill>
              </a:rPr>
              <a:t>Rotary - </a:t>
            </a:r>
            <a:r>
              <a:rPr lang="it-IT" b="1" dirty="0" err="1" smtClean="0">
                <a:solidFill>
                  <a:srgbClr val="00B050"/>
                </a:solidFill>
              </a:rPr>
              <a:t>Rotaract</a:t>
            </a:r>
            <a:r>
              <a:rPr lang="it-IT" b="1" dirty="0" smtClean="0">
                <a:solidFill>
                  <a:srgbClr val="00B050"/>
                </a:solidFill>
              </a:rPr>
              <a:t> </a:t>
            </a:r>
            <a:endParaRPr lang="it-IT" dirty="0" smtClean="0"/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"Rischio sismico e prevenzione" 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13-15 giugno 2014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1° CONGRESSO distretto 2072</a:t>
            </a:r>
            <a:endParaRPr lang="it-IT" dirty="0"/>
          </a:p>
        </p:txBody>
      </p:sp>
      <p:pic>
        <p:nvPicPr>
          <p:cNvPr id="5" name="Immagine 4" descr="52078_piazza_maggiore_bolog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276872"/>
            <a:ext cx="2376264" cy="1487748"/>
          </a:xfrm>
          <a:prstGeom prst="rect">
            <a:avLst/>
          </a:prstGeom>
        </p:spPr>
      </p:pic>
      <p:pic>
        <p:nvPicPr>
          <p:cNvPr id="6" name="Immagine 5" descr="55754_fuochi_d_artificio_in_piazza_maggiore_bolog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717032"/>
            <a:ext cx="2425665" cy="1813975"/>
          </a:xfrm>
          <a:prstGeom prst="rect">
            <a:avLst/>
          </a:prstGeom>
        </p:spPr>
      </p:pic>
      <p:pic>
        <p:nvPicPr>
          <p:cNvPr id="7" name="Immagine 6" descr="can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005064"/>
            <a:ext cx="2619375" cy="1743075"/>
          </a:xfrm>
          <a:prstGeom prst="rect">
            <a:avLst/>
          </a:prstGeom>
        </p:spPr>
      </p:pic>
      <p:pic>
        <p:nvPicPr>
          <p:cNvPr id="8" name="Immagine 7" descr="piazza d'arm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700808"/>
            <a:ext cx="2533650" cy="1809750"/>
          </a:xfrm>
          <a:prstGeom prst="rect">
            <a:avLst/>
          </a:prstGeom>
        </p:spPr>
      </p:pic>
      <p:pic>
        <p:nvPicPr>
          <p:cNvPr id="9" name="Immagine 8" descr="port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00480" y="1700808"/>
            <a:ext cx="3343520" cy="1927191"/>
          </a:xfrm>
          <a:prstGeom prst="rect">
            <a:avLst/>
          </a:prstGeom>
        </p:spPr>
      </p:pic>
      <p:pic>
        <p:nvPicPr>
          <p:cNvPr id="10" name="Immagine 9" descr="53050_il_nettuno_bologn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3" y="4221088"/>
            <a:ext cx="2832947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251520" y="1484784"/>
            <a:ext cx="3981128" cy="1724824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La Reggia di </a:t>
            </a:r>
            <a:r>
              <a:rPr lang="it-IT" b="1" dirty="0" err="1" smtClean="0">
                <a:solidFill>
                  <a:schemeClr val="accent3">
                    <a:lumMod val="75000"/>
                  </a:schemeClr>
                </a:solidFill>
              </a:rPr>
              <a:t>Colorno</a:t>
            </a:r>
            <a:endParaRPr lang="it-IT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it-IT" b="1" dirty="0" smtClean="0">
                <a:solidFill>
                  <a:schemeClr val="accent3">
                    <a:lumMod val="75000"/>
                  </a:schemeClr>
                </a:solidFill>
              </a:rPr>
              <a:t>SEGS</a:t>
            </a:r>
          </a:p>
          <a:p>
            <a:pPr algn="ctr">
              <a:buNone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13 ottobre 2012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95328" y="5013176"/>
            <a:ext cx="6048672" cy="1564283"/>
          </a:xfrm>
        </p:spPr>
        <p:txBody>
          <a:bodyPr/>
          <a:lstStyle/>
          <a:p>
            <a:pPr algn="ctr"/>
            <a:r>
              <a:rPr lang="it-IT" sz="2000" b="1" dirty="0" smtClean="0">
                <a:solidFill>
                  <a:schemeClr val="accent3">
                    <a:lumMod val="75000"/>
                  </a:schemeClr>
                </a:solidFill>
              </a:rPr>
              <a:t>ALMA</a:t>
            </a:r>
          </a:p>
          <a:p>
            <a:pPr algn="ctr"/>
            <a:r>
              <a:rPr lang="it-IT" sz="2000" dirty="0" smtClean="0">
                <a:solidFill>
                  <a:schemeClr val="accent3">
                    <a:lumMod val="75000"/>
                  </a:schemeClr>
                </a:solidFill>
              </a:rPr>
              <a:t>Scuola Internazionale di Cucina Italiana</a:t>
            </a:r>
            <a:endParaRPr lang="it-IT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" name="Immagine 6" descr="colo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4219575" cy="516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Banca-Popolare-di-Raven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72816"/>
            <a:ext cx="3168352" cy="4743264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19256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400" dirty="0" smtClean="0">
                <a:solidFill>
                  <a:srgbClr val="00B050"/>
                </a:solidFill>
              </a:rPr>
              <a:t/>
            </a:r>
            <a:br>
              <a:rPr lang="it-IT" sz="2400" dirty="0" smtClean="0">
                <a:solidFill>
                  <a:srgbClr val="00B050"/>
                </a:solidFill>
              </a:rPr>
            </a:br>
            <a:r>
              <a:rPr lang="it-IT" sz="2400" dirty="0" smtClean="0">
                <a:solidFill>
                  <a:srgbClr val="00B050"/>
                </a:solidFill>
              </a:rPr>
              <a:t>Sala Convegni Banca Popolare di Ravenna </a:t>
            </a:r>
            <a:br>
              <a:rPr lang="it-IT" sz="2400" dirty="0" smtClean="0">
                <a:solidFill>
                  <a:srgbClr val="00B050"/>
                </a:solidFill>
              </a:rPr>
            </a:br>
            <a:r>
              <a:rPr lang="it-IT" sz="2400" dirty="0" smtClean="0">
                <a:solidFill>
                  <a:srgbClr val="00B050"/>
                </a:solidFill>
              </a:rPr>
              <a:t>SEGS 27 ottobre 2012</a:t>
            </a:r>
            <a:br>
              <a:rPr lang="it-IT" sz="2400" dirty="0" smtClean="0">
                <a:solidFill>
                  <a:srgbClr val="00B050"/>
                </a:solidFill>
              </a:rPr>
            </a:br>
            <a:r>
              <a:rPr lang="it-IT" sz="2400" dirty="0" smtClean="0">
                <a:solidFill>
                  <a:srgbClr val="00B050"/>
                </a:solidFill>
              </a:rPr>
              <a:t/>
            </a:r>
            <a:br>
              <a:rPr lang="it-IT" sz="2400" dirty="0" smtClean="0">
                <a:solidFill>
                  <a:srgbClr val="00B050"/>
                </a:solidFill>
              </a:rPr>
            </a:br>
            <a:r>
              <a:rPr lang="it-IT" sz="2400" dirty="0" smtClean="0">
                <a:solidFill>
                  <a:srgbClr val="00B050"/>
                </a:solidFill>
              </a:rPr>
              <a:t>Ospiti i Rotariani di Belgrado</a:t>
            </a: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it-IT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55976" y="188640"/>
            <a:ext cx="4330824" cy="4594515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02-112-Corriere di Rimini 10 marzo 2013 -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4235196" cy="3877056"/>
          </a:xfrm>
          <a:prstGeom prst="rect">
            <a:avLst/>
          </a:prstGeom>
        </p:spPr>
      </p:pic>
      <p:pic>
        <p:nvPicPr>
          <p:cNvPr id="5" name="Immagine 4" descr="Imma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1" y="332656"/>
            <a:ext cx="4248473" cy="54006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83568" y="476672"/>
            <a:ext cx="32221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900" dirty="0" smtClean="0"/>
          </a:p>
          <a:p>
            <a:r>
              <a:rPr lang="it-IT" sz="1400" dirty="0" smtClean="0"/>
              <a:t>DISTRETTO </a:t>
            </a:r>
            <a:r>
              <a:rPr lang="it-IT" b="1" dirty="0" smtClean="0"/>
              <a:t>2072</a:t>
            </a:r>
          </a:p>
          <a:p>
            <a:endParaRPr lang="it-IT" sz="500" dirty="0" smtClean="0"/>
          </a:p>
          <a:p>
            <a:r>
              <a:rPr lang="it-IT" sz="1400" dirty="0" smtClean="0"/>
              <a:t>Governatore 2013-2014 </a:t>
            </a:r>
            <a:endParaRPr lang="it-IT" sz="1400" b="1" dirty="0" smtClean="0"/>
          </a:p>
          <a:p>
            <a:r>
              <a:rPr lang="it-IT" sz="1400" b="1" dirty="0" smtClean="0"/>
              <a:t>GIUSEPPE CASTAGNOLI</a:t>
            </a:r>
          </a:p>
          <a:p>
            <a:endParaRPr lang="it-IT" sz="1400" b="1" dirty="0" smtClean="0"/>
          </a:p>
          <a:p>
            <a:r>
              <a:rPr lang="it-IT" sz="3600" b="1" dirty="0" smtClean="0">
                <a:latin typeface="Rockwell Extra Bold" pitchFamily="18" charset="0"/>
              </a:rPr>
              <a:t>SISD/SIAG</a:t>
            </a:r>
          </a:p>
          <a:p>
            <a:r>
              <a:rPr lang="it-IT" b="1" dirty="0" smtClean="0"/>
              <a:t>- SEMINARIO ISTRUZIONE</a:t>
            </a:r>
          </a:p>
          <a:p>
            <a:r>
              <a:rPr lang="it-IT" b="1" dirty="0" smtClean="0"/>
              <a:t>SQUADRA DISTRETTUALE</a:t>
            </a:r>
          </a:p>
          <a:p>
            <a:endParaRPr lang="it-IT" sz="500" b="1" dirty="0" smtClean="0"/>
          </a:p>
          <a:p>
            <a:r>
              <a:rPr lang="it-IT" b="1" dirty="0" smtClean="0"/>
              <a:t>- SEMINARIO ISTRUZIONE </a:t>
            </a:r>
          </a:p>
          <a:p>
            <a:r>
              <a:rPr lang="it-IT" b="1" dirty="0" smtClean="0"/>
              <a:t>ASSISTENTI GOVERNATORE</a:t>
            </a:r>
          </a:p>
          <a:p>
            <a:endParaRPr lang="it-IT" b="1" dirty="0" smtClean="0"/>
          </a:p>
          <a:p>
            <a:endParaRPr lang="it-IT" sz="900" b="1" dirty="0" smtClean="0"/>
          </a:p>
          <a:p>
            <a:r>
              <a:rPr lang="it-IT" sz="1600" b="1" dirty="0" smtClean="0"/>
              <a:t>San Marino</a:t>
            </a:r>
            <a:endParaRPr lang="it-IT" sz="1600" dirty="0" smtClean="0"/>
          </a:p>
          <a:p>
            <a:r>
              <a:rPr lang="it-IT" sz="1600" dirty="0" err="1" smtClean="0"/>
              <a:t>Grand</a:t>
            </a:r>
            <a:r>
              <a:rPr lang="it-IT" sz="1600" dirty="0" smtClean="0"/>
              <a:t> Hotel San Marino</a:t>
            </a:r>
          </a:p>
          <a:p>
            <a:endParaRPr lang="it-IT" sz="1600" b="1" dirty="0" smtClean="0"/>
          </a:p>
          <a:p>
            <a:r>
              <a:rPr lang="it-IT" b="1" dirty="0" smtClean="0"/>
              <a:t>8 e 9 Marzo 2013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useo Guerci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564904"/>
            <a:ext cx="4021038" cy="3203427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it-IT" i="1" dirty="0" smtClean="0">
                <a:solidFill>
                  <a:srgbClr val="C00000"/>
                </a:solidFill>
              </a:rPr>
              <a:t>SIPE/SISE - Cento</a:t>
            </a:r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i="1" dirty="0" smtClean="0">
                <a:solidFill>
                  <a:srgbClr val="C00000"/>
                </a:solidFill>
              </a:rPr>
              <a:t>Cassa di Risparmio di Cento</a:t>
            </a:r>
            <a:r>
              <a:rPr lang="it-IT" dirty="0" smtClean="0">
                <a:solidFill>
                  <a:srgbClr val="C00000"/>
                </a:solidFill>
              </a:rPr>
              <a:t/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Casa </a:t>
            </a:r>
            <a:r>
              <a:rPr lang="it-IT" dirty="0" err="1" smtClean="0">
                <a:solidFill>
                  <a:srgbClr val="C00000"/>
                </a:solidFill>
              </a:rPr>
              <a:t>Pannini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5" name="Immagine 4" descr="grano-eventi_1163599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141" y="1876343"/>
            <a:ext cx="4444347" cy="276564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 flipH="1">
            <a:off x="4644008" y="4869160"/>
            <a:ext cx="4139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GUERCINO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Mietitura (1615-1617)</a:t>
            </a:r>
            <a:r>
              <a:rPr lang="it-IT" dirty="0" smtClean="0">
                <a:solidFill>
                  <a:srgbClr val="C00000"/>
                </a:solidFill>
              </a:rPr>
              <a:t>;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Affresco staccato da Casa </a:t>
            </a:r>
            <a:r>
              <a:rPr lang="it-IT" dirty="0" err="1" smtClean="0">
                <a:solidFill>
                  <a:srgbClr val="C00000"/>
                </a:solidFill>
              </a:rPr>
              <a:t>Pannini</a:t>
            </a:r>
            <a:r>
              <a:rPr lang="it-IT" dirty="0" smtClean="0">
                <a:solidFill>
                  <a:srgbClr val="C00000"/>
                </a:solidFill>
              </a:rPr>
              <a:t>, cm. 66 x 166.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Cento, Pinacoteca Civica.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Assemblea Distrettuale</a:t>
            </a:r>
            <a:br>
              <a:rPr lang="it-IT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50000"/>
                  </a:schemeClr>
                </a:solidFill>
              </a:rPr>
              <a:t>Riccione 4 maggio</a:t>
            </a:r>
            <a:endParaRPr lang="it-IT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Immagine 13" descr="castello grada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149080"/>
            <a:ext cx="3289300" cy="24638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979712" y="558924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>
                <a:solidFill>
                  <a:srgbClr val="00B050"/>
                </a:solidFill>
              </a:rPr>
              <a:t>CASTELLO </a:t>
            </a:r>
            <a:r>
              <a:rPr lang="it-IT" b="1" i="1" dirty="0" err="1" smtClean="0">
                <a:solidFill>
                  <a:srgbClr val="00B050"/>
                </a:solidFill>
              </a:rPr>
              <a:t>DI</a:t>
            </a:r>
            <a:r>
              <a:rPr lang="it-IT" b="1" i="1" dirty="0" smtClean="0">
                <a:solidFill>
                  <a:srgbClr val="00B050"/>
                </a:solidFill>
              </a:rPr>
              <a:t> GRADARA</a:t>
            </a:r>
            <a:endParaRPr lang="it-IT" b="1" i="1" dirty="0">
              <a:solidFill>
                <a:srgbClr val="00B050"/>
              </a:solidFill>
            </a:endParaRPr>
          </a:p>
        </p:txBody>
      </p:sp>
      <p:pic>
        <p:nvPicPr>
          <p:cNvPr id="8" name="Segnaposto contenuto 7" descr="Atlantic Hotel mar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132856"/>
            <a:ext cx="4051835" cy="2736304"/>
          </a:xfrm>
        </p:spPr>
      </p:pic>
      <p:pic>
        <p:nvPicPr>
          <p:cNvPr id="9" name="Immagine 8" descr="Atlantic Hotel pisci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628800"/>
            <a:ext cx="333375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MUSE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00808"/>
            <a:ext cx="3528392" cy="2293454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400" dirty="0" smtClean="0">
                <a:solidFill>
                  <a:schemeClr val="bg2">
                    <a:lumMod val="25000"/>
                  </a:schemeClr>
                </a:solidFill>
              </a:rPr>
              <a:t>INPE</a:t>
            </a:r>
            <a:r>
              <a:rPr lang="it-IT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br>
              <a:rPr lang="it-IT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it-IT" sz="3100" i="1" dirty="0" smtClean="0">
                <a:solidFill>
                  <a:schemeClr val="bg2">
                    <a:lumMod val="25000"/>
                  </a:schemeClr>
                </a:solidFill>
              </a:rPr>
              <a:t>30 giugno 2013</a:t>
            </a:r>
            <a:endParaRPr lang="it-IT" sz="31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Immagine 4" descr="resizeslide FIO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816424" cy="2480675"/>
          </a:xfrm>
          <a:prstGeom prst="rect">
            <a:avLst/>
          </a:prstGeom>
        </p:spPr>
      </p:pic>
      <p:pic>
        <p:nvPicPr>
          <p:cNvPr id="6" name="Immagine 5" descr="resizesl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437112"/>
            <a:ext cx="3240360" cy="210623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flipH="1">
            <a:off x="3707904" y="4797152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2">
                    <a:lumMod val="25000"/>
                  </a:schemeClr>
                </a:solidFill>
              </a:rPr>
              <a:t>Al Museo d’Arte Moderna di Ca’ La Ghironda</a:t>
            </a:r>
          </a:p>
          <a:p>
            <a:pPr algn="ctr"/>
            <a:endParaRPr lang="it-IT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b="1" i="1" dirty="0" smtClean="0">
                <a:solidFill>
                  <a:schemeClr val="bg2">
                    <a:lumMod val="25000"/>
                  </a:schemeClr>
                </a:solidFill>
              </a:rPr>
              <a:t>aspettando insieme il primo Luglio</a:t>
            </a:r>
            <a:endParaRPr lang="it-IT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al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396594" cy="452596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	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SINS </a:t>
            </a:r>
            <a:r>
              <a:rPr lang="it-IT" sz="4000" dirty="0" smtClean="0"/>
              <a:t>			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REGGIO EMILIA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					</a:t>
            </a:r>
            <a:r>
              <a:rPr lang="it-IT" sz="2400" dirty="0" smtClean="0">
                <a:solidFill>
                  <a:schemeClr val="bg1">
                    <a:lumMod val="65000"/>
                  </a:schemeClr>
                </a:solidFill>
              </a:rPr>
              <a:t>21 settembre 2013</a:t>
            </a:r>
            <a:endParaRPr lang="it-IT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Immagine 4" descr="1287673827Reggio_calatra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21088"/>
            <a:ext cx="4038600" cy="2076450"/>
          </a:xfrm>
          <a:prstGeom prst="rect">
            <a:avLst/>
          </a:prstGeom>
        </p:spPr>
      </p:pic>
      <p:pic>
        <p:nvPicPr>
          <p:cNvPr id="6" name="Immagine 5" descr="1287673839reggio_salatricolo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628800"/>
            <a:ext cx="403860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bella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24328" y="2953544"/>
            <a:ext cx="1224136" cy="1224136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</a:rPr>
              <a:t>IDIR/SEFR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sz="2400" dirty="0" smtClean="0">
                <a:solidFill>
                  <a:schemeClr val="bg2">
                    <a:lumMod val="50000"/>
                  </a:schemeClr>
                </a:solidFill>
              </a:rPr>
              <a:t>Bologna 12 ottobre 2013</a:t>
            </a:r>
            <a:endParaRPr lang="it-IT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magine 4" descr="stab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1595" y="1772816"/>
            <a:ext cx="2167599" cy="148480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64088" y="50851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11 ottobre 2013</a:t>
            </a:r>
          </a:p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Teatro delle Celebrazioni</a:t>
            </a:r>
          </a:p>
          <a:p>
            <a:r>
              <a:rPr lang="it-IT" b="1" dirty="0" smtClean="0">
                <a:solidFill>
                  <a:schemeClr val="bg2">
                    <a:lumMod val="50000"/>
                  </a:schemeClr>
                </a:solidFill>
              </a:rPr>
              <a:t>Orchestra di Fiati di Noci</a:t>
            </a:r>
            <a:endParaRPr lang="it-IT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Immagine 7" descr="Banda Noci Teatro Budrio ( foto Cocchi ) 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4635134"/>
            <a:ext cx="2664296" cy="1998222"/>
          </a:xfrm>
          <a:prstGeom prst="rect">
            <a:avLst/>
          </a:prstGeom>
        </p:spPr>
      </p:pic>
      <p:pic>
        <p:nvPicPr>
          <p:cNvPr id="9" name="Immagine 8" descr="images Due Torr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628800"/>
            <a:ext cx="375302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413</TotalTime>
  <Words>97</Words>
  <Application>Microsoft Office PowerPoint</Application>
  <PresentationFormat>Presentazione su schermo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Viale</vt:lpstr>
      <vt:lpstr>   Fondazione Marconi Villa Grifone - Pontecchio Marconi SEGS 6 ottobre 2012           a seguire: Forum Energia sostenibile  per il territorio   </vt:lpstr>
      <vt:lpstr>Diapositiva 2</vt:lpstr>
      <vt:lpstr> Sala Convegni Banca Popolare di Ravenna  SEGS 27 ottobre 2012  Ospiti i Rotariani di Belgrado </vt:lpstr>
      <vt:lpstr>Diapositiva 4</vt:lpstr>
      <vt:lpstr>SIPE/SISE - Cento Cassa di Risparmio di Cento Casa Pannini</vt:lpstr>
      <vt:lpstr>Assemblea Distrettuale Riccione 4 maggio</vt:lpstr>
      <vt:lpstr>INPE  30 giugno 2013</vt:lpstr>
      <vt:lpstr> SINS    REGGIO EMILIA       21 settembre 2013</vt:lpstr>
      <vt:lpstr>IDIR/SEFR  Bologna 12 ottobre 2013</vt:lpstr>
      <vt:lpstr>Modena 9 NOVEMBRE 2013                        SEFF </vt:lpstr>
      <vt:lpstr>13-15 giugno 2014 1° CONGRESSO distretto 2072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paolo malpezzi</dc:creator>
  <cp:lastModifiedBy>paolo malpezzi</cp:lastModifiedBy>
  <cp:revision>45</cp:revision>
  <dcterms:created xsi:type="dcterms:W3CDTF">2013-02-09T23:20:31Z</dcterms:created>
  <dcterms:modified xsi:type="dcterms:W3CDTF">2013-03-15T15:50:15Z</dcterms:modified>
</cp:coreProperties>
</file>