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38"/>
  </p:notesMasterIdLst>
  <p:sldIdLst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412" r:id="rId25"/>
    <p:sldId id="413" r:id="rId26"/>
    <p:sldId id="414" r:id="rId27"/>
    <p:sldId id="415" r:id="rId28"/>
    <p:sldId id="416" r:id="rId29"/>
    <p:sldId id="417" r:id="rId30"/>
    <p:sldId id="418" r:id="rId31"/>
    <p:sldId id="419" r:id="rId32"/>
    <p:sldId id="420" r:id="rId33"/>
    <p:sldId id="421" r:id="rId34"/>
    <p:sldId id="422" r:id="rId35"/>
    <p:sldId id="423" r:id="rId36"/>
    <p:sldId id="424" r:id="rId37"/>
  </p:sldIdLst>
  <p:sldSz cx="9144000" cy="6858000" type="screen4x3"/>
  <p:notesSz cx="7008813" cy="9294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ヒラギノ角ゴ Pro W3" charset="0"/>
        <a:cs typeface="ヒラギノ角ゴ Pro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33"/>
    <a:srgbClr val="3557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8" autoAdjust="0"/>
    <p:restoredTop sz="94660"/>
  </p:normalViewPr>
  <p:slideViewPr>
    <p:cSldViewPr>
      <p:cViewPr>
        <p:scale>
          <a:sx n="100" d="100"/>
          <a:sy n="100" d="100"/>
        </p:scale>
        <p:origin x="-1224" y="-25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6613" cy="3484562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5038" y="4416425"/>
            <a:ext cx="51387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71925" y="8831263"/>
            <a:ext cx="30368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240" tIns="46440" rIns="93240" bIns="4644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pPr>
              <a:defRPr/>
            </a:pPr>
            <a:fld id="{19857590-9167-1B45-8C28-A1DFE607A26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03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5DDF7D8-9C28-EA4D-A9C9-E03869B9480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E9DA73B-34E1-4141-BAEC-871399F7D76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8732D91A-F567-6948-99E8-4F5D53207EC4}" type="slidenum">
              <a:rPr lang="en-US" sz="1200" smtClean="0"/>
              <a:pPr algn="r">
                <a:buClrTx/>
                <a:buFontTx/>
                <a:buNone/>
                <a:defRPr/>
              </a:pPr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A1CECD6-82A8-DF49-B22B-D01AC72899C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96116C0-B0C1-BA44-9994-F39E58913F88}" type="slidenum">
              <a:rPr lang="en-US" sz="1200" smtClean="0"/>
              <a:pPr algn="r">
                <a:buClrTx/>
                <a:buFontTx/>
                <a:buNone/>
                <a:defRPr/>
              </a:pPr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2296DDE-DA0D-B246-9C7E-8A9AB7D1AD1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FB52D9F-783D-8A44-8B0A-2E183139A310}" type="slidenum">
              <a:rPr lang="en-US" sz="1200" smtClean="0"/>
              <a:pPr algn="r">
                <a:buClrTx/>
                <a:buFontTx/>
                <a:buNone/>
                <a:defRPr/>
              </a:pPr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BE32C3C-5EF0-5A45-8965-815FBA1C032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69953BA-C6C3-DE4A-80A7-FE577E471D33}" type="slidenum">
              <a:rPr lang="en-US" sz="1200" smtClean="0"/>
              <a:pPr algn="r">
                <a:buClrTx/>
                <a:buFontTx/>
                <a:buNone/>
                <a:defRPr/>
              </a:pPr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91A27BA-8A63-8540-A0B9-63FEF57C1AF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75F126EE-138A-5C49-9AC1-A851345DE715}" type="slidenum">
              <a:rPr lang="en-US" sz="1200" smtClean="0"/>
              <a:pPr algn="r">
                <a:buClrTx/>
                <a:buFontTx/>
                <a:buNone/>
                <a:defRPr/>
              </a:pPr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560714B-0D40-BB42-B9C8-D5E6CDCD02F7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9EE2669-B57E-4A45-91E9-4207A77D402C}" type="slidenum">
              <a:rPr lang="en-US" sz="1200" smtClean="0"/>
              <a:pPr algn="r">
                <a:buClrTx/>
                <a:buFontTx/>
                <a:buNone/>
                <a:defRPr/>
              </a:pPr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85E9284-21FD-EE4F-A756-12991DBE65F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82AA61E-4F4E-BD41-8E36-509AE13EADD3}" type="slidenum">
              <a:rPr lang="en-US" sz="1200" smtClean="0"/>
              <a:pPr algn="r">
                <a:buClrTx/>
                <a:buFontTx/>
                <a:buNone/>
                <a:defRPr/>
              </a:pPr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86200BA7-DA5D-DD46-AAFF-FA7E04A08C3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452A66F-D41B-3341-BA3E-71B8A12C68BC}" type="slidenum">
              <a:rPr lang="en-US" sz="1200" smtClean="0"/>
              <a:pPr algn="r">
                <a:buClrTx/>
                <a:buFontTx/>
                <a:buNone/>
                <a:defRPr/>
              </a:pPr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07B1DD3-3A89-6347-B59B-BA17C4CBC5D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AA70687-E26E-DE44-AB4E-27AAEBBE10DF}" type="slidenum">
              <a:rPr lang="en-US" sz="1200" smtClean="0"/>
              <a:pPr algn="r">
                <a:buClrTx/>
                <a:buFontTx/>
                <a:buNone/>
                <a:defRPr/>
              </a:pPr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DE88EE5-15D4-DB46-B6B9-ADEA3BB01C1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05E9C1AB-4CED-CE49-B631-9AF39CB6993F}" type="slidenum">
              <a:rPr lang="en-US" sz="1200" smtClean="0"/>
              <a:pPr algn="r">
                <a:buClrTx/>
                <a:buFontTx/>
                <a:buNone/>
                <a:defRPr/>
              </a:pPr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8730CC0-B660-CC46-ABC3-3D9564FCF26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D056DA0-2E49-004A-BFF6-1C51F7690D8A}" type="slidenum">
              <a:rPr lang="en-US" sz="1200" smtClean="0"/>
              <a:pPr algn="r">
                <a:buClrTx/>
                <a:buFontTx/>
                <a:buNone/>
                <a:defRPr/>
              </a:pPr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BC06A8B-C130-2D4B-A379-F37AB77D0113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478104B-D715-E040-96F0-B6767115256E}" type="slidenum">
              <a:rPr lang="en-US" sz="1200" smtClean="0"/>
              <a:pPr algn="r">
                <a:buClrTx/>
                <a:buFontTx/>
                <a:buNone/>
                <a:defRPr/>
              </a:pPr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DAF68E8E-4AF4-6947-A647-C0106AF0B6B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E6479AA-E75B-9547-B68D-D8F21B6649FB}" type="slidenum">
              <a:rPr lang="en-US" sz="1200" smtClean="0"/>
              <a:pPr algn="r">
                <a:buClrTx/>
                <a:buFontTx/>
                <a:buNone/>
                <a:defRPr/>
              </a:pPr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35498AE-37C0-9448-9678-78F946EC6D8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AF86A764-1ED7-C646-94A8-787F6629E3A0}" type="slidenum">
              <a:rPr lang="en-US" sz="1200" smtClean="0"/>
              <a:pPr algn="r">
                <a:buClrTx/>
                <a:buFontTx/>
                <a:buNone/>
                <a:defRPr/>
              </a:pPr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08E98918-2CCC-B242-805F-DEAFFBC0053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F9307746-B0A9-8941-A63D-EC042EBEA657}" type="slidenum">
              <a:rPr lang="en-US" sz="1200" smtClean="0"/>
              <a:pPr algn="r">
                <a:buClrTx/>
                <a:buFontTx/>
                <a:buNone/>
                <a:defRPr/>
              </a:pPr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162C4E0D-8BB3-FC4D-9E2F-0E5245E95783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EF389C82-649E-8946-B55F-AFEBE30F130F}" type="slidenum">
              <a:rPr lang="en-US" sz="1200" smtClean="0"/>
              <a:pPr algn="r">
                <a:buClrTx/>
                <a:buFontTx/>
                <a:buNone/>
                <a:defRPr/>
              </a:pPr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2F706E0-ED99-F744-8A2F-7645B1AB34D8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14927165-E23D-824B-B7B9-D13F3489FEBC}" type="slidenum">
              <a:rPr lang="en-US" sz="1200" smtClean="0"/>
              <a:pPr algn="r">
                <a:buClrTx/>
                <a:buFontTx/>
                <a:buNone/>
                <a:defRPr/>
              </a:pPr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DAD3E82-9BA5-0546-B3F3-E9931C686D7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CC08B10F-20EB-7745-8F71-EE0E2ACE3E1B}" type="slidenum">
              <a:rPr lang="en-US" sz="1200" smtClean="0"/>
              <a:pPr algn="r">
                <a:buClrTx/>
                <a:buFontTx/>
                <a:buNone/>
                <a:defRPr/>
              </a:pPr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E0ABFF9-F3FE-3E42-A18C-94E4B5DCF50F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3240" tIns="46440" rIns="93240" bIns="4644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fld id="{282D9168-8F6C-9846-A13A-5DB6CA583EDB}" type="slidenum">
              <a:rPr lang="en-US" sz="1200" smtClean="0"/>
              <a:pPr algn="r">
                <a:buClrTx/>
                <a:buFontTx/>
                <a:buNone/>
                <a:defRPr/>
              </a:pPr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910017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494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4744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1282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8013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6402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44583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1692109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27765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349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736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98733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8437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4889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1997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6033106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1089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57208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93290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4325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6555637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25634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79826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44978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6871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1704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63917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72013396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77638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39488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47196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81047458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23144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11130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77887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123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889932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64657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66818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496864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97618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6676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12561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1823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343403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655877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8183431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274538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776438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012737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94632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746613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0056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35978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229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5157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1769179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6863188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936199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10734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1181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175702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9060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91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77011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5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615062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643815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7270844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66115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829443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326405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84721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4880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44851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773631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8784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9961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726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223326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60213575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389949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2920682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09613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7600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3812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58115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4057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7225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941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0183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727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426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0432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178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70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92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7292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02659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06037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09164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038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505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2810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53323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88236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7724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51658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281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477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13178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72814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054562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226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48885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9328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894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553108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5635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131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7395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3641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311130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488768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145803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695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028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28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90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751340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350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7485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99333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64034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02134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118073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768396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8403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05270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8130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6757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1310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702930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314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920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51711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377372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355518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082006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65500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2052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2303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937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469119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78856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28091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7803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20420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291236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648244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2466266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010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854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276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83466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78427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2231151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64650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73674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0115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0423034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41206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35629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9464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0494E01D-7FD7-3B40-8761-978FBF4B6D5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3BBA064E-5923-824B-829E-086280F042C2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1B4E7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D70CAF5C-AC8B-3B4F-ABFC-44731D27DDFE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2C6FFB84-20DA-2C48-81AC-C1C7030C6437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1E17FAA6-0B1B-5142-8126-B2816A25ABBA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8F081331-9CA7-9240-8481-EF83F15BBFC9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46030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5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7162800" y="6477000"/>
            <a:ext cx="15240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|  </a:t>
            </a:r>
            <a:fld id="{587557AD-FEE5-5847-A232-3880602B8CAD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371475" y="5213350"/>
            <a:ext cx="2133600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2067474-A4D3-E743-B45E-E95524804237}" type="slidenum">
              <a:rPr lang="it-IT" sz="1200" b="1">
                <a:solidFill>
                  <a:srgbClr val="3155A4"/>
                </a:solidFill>
                <a:latin typeface="Calibri" charset="0"/>
              </a:rPr>
              <a:pPr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‹N›</a:t>
            </a:fld>
            <a:endParaRPr lang="it-IT" sz="1200" b="1">
              <a:solidFill>
                <a:srgbClr val="3155A4"/>
              </a:solidFill>
              <a:latin typeface="Calibri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3781425" y="5800725"/>
            <a:ext cx="3824288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400" b="1" dirty="0">
                <a:solidFill>
                  <a:srgbClr val="3155A4"/>
                </a:solidFill>
                <a:cs typeface="Arial" charset="0"/>
              </a:rPr>
              <a:t>SISD</a:t>
            </a:r>
            <a:r>
              <a:rPr lang="it-IT" sz="1400" b="1" dirty="0">
                <a:solidFill>
                  <a:srgbClr val="958D85"/>
                </a:solidFill>
                <a:cs typeface="Arial" charset="0"/>
              </a:rPr>
              <a:t/>
            </a:r>
            <a:br>
              <a:rPr lang="it-IT" sz="1400" b="1" dirty="0">
                <a:solidFill>
                  <a:srgbClr val="958D85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Repubblica di San Marino</a:t>
            </a:r>
            <a:br>
              <a:rPr lang="it-IT" sz="1400" b="1" dirty="0">
                <a:solidFill>
                  <a:srgbClr val="3557A2"/>
                </a:solidFill>
                <a:cs typeface="Arial" charset="0"/>
              </a:rPr>
            </a:br>
            <a:r>
              <a:rPr lang="it-IT" sz="1400" b="1" dirty="0">
                <a:solidFill>
                  <a:srgbClr val="3557A2"/>
                </a:solidFill>
                <a:cs typeface="Arial" charset="0"/>
              </a:rPr>
              <a:t>22/02/2014</a:t>
            </a:r>
          </a:p>
        </p:txBody>
      </p:sp>
      <p:sp>
        <p:nvSpPr>
          <p:cNvPr id="10" name="Line 4"/>
          <p:cNvSpPr>
            <a:spLocks noChangeShapeType="1"/>
          </p:cNvSpPr>
          <p:nvPr userDrawn="1"/>
        </p:nvSpPr>
        <p:spPr bwMode="auto">
          <a:xfrm flipV="1">
            <a:off x="3684588" y="5851525"/>
            <a:ext cx="0" cy="817563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551"/>
          <a:stretch/>
        </p:blipFill>
        <p:spPr bwMode="auto">
          <a:xfrm>
            <a:off x="7912100" y="5635625"/>
            <a:ext cx="1046163" cy="12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7200" y="5608638"/>
            <a:ext cx="8229600" cy="1587"/>
          </a:xfrm>
          <a:prstGeom prst="line">
            <a:avLst/>
          </a:prstGeom>
          <a:noFill/>
          <a:ln w="9360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1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  <p:sp>
        <p:nvSpPr>
          <p:cNvPr id="15" name="Text Box 3"/>
          <p:cNvSpPr txBox="1">
            <a:spLocks noChangeArrowheads="1"/>
          </p:cNvSpPr>
          <p:nvPr userDrawn="1"/>
        </p:nvSpPr>
        <p:spPr bwMode="auto">
          <a:xfrm>
            <a:off x="395288" y="6308725"/>
            <a:ext cx="3600450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1100" b="1" dirty="0" smtClean="0">
                <a:solidFill>
                  <a:srgbClr val="3155A4"/>
                </a:solidFill>
              </a:rPr>
              <a:t>Governatore 2014-2015 Ferdinando Del Sante</a:t>
            </a: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it-IT" sz="1100" b="1" dirty="0">
                <a:solidFill>
                  <a:srgbClr val="3557A2"/>
                </a:solidFill>
              </a:rPr>
              <a:t>Emilia </a:t>
            </a:r>
            <a:r>
              <a:rPr lang="it-IT" sz="1100" b="1" dirty="0" smtClean="0">
                <a:solidFill>
                  <a:srgbClr val="3557A2"/>
                </a:solidFill>
              </a:rPr>
              <a:t>Romagna - Repubblica </a:t>
            </a:r>
            <a:r>
              <a:rPr lang="it-IT" sz="1100" b="1" dirty="0">
                <a:solidFill>
                  <a:srgbClr val="3557A2"/>
                </a:solidFill>
              </a:rPr>
              <a:t>di San Marino</a:t>
            </a:r>
          </a:p>
          <a:p>
            <a:pPr>
              <a:spcBef>
                <a:spcPts val="500"/>
              </a:spcBef>
              <a:buClrTx/>
              <a:buFontTx/>
              <a:buNone/>
              <a:defRPr/>
            </a:pPr>
            <a:endParaRPr lang="it-IT" sz="1100" b="1" dirty="0" smtClean="0">
              <a:solidFill>
                <a:srgbClr val="3155A4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637213"/>
            <a:ext cx="16478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 userDrawn="1"/>
        </p:nvSpPr>
        <p:spPr bwMode="auto">
          <a:xfrm>
            <a:off x="250825" y="6092825"/>
            <a:ext cx="172878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900" b="1" dirty="0">
                <a:solidFill>
                  <a:srgbClr val="3557A2"/>
                </a:solidFill>
              </a:rPr>
              <a:t> </a:t>
            </a:r>
            <a:r>
              <a:rPr lang="it-IT" sz="9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Fate clic per modificare il formato del testo della struttura</a:t>
            </a:r>
          </a:p>
          <a:p>
            <a:pPr lvl="1"/>
            <a:r>
              <a:rPr lang="en-GB"/>
              <a:t>Secondo livello struttura</a:t>
            </a:r>
          </a:p>
          <a:p>
            <a:pPr lvl="2"/>
            <a:r>
              <a:rPr lang="en-GB"/>
              <a:t>Terzo livello struttura</a:t>
            </a:r>
          </a:p>
          <a:p>
            <a:pPr lvl="3"/>
            <a:r>
              <a:rPr lang="en-GB"/>
              <a:t>Quarto livello struttura</a:t>
            </a:r>
          </a:p>
          <a:p>
            <a:pPr lvl="4"/>
            <a:r>
              <a:rPr lang="en-GB"/>
              <a:t>Quinto livello struttura</a:t>
            </a:r>
          </a:p>
          <a:p>
            <a:pPr lvl="4"/>
            <a:r>
              <a:rPr lang="en-GB"/>
              <a:t>Sesto livello struttura</a:t>
            </a:r>
          </a:p>
          <a:p>
            <a:pPr lvl="4"/>
            <a:r>
              <a:rPr lang="en-GB"/>
              <a:t>Settimo livello struttura</a:t>
            </a:r>
          </a:p>
          <a:p>
            <a:pPr lvl="4"/>
            <a:r>
              <a:rPr lang="en-GB"/>
              <a:t>Ottavo livello struttura</a:t>
            </a:r>
          </a:p>
          <a:p>
            <a:pPr lvl="4"/>
            <a:r>
              <a:rPr lang="en-GB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36A7B7C9-BD19-DD4F-9CAB-8F465791D396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99CB0FAE-6060-4641-8C42-5D1A431D254C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246C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1C4D12A4-E075-F543-9098-2CC4C692E01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64061323-8843-7A47-B31C-6261E747F4C5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800">
            <a:solidFill>
              <a:srgbClr val="958D85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63500" dist="61200" dir="5400000" algn="ctr" rotWithShape="0">
              <a:srgbClr val="000000">
                <a:alpha val="25041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7086600" y="6477000"/>
            <a:ext cx="1600200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r">
              <a:buClrTx/>
              <a:buFontTx/>
              <a:buNone/>
              <a:defRPr/>
            </a:pPr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TITLE  |  </a:t>
            </a:r>
            <a:fld id="{733EA1DE-5B0B-FF49-9A5F-684B7830AB34}" type="slidenum">
              <a:rPr lang="en-US" sz="900" smtClean="0">
                <a:solidFill>
                  <a:srgbClr val="BCBDC0"/>
                </a:solidFill>
                <a:latin typeface="Arial Narrow" charset="0"/>
              </a:rPr>
              <a:pPr algn="r">
                <a:buClrTx/>
                <a:buFontTx/>
                <a:buNone/>
                <a:defRPr/>
              </a:pPr>
              <a:t>‹N›</a:t>
            </a:fld>
            <a:r>
              <a:rPr lang="en-US" sz="900" smtClean="0">
                <a:solidFill>
                  <a:srgbClr val="BCBDC0"/>
                </a:solidFill>
                <a:latin typeface="Arial Narrow" charset="0"/>
              </a:rPr>
              <a:t> 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958D85"/>
          </a:solidFill>
          <a:latin typeface="Calibri" charset="0"/>
          <a:ea typeface="ＭＳ Ｐゴシック" charset="0"/>
          <a:cs typeface="MS PGothic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958D85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958D85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958D85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958D85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titol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5064125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401638"/>
            <a:ext cx="506095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531813"/>
            <a:ext cx="1928813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>
                <a:solidFill>
                  <a:srgbClr val="FFFFFF"/>
                </a:solidFill>
              </a:rPr>
              <a:t>SEMINARIO ISTRUZIONE SQUADRA DISTRETTUALE</a:t>
            </a:r>
            <a:br>
              <a:rPr lang="it-IT" b="1" smtClean="0">
                <a:solidFill>
                  <a:srgbClr val="FFFFFF"/>
                </a:solidFill>
              </a:rPr>
            </a:br>
            <a:r>
              <a:rPr lang="it-IT" smtClean="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4979988"/>
            <a:ext cx="914400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600"/>
              </a:spcBef>
              <a:buClrTx/>
              <a:defRPr/>
            </a:pPr>
            <a:r>
              <a:rPr lang="it-IT" sz="3200" b="1" dirty="0">
                <a:solidFill>
                  <a:srgbClr val="3155A4"/>
                </a:solidFill>
                <a:cs typeface="Times New Roman" charset="0"/>
              </a:rPr>
              <a:t>Doriano </a:t>
            </a:r>
            <a:r>
              <a:rPr lang="it-IT" sz="3200" b="1" dirty="0" smtClean="0">
                <a:solidFill>
                  <a:srgbClr val="3155A4"/>
                </a:solidFill>
                <a:cs typeface="Times New Roman" charset="0"/>
              </a:rPr>
              <a:t>Guerrieri</a:t>
            </a:r>
            <a:endParaRPr lang="it-IT" sz="3200" b="1" dirty="0">
              <a:solidFill>
                <a:srgbClr val="3155A4"/>
              </a:solidFill>
              <a:cs typeface="Times New Roman" charset="0"/>
            </a:endParaRPr>
          </a:p>
          <a:p>
            <a:pPr algn="ctr">
              <a:spcBef>
                <a:spcPts val="600"/>
              </a:spcBef>
              <a:buClrTx/>
              <a:defRPr/>
            </a:pPr>
            <a:r>
              <a:rPr lang="it-IT" dirty="0" smtClean="0">
                <a:solidFill>
                  <a:srgbClr val="3155A4"/>
                </a:solidFill>
                <a:cs typeface="Times New Roman" charset="0"/>
              </a:rPr>
              <a:t>Presidente </a:t>
            </a:r>
            <a:r>
              <a:rPr lang="it-IT" dirty="0">
                <a:solidFill>
                  <a:srgbClr val="3155A4"/>
                </a:solidFill>
                <a:cs typeface="Times New Roman" charset="0"/>
              </a:rPr>
              <a:t>Comm. Informatizzazione Web, Social Network</a:t>
            </a:r>
          </a:p>
          <a:p>
            <a:pPr algn="ctr">
              <a:spcBef>
                <a:spcPts val="600"/>
              </a:spcBef>
              <a:buClrTx/>
              <a:defRPr/>
            </a:pPr>
            <a:endParaRPr lang="it-IT" sz="3200" b="1" dirty="0">
              <a:solidFill>
                <a:srgbClr val="3155A4"/>
              </a:solidFill>
              <a:cs typeface="Times New Roman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flipV="1">
            <a:off x="0" y="3384550"/>
            <a:ext cx="9144000" cy="1144588"/>
          </a:xfrm>
          <a:prstGeom prst="rect">
            <a:avLst/>
          </a:prstGeom>
          <a:solidFill>
            <a:srgbClr val="3155A4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0" y="360203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500"/>
              </a:spcBef>
              <a:buClrTx/>
              <a:buFontTx/>
              <a:buNone/>
              <a:defRPr/>
            </a:pPr>
            <a:r>
              <a:rPr lang="it-IT" b="1" smtClean="0">
                <a:solidFill>
                  <a:srgbClr val="FFFFFF"/>
                </a:solidFill>
              </a:rPr>
              <a:t>SEMINARIO ISTRUZIONE SQUADRA DISTRETTUALE</a:t>
            </a:r>
            <a:br>
              <a:rPr lang="it-IT" b="1" smtClean="0">
                <a:solidFill>
                  <a:srgbClr val="FFFFFF"/>
                </a:solidFill>
              </a:rPr>
            </a:br>
            <a:r>
              <a:rPr lang="it-IT" smtClean="0">
                <a:solidFill>
                  <a:srgbClr val="FFFFFF"/>
                </a:solidFill>
              </a:rPr>
              <a:t>Repubblica di San Marino, 22 Febbraio 2014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30972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>
              <a:spcBef>
                <a:spcPts val="500"/>
              </a:spcBef>
              <a:buClrTx/>
              <a:buFontTx/>
              <a:buNone/>
              <a:defRPr/>
            </a:pPr>
            <a:r>
              <a:rPr lang="it-IT" sz="2200" b="1" dirty="0">
                <a:solidFill>
                  <a:srgbClr val="3557A2"/>
                </a:solidFill>
              </a:rPr>
              <a:t> </a:t>
            </a:r>
            <a:r>
              <a:rPr lang="it-IT" sz="2200" b="1" dirty="0" smtClean="0">
                <a:solidFill>
                  <a:srgbClr val="3557A2"/>
                </a:solidFill>
              </a:rPr>
              <a:t>       Distretto 2072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Il R.I. ha recentemente diramato disposizioni dettagliate per l’uso del logo, dei colori, dei font. Cercheremo, anche col vostro aiuto, di affrontare un lavoro di restyling grafico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Sulla base dell’esperienza d’uso, in questo primo anno, e l’analisi dei dati relativi alla modalità di visitazione, cercheremo se e cosa modificare e integrare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Alcuni punti fermi:</a:t>
            </a: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en-US" sz="3200" b="1" dirty="0" smtClean="0">
                <a:solidFill>
                  <a:srgbClr val="3557A2"/>
                </a:solidFill>
                <a:cs typeface="Times New Roman" charset="0"/>
              </a:rPr>
              <a:t>T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utti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i siti dovranno avere un area riservata accessibile solo con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user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ID e password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3200" b="1" dirty="0">
                <a:solidFill>
                  <a:srgbClr val="3557A2"/>
                </a:solidFill>
                <a:cs typeface="Times New Roman" charset="0"/>
              </a:rPr>
              <a:t>Elenco soci in area riservata meglio se accanto ai dati dell’annuario vi saranno le loro fotografie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endParaRPr lang="it-IT" sz="3200" b="1" dirty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362075"/>
            <a:ext cx="87852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3557A2"/>
                </a:solidFill>
                <a:cs typeface="Times New Roman" charset="0"/>
              </a:rPr>
              <a:t>L</a:t>
            </a: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’homepage dovrà essere anche graficamente consistente con quella del R.I.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3557A2"/>
                </a:solidFill>
                <a:cs typeface="Times New Roman" charset="0"/>
              </a:rPr>
              <a:t>I</a:t>
            </a: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 contenuti della homepage faranno riferimento ai valori ed ai servizi del Rotary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Fotografie e video di buona qualità</a:t>
            </a: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362075"/>
            <a:ext cx="8785225" cy="293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en-US" sz="2800" b="1" dirty="0" smtClean="0">
                <a:solidFill>
                  <a:srgbClr val="3557A2"/>
                </a:solidFill>
                <a:cs typeface="Times New Roman" charset="0"/>
              </a:rPr>
              <a:t>I</a:t>
            </a: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l sito deve essere facilmente navigabile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Occorre prestare attenzione ai contenuti e al linguaggio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È fondamentale che il sito sia appropriato con una frequenza almeno settimanale</a:t>
            </a: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352425"/>
            <a:ext cx="8785225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endParaRPr lang="it-IT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Newsletter e rivista continuano con </a:t>
            </a: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l’attuale periodicità:</a:t>
            </a:r>
          </a:p>
          <a:p>
            <a:pPr algn="ctr">
              <a:lnSpc>
                <a:spcPts val="4460"/>
              </a:lnSpc>
              <a:buClrTx/>
              <a:defRPr/>
            </a:pPr>
            <a:endParaRPr lang="it-IT" b="1" dirty="0" smtClean="0">
              <a:solidFill>
                <a:srgbClr val="3557A2"/>
              </a:solidFill>
              <a:cs typeface="Times New Roman" charset="0"/>
            </a:endParaRP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Newsletter mensile digitale</a:t>
            </a:r>
          </a:p>
          <a:p>
            <a:pPr marL="457200" indent="-457200">
              <a:lnSpc>
                <a:spcPts val="4460"/>
              </a:lnSpc>
              <a:buClrTx/>
              <a:buFont typeface="Arial"/>
              <a:buChar char="•"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Magazine quadrimestrale ma solo in digitale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36713"/>
            <a:ext cx="87852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Dobbiamo consolidare una rete di collaborazione attraverso gli informatici di Area e di Club per promuovere la conoscenza e l’uso di questi strumenti.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36713"/>
            <a:ext cx="8785225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>
                <a:solidFill>
                  <a:srgbClr val="3557A2"/>
                </a:solidFill>
                <a:cs typeface="Times New Roman" charset="0"/>
              </a:rPr>
              <a:t>Lo faremo con l’uso di una piattaforma di web </a:t>
            </a:r>
            <a:r>
              <a:rPr lang="it-IT" sz="3200" b="1" dirty="0" err="1">
                <a:solidFill>
                  <a:srgbClr val="3557A2"/>
                </a:solidFill>
                <a:cs typeface="Times New Roman" charset="0"/>
              </a:rPr>
              <a:t>collaboration</a:t>
            </a:r>
            <a:r>
              <a:rPr lang="it-IT" sz="3200" b="1" dirty="0">
                <a:solidFill>
                  <a:srgbClr val="3557A2"/>
                </a:solidFill>
                <a:cs typeface="Times New Roman" charset="0"/>
              </a:rPr>
              <a:t> senza spostarci da casa e semplicemente davanti al nostro computer per brevi e specifiche 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sessioni</a:t>
            </a:r>
            <a:endParaRPr lang="it-IT" sz="3200" b="1" dirty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Lo faremo attraverso l’impiego di una piattaforma di web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collaboration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con brevi ma interattive sessioni formative che potranno essere successivamente riviste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Su indicazione del R.I. avremo la pagina Rotary sui principali social network (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Facebook</a:t>
            </a:r>
            <a:r>
              <a:rPr lang="it-IT" sz="3200" b="1" dirty="0">
                <a:solidFill>
                  <a:srgbClr val="3557A2"/>
                </a:solidFill>
                <a:cs typeface="Times New Roman" charset="0"/>
              </a:rPr>
              <a:t>,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Twitter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, ecc.) ma ci limiteremo ad una presenza istituzionale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83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spcBef>
                <a:spcPts val="1200"/>
              </a:spcBef>
              <a:buClrTx/>
              <a:buFontTx/>
              <a:buNone/>
              <a:defRPr/>
            </a:pPr>
            <a:endParaRPr lang="it-IT" sz="3600" b="1" dirty="0" smtClean="0">
              <a:solidFill>
                <a:srgbClr val="3155A4"/>
              </a:solidFill>
              <a:cs typeface="Times New Roman" charset="0"/>
            </a:endParaRPr>
          </a:p>
          <a:p>
            <a:pPr algn="ctr">
              <a:spcBef>
                <a:spcPts val="1200"/>
              </a:spcBef>
              <a:buClrTx/>
              <a:buFontTx/>
              <a:buNone/>
              <a:defRPr/>
            </a:pPr>
            <a:r>
              <a:rPr lang="it-IT" sz="3600" b="1" dirty="0" smtClean="0">
                <a:solidFill>
                  <a:srgbClr val="3155A4"/>
                </a:solidFill>
                <a:cs typeface="Times New Roman" charset="0"/>
              </a:rPr>
              <a:t>Sottocommissione Informatizzazione</a:t>
            </a:r>
          </a:p>
          <a:p>
            <a:pPr algn="ctr">
              <a:spcBef>
                <a:spcPts val="1200"/>
              </a:spcBef>
              <a:buClrTx/>
              <a:buFontTx/>
              <a:buNone/>
              <a:defRPr/>
            </a:pPr>
            <a:r>
              <a:rPr lang="it-IT" sz="3600" b="1" dirty="0" smtClean="0">
                <a:solidFill>
                  <a:srgbClr val="3155A4"/>
                </a:solidFill>
                <a:cs typeface="Times New Roman" charset="0"/>
              </a:rPr>
              <a:t>Obiettivi</a:t>
            </a:r>
            <a:endParaRPr lang="it-IT" sz="3600" b="1" dirty="0">
              <a:solidFill>
                <a:srgbClr val="3155A4"/>
              </a:solidFill>
              <a:cs typeface="Times New Roman" charset="0"/>
            </a:endParaRPr>
          </a:p>
          <a:p>
            <a:pPr>
              <a:buClrTx/>
              <a:buFontTx/>
              <a:buNone/>
              <a:defRPr/>
            </a:pPr>
            <a:endParaRPr lang="it-IT" sz="4000" b="1" i="1" u="sng" dirty="0" smtClean="0">
              <a:solidFill>
                <a:srgbClr val="333333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rgbClr val="333333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Supportare l’attività di Comunicazione del Distretto tra Dirigenti, Soci e Società esterna</a:t>
            </a:r>
          </a:p>
          <a:p>
            <a:pPr marL="457200" indent="-457200" algn="ctr">
              <a:buClrTx/>
              <a:buFontTx/>
              <a:buChar char="-"/>
              <a:defRPr/>
            </a:pPr>
            <a:endParaRPr lang="it-IT" sz="2800" b="1" dirty="0" smtClean="0">
              <a:solidFill>
                <a:srgbClr val="3155A4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rgbClr val="3155A4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Per ovvi motivi utilizzeremo invece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Youtube</a:t>
            </a:r>
            <a:r>
              <a:rPr lang="it-IT" sz="3200" b="1" dirty="0">
                <a:solidFill>
                  <a:srgbClr val="3557A2"/>
                </a:solidFill>
                <a:cs typeface="Times New Roman" charset="0"/>
              </a:rPr>
              <a:t> 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e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Flickr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e, ogni volta che sarà possibile, indicheremo il link a cui collegarsi per vedere o </a:t>
            </a:r>
            <a:r>
              <a:rPr lang="it-IT" sz="3200" b="1" dirty="0" err="1" smtClean="0">
                <a:solidFill>
                  <a:srgbClr val="3557A2"/>
                </a:solidFill>
                <a:cs typeface="Times New Roman" charset="0"/>
              </a:rPr>
              <a:t>downloadare</a:t>
            </a: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 i contenuti.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388" y="746125"/>
            <a:ext cx="87852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endParaRPr lang="it-IT" sz="32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defRPr/>
            </a:pPr>
            <a:r>
              <a:rPr lang="it-IT" sz="3200" b="1" dirty="0" smtClean="0">
                <a:solidFill>
                  <a:srgbClr val="3557A2"/>
                </a:solidFill>
                <a:cs typeface="Times New Roman" charset="0"/>
              </a:rPr>
              <a:t>Grazie per l’attenzione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836613"/>
            <a:ext cx="87852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I mezzi informatici di cui potremo avvalere sono:</a:t>
            </a:r>
          </a:p>
          <a:p>
            <a:pPr algn="ctr"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Siti</a:t>
            </a: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Newsletter</a:t>
            </a: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B</a:t>
            </a:r>
            <a:r>
              <a:rPr lang="en-US" sz="2800" b="1" dirty="0" smtClean="0">
                <a:solidFill>
                  <a:srgbClr val="3557A2"/>
                </a:solidFill>
                <a:cs typeface="Times New Roman" charset="0"/>
              </a:rPr>
              <a:t>l</a:t>
            </a:r>
            <a:r>
              <a:rPr lang="it-IT" sz="2800" b="1" dirty="0" err="1" smtClean="0">
                <a:solidFill>
                  <a:srgbClr val="3557A2"/>
                </a:solidFill>
                <a:cs typeface="Times New Roman" charset="0"/>
              </a:rPr>
              <a:t>og</a:t>
            </a: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Social network</a:t>
            </a: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Digital magazine</a:t>
            </a:r>
          </a:p>
          <a:p>
            <a:pPr marL="457200" indent="-457200">
              <a:buClrTx/>
              <a:buFont typeface="Arial"/>
              <a:buChar char="•"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Piattaforme di web </a:t>
            </a:r>
            <a:r>
              <a:rPr lang="it-IT" sz="2800" b="1" dirty="0" err="1" smtClean="0">
                <a:solidFill>
                  <a:srgbClr val="3557A2"/>
                </a:solidFill>
                <a:cs typeface="Times New Roman" charset="0"/>
              </a:rPr>
              <a:t>collaboration</a:t>
            </a: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 (web seminar)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660"/>
              </a:lnSpc>
              <a:spcBef>
                <a:spcPts val="0"/>
              </a:spcBef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Siamo tutti consapevoli del peso e dell’importanza di questi strumenti, sappiamo che richiedono competenze tecniche specifiche. Nostro compito sarà facilitarne la conoscenza e l’uso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07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Non è necessario utilizzarli tutti subito e a tutti i livelli ma è importante fare bene ciò che si fa utilizzando ove possibile risorse interne ma anche investendo qualche risorsa per l’impiego di professionalità esterne.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464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2800" b="1" dirty="0" smtClean="0">
                <a:solidFill>
                  <a:srgbClr val="3557A2"/>
                </a:solidFill>
                <a:cs typeface="Times New Roman" charset="0"/>
              </a:rPr>
              <a:t>Cercheremo di standardizzare metodologie e strumenti per agevolare la continuità, il supporto l’interscambio di dati.</a:t>
            </a: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800" b="1" dirty="0" smtClean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3600" b="1" dirty="0" smtClean="0">
                <a:solidFill>
                  <a:srgbClr val="3557A2"/>
                </a:solidFill>
                <a:cs typeface="Times New Roman" charset="0"/>
              </a:rPr>
              <a:t>Il sito www.rotary2072.org</a:t>
            </a:r>
          </a:p>
        </p:txBody>
      </p:sp>
      <p:pic>
        <p:nvPicPr>
          <p:cNvPr id="30723" name="Picture 1" descr="Rotary distretto 20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08050"/>
            <a:ext cx="49355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0" y="22225"/>
            <a:ext cx="9144000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5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5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500" b="1" dirty="0" smtClean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2500" b="1" dirty="0" smtClean="0">
                <a:solidFill>
                  <a:srgbClr val="3557A2"/>
                </a:solidFill>
                <a:cs typeface="Times New Roman" charset="0"/>
              </a:rPr>
              <a:t>Ha creato ottime premesse per essere e divenire il punto di riferimento per tutti i Club ed i soci del Distretto</a:t>
            </a:r>
            <a:endParaRPr lang="it-IT" sz="2500" b="1" dirty="0">
              <a:solidFill>
                <a:srgbClr val="3557A2"/>
              </a:solidFill>
              <a:cs typeface="Times New Roman" charset="0"/>
            </a:endParaRPr>
          </a:p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endParaRPr lang="it-IT" sz="2500" b="1" dirty="0" smtClean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Rot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7576"/>
          <a:stretch>
            <a:fillRect/>
          </a:stretch>
        </p:blipFill>
        <p:spPr bwMode="auto">
          <a:xfrm>
            <a:off x="1476375" y="1022350"/>
            <a:ext cx="61595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169863"/>
            <a:ext cx="878522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958D85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>
              <a:lnSpc>
                <a:spcPts val="4460"/>
              </a:lnSpc>
              <a:buClrTx/>
              <a:buFontTx/>
              <a:buNone/>
              <a:defRPr/>
            </a:pPr>
            <a:r>
              <a:rPr lang="it-IT" sz="3600" b="1" dirty="0" smtClean="0">
                <a:solidFill>
                  <a:srgbClr val="3557A2"/>
                </a:solidFill>
                <a:cs typeface="Times New Roman" charset="0"/>
              </a:rPr>
              <a:t>Il sito </a:t>
            </a:r>
            <a:r>
              <a:rPr lang="it-IT" sz="3600" b="1" dirty="0" err="1" smtClean="0">
                <a:solidFill>
                  <a:srgbClr val="3557A2"/>
                </a:solidFill>
                <a:cs typeface="Times New Roman" charset="0"/>
              </a:rPr>
              <a:t>www.rotary.org</a:t>
            </a:r>
            <a:endParaRPr lang="it-IT" sz="3600" b="1" dirty="0" smtClean="0">
              <a:solidFill>
                <a:srgbClr val="3557A2"/>
              </a:solidFill>
              <a:cs typeface="Times New Roman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MS PGothic"/>
      </a:majorFont>
      <a:minorFont>
        <a:latin typeface="Calibri"/>
        <a:ea typeface="ＭＳ Ｐゴシック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20054</TotalTime>
  <Words>509</Words>
  <Application>Microsoft Office PowerPoint</Application>
  <PresentationFormat>Presentazione su schermo (4:3)</PresentationFormat>
  <Paragraphs>116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16</vt:i4>
      </vt:variant>
      <vt:variant>
        <vt:lpstr>Titoli diapositive</vt:lpstr>
      </vt:variant>
      <vt:variant>
        <vt:i4>21</vt:i4>
      </vt:variant>
    </vt:vector>
  </HeadingPairs>
  <TitlesOfParts>
    <vt:vector size="37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SEGRETERIA1213</cp:lastModifiedBy>
  <cp:revision>755</cp:revision>
  <cp:lastPrinted>2013-04-11T19:55:04Z</cp:lastPrinted>
  <dcterms:created xsi:type="dcterms:W3CDTF">2010-04-16T20:11:30Z</dcterms:created>
  <dcterms:modified xsi:type="dcterms:W3CDTF">2014-02-28T10:30:37Z</dcterms:modified>
</cp:coreProperties>
</file>