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900" r:id="rId15"/>
    <p:sldMasterId id="2147483912" r:id="rId16"/>
  </p:sldMasterIdLst>
  <p:notesMasterIdLst>
    <p:notesMasterId r:id="rId37"/>
  </p:notesMasterIdLst>
  <p:sldIdLst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33"/>
    <a:srgbClr val="355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784C2A-BAC0-0840-9C22-DEA4623E8EDE}" type="slidenum">
              <a:rPr lang="it-IT"/>
              <a:pPr/>
              <a:t>1</a:t>
            </a:fld>
            <a:endParaRPr lang="it-IT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5388" cy="3752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4421" cy="450319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F5AF3C-27C1-2147-AA7D-6EB89D2668F1}" type="slidenum">
              <a:rPr lang="it-IT"/>
              <a:pPr/>
              <a:t>10</a:t>
            </a:fld>
            <a:endParaRPr lang="it-IT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0112B-A559-5741-BE82-70454E152269}" type="slidenum">
              <a:rPr lang="it-IT"/>
              <a:pPr/>
              <a:t>11</a:t>
            </a:fld>
            <a:endParaRPr lang="it-IT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A6113C-DA27-4E4E-B8C4-3B1A62F1D334}" type="slidenum">
              <a:rPr lang="it-IT"/>
              <a:pPr/>
              <a:t>12</a:t>
            </a:fld>
            <a:endParaRPr lang="it-IT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7010F9-F1CD-D041-8B61-920EA2EF2F6B}" type="slidenum">
              <a:rPr lang="it-IT"/>
              <a:pPr/>
              <a:t>13</a:t>
            </a:fld>
            <a:endParaRPr lang="it-IT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F5B8EC-1C05-DA4C-998E-A4F44417D597}" type="slidenum">
              <a:rPr lang="it-IT"/>
              <a:pPr/>
              <a:t>14</a:t>
            </a:fld>
            <a:endParaRPr lang="it-IT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5837"/>
            <a:ext cx="1638" cy="37316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it-IT" sz="2000">
              <a:latin typeface="Arial" charset="0"/>
              <a:cs typeface="Microsoft YaHei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1638" cy="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0">
              <a:buClrTx/>
              <a:buFontTx/>
              <a:buNone/>
            </a:pPr>
            <a:fld id="{179B69D1-A394-1A45-A90E-DEA4703D8477}" type="slidenum">
              <a:rPr lang="it-IT">
                <a:solidFill>
                  <a:srgbClr val="958D85"/>
                </a:solidFill>
                <a:ea typeface="ヒラギノ角ゴ Pro W3" charset="0"/>
                <a:cs typeface="ヒラギノ角ゴ Pro W3" charset="0"/>
              </a:rPr>
              <a:pPr hangingPunct="0">
                <a:buClrTx/>
                <a:buFontTx/>
                <a:buNone/>
              </a:pPr>
              <a:t>14</a:t>
            </a:fld>
            <a:endParaRPr lang="it-IT">
              <a:solidFill>
                <a:srgbClr val="958D85"/>
              </a:solidFill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BBDDA-C1A3-954B-AA79-68A925437701}" type="slidenum">
              <a:rPr lang="it-IT"/>
              <a:pPr/>
              <a:t>15</a:t>
            </a:fld>
            <a:endParaRPr lang="it-IT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5837"/>
            <a:ext cx="1638" cy="37316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it-IT" sz="2000">
              <a:latin typeface="Arial" charset="0"/>
              <a:cs typeface="Microsoft YaHei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1638" cy="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0">
              <a:buClrTx/>
              <a:buFontTx/>
              <a:buNone/>
            </a:pPr>
            <a:fld id="{A56FD411-73AD-4644-B216-4FE3B3EB3AEB}" type="slidenum">
              <a:rPr lang="it-IT">
                <a:solidFill>
                  <a:srgbClr val="958D85"/>
                </a:solidFill>
                <a:ea typeface="ヒラギノ角ゴ Pro W3" charset="0"/>
                <a:cs typeface="ヒラギノ角ゴ Pro W3" charset="0"/>
              </a:rPr>
              <a:pPr hangingPunct="0">
                <a:buClrTx/>
                <a:buFontTx/>
                <a:buNone/>
              </a:pPr>
              <a:t>15</a:t>
            </a:fld>
            <a:endParaRPr lang="it-IT">
              <a:solidFill>
                <a:srgbClr val="958D85"/>
              </a:solidFill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A06B6-6755-094A-B1FD-7CB2CF7FCA0D}" type="slidenum">
              <a:rPr lang="it-IT"/>
              <a:pPr/>
              <a:t>16</a:t>
            </a:fld>
            <a:endParaRPr lang="it-IT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05C21C-ED7A-D84F-8D2F-7B7AFEFB6085}" type="slidenum">
              <a:rPr lang="it-IT"/>
              <a:pPr/>
              <a:t>17</a:t>
            </a:fld>
            <a:endParaRPr lang="it-IT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A3E15E-B62F-554E-BEF6-EA4F5B1139CE}" type="slidenum">
              <a:rPr lang="it-IT"/>
              <a:pPr/>
              <a:t>18</a:t>
            </a:fld>
            <a:endParaRPr lang="it-IT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E8EFBA-1A66-5343-977E-B442746C840A}" type="slidenum">
              <a:rPr lang="it-IT"/>
              <a:pPr/>
              <a:t>19</a:t>
            </a:fld>
            <a:endParaRPr lang="it-IT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36B110-D59A-C74E-939D-C3991DE6D1E0}" type="slidenum">
              <a:rPr lang="it-IT"/>
              <a:pPr/>
              <a:t>2</a:t>
            </a:fld>
            <a:endParaRPr lang="it-IT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0505EC-DB0B-B14F-8681-8D3CCCC01332}" type="slidenum">
              <a:rPr lang="it-IT"/>
              <a:pPr/>
              <a:t>20</a:t>
            </a:fld>
            <a:endParaRPr lang="it-IT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18" y="4415483"/>
            <a:ext cx="5607378" cy="41835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F090E-FAFB-7F40-934C-31574C302055}" type="slidenum">
              <a:rPr lang="it-IT"/>
              <a:pPr/>
              <a:t>3</a:t>
            </a:fld>
            <a:endParaRPr lang="it-IT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5EDC11-B0AC-F14E-970E-6F10521A0EA9}" type="slidenum">
              <a:rPr lang="it-IT"/>
              <a:pPr/>
              <a:t>4</a:t>
            </a:fld>
            <a:endParaRPr lang="it-IT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5837"/>
            <a:ext cx="1638" cy="37316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it-IT" sz="2000">
              <a:latin typeface="Arial" charset="0"/>
              <a:cs typeface="Microsoft YaHei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0"/>
            <a:ext cx="1638" cy="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0">
              <a:buClrTx/>
              <a:buFontTx/>
              <a:buNone/>
            </a:pPr>
            <a:fld id="{F0683BB0-C0E5-AF41-8F02-3E581C9F1E4F}" type="slidenum">
              <a:rPr lang="it-IT">
                <a:solidFill>
                  <a:srgbClr val="958D85"/>
                </a:solidFill>
                <a:ea typeface="ヒラギノ角ゴ Pro W3" charset="0"/>
                <a:cs typeface="ヒラギノ角ゴ Pro W3" charset="0"/>
              </a:rPr>
              <a:pPr hangingPunct="0">
                <a:buClrTx/>
                <a:buFontTx/>
                <a:buNone/>
              </a:pPr>
              <a:t>4</a:t>
            </a:fld>
            <a:endParaRPr lang="it-IT">
              <a:solidFill>
                <a:srgbClr val="958D85"/>
              </a:solidFill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565E9-EEED-F94A-BBBF-D1BB9EED2B73}" type="slidenum">
              <a:rPr lang="it-IT"/>
              <a:pPr/>
              <a:t>5</a:t>
            </a:fld>
            <a:endParaRPr lang="it-IT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A7E39C-1820-A942-A895-2FFDBECDF41E}" type="slidenum">
              <a:rPr lang="it-IT"/>
              <a:pPr/>
              <a:t>6</a:t>
            </a:fld>
            <a:endParaRPr lang="it-IT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84C97-3880-8E43-93FE-D46248C5D28D}" type="slidenum">
              <a:rPr lang="it-IT"/>
              <a:pPr/>
              <a:t>7</a:t>
            </a:fld>
            <a:endParaRPr lang="it-IT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EBA96E-0F46-8D41-BC8A-41C09953C658}" type="slidenum">
              <a:rPr lang="it-IT"/>
              <a:pPr/>
              <a:t>8</a:t>
            </a:fld>
            <a:endParaRPr lang="it-IT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AB1981-3A8F-3D47-824A-B706E358F18E}" type="slidenum">
              <a:rPr lang="it-IT"/>
              <a:pPr/>
              <a:t>9</a:t>
            </a:fld>
            <a:endParaRPr lang="it-IT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3825" y="760413"/>
            <a:ext cx="5006975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303" y="4755936"/>
            <a:ext cx="6237696" cy="45061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170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639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01339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63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48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19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0474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3144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7788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1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899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465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6818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9686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976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66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56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8236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7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8183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71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453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64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737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632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4661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056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359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90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7691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631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426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936199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073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817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570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9060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91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1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4381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270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43269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6611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944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2640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847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880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4851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31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7841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2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78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213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49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2068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61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009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291EAA-BDED-4F46-968F-AC5BE033E7C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574566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79388"/>
            <a:ext cx="8226425" cy="452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7C3412-2A08-0544-9E45-8DEA8B28D5E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65523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FEB758-3E4F-484A-A61B-5E3E9CEB41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983060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79388"/>
            <a:ext cx="4037012" cy="4522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79388"/>
            <a:ext cx="4037013" cy="4522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AB097B-34E4-B845-B29E-551BCA2E48B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12365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2473F7-A183-1245-AA7A-ED0771C7699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4323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706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D9BEAB-A54F-284D-AAC0-CC6B393D14D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959010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3E2837-D484-3B43-ACD5-074CE1F9F2F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07959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9CEBA1-B024-8E44-870F-11F9E39504A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777563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869ABC-CE02-504F-8D2C-DBB1C183350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07037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79388"/>
            <a:ext cx="8226425" cy="452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6050F7-EE28-3042-95C4-185EDC1AC5D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02036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179388"/>
            <a:ext cx="2055813" cy="4522787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79388"/>
            <a:ext cx="6018212" cy="452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9A319-69D2-CE40-975B-C8C079A06D9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1156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2C7976-0A92-6F4B-8834-FD423541292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742673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C8BA44-3A4A-9C4C-A839-25EAA9060A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75867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CCCDE0-6E6F-114D-89D0-74E6404CB2C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806677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E1BBD7-B62E-1741-9EAE-5CDE95C55CD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736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2359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0BB47B-1E85-2747-8E59-A2B24BC1F4E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306044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600F07-C381-5246-A352-C2F8BB25C2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012928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EFA45E-01CB-0F42-BE2C-E301D5E3C20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922768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FF10D7-C9CE-694A-93D4-990A11A3207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06139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C94C0E-1911-1D48-90E0-B35A6AA85E1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81107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CFEE70-4596-4042-8C7B-B21E82807A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708752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907087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907087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DC9D10-0C92-DD4A-AAB6-54A4C05686A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1024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292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60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91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932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894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310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56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1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641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1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887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1458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69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8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90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134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09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2134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1807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396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03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527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813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75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310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171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7737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5551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200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50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5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03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374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8856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8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03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042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9123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82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4662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010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54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276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42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31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65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67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15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2303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206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3562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46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85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9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128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80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640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58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921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2776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349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368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3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9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0331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720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29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32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556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5634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97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 hangingPunct="0"/>
            <a:endParaRPr lang="it-IT">
              <a:ea typeface="ＭＳ Ｐゴシック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 hangingPunct="0"/>
            <a:endParaRPr lang="it-IT">
              <a:ea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 hangingPunct="0"/>
            <a:fld id="{F4799E00-FAA1-B24C-B574-CA2CD1FD7617}" type="slidenum">
              <a:rPr lang="it-IT">
                <a:ea typeface="ＭＳ Ｐゴシック" charset="0"/>
              </a:rPr>
              <a:pPr hangingPunct="0"/>
              <a:t>‹N›</a:t>
            </a:fld>
            <a:endParaRPr lang="it-IT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8272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1638"/>
            <a:ext cx="50609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it-IT" sz="1800" b="1">
                <a:solidFill>
                  <a:srgbClr val="FFFFFF"/>
                </a:solidFill>
              </a:rPr>
              <a:t>SEMINARIO ISTRUZIONE SQUADRA DISTRETTUALE</a:t>
            </a:r>
            <a:br>
              <a:rPr lang="it-IT" sz="1800" b="1">
                <a:solidFill>
                  <a:srgbClr val="FFFFFF"/>
                </a:solidFill>
              </a:rPr>
            </a:br>
            <a:r>
              <a:rPr lang="it-IT" sz="180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840288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dirty="0">
                <a:solidFill>
                  <a:srgbClr val="3155A4"/>
                </a:solidFill>
                <a:latin typeface="Calibri" charset="0"/>
              </a:rPr>
              <a:t>Davide </a:t>
            </a:r>
            <a:r>
              <a:rPr lang="it-IT" sz="4400" b="1" dirty="0" smtClean="0">
                <a:solidFill>
                  <a:srgbClr val="3155A4"/>
                </a:solidFill>
                <a:latin typeface="Calibri" charset="0"/>
              </a:rPr>
              <a:t>Nitrosi</a:t>
            </a:r>
            <a:r>
              <a:rPr lang="it-IT" sz="4400" b="1" dirty="0">
                <a:solidFill>
                  <a:srgbClr val="3557A2"/>
                </a:solidFill>
                <a:latin typeface="Calibri" charset="0"/>
              </a:rPr>
              <a:t/>
            </a:r>
            <a:br>
              <a:rPr lang="it-IT" sz="4400" b="1" dirty="0">
                <a:solidFill>
                  <a:srgbClr val="3557A2"/>
                </a:solidFill>
                <a:latin typeface="Calibri" charset="0"/>
              </a:rPr>
            </a:br>
            <a:r>
              <a:rPr lang="it-IT" sz="2200" b="1" dirty="0">
                <a:solidFill>
                  <a:srgbClr val="3557A2"/>
                </a:solidFill>
                <a:latin typeface="Calibri" charset="0"/>
              </a:rPr>
              <a:t>Presidente Commissione Comunicazione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200" b="1">
                <a:solidFill>
                  <a:srgbClr val="3557A2"/>
                </a:solidFill>
                <a:ea typeface="ヒラギノ角ゴ Pro W3" charset="0"/>
                <a:cs typeface="ヒラギノ角ゴ Pro W3" charset="0"/>
              </a:rPr>
              <a:t>        Distretto 2072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5064125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 flipV="1">
            <a:off x="0" y="3384550"/>
            <a:ext cx="9144000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</a:pPr>
            <a:endParaRPr lang="en-US" sz="1800">
              <a:solidFill>
                <a:srgbClr val="FFFFFF"/>
              </a:solidFill>
              <a:ea typeface="ＭＳ Ｐゴシック" charset="0"/>
              <a:cs typeface="Microsoft YaHei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it-IT" sz="1800" b="1">
                <a:solidFill>
                  <a:srgbClr val="FFFFFF"/>
                </a:solidFill>
              </a:rPr>
              <a:t>SEMINARIO ISTRUZIONE SQUADRA DISTRETTUALE</a:t>
            </a:r>
            <a:br>
              <a:rPr lang="it-IT" sz="1800" b="1">
                <a:solidFill>
                  <a:srgbClr val="FFFFFF"/>
                </a:solidFill>
              </a:rPr>
            </a:br>
            <a:r>
              <a:rPr lang="it-IT" sz="1800">
                <a:solidFill>
                  <a:srgbClr val="FFFFFF"/>
                </a:solidFill>
              </a:rPr>
              <a:t>Repubblica di San Marino, 22 Febbraio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627313"/>
            <a:ext cx="7065962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803275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3155A4"/>
                </a:solidFill>
              </a:rPr>
              <a:t>L’IDENTITA’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7188" y="1255713"/>
            <a:ext cx="8472487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4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Il Rotary non è una onlus e non è un dopolavoro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sz="3200" b="1">
              <a:solidFill>
                <a:srgbClr val="958D85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sz="3200" b="1">
              <a:solidFill>
                <a:srgbClr val="958D85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03275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3155A4"/>
                </a:solidFill>
              </a:rPr>
              <a:t>A CHI PARLIAMO?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17663" y="1076325"/>
            <a:ext cx="70231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44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                 SOCI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44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        </a:t>
            </a:r>
            <a:r>
              <a:rPr lang="en-US" sz="4400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OPINIONE PUBBLICA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44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        </a:t>
            </a:r>
            <a:r>
              <a:rPr lang="en-US" sz="4400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STAKEHOLDERS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44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        </a:t>
            </a:r>
            <a:r>
              <a:rPr lang="en-US" sz="4400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POLITICA 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44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        </a:t>
            </a:r>
            <a:r>
              <a:rPr lang="en-US" sz="4400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MASS MEDIA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sz="4400">
              <a:solidFill>
                <a:srgbClr val="3155A4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685925" y="2128838"/>
            <a:ext cx="977900" cy="484187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00B3E6"/>
              </a:gs>
              <a:gs pos="100000">
                <a:srgbClr val="B0DFFF"/>
              </a:gs>
            </a:gsLst>
            <a:lin ang="16200000" scaled="1"/>
          </a:gradFill>
          <a:ln w="9360">
            <a:solidFill>
              <a:srgbClr val="00B0E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</a:pPr>
            <a:endParaRPr lang="en-US" sz="1800">
              <a:solidFill>
                <a:srgbClr val="FFFFFF"/>
              </a:solidFill>
              <a:ea typeface="ＭＳ Ｐゴシック" charset="0"/>
              <a:cs typeface="Microsoft YaHei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685925" y="2881313"/>
            <a:ext cx="977900" cy="484187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00B3E6"/>
              </a:gs>
              <a:gs pos="100000">
                <a:srgbClr val="B0DFFF"/>
              </a:gs>
            </a:gsLst>
            <a:lin ang="16200000" scaled="1"/>
          </a:gradFill>
          <a:ln w="9360">
            <a:solidFill>
              <a:srgbClr val="00B0E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</a:pPr>
            <a:endParaRPr lang="en-US" sz="1800">
              <a:solidFill>
                <a:srgbClr val="FFFFFF"/>
              </a:solidFill>
              <a:ea typeface="ＭＳ Ｐゴシック" charset="0"/>
              <a:cs typeface="Microsoft YaHei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685925" y="3705225"/>
            <a:ext cx="977900" cy="484188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00B3E6"/>
              </a:gs>
              <a:gs pos="100000">
                <a:srgbClr val="B0DFFF"/>
              </a:gs>
            </a:gsLst>
            <a:lin ang="16200000" scaled="1"/>
          </a:gradFill>
          <a:ln w="9360">
            <a:solidFill>
              <a:srgbClr val="00B0E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</a:pPr>
            <a:endParaRPr lang="en-US" sz="1800">
              <a:solidFill>
                <a:srgbClr val="FFFFFF"/>
              </a:solidFill>
              <a:ea typeface="ＭＳ Ｐゴシック" charset="0"/>
              <a:cs typeface="Microsoft YaHei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714500" y="4265613"/>
            <a:ext cx="914400" cy="914400"/>
          </a:xfrm>
          <a:prstGeom prst="star5">
            <a:avLst/>
          </a:prstGeom>
          <a:gradFill rotWithShape="0">
            <a:gsLst>
              <a:gs pos="0">
                <a:srgbClr val="00B3E6"/>
              </a:gs>
              <a:gs pos="100000">
                <a:srgbClr val="B0DFFF"/>
              </a:gs>
            </a:gsLst>
            <a:lin ang="16200000" scaled="1"/>
          </a:gradFill>
          <a:ln w="9360">
            <a:solidFill>
              <a:srgbClr val="00B0E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</a:pPr>
            <a:endParaRPr lang="en-US" sz="1800">
              <a:solidFill>
                <a:srgbClr val="FFFFFF"/>
              </a:solidFill>
              <a:ea typeface="ＭＳ Ｐゴシック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7850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3155A4"/>
                </a:solidFill>
              </a:rPr>
              <a:t>A CHI RIVOLGIAMO IL MESSAGGIO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7188" y="1400175"/>
            <a:ext cx="8472487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SOCI         </a:t>
            </a: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«Best place… to be»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OPINIONE PUBBLICA  </a:t>
            </a: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«Mi fido»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STAKEHOLDERS     </a:t>
            </a: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«Condivido»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POLITICA        </a:t>
            </a: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«Ascolto e confronto»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MASS MEDIA </a:t>
            </a: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«Aperto, trasparente, utile</a:t>
            </a:r>
            <a:r>
              <a:rPr lang="en-US" sz="3200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»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sz="3200">
              <a:solidFill>
                <a:srgbClr val="3155A4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19175"/>
            <a:ext cx="43815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639762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3155A4"/>
                </a:solidFill>
              </a:rPr>
              <a:t>QUALITA’ – Foto, video e testi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803275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3155A4"/>
                </a:solidFill>
                <a:latin typeface="Calibri" charset="0"/>
              </a:rPr>
              <a:t>IL VALORE DEL BRAND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263650"/>
            <a:ext cx="409098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55"/>
          <a:stretch>
            <a:fillRect/>
          </a:stretch>
        </p:blipFill>
        <p:spPr bwMode="auto">
          <a:xfrm>
            <a:off x="2132013" y="1150938"/>
            <a:ext cx="4851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47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62050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3155A4"/>
                </a:solidFill>
              </a:rPr>
              <a:t>IL BRAND E’ IL MESSAGGIO   </a:t>
            </a:r>
            <a:br>
              <a:rPr lang="en-US" sz="3200" b="1">
                <a:solidFill>
                  <a:srgbClr val="3155A4"/>
                </a:solidFill>
              </a:rPr>
            </a:br>
            <a:r>
              <a:rPr lang="en-US" sz="3200" b="1" i="1">
                <a:solidFill>
                  <a:srgbClr val="3155A4"/>
                </a:solidFill>
              </a:rPr>
              <a:t>TAKE 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-374650" y="385763"/>
            <a:ext cx="8763000" cy="700087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3155A4"/>
                </a:solidFill>
              </a:rPr>
              <a:t>STORIE CHE FANNO NOTIZIA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47625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Volontari 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Progetti con una connessione locale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Testimonial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Borsisti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Persone che hanno beneficiato dei servizi del Rotary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Attività PolioPlus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392238"/>
            <a:ext cx="336232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5763"/>
            <a:ext cx="8763000" cy="1309687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3155A4"/>
                </a:solidFill>
              </a:rPr>
              <a:t>L’EVENTO E L’IDENTITA’ ROTARIANA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179513"/>
            <a:ext cx="516255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7850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3155A4"/>
                </a:solidFill>
              </a:rPr>
              <a:t>RACCONTARE LA FIDUCIA CON I FATTI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I successi delle sovvenzioni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Borse di studio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Le attività di volontariato dei soci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Attenzione ai problemi locali: capacità di intervento, sapienza nella comunicazione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b="1">
              <a:solidFill>
                <a:srgbClr val="3155A4"/>
              </a:solidFill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b="1">
              <a:solidFill>
                <a:srgbClr val="3155A4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913188"/>
            <a:ext cx="2700338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700087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3155A4"/>
                </a:solidFill>
              </a:rPr>
              <a:t>RACCONTARE UN EVENTO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6875" y="1435100"/>
            <a:ext cx="50038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8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Obiettivo del progetto/evento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8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Pubblico a cui è indirizzato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8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Messaggi chiave (fiducia)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8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Ruolo sociale dei rotariani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sz="28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Creare simpatia nella comunità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249363"/>
            <a:ext cx="3035300" cy="42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66738" y="398463"/>
            <a:ext cx="8074025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COMUNICARE</a:t>
            </a:r>
            <a:br>
              <a:rPr lang="en-US" sz="36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6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IL RACCONTO DEL ROTARY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120900"/>
            <a:ext cx="8610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04788"/>
            <a:ext cx="9123363" cy="760412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3155A4"/>
                </a:solidFill>
              </a:rPr>
              <a:t>HAPPY END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150938"/>
            <a:ext cx="49164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2725" y="350838"/>
            <a:ext cx="8929688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«</a:t>
            </a: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Comunicare l'un l'altro, scambiarsi informazioni è natura; tenere conto </a:t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delle informazioni che ci vengono date</a:t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è cultura</a:t>
            </a:r>
            <a:r>
              <a:rPr lang="en-US" sz="32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». </a:t>
            </a:r>
            <a:r>
              <a:rPr lang="en-US" sz="3600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   </a:t>
            </a:r>
            <a:r>
              <a:rPr lang="en-US" sz="2800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Johann Wolfgang Goethe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14613"/>
            <a:ext cx="3849687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73200" y="4500563"/>
            <a:ext cx="60864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5400" b="1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Ridiamo fiducia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30188"/>
            <a:ext cx="5302250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-755650" y="392113"/>
            <a:ext cx="5599113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IL CONTESTO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673725" y="2339975"/>
            <a:ext cx="35417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La nostra terra, 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le nostre relazioni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152525"/>
            <a:ext cx="5040312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8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IL CONTENUTO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311275"/>
            <a:ext cx="6223000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187325"/>
            <a:ext cx="91440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8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GLI STRUMENTI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057275"/>
            <a:ext cx="48244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616200"/>
            <a:ext cx="34290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166938"/>
            <a:ext cx="431165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2113" y="468313"/>
            <a:ext cx="52593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NEWSLETTER mensile</a:t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/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RIVISTA MONOTEMATICA</a:t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/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ANNUARIO</a:t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/>
            </a:r>
            <a:b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@ </a:t>
            </a:r>
            <a:r>
              <a:rPr lang="en-US" sz="3200" b="1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ONLINE! </a:t>
            </a:r>
            <a:r>
              <a:rPr lang="en-US" sz="4000" b="1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 </a:t>
            </a:r>
            <a:br>
              <a:rPr lang="en-US" sz="4000" b="1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4000" b="1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/>
            </a:r>
            <a:br>
              <a:rPr lang="en-US" sz="4000" b="1" i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</a:br>
            <a:endParaRPr lang="en-US" sz="4000" b="1" i="1">
              <a:solidFill>
                <a:srgbClr val="3155A4"/>
              </a:solidFill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343025"/>
          </a:xfrm>
          <a:ln/>
        </p:spPr>
        <p:txBody>
          <a:bodyPr lIns="90000" tIns="45000" rIns="90000" bIns="45000" anchor="t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3155A4"/>
                </a:solidFill>
              </a:rPr>
              <a:t>LE PRIORITA’ DELA NOSTRA COMUNICAZIONE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7188" y="2192338"/>
            <a:ext cx="8472487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600" b="1">
                <a:solidFill>
                  <a:srgbClr val="3155A4"/>
                </a:solidFill>
                <a:ea typeface="ヒラギノ角ゴ Pro W3" charset="0"/>
                <a:cs typeface="ヒラギノ角ゴ Pro W3" charset="0"/>
              </a:rPr>
              <a:t>Migliorare</a:t>
            </a:r>
            <a:r>
              <a:rPr lang="en-US" sz="36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l’immagine pubblica del Rotary</a:t>
            </a:r>
          </a:p>
          <a:p>
            <a:pPr algn="ctr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sz="3600" b="1">
                <a:solidFill>
                  <a:srgbClr val="3155A4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Rafforzare  la consapevolezza dell’impegno dei rotariani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sz="3600" b="1">
              <a:solidFill>
                <a:srgbClr val="3155A4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20054</TotalTime>
  <Words>252</Words>
  <Application>Microsoft Office PowerPoint</Application>
  <PresentationFormat>Presentazione su schermo (4:3)</PresentationFormat>
  <Paragraphs>76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20</vt:i4>
      </vt:variant>
    </vt:vector>
  </HeadingPairs>
  <TitlesOfParts>
    <vt:vector size="36" baseType="lpstr">
      <vt:lpstr>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21_Office Theme</vt:lpstr>
      <vt:lpstr>22_Office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LE PRIORITA’ DELA NOSTRA COMUNICAZIONE</vt:lpstr>
      <vt:lpstr>L’IDENTITA’</vt:lpstr>
      <vt:lpstr>A CHI PARLIAMO?</vt:lpstr>
      <vt:lpstr>A CHI RIVOLGIAMO IL MESSAGGIO</vt:lpstr>
      <vt:lpstr>QUALITA’ – Foto, video e testi</vt:lpstr>
      <vt:lpstr>IL VALORE DEL BRAND</vt:lpstr>
      <vt:lpstr>IL BRAND E’ IL MESSAGGIO    TAKE ACTION</vt:lpstr>
      <vt:lpstr>STORIE CHE FANNO NOTIZIA</vt:lpstr>
      <vt:lpstr>L’EVENTO E L’IDENTITA’ ROTARIANA</vt:lpstr>
      <vt:lpstr>RACCONTARE LA FIDUCIA CON I FATTI</vt:lpstr>
      <vt:lpstr>RACCONTARE UN EVENTO</vt:lpstr>
      <vt:lpstr>HAPPY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755</cp:revision>
  <cp:lastPrinted>2013-04-11T19:55:04Z</cp:lastPrinted>
  <dcterms:created xsi:type="dcterms:W3CDTF">2010-04-16T20:11:30Z</dcterms:created>
  <dcterms:modified xsi:type="dcterms:W3CDTF">2014-02-28T10:29:52Z</dcterms:modified>
</cp:coreProperties>
</file>