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888" r:id="rId15"/>
    <p:sldMasterId id="2147483900" r:id="rId16"/>
  </p:sldMasterIdLst>
  <p:notesMasterIdLst>
    <p:notesMasterId r:id="rId25"/>
  </p:notesMasterIdLst>
  <p:sldIdLst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33"/>
    <a:srgbClr val="355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6AE5F-FF9B-3F49-A466-23847D8DDF83}" type="slidenum">
              <a:rPr lang="it-IT"/>
              <a:pPr/>
              <a:t>1</a:t>
            </a:fld>
            <a:endParaRPr lang="it-IT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0CFEC22E-9EED-704A-A7A1-7100A6D66202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it-IT" sz="1400">
              <a:latin typeface="Times New Roman" charset="0"/>
            </a:endParaRPr>
          </a:p>
        </p:txBody>
      </p:sp>
      <p:sp>
        <p:nvSpPr>
          <p:cNvPr id="133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280B4-6D83-8941-88B9-6F727C0820B3}" type="slidenum">
              <a:rPr lang="it-IT"/>
              <a:pPr/>
              <a:t>2</a:t>
            </a:fld>
            <a:endParaRPr lang="it-IT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3793FDD7-B319-824B-A1CD-572B8B9D22B5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it-IT" sz="1400">
              <a:latin typeface="Times New Roman" charset="0"/>
            </a:endParaRPr>
          </a:p>
        </p:txBody>
      </p:sp>
      <p:sp>
        <p:nvSpPr>
          <p:cNvPr id="1433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E13F15-AA51-8744-B971-A44E2793BC28}" type="slidenum">
              <a:rPr lang="it-IT"/>
              <a:pPr/>
              <a:t>3</a:t>
            </a:fld>
            <a:endParaRPr lang="it-IT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2357AEC3-3C6B-0746-9DA3-1C6F0B2F5DC7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it-IT" sz="1400">
              <a:latin typeface="Times New Roman" charset="0"/>
            </a:endParaRPr>
          </a:p>
        </p:txBody>
      </p:sp>
      <p:sp>
        <p:nvSpPr>
          <p:cNvPr id="1536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0FCA18-695A-4042-9560-8A54881AF4D2}" type="slidenum">
              <a:rPr lang="it-IT"/>
              <a:pPr/>
              <a:t>4</a:t>
            </a:fld>
            <a:endParaRPr lang="it-IT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40EBFE47-3A4E-2943-99DC-4A895904C98D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it-IT" sz="1400">
              <a:latin typeface="Times New Roman" charset="0"/>
            </a:endParaRPr>
          </a:p>
        </p:txBody>
      </p:sp>
      <p:sp>
        <p:nvSpPr>
          <p:cNvPr id="1638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C11873-5A9D-094C-896F-BC54BD8B2C76}" type="slidenum">
              <a:rPr lang="it-IT"/>
              <a:pPr/>
              <a:t>5</a:t>
            </a:fld>
            <a:endParaRPr lang="it-IT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85C613CA-F13E-FA41-AD98-AA55E3C493D6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it-IT" sz="1400">
              <a:latin typeface="Times New Roman" charset="0"/>
            </a:endParaRPr>
          </a:p>
        </p:txBody>
      </p:sp>
      <p:sp>
        <p:nvSpPr>
          <p:cNvPr id="174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FC30D-9EE1-8A48-B4CB-A51FE6C1E821}" type="slidenum">
              <a:rPr lang="it-IT"/>
              <a:pPr/>
              <a:t>6</a:t>
            </a:fld>
            <a:endParaRPr lang="it-IT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D194BE7B-291E-3540-BCA4-92588C7A6B4F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it-IT" sz="1400">
              <a:latin typeface="Times New Roman" charset="0"/>
            </a:endParaRPr>
          </a:p>
        </p:txBody>
      </p:sp>
      <p:sp>
        <p:nvSpPr>
          <p:cNvPr id="1843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it-IT" sz="2000"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1623" cy="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692" tIns="45846" rIns="91692" bIns="4584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29DBA9D1-C28E-2C4E-B1CE-8E9B67B47D0F}" type="slidenum">
              <a:rPr lang="it-IT" sz="1800">
                <a:latin typeface="Calibri" charset="0"/>
              </a:rPr>
              <a:pPr>
                <a:buClrTx/>
                <a:buFontTx/>
                <a:buNone/>
              </a:pPr>
              <a:t>6</a:t>
            </a:fld>
            <a:endParaRPr lang="it-IT" sz="18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3BC0AD-6757-9B49-BDA6-9C4FD690D81D}" type="slidenum">
              <a:rPr lang="it-IT"/>
              <a:pPr/>
              <a:t>7</a:t>
            </a:fld>
            <a:endParaRPr lang="it-IT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85AB5BAD-C3F0-6849-A10C-4D63567AED35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it-IT" sz="1400">
              <a:latin typeface="Times New Roman" charset="0"/>
            </a:endParaRPr>
          </a:p>
        </p:txBody>
      </p:sp>
      <p:sp>
        <p:nvSpPr>
          <p:cNvPr id="1945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0EC021-EA42-8649-AB6A-76A057BFF2AA}" type="slidenum">
              <a:rPr lang="it-IT"/>
              <a:pPr/>
              <a:t>8</a:t>
            </a:fld>
            <a:endParaRPr lang="it-IT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372397" y="10324343"/>
            <a:ext cx="3351900" cy="5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hangingPunct="0">
              <a:lnSpc>
                <a:spcPct val="95000"/>
              </a:lnSpc>
              <a:buClrTx/>
              <a:buFontTx/>
              <a:buNone/>
            </a:pPr>
            <a:fld id="{B9C67196-584B-B841-982B-C88107B9D4AA}" type="slidenum">
              <a:rPr lang="it-IT" sz="1400">
                <a:latin typeface="Times New Roman" charset="0"/>
              </a:rPr>
              <a:pPr algn="r" hangingPunct="0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it-IT" sz="1400">
              <a:latin typeface="Times New Roman" charset="0"/>
            </a:endParaRPr>
          </a:p>
        </p:txBody>
      </p:sp>
      <p:sp>
        <p:nvSpPr>
          <p:cNvPr id="2048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825500"/>
            <a:ext cx="5434012" cy="4075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2268" y="5162172"/>
            <a:ext cx="6181384" cy="48910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it-IT" sz="2000"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1623" cy="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692" tIns="45846" rIns="91692" bIns="4584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fld id="{B701909D-43B6-5241-A3D8-D183D0D1B1E1}" type="slidenum">
              <a:rPr lang="it-IT" sz="1800">
                <a:latin typeface="Calibri" charset="0"/>
              </a:rPr>
              <a:pPr>
                <a:buClrTx/>
                <a:buFontTx/>
                <a:buNone/>
              </a:pPr>
              <a:t>8</a:t>
            </a:fld>
            <a:endParaRPr lang="it-IT" sz="18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170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639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01339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63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48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19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0474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3144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7788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1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899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465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6818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9686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976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66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56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8236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7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8183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71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453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64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737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632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4661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056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359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90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7691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631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426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936199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073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817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570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9060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91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1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4381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270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43269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6611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944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2640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847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880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4851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31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7841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2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78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213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49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2068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61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009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6622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4508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12914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7127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39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706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0480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68034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494540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244394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2512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71483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291EAA-BDED-4F46-968F-AC5BE033E7C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574566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79388"/>
            <a:ext cx="8226425" cy="452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7C3412-2A08-0544-9E45-8DEA8B28D5E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65523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FEB758-3E4F-484A-A61B-5E3E9CEB41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983060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79388"/>
            <a:ext cx="4037012" cy="4522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79388"/>
            <a:ext cx="4037013" cy="4522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AB097B-34E4-B845-B29E-551BCA2E48B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123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2359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2473F7-A183-1245-AA7A-ED0771C7699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432302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D9BEAB-A54F-284D-AAC0-CC6B393D14D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959010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3E2837-D484-3B43-ACD5-074CE1F9F2F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07959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9CEBA1-B024-8E44-870F-11F9E39504A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777563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869ABC-CE02-504F-8D2C-DBB1C183350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07037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79388"/>
            <a:ext cx="8226425" cy="452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6050F7-EE28-3042-95C4-185EDC1AC5D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02036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179388"/>
            <a:ext cx="2055813" cy="4522787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79388"/>
            <a:ext cx="6018212" cy="452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0425" cy="428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9A319-69D2-CE40-975B-C8C079A06D9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11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292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60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91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932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894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310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56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1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641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1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887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1458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69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8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90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134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09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2134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1807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396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03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527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813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75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310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171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7737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5551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200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50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5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03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374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8856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8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03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042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9123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82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4662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010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54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276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42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31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65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67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15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2303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206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3562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46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85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9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128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80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640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58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921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2776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349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368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3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9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0331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720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29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32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556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5634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97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flipV="1">
            <a:off x="0" y="3384550"/>
            <a:ext cx="9144000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8272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1638"/>
            <a:ext cx="50609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</a:pPr>
            <a:r>
              <a:rPr lang="it-IT" sz="1800" b="1">
                <a:solidFill>
                  <a:srgbClr val="FFFFFF"/>
                </a:solidFill>
              </a:rPr>
              <a:t>SEMINARIO ISTRUZIONE SQUADRA DISTRETTUALE</a:t>
            </a:r>
            <a:br>
              <a:rPr lang="it-IT" sz="1800" b="1">
                <a:solidFill>
                  <a:srgbClr val="FFFFFF"/>
                </a:solidFill>
              </a:rPr>
            </a:br>
            <a:r>
              <a:rPr lang="it-IT" sz="180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840288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dirty="0">
                <a:solidFill>
                  <a:srgbClr val="3155A4"/>
                </a:solidFill>
                <a:latin typeface="Calibri" charset="0"/>
              </a:rPr>
              <a:t>Pierluigi </a:t>
            </a:r>
            <a:r>
              <a:rPr lang="it-IT" sz="4400" b="1" dirty="0" err="1">
                <a:solidFill>
                  <a:srgbClr val="3155A4"/>
                </a:solidFill>
                <a:latin typeface="Calibri" charset="0"/>
              </a:rPr>
              <a:t>Pagliarani</a:t>
            </a:r>
            <a:r>
              <a:rPr lang="it-IT" sz="4400" b="1" dirty="0">
                <a:solidFill>
                  <a:srgbClr val="3557A2"/>
                </a:solidFill>
                <a:latin typeface="Calibri" charset="0"/>
              </a:rPr>
              <a:t/>
            </a:r>
            <a:br>
              <a:rPr lang="it-IT" sz="4400" b="1" dirty="0">
                <a:solidFill>
                  <a:srgbClr val="3557A2"/>
                </a:solidFill>
                <a:latin typeface="Calibri" charset="0"/>
              </a:rPr>
            </a:br>
            <a:r>
              <a:rPr lang="it-IT" sz="2200" b="1" dirty="0">
                <a:solidFill>
                  <a:srgbClr val="3557A2"/>
                </a:solidFill>
                <a:latin typeface="Calibri" charset="0"/>
              </a:rPr>
              <a:t>PDG – Presidente Commissione Effettivo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088" y="1773238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ts val="500"/>
              </a:spcBef>
              <a:buClrTx/>
              <a:buFontTx/>
              <a:buNone/>
            </a:pPr>
            <a:r>
              <a:rPr lang="it-IT" sz="2200" b="1">
                <a:solidFill>
                  <a:srgbClr val="3557A2"/>
                </a:solidFill>
                <a:ea typeface="ヒラギノ角ゴ Pro W3" charset="0"/>
                <a:cs typeface="ヒラギノ角ゴ Pro W3" charset="0"/>
              </a:rPr>
              <a:t>        Distretto 2072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5064125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2492375"/>
            <a:ext cx="77724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>
                <a:solidFill>
                  <a:srgbClr val="3155A4"/>
                </a:solidFill>
              </a:rPr>
              <a:t>Effettivo, una emergenza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4463"/>
            <a:ext cx="5940425" cy="4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60475" y="4751388"/>
            <a:ext cx="64801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</a:rPr>
              <a:t>1586 «acqua alle corde!» - 2012-13-14, 3%+3%+3%</a:t>
            </a:r>
          </a:p>
          <a:p>
            <a:pPr algn="ctr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b="1">
              <a:solidFill>
                <a:srgbClr val="3155A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22313" y="2133600"/>
            <a:ext cx="7772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000">
                <a:solidFill>
                  <a:srgbClr val="3155A4"/>
                </a:solidFill>
              </a:rPr>
              <a:t>- Conoscenza e valutazione corretta del problema</a:t>
            </a:r>
            <a:br>
              <a:rPr lang="it-IT" sz="2000">
                <a:solidFill>
                  <a:srgbClr val="3155A4"/>
                </a:solidFill>
              </a:rPr>
            </a:br>
            <a:r>
              <a:rPr lang="it-IT" sz="2000">
                <a:solidFill>
                  <a:srgbClr val="3155A4"/>
                </a:solidFill>
              </a:rPr>
              <a:t>- Cambio di mentalità</a:t>
            </a:r>
            <a:br>
              <a:rPr lang="it-IT" sz="2000">
                <a:solidFill>
                  <a:srgbClr val="3155A4"/>
                </a:solidFill>
              </a:rPr>
            </a:br>
            <a:r>
              <a:rPr lang="it-IT" sz="2000">
                <a:solidFill>
                  <a:srgbClr val="3155A4"/>
                </a:solidFill>
              </a:rPr>
              <a:t>- I club satelliti o temporanei</a:t>
            </a:r>
            <a:br>
              <a:rPr lang="it-IT" sz="2000">
                <a:solidFill>
                  <a:srgbClr val="3155A4"/>
                </a:solidFill>
              </a:rPr>
            </a:br>
            <a:r>
              <a:rPr lang="it-IT" sz="2000">
                <a:solidFill>
                  <a:srgbClr val="3155A4"/>
                </a:solidFill>
              </a:rPr>
              <a:t>- la diminuzione dei tempi totali dedicati al rotary</a:t>
            </a:r>
            <a:br>
              <a:rPr lang="it-IT" sz="2000">
                <a:solidFill>
                  <a:srgbClr val="3155A4"/>
                </a:solidFill>
              </a:rPr>
            </a:br>
            <a:r>
              <a:rPr lang="it-IT" sz="2000">
                <a:solidFill>
                  <a:srgbClr val="3155A4"/>
                </a:solidFill>
              </a:rPr>
              <a:t>- tentiamo l</a:t>
            </a:r>
            <a:r>
              <a:rPr lang="en-US" sz="2000">
                <a:solidFill>
                  <a:srgbClr val="3155A4"/>
                </a:solidFill>
              </a:rPr>
              <a:t>’</a:t>
            </a:r>
            <a:r>
              <a:rPr lang="it-IT" sz="2000">
                <a:solidFill>
                  <a:srgbClr val="3155A4"/>
                </a:solidFill>
              </a:rPr>
              <a:t>amicizia rotariana di cui parla Paul Harris</a:t>
            </a:r>
            <a:br>
              <a:rPr lang="it-IT" sz="2000">
                <a:solidFill>
                  <a:srgbClr val="3155A4"/>
                </a:solidFill>
              </a:rPr>
            </a:br>
            <a:r>
              <a:rPr lang="it-IT" sz="2000">
                <a:solidFill>
                  <a:srgbClr val="3155A4"/>
                </a:solidFill>
              </a:rPr>
              <a:t>- Il fare gruppo della squadra e il coinvolgimento dei club tramite i presidenti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4213" y="6254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3557A2"/>
              </a:buClr>
              <a:buFont typeface="Arial" charset="0"/>
              <a:buChar char="•"/>
            </a:pPr>
            <a:r>
              <a:rPr lang="it-IT" sz="3200" b="1" dirty="0">
                <a:solidFill>
                  <a:srgbClr val="3155A4"/>
                </a:solidFill>
              </a:rPr>
              <a:t>Cosa fare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rgbClr val="3557A2"/>
              </a:buClr>
              <a:buFont typeface="Arial" charset="0"/>
              <a:buChar char="•"/>
            </a:pPr>
            <a:r>
              <a:rPr lang="it-IT" sz="3200" b="1" dirty="0">
                <a:solidFill>
                  <a:srgbClr val="3155A4"/>
                </a:solidFill>
              </a:rPr>
              <a:t>Creare una mentalità diversa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4213" y="2708275"/>
            <a:ext cx="77724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</a:rPr>
              <a:t>Cosa sono</a:t>
            </a:r>
            <a:br>
              <a:rPr lang="it-IT">
                <a:solidFill>
                  <a:srgbClr val="3155A4"/>
                </a:solidFill>
              </a:rPr>
            </a:br>
            <a:r>
              <a:rPr lang="it-IT">
                <a:solidFill>
                  <a:srgbClr val="3155A4"/>
                </a:solidFill>
              </a:rPr>
              <a:t/>
            </a:r>
            <a:br>
              <a:rPr lang="it-IT">
                <a:solidFill>
                  <a:srgbClr val="3155A4"/>
                </a:solidFill>
              </a:rPr>
            </a:br>
            <a:r>
              <a:rPr lang="it-IT">
                <a:solidFill>
                  <a:srgbClr val="3155A4"/>
                </a:solidFill>
              </a:rPr>
              <a:t>Come operano</a:t>
            </a:r>
            <a:br>
              <a:rPr lang="it-IT">
                <a:solidFill>
                  <a:srgbClr val="3155A4"/>
                </a:solidFill>
              </a:rPr>
            </a:br>
            <a:r>
              <a:rPr lang="it-IT">
                <a:solidFill>
                  <a:srgbClr val="3155A4"/>
                </a:solidFill>
              </a:rPr>
              <a:t/>
            </a:r>
            <a:br>
              <a:rPr lang="it-IT">
                <a:solidFill>
                  <a:srgbClr val="3155A4"/>
                </a:solidFill>
              </a:rPr>
            </a:br>
            <a:r>
              <a:rPr lang="it-IT">
                <a:solidFill>
                  <a:srgbClr val="3155A4"/>
                </a:solidFill>
              </a:rPr>
              <a:t>e se non riescono?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2313" y="476250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>
                <a:srgbClr val="3557A2"/>
              </a:buClr>
              <a:buFont typeface="Arial" charset="0"/>
              <a:buChar char="•"/>
            </a:pPr>
            <a:r>
              <a:rPr lang="it-IT" sz="3200" b="1" dirty="0">
                <a:solidFill>
                  <a:srgbClr val="3557A2"/>
                </a:solidFill>
              </a:rPr>
              <a:t>Una soluzione auspicabile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rgbClr val="3557A2"/>
              </a:buClr>
              <a:buFont typeface="Arial" charset="0"/>
              <a:buChar char="•"/>
            </a:pPr>
            <a:r>
              <a:rPr lang="it-IT" sz="3200" b="1" dirty="0">
                <a:solidFill>
                  <a:srgbClr val="3557A2"/>
                </a:solidFill>
              </a:rPr>
              <a:t>I club satelliti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2528888"/>
            <a:ext cx="77724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  <a:latin typeface="Calibri" charset="0"/>
              </a:rPr>
              <a:t>Giovanna Coppo</a:t>
            </a:r>
            <a:r>
              <a:rPr lang="it-IT">
                <a:solidFill>
                  <a:srgbClr val="3155A4"/>
                </a:solidFill>
                <a:latin typeface="Calibri" charset="0"/>
              </a:rPr>
              <a:t>,  (Cervia-cesenatico)</a:t>
            </a:r>
            <a:br>
              <a:rPr lang="it-IT">
                <a:solidFill>
                  <a:srgbClr val="3155A4"/>
                </a:solidFill>
                <a:latin typeface="Calibri" charset="0"/>
              </a:rPr>
            </a:br>
            <a:r>
              <a:rPr lang="it-IT">
                <a:solidFill>
                  <a:srgbClr val="3155A4"/>
                </a:solidFill>
                <a:latin typeface="Calibri" charset="0"/>
              </a:rPr>
              <a:t/>
            </a:r>
            <a:br>
              <a:rPr lang="it-IT">
                <a:solidFill>
                  <a:srgbClr val="3155A4"/>
                </a:solidFill>
                <a:latin typeface="Calibri" charset="0"/>
              </a:rPr>
            </a:br>
            <a:r>
              <a:rPr lang="it-IT" b="1">
                <a:solidFill>
                  <a:srgbClr val="3155A4"/>
                </a:solidFill>
                <a:latin typeface="Calibri" charset="0"/>
              </a:rPr>
              <a:t>Francesca Vezzalini</a:t>
            </a:r>
            <a:r>
              <a:rPr lang="it-IT">
                <a:solidFill>
                  <a:srgbClr val="3155A4"/>
                </a:solidFill>
                <a:latin typeface="Calibri" charset="0"/>
              </a:rPr>
              <a:t>, (Reggio emilia)</a:t>
            </a:r>
            <a:br>
              <a:rPr lang="it-IT">
                <a:solidFill>
                  <a:srgbClr val="3155A4"/>
                </a:solidFill>
                <a:latin typeface="Calibri" charset="0"/>
              </a:rPr>
            </a:br>
            <a:r>
              <a:rPr lang="it-IT">
                <a:solidFill>
                  <a:srgbClr val="3155A4"/>
                </a:solidFill>
                <a:latin typeface="Calibri" charset="0"/>
              </a:rPr>
              <a:t/>
            </a:r>
            <a:br>
              <a:rPr lang="it-IT">
                <a:solidFill>
                  <a:srgbClr val="3155A4"/>
                </a:solidFill>
                <a:latin typeface="Calibri" charset="0"/>
              </a:rPr>
            </a:br>
            <a:r>
              <a:rPr lang="it-IT" b="1">
                <a:solidFill>
                  <a:srgbClr val="3155A4"/>
                </a:solidFill>
                <a:latin typeface="Calibri" charset="0"/>
              </a:rPr>
              <a:t>Giuliano Pancaldi</a:t>
            </a:r>
            <a:r>
              <a:rPr lang="it-IT">
                <a:solidFill>
                  <a:srgbClr val="3155A4"/>
                </a:solidFill>
                <a:latin typeface="Calibri" charset="0"/>
              </a:rPr>
              <a:t>, (Bologna)</a:t>
            </a:r>
            <a:br>
              <a:rPr lang="it-IT">
                <a:solidFill>
                  <a:srgbClr val="3155A4"/>
                </a:solidFill>
                <a:latin typeface="Calibri" charset="0"/>
              </a:rPr>
            </a:br>
            <a:r>
              <a:rPr lang="it-IT">
                <a:solidFill>
                  <a:srgbClr val="3155A4"/>
                </a:solidFill>
                <a:latin typeface="Calibri" charset="0"/>
              </a:rPr>
              <a:t/>
            </a:r>
            <a:br>
              <a:rPr lang="it-IT">
                <a:solidFill>
                  <a:srgbClr val="3155A4"/>
                </a:solidFill>
                <a:latin typeface="Calibri" charset="0"/>
              </a:rPr>
            </a:br>
            <a:r>
              <a:rPr lang="it-IT" b="1">
                <a:solidFill>
                  <a:srgbClr val="3155A4"/>
                </a:solidFill>
                <a:latin typeface="Calibri" charset="0"/>
              </a:rPr>
              <a:t>Carlo Mayr</a:t>
            </a:r>
            <a:r>
              <a:rPr lang="it-IT">
                <a:solidFill>
                  <a:srgbClr val="3155A4"/>
                </a:solidFill>
                <a:latin typeface="Calibri" charset="0"/>
              </a:rPr>
              <a:t>, (Ferrara)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620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sz="3200" b="1">
                <a:solidFill>
                  <a:srgbClr val="3155A4"/>
                </a:solidFill>
              </a:rPr>
              <a:t>La commissione distrettuale per l</a:t>
            </a:r>
            <a:r>
              <a:rPr lang="en-US" sz="3200" b="1">
                <a:solidFill>
                  <a:srgbClr val="3155A4"/>
                </a:solidFill>
              </a:rPr>
              <a:t>’</a:t>
            </a:r>
            <a:r>
              <a:rPr lang="it-IT" sz="3200" b="1">
                <a:solidFill>
                  <a:srgbClr val="3155A4"/>
                </a:solidFill>
              </a:rPr>
              <a:t>effettivo a disposizione dei club per spiegazioni e chiarimenti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3333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000" b="1">
                <a:solidFill>
                  <a:srgbClr val="3155A4"/>
                </a:solidFill>
              </a:rPr>
              <a:t>Paul Harris nel 1912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66825" y="871538"/>
            <a:ext cx="64008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endParaRPr lang="it-IT" sz="2000" b="1">
              <a:latin typeface="Calibri" charset="0"/>
            </a:endParaRP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Il Rotary non deve solo stare al passo,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deve fare di più, deve fare strada.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Nei prossimi anni assisteremo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a molti cambiamenti nel e del Rotary.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Sono allo studio molti progetti,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anche coraggiosi. È ormai un'esigenza ineluttabile: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il mondo attorno a noi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è profondamente cambiato.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Le nuove generazioni hanno stili di vita,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forme comunicative, esigenze e visioni</a:t>
            </a:r>
          </a:p>
          <a:p>
            <a:pPr algn="ctr">
              <a:buClrTx/>
              <a:buFontTx/>
              <a:buNone/>
            </a:pPr>
            <a:r>
              <a:rPr lang="it-IT" sz="2200">
                <a:solidFill>
                  <a:srgbClr val="3155A4"/>
                </a:solidFill>
                <a:latin typeface="Calibri" charset="0"/>
              </a:rPr>
              <a:t>molto diverse e il Rotary deve sapere intercettare e interpretare tutto ciò.</a:t>
            </a:r>
          </a:p>
          <a:p>
            <a:pPr algn="ctr">
              <a:buClrTx/>
              <a:buFontTx/>
              <a:buNone/>
            </a:pPr>
            <a:endParaRPr lang="it-IT" sz="2200">
              <a:solidFill>
                <a:srgbClr val="3155A4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981075"/>
            <a:ext cx="91440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000" b="1">
                <a:solidFill>
                  <a:srgbClr val="3155A4"/>
                </a:solidFill>
              </a:rPr>
              <a:t>Risolvere il problema </a:t>
            </a:r>
            <a:br>
              <a:rPr lang="it-IT" sz="4000" b="1">
                <a:solidFill>
                  <a:srgbClr val="3155A4"/>
                </a:solidFill>
              </a:rPr>
            </a:br>
            <a:r>
              <a:rPr lang="it-IT" sz="4000" b="1">
                <a:solidFill>
                  <a:srgbClr val="3155A4"/>
                </a:solidFill>
              </a:rPr>
              <a:t>più importante </a:t>
            </a:r>
            <a:br>
              <a:rPr lang="it-IT" sz="4000" b="1">
                <a:solidFill>
                  <a:srgbClr val="3155A4"/>
                </a:solidFill>
              </a:rPr>
            </a:br>
            <a:r>
              <a:rPr lang="it-IT" sz="4000" b="1">
                <a:solidFill>
                  <a:srgbClr val="3155A4"/>
                </a:solidFill>
              </a:rPr>
              <a:t>del Rotary International </a:t>
            </a:r>
            <a:br>
              <a:rPr lang="it-IT" sz="4000" b="1">
                <a:solidFill>
                  <a:srgbClr val="3155A4"/>
                </a:solidFill>
              </a:rPr>
            </a:br>
            <a:r>
              <a:rPr lang="it-IT" sz="4000" b="1">
                <a:solidFill>
                  <a:srgbClr val="3155A4"/>
                </a:solidFill>
              </a:rPr>
              <a:t>deve essere un dovere di tutti</a:t>
            </a:r>
            <a:r>
              <a:rPr lang="it-IT" sz="4400" b="1">
                <a:solidFill>
                  <a:srgbClr val="953735"/>
                </a:solidFill>
                <a:latin typeface="Calibri" charset="0"/>
              </a:rPr>
              <a:t/>
            </a:r>
            <a:br>
              <a:rPr lang="it-IT" sz="4400" b="1">
                <a:solidFill>
                  <a:srgbClr val="953735"/>
                </a:solidFill>
                <a:latin typeface="Calibri" charset="0"/>
              </a:rPr>
            </a:br>
            <a:r>
              <a:rPr lang="it-IT" sz="4400" b="1">
                <a:solidFill>
                  <a:srgbClr val="953735"/>
                </a:solidFill>
                <a:latin typeface="Calibri" charset="0"/>
              </a:rPr>
              <a:t/>
            </a:r>
            <a:br>
              <a:rPr lang="it-IT" sz="4400" b="1">
                <a:solidFill>
                  <a:srgbClr val="953735"/>
                </a:solidFill>
                <a:latin typeface="Calibri" charset="0"/>
              </a:rPr>
            </a:br>
            <a:r>
              <a:rPr lang="it-IT" sz="4000" b="1">
                <a:solidFill>
                  <a:srgbClr val="3155A4"/>
                </a:solidFill>
                <a:latin typeface="Calibri" charset="0"/>
              </a:rPr>
              <a:t>Buon Lavoro 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20054</TotalTime>
  <Words>175</Words>
  <Application>Microsoft Office PowerPoint</Application>
  <PresentationFormat>Presentazione su schermo (4:3)</PresentationFormat>
  <Paragraphs>45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8</vt:i4>
      </vt:variant>
    </vt:vector>
  </HeadingPairs>
  <TitlesOfParts>
    <vt:vector size="24" baseType="lpstr">
      <vt:lpstr>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20_Office Theme</vt:lpstr>
      <vt:lpstr>21_Office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755</cp:revision>
  <cp:lastPrinted>2013-04-11T19:55:04Z</cp:lastPrinted>
  <dcterms:created xsi:type="dcterms:W3CDTF">2010-04-16T20:11:30Z</dcterms:created>
  <dcterms:modified xsi:type="dcterms:W3CDTF">2014-02-28T10:29:18Z</dcterms:modified>
</cp:coreProperties>
</file>