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840" r:id="rId15"/>
    <p:sldMasterId id="2147483852" r:id="rId16"/>
  </p:sldMasterIdLst>
  <p:notesMasterIdLst>
    <p:notesMasterId r:id="rId52"/>
  </p:notesMasterIdLst>
  <p:sldIdLst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33"/>
    <a:srgbClr val="355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EA92CC2-052C-4842-B07A-40A1D2CA66BC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68136" y="697111"/>
            <a:ext cx="4672542" cy="3485555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9FE844F-6037-A542-BA13-2C9B524FDC2F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F443D66-F215-F54B-BA85-EB143EE1189F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D3E1DE8-698D-4D4D-8908-16D09B5C078A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D09D69F-22CC-C14C-8649-6DC282688991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4AF030C-5937-1149-823A-80A514D2210D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DE406DF-9495-0D48-8501-E6489C3646B6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3323FF6-FC11-3347-B09A-55EE3DB99540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A385496-5E77-E643-B55A-F5C08ADD6E49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235D95-9BBF-4E4F-89F2-693F8ECB6C2E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4D0DB37-5584-034A-B54F-32F3A5499F9E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F0C8471-198B-154C-94DF-A7BACC3C2D33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DAC0A39-6FC2-9944-AAB2-9CF6E9281A0A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807EAA1-1F12-044C-8B2C-8C4010EF68B5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2D4D335-91EF-FA4D-96FD-21D7C1941052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35819F0-5EAF-4646-89B1-55C5210BA30E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CF6D05-426B-534B-A5AE-CF04F446ED27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D584552-AF6D-4C41-B895-5336857C0CA8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C54634F-3A12-4246-A8FD-3FC7E32EEC15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D1A2691-A93A-5047-8C4F-46F29E370C6E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94CDDE7-16BB-CE46-82DE-926E086AD3FB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CD1A63E-E401-3D42-9083-EEA86C996905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EF149E0-2820-9049-8B3F-3B11CD146B73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796347-3518-5648-9F12-9384272F64EF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FED2BF6-A72A-E343-BAE0-BBA39AF167F0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7B36ECB-AEDA-4946-B4DA-13D60FD8141F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BB38D7B-8CA4-7E48-B79E-6748D2744EEB}" type="slidenum">
              <a:rPr lang="it-IT"/>
              <a:pPr>
                <a:defRPr/>
              </a:pPr>
              <a:t>33</a:t>
            </a:fld>
            <a:endParaRPr lang="it-IT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DCC4707-577A-B444-8EE8-862E7E584491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04F4FAC-9D83-2049-BECA-F9CD92580E62}" type="slidenum">
              <a:rPr lang="it-IT"/>
              <a:pPr>
                <a:defRPr/>
              </a:pPr>
              <a:t>35</a:t>
            </a:fld>
            <a:endParaRPr lang="it-IT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66162A9-3DAB-F14A-A518-03639F6F64CF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25F30BE-CB2A-474D-8C0E-BAB1D29704AF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E184BBB-B979-904C-9921-9F3905429C7D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356A9E6-187B-2A4F-B756-1A431B693338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2C0D025-BDC5-5945-9CE9-2E42CD9B6181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970040" y="1"/>
            <a:ext cx="3033907" cy="461513"/>
          </a:xfrm>
          <a:prstGeom prst="rect">
            <a:avLst/>
          </a:prstGeom>
        </p:spPr>
        <p:txBody>
          <a:bodyPr lIns="93159" tIns="46580" rIns="93159" bIns="46580"/>
          <a:lstStyle/>
          <a:p>
            <a:pPr>
              <a:defRPr/>
            </a:pPr>
            <a:r>
              <a:rPr lang="it-IT"/>
              <a:t>19/02/14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662B8FD-6E07-7D4D-83C4-B8200133B06A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170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639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01339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63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48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19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0474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3144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7788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1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899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465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6818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9686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976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66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56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8236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7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8183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71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453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64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737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632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4661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056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359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90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7691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631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426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936199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073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817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570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9060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91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1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4381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270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43269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6611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944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2640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847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880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4851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31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7841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2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78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213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49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2068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61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009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0959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13680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7665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9198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51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706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3042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55479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405323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017267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8909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70547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70547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4525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1962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23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903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246751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233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233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07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2359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38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4698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52953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893427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113348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6425" cy="4233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8658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7054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705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04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292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60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91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932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894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310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56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1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641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1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887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1458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69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8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90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134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09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2134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1807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396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03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527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813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75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310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171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7737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5551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200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50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5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03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374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8856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8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03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042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9123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82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4662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010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54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276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42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31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65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67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15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2303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206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3562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46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85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9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128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80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640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58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921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2776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349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368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3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9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0331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720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29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32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556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5634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97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tito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506412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V="1">
            <a:off x="0" y="3384550"/>
            <a:ext cx="9144000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1638"/>
            <a:ext cx="50609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92881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dirty="0" smtClean="0">
                <a:solidFill>
                  <a:srgbClr val="FFFFFF"/>
                </a:solidFill>
              </a:rPr>
              <a:t>SEMINARIO ISTRUZIONE SQUADRA DISTRETTUALE</a:t>
            </a:r>
            <a:br>
              <a:rPr lang="it-IT" b="1" dirty="0" smtClean="0">
                <a:solidFill>
                  <a:srgbClr val="FFFFFF"/>
                </a:solidFill>
              </a:rPr>
            </a:br>
            <a:r>
              <a:rPr lang="it-IT" dirty="0" smtClean="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4732338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b="1" dirty="0" smtClean="0">
                <a:latin typeface="Calibri" charset="0"/>
              </a:rPr>
              <a:t>Pietro </a:t>
            </a:r>
            <a:r>
              <a:rPr lang="it-IT" sz="4400" b="1" dirty="0" err="1" smtClean="0">
                <a:latin typeface="Calibri" charset="0"/>
              </a:rPr>
              <a:t>Pasini</a:t>
            </a:r>
            <a:r>
              <a:rPr lang="it-IT" sz="4400" b="1" dirty="0" smtClean="0">
                <a:latin typeface="Calibri" charset="0"/>
              </a:rPr>
              <a:t/>
            </a:r>
            <a:br>
              <a:rPr lang="it-IT" sz="4400" b="1" dirty="0" smtClean="0">
                <a:latin typeface="Calibri" charset="0"/>
              </a:rPr>
            </a:br>
            <a:r>
              <a:rPr lang="it-IT" sz="2200" b="1" dirty="0" smtClean="0">
                <a:solidFill>
                  <a:srgbClr val="3557A2"/>
                </a:solidFill>
                <a:latin typeface="Calibri" charset="0"/>
              </a:rPr>
              <a:t>PDG - Istruttore Distrettuale</a:t>
            </a:r>
          </a:p>
          <a:p>
            <a:pPr algn="ctr">
              <a:buClrTx/>
              <a:buFontTx/>
              <a:buNone/>
              <a:defRPr/>
            </a:pPr>
            <a:r>
              <a:rPr lang="it-IT" sz="2200" dirty="0" smtClean="0">
                <a:solidFill>
                  <a:srgbClr val="3557A2"/>
                </a:solidFill>
                <a:latin typeface="Calibri" charset="0"/>
              </a:rPr>
              <a:t>Commissione Distrettuale Formazione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27088" y="1917700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6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z="2200" b="1" dirty="0">
                <a:solidFill>
                  <a:srgbClr val="3557A2"/>
                </a:solidFill>
              </a:rPr>
              <a:t> </a:t>
            </a:r>
            <a:r>
              <a:rPr lang="it-IT" sz="22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60375" y="223838"/>
            <a:ext cx="8256588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17.030.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Organization and Administration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Leadership Plan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i="1" dirty="0" err="1" smtClean="0">
                <a:solidFill>
                  <a:srgbClr val="3557A2"/>
                </a:solidFill>
                <a:cs typeface="Arial" charset="0"/>
              </a:rPr>
              <a:t>strengthens</a:t>
            </a:r>
            <a:r>
              <a:rPr lang="it-IT" sz="1800" b="1" i="1" dirty="0" smtClean="0">
                <a:solidFill>
                  <a:srgbClr val="3557A2"/>
                </a:solidFill>
                <a:cs typeface="Arial" charset="0"/>
              </a:rPr>
              <a:t> Rotary </a:t>
            </a:r>
            <a:r>
              <a:rPr lang="it-IT" sz="1800" b="1" i="1" dirty="0" err="1" smtClean="0">
                <a:solidFill>
                  <a:srgbClr val="3557A2"/>
                </a:solidFill>
                <a:cs typeface="Arial" charset="0"/>
              </a:rPr>
              <a:t>at</a:t>
            </a:r>
            <a:r>
              <a:rPr lang="it-IT" sz="1800" b="1" i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b="1" i="1" dirty="0" err="1" smtClean="0">
                <a:solidFill>
                  <a:srgbClr val="3557A2"/>
                </a:solidFill>
                <a:cs typeface="Arial" charset="0"/>
              </a:rPr>
              <a:t>both</a:t>
            </a:r>
            <a:r>
              <a:rPr lang="it-IT" sz="1800" b="1" i="1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800" b="1" i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b="1" i="1" dirty="0" smtClean="0">
                <a:solidFill>
                  <a:srgbClr val="3557A2"/>
                </a:solidFill>
                <a:cs typeface="Arial" charset="0"/>
              </a:rPr>
              <a:t> and Club </a:t>
            </a:r>
            <a:r>
              <a:rPr lang="it-IT" sz="1800" b="1" i="1" dirty="0" err="1" smtClean="0">
                <a:solidFill>
                  <a:srgbClr val="3557A2"/>
                </a:solidFill>
                <a:cs typeface="Arial" charset="0"/>
              </a:rPr>
              <a:t>level</a:t>
            </a:r>
            <a:r>
              <a:rPr lang="it-IT" sz="1800" b="1" i="1" dirty="0" smtClean="0">
                <a:solidFill>
                  <a:srgbClr val="3557A2"/>
                </a:solidFill>
                <a:cs typeface="Arial" charset="0"/>
              </a:rPr>
              <a:t> by </a:t>
            </a:r>
            <a:r>
              <a:rPr lang="it-IT" sz="1800" b="1" i="1" dirty="0" err="1" smtClean="0">
                <a:solidFill>
                  <a:srgbClr val="3557A2"/>
                </a:solidFill>
                <a:cs typeface="Arial" charset="0"/>
              </a:rPr>
              <a:t>providing</a:t>
            </a:r>
            <a:r>
              <a:rPr lang="it-IT" sz="1800" b="1" i="1" dirty="0" smtClean="0">
                <a:solidFill>
                  <a:srgbClr val="3557A2"/>
                </a:solidFill>
                <a:cs typeface="Arial" charset="0"/>
              </a:rPr>
              <a:t>: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i="1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a)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faster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and more responsive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support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to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;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b) a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larger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supply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of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well-trained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leaders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in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c) a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larger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stronger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field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of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leaders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;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d)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improved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participation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in Foundation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programs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and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district-level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RI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activities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;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e) a more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challenging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role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for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 innovative leader.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60375" y="317500"/>
            <a:ext cx="8232775" cy="782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it-IT" sz="2500" b="1" dirty="0" smtClean="0">
              <a:solidFill>
                <a:srgbClr val="3557A2"/>
              </a:solidFill>
              <a:latin typeface="Comic Sans MS" charset="0"/>
              <a:cs typeface="Times New Roman" charset="0"/>
            </a:endParaRPr>
          </a:p>
          <a:p>
            <a:pPr algn="ctr"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it-IT" sz="2500" b="1" dirty="0" smtClean="0">
              <a:solidFill>
                <a:srgbClr val="3557A2"/>
              </a:solidFill>
              <a:latin typeface="Comic Sans MS" charset="0"/>
              <a:cs typeface="Times New Roman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b="1" dirty="0" smtClean="0">
                <a:solidFill>
                  <a:srgbClr val="3557A2"/>
                </a:solidFill>
                <a:cs typeface="Times New Roman" charset="0"/>
              </a:rPr>
              <a:t>Il Piano Direttivo Distrettuale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dirty="0" smtClean="0">
                <a:solidFill>
                  <a:srgbClr val="3557A2"/>
                </a:solidFill>
                <a:cs typeface="Times New Roman" charset="0"/>
              </a:rPr>
              <a:t>comprende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it-IT" sz="2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b="1" dirty="0" smtClean="0">
                <a:solidFill>
                  <a:srgbClr val="3557A2"/>
                </a:solidFill>
                <a:cs typeface="Times New Roman" charset="0"/>
              </a:rPr>
              <a:t>un Piano di Formazione della “</a:t>
            </a: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leadership</a:t>
            </a:r>
            <a:r>
              <a:rPr lang="it-IT" sz="2200" b="1" dirty="0" smtClean="0">
                <a:solidFill>
                  <a:srgbClr val="3557A2"/>
                </a:solidFill>
                <a:cs typeface="Times New Roman" charset="0"/>
              </a:rPr>
              <a:t>”</a:t>
            </a: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distrettuale e di Club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it-IT" sz="22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dirty="0" smtClean="0">
                <a:solidFill>
                  <a:srgbClr val="3557A2"/>
                </a:solidFill>
                <a:cs typeface="Arial" charset="0"/>
              </a:rPr>
              <a:t>articolato come 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it-IT" sz="22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>
                <a:srgbClr val="3155A4"/>
              </a:buClr>
              <a:buFont typeface="Arial" charset="0"/>
              <a:buChar char="•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Ciclo Distrettuale di Eventi di Formazione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>
                <a:srgbClr val="3155A4"/>
              </a:buClr>
              <a:buFont typeface="Arial" charset="0"/>
              <a:buChar char="•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Attività di formazione a livello di Club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b="1" dirty="0" smtClean="0">
                <a:solidFill>
                  <a:srgbClr val="3557A2"/>
                </a:solidFill>
                <a:latin typeface="Comic Sans MS" charset="0"/>
                <a:cs typeface="Comic Sans MS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49263" y="557213"/>
            <a:ext cx="82677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b="1" u="sng" dirty="0" smtClean="0">
                <a:solidFill>
                  <a:srgbClr val="3557A2"/>
                </a:solidFill>
                <a:cs typeface="Arial" charset="0"/>
              </a:rPr>
              <a:t>Eventi formativi fondamentali e obbligatori*</a:t>
            </a:r>
          </a:p>
          <a:p>
            <a:pPr algn="ctr">
              <a:lnSpc>
                <a:spcPct val="90000"/>
              </a:lnSpc>
              <a:spcBef>
                <a:spcPts val="550"/>
              </a:spcBef>
              <a:buClrTx/>
              <a:buFontTx/>
              <a:buNone/>
              <a:defRPr/>
            </a:pPr>
            <a:r>
              <a:rPr lang="it-IT" sz="2200" b="1" u="sng" dirty="0" smtClean="0">
                <a:solidFill>
                  <a:srgbClr val="3557A2"/>
                </a:solidFill>
                <a:cs typeface="Arial" charset="0"/>
              </a:rPr>
              <a:t>per la “leadership” rotariana del Distretto e dei Club </a:t>
            </a: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b="1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300" dirty="0" smtClean="0">
                <a:solidFill>
                  <a:srgbClr val="3557A2"/>
                </a:solidFill>
                <a:cs typeface="Arial" charset="0"/>
              </a:rPr>
              <a:t>Assemblea Internazionale del Rotary International* ( c.d. “Scuola dei Governatori Eletti” )</a:t>
            </a:r>
          </a:p>
          <a:p>
            <a:pPr>
              <a:lnSpc>
                <a:spcPct val="90000"/>
              </a:lnSpc>
              <a:spcBef>
                <a:spcPts val="575"/>
              </a:spcBef>
              <a:buClrTx/>
              <a:buFontTx/>
              <a:buNone/>
              <a:defRPr/>
            </a:pPr>
            <a:endParaRPr lang="it-IT" sz="23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300" dirty="0" smtClean="0">
                <a:solidFill>
                  <a:srgbClr val="3557A2"/>
                </a:solidFill>
                <a:cs typeface="Arial" charset="0"/>
              </a:rPr>
              <a:t>Seminario  di Istruzione della Squadra Distrettuale (SISD)*</a:t>
            </a:r>
          </a:p>
          <a:p>
            <a:pPr>
              <a:lnSpc>
                <a:spcPct val="90000"/>
              </a:lnSpc>
              <a:spcBef>
                <a:spcPts val="575"/>
              </a:spcBef>
              <a:buClrTx/>
              <a:buFontTx/>
              <a:buNone/>
              <a:defRPr/>
            </a:pPr>
            <a:endParaRPr lang="it-IT" sz="23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300" dirty="0" smtClean="0">
                <a:solidFill>
                  <a:srgbClr val="3557A2"/>
                </a:solidFill>
                <a:cs typeface="Arial" charset="0"/>
              </a:rPr>
              <a:t>Seminario di Istruzione dei Presidenti Eletti (SIPE)*</a:t>
            </a:r>
          </a:p>
          <a:p>
            <a:pPr>
              <a:lnSpc>
                <a:spcPct val="90000"/>
              </a:lnSpc>
              <a:spcBef>
                <a:spcPts val="575"/>
              </a:spcBef>
              <a:buClrTx/>
              <a:buFontTx/>
              <a:buNone/>
              <a:defRPr/>
            </a:pPr>
            <a:endParaRPr lang="it-IT" sz="23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300" dirty="0" smtClean="0">
                <a:solidFill>
                  <a:srgbClr val="3557A2"/>
                </a:solidFill>
                <a:cs typeface="Arial" charset="0"/>
              </a:rPr>
              <a:t>Assemblea Distrettuale (Leadership entrante dei Club)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89025" y="1827213"/>
            <a:ext cx="2362200" cy="533400"/>
          </a:xfrm>
          <a:prstGeom prst="rect">
            <a:avLst/>
          </a:prstGeom>
          <a:solidFill>
            <a:srgbClr val="BBE0E3"/>
          </a:solidFill>
          <a:ln w="9360">
            <a:solidFill>
              <a:srgbClr val="3557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322763" y="881063"/>
            <a:ext cx="3505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it-IT" sz="1600" b="1" i="1" smtClean="0">
                <a:latin typeface="Calibri" charset="0"/>
              </a:rPr>
              <a:t>A cura del DG nell’anno di incarico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87363" y="881063"/>
            <a:ext cx="33369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it-IT" sz="1600" b="1" i="1" smtClean="0">
                <a:latin typeface="Calibri" charset="0"/>
              </a:rPr>
              <a:t>A cura del DGE nel semestre che precede l’anno di DG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97013" y="3579813"/>
            <a:ext cx="1954212" cy="145891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Pre-SIPE</a:t>
            </a:r>
          </a:p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SIPE</a:t>
            </a:r>
          </a:p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(SISe,SITes,</a:t>
            </a:r>
          </a:p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SIPref, SIist,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2970213"/>
            <a:ext cx="1497013" cy="1373187"/>
          </a:xfrm>
          <a:prstGeom prst="rect">
            <a:avLst/>
          </a:prstGeom>
          <a:noFill/>
          <a:ln w="19080">
            <a:solidFill>
              <a:srgbClr val="3557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  <a:defRPr/>
            </a:pPr>
            <a:r>
              <a:rPr lang="it-IT" sz="2400" b="1" i="1" smtClean="0">
                <a:latin typeface="Calibri" charset="0"/>
              </a:rPr>
              <a:t>SISD</a:t>
            </a:r>
          </a:p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( A.G.</a:t>
            </a:r>
          </a:p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Comm.Dist.)</a:t>
            </a:r>
          </a:p>
          <a:p>
            <a:pPr algn="ctr">
              <a:spcBef>
                <a:spcPts val="1250"/>
              </a:spcBef>
              <a:buClrTx/>
              <a:buFontTx/>
              <a:buNone/>
              <a:defRPr/>
            </a:pPr>
            <a:endParaRPr lang="it-IT" b="1" i="1" smtClean="0">
              <a:latin typeface="Calibri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90788" y="3579813"/>
            <a:ext cx="1539875" cy="9906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  ASDI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35438" y="3808413"/>
            <a:ext cx="1101725" cy="3810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b="1" i="1" smtClean="0">
                <a:latin typeface="Calibri" charset="0"/>
              </a:rPr>
              <a:t>SEFR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998663" y="2370138"/>
            <a:ext cx="1587" cy="12128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427163" y="2370138"/>
            <a:ext cx="152400" cy="5270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 flipV="1">
            <a:off x="2719388" y="2370138"/>
            <a:ext cx="134937" cy="12128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556125" y="2586038"/>
            <a:ext cx="1588" cy="10731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3209925" y="2357438"/>
            <a:ext cx="398463" cy="10731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824288" y="1827213"/>
            <a:ext cx="5029200" cy="533400"/>
          </a:xfrm>
          <a:prstGeom prst="rect">
            <a:avLst/>
          </a:prstGeom>
          <a:solidFill>
            <a:srgbClr val="BBE0E3"/>
          </a:solidFill>
          <a:ln w="9360">
            <a:solidFill>
              <a:srgbClr val="3557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046163" y="158750"/>
            <a:ext cx="78073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b="1" smtClean="0">
                <a:latin typeface="Calibri" charset="0"/>
              </a:rPr>
              <a:t>Eventi del Ciclo Distrettuale di Formazione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030663" y="4189413"/>
            <a:ext cx="20240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smtClean="0">
                <a:latin typeface="Calibri" charset="0"/>
              </a:rPr>
              <a:t>(</a:t>
            </a:r>
            <a:r>
              <a:rPr lang="it-IT" sz="1800" b="1" i="1" smtClean="0">
                <a:latin typeface="Calibri" charset="0"/>
              </a:rPr>
              <a:t>S.G.S.R.F. </a:t>
            </a:r>
          </a:p>
          <a:p>
            <a:pPr>
              <a:buClrTx/>
              <a:buFontTx/>
              <a:buNone/>
              <a:defRPr/>
            </a:pPr>
            <a:r>
              <a:rPr lang="it-IT" sz="1800" b="1" i="1" smtClean="0">
                <a:latin typeface="Calibri" charset="0"/>
              </a:rPr>
              <a:t>già effettuati) 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054725" y="3914775"/>
            <a:ext cx="15192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b="1" i="1" smtClean="0">
                <a:latin typeface="Calibri" charset="0"/>
              </a:rPr>
              <a:t>IDIR</a:t>
            </a:r>
            <a:br>
              <a:rPr lang="it-IT" sz="1800" b="1" i="1" smtClean="0">
                <a:latin typeface="Calibri" charset="0"/>
              </a:rPr>
            </a:br>
            <a:r>
              <a:rPr lang="it-IT" sz="1800" b="1" i="1" smtClean="0">
                <a:latin typeface="Calibri" charset="0"/>
              </a:rPr>
              <a:t>S. Leadership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237163" y="3656013"/>
            <a:ext cx="10620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b="1" i="1" smtClean="0">
                <a:latin typeface="Calibri" charset="0"/>
              </a:rPr>
              <a:t>SINS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844925" y="1446213"/>
            <a:ext cx="500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600" b="1" i="1" smtClean="0">
                <a:latin typeface="Calibri" charset="0"/>
              </a:rPr>
              <a:t>Luglio 2014						Giugno 2015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046163" y="1446213"/>
            <a:ext cx="2405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600" b="1" i="1" smtClean="0">
                <a:latin typeface="Calibri" charset="0"/>
              </a:rPr>
              <a:t>Febbraio	2014	   Maggio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5416550" y="2586038"/>
            <a:ext cx="1588" cy="10731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6440488" y="2586038"/>
            <a:ext cx="1587" cy="1073150"/>
          </a:xfrm>
          <a:prstGeom prst="line">
            <a:avLst/>
          </a:prstGeom>
          <a:noFill/>
          <a:ln w="38160">
            <a:solidFill>
              <a:srgbClr val="3557A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68675" y="3427413"/>
            <a:ext cx="954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b="1" i="1" smtClean="0">
                <a:latin typeface="Calibri" charset="0"/>
              </a:rPr>
              <a:t>SEFF</a:t>
            </a:r>
          </a:p>
          <a:p>
            <a:pPr>
              <a:buClrTx/>
              <a:buFontTx/>
              <a:buNone/>
              <a:defRPr/>
            </a:pPr>
            <a:endParaRPr lang="it-IT" sz="1800" b="1" i="1" smtClean="0">
              <a:latin typeface="Calibri" charset="0"/>
            </a:endParaRPr>
          </a:p>
        </p:txBody>
      </p:sp>
      <p:cxnSp>
        <p:nvCxnSpPr>
          <p:cNvPr id="16408" name="AutoShape 24"/>
          <p:cNvCxnSpPr>
            <a:cxnSpLocks noChangeShapeType="1"/>
          </p:cNvCxnSpPr>
          <p:nvPr/>
        </p:nvCxnSpPr>
        <p:spPr bwMode="auto">
          <a:xfrm flipH="1">
            <a:off x="6834188" y="2378075"/>
            <a:ext cx="322262" cy="1588"/>
          </a:xfrm>
          <a:prstGeom prst="straightConnector1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AutoShape 25"/>
          <p:cNvCxnSpPr>
            <a:cxnSpLocks noChangeShapeType="1"/>
          </p:cNvCxnSpPr>
          <p:nvPr/>
        </p:nvCxnSpPr>
        <p:spPr bwMode="auto">
          <a:xfrm flipH="1">
            <a:off x="7489825" y="2363788"/>
            <a:ext cx="336550" cy="1587"/>
          </a:xfrm>
          <a:prstGeom prst="straightConnector1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713538" y="2698750"/>
            <a:ext cx="86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600" b="1" i="1" smtClean="0">
                <a:latin typeface="Calibri" charset="0"/>
              </a:rPr>
              <a:t>Forum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442200" y="2698750"/>
            <a:ext cx="1701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b="1" i="1" smtClean="0">
                <a:latin typeface="Calibri" charset="0"/>
              </a:rPr>
              <a:t>Congresso</a:t>
            </a:r>
          </a:p>
        </p:txBody>
      </p:sp>
      <p:cxnSp>
        <p:nvCxnSpPr>
          <p:cNvPr id="16412" name="AutoShape 28"/>
          <p:cNvCxnSpPr>
            <a:cxnSpLocks noChangeShapeType="1"/>
          </p:cNvCxnSpPr>
          <p:nvPr/>
        </p:nvCxnSpPr>
        <p:spPr bwMode="auto">
          <a:xfrm>
            <a:off x="5237163" y="1609725"/>
            <a:ext cx="2058987" cy="3175"/>
          </a:xfrm>
          <a:prstGeom prst="straightConnector1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29"/>
          <p:cNvCxnSpPr>
            <a:cxnSpLocks noChangeShapeType="1"/>
          </p:cNvCxnSpPr>
          <p:nvPr/>
        </p:nvCxnSpPr>
        <p:spPr bwMode="auto">
          <a:xfrm>
            <a:off x="4135438" y="558800"/>
            <a:ext cx="1716087" cy="322263"/>
          </a:xfrm>
          <a:prstGeom prst="straightConnector1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30"/>
          <p:cNvCxnSpPr>
            <a:cxnSpLocks noChangeShapeType="1"/>
          </p:cNvCxnSpPr>
          <p:nvPr/>
        </p:nvCxnSpPr>
        <p:spPr bwMode="auto">
          <a:xfrm flipH="1">
            <a:off x="776288" y="238125"/>
            <a:ext cx="1679575" cy="322263"/>
          </a:xfrm>
          <a:prstGeom prst="straightConnector1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71488" y="-7938"/>
            <a:ext cx="8245475" cy="780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it-IT" sz="2400" i="1" dirty="0" smtClean="0">
              <a:solidFill>
                <a:srgbClr val="3557A2"/>
              </a:solidFill>
              <a:latin typeface="Arial Rounded MT Bold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it-IT" sz="2400" i="1" dirty="0" smtClean="0">
              <a:solidFill>
                <a:srgbClr val="3557A2"/>
              </a:solidFill>
              <a:latin typeface="Arial Rounded MT Bold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I°  Evento del Ciclo Formativo Distrettuale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dell’annata rotariana 2014-2015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it-IT" sz="2400" b="1" i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i="1" dirty="0" smtClean="0">
                <a:solidFill>
                  <a:srgbClr val="3557A2"/>
                </a:solidFill>
                <a:cs typeface="Arial" charset="0"/>
              </a:rPr>
              <a:t>Seminario di Istruzione della Squadra Distrettuale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i="1" dirty="0" smtClean="0">
                <a:solidFill>
                  <a:srgbClr val="3557A2"/>
                </a:solidFill>
                <a:cs typeface="Arial" charset="0"/>
              </a:rPr>
              <a:t>del Governatore Ferdinando Del Sante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it-IT" sz="2800" b="1" i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i="1" dirty="0" smtClean="0">
                <a:solidFill>
                  <a:srgbClr val="3557A2"/>
                </a:solidFill>
                <a:cs typeface="Arial" charset="0"/>
              </a:rPr>
              <a:t>  S.I.S.D.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it-IT" sz="2800" b="1" i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i="1" dirty="0" smtClean="0">
                <a:solidFill>
                  <a:srgbClr val="3557A2"/>
                </a:solidFill>
                <a:cs typeface="Arial" charset="0"/>
              </a:rPr>
              <a:t>(</a:t>
            </a:r>
            <a:r>
              <a:rPr lang="it-IT" sz="2800" b="1" i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2800" b="1" i="1" dirty="0" smtClean="0">
                <a:solidFill>
                  <a:srgbClr val="3557A2"/>
                </a:solidFill>
                <a:cs typeface="Arial" charset="0"/>
              </a:rPr>
              <a:t> Team Training Seminar)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it-IT" sz="2800" b="1" i="1" dirty="0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2168525"/>
            <a:ext cx="914400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60000"/>
              </a:lnSpc>
              <a:spcBef>
                <a:spcPts val="500"/>
              </a:spcBef>
              <a:defRPr/>
            </a:pPr>
            <a:endParaRPr lang="en-US" sz="20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87363"/>
            <a:ext cx="866298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01738" y="382588"/>
            <a:ext cx="2071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it-IT" sz="1800" b="1" smtClean="0">
              <a:solidFill>
                <a:srgbClr val="FFFFFF"/>
              </a:solidFill>
              <a:cs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it-IT" sz="1800" b="1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it-IT" sz="1800" b="1" smtClean="0">
                <a:solidFill>
                  <a:srgbClr val="FFFFFF"/>
                </a:solidFill>
                <a:cs typeface="Arial" charset="0"/>
              </a:rPr>
              <a:t>Assistenti </a:t>
            </a:r>
          </a:p>
          <a:p>
            <a:pPr>
              <a:buClrTx/>
              <a:buFontTx/>
              <a:buNone/>
              <a:defRPr/>
            </a:pPr>
            <a:r>
              <a:rPr lang="it-IT" sz="1800" b="1" smtClean="0">
                <a:solidFill>
                  <a:srgbClr val="FFFFFF"/>
                </a:solidFill>
                <a:cs typeface="Arial" charset="0"/>
              </a:rPr>
              <a:t>del Governatore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50963" y="3609975"/>
            <a:ext cx="19446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b="1" smtClean="0">
                <a:solidFill>
                  <a:srgbClr val="FFFFFF"/>
                </a:solidFill>
                <a:cs typeface="Arial" charset="0"/>
              </a:rPr>
              <a:t>Commissioni</a:t>
            </a:r>
          </a:p>
          <a:p>
            <a:pPr>
              <a:buClrTx/>
              <a:buFontTx/>
              <a:buNone/>
              <a:defRPr/>
            </a:pPr>
            <a:r>
              <a:rPr lang="it-IT" sz="1800" b="1" smtClean="0">
                <a:solidFill>
                  <a:srgbClr val="FFFFFF"/>
                </a:solidFill>
                <a:cs typeface="Arial" charset="0"/>
              </a:rPr>
              <a:t>Distrettuali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49263" y="639763"/>
            <a:ext cx="82677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smtClean="0">
                <a:solidFill>
                  <a:srgbClr val="3557A2"/>
                </a:solidFill>
                <a:cs typeface="Arial" charset="0"/>
              </a:rPr>
              <a:t>RCP, 23.050.1. District Team Training Seminar </a:t>
            </a:r>
            <a:r>
              <a:rPr lang="it-IT" sz="2400" b="1" i="1" u="sng" smtClean="0">
                <a:solidFill>
                  <a:srgbClr val="3557A2"/>
                </a:solidFill>
                <a:cs typeface="Arial" charset="0"/>
              </a:rPr>
              <a:t>Purpose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i="1" u="sng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smtClean="0">
                <a:solidFill>
                  <a:srgbClr val="3557A2"/>
                </a:solidFill>
                <a:cs typeface="Arial" charset="0"/>
              </a:rPr>
              <a:t>The purpose of the district team training seminar is to 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mtClean="0">
                <a:solidFill>
                  <a:srgbClr val="3557A2"/>
                </a:solidFill>
                <a:cs typeface="Arial" charset="0"/>
              </a:rPr>
              <a:t>Prepare incoming assistant governors and incoming district committee members and chairs for their year in office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Give district governors-elect the opportunity to motivate and build their district leadership team to support clubs. 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it-IT" sz="1800" b="1" i="1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smtClean="0">
                <a:solidFill>
                  <a:srgbClr val="3557A2"/>
                </a:solidFill>
                <a:cs typeface="Arial" charset="0"/>
              </a:rPr>
              <a:t>23.050.2. District Team Training Seminar </a:t>
            </a:r>
            <a:r>
              <a:rPr lang="it-IT" sz="1800" b="1" i="1" u="sng" smtClean="0">
                <a:solidFill>
                  <a:srgbClr val="3557A2"/>
                </a:solidFill>
                <a:cs typeface="Arial" charset="0"/>
              </a:rPr>
              <a:t>Participants 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Participants in the District Team Training Seminar </a:t>
            </a:r>
            <a:r>
              <a:rPr lang="it-IT" sz="1800" i="1" smtClean="0">
                <a:solidFill>
                  <a:srgbClr val="3557A2"/>
                </a:solidFill>
                <a:cs typeface="Arial" charset="0"/>
              </a:rPr>
              <a:t>shall include Rotarians appointed by the governor-elect to serve as assistant governors, and as district committee chairs and members </a:t>
            </a:r>
            <a:r>
              <a:rPr lang="it-IT" sz="1800" smtClean="0">
                <a:solidFill>
                  <a:srgbClr val="3557A2"/>
                </a:solidFill>
                <a:cs typeface="Arial" charset="0"/>
              </a:rPr>
              <a:t>in the next Rotary year.  (February 2000 Mtg., Bd. Dec. 298)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306388"/>
            <a:ext cx="9144000" cy="735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endParaRPr lang="it-IT" sz="1600" b="1" i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RCP,23.050.3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.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Team Training Seminar </a:t>
            </a:r>
            <a:r>
              <a:rPr lang="it-IT" sz="1800" u="sng" dirty="0" smtClean="0">
                <a:solidFill>
                  <a:srgbClr val="3557A2"/>
                </a:solidFill>
                <a:cs typeface="Arial" charset="0"/>
              </a:rPr>
              <a:t>Components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To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achieve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stated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purpose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of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program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,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following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components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will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be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included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in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team training seminar: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buClrTx/>
              <a:buFontTx/>
              <a:buNone/>
              <a:defRPr/>
            </a:pPr>
            <a:r>
              <a:rPr lang="it-IT" sz="1300" b="1" i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RI 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theme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administration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Role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responsibilities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Working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with 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your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under the Club Leadership Plan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Resources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Annual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and long-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range</a:t>
            </a: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 planning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i="1" dirty="0" smtClean="0">
                <a:solidFill>
                  <a:srgbClr val="3557A2"/>
                </a:solidFill>
                <a:cs typeface="Arial" charset="0"/>
              </a:rPr>
              <a:t></a:t>
            </a:r>
            <a:r>
              <a:rPr lang="it-IT" sz="2400" b="1" i="1" dirty="0" err="1" smtClean="0">
                <a:solidFill>
                  <a:srgbClr val="3557A2"/>
                </a:solidFill>
                <a:cs typeface="Arial" charset="0"/>
              </a:rPr>
              <a:t>Communication</a:t>
            </a:r>
            <a:endParaRPr lang="it-IT" sz="2400" b="1" i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325"/>
              </a:spcBef>
              <a:buClrTx/>
              <a:buFontTx/>
              <a:buNone/>
              <a:defRPr/>
            </a:pPr>
            <a:endParaRPr lang="it-IT" sz="1300" b="1" i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RCP,23.050.4.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Team Training Seminar </a:t>
            </a:r>
            <a:r>
              <a:rPr lang="it-IT" sz="1800" b="1" u="sng" dirty="0" smtClean="0">
                <a:solidFill>
                  <a:srgbClr val="3557A2"/>
                </a:solidFill>
                <a:cs typeface="Arial" charset="0"/>
              </a:rPr>
              <a:t>Time Frame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One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full-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day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Team Training Seminar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should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be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held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during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month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of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February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60375" y="279400"/>
            <a:ext cx="8256588" cy="832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RCP,23.050.5.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Team Training Seminar </a:t>
            </a:r>
            <a:r>
              <a:rPr lang="it-IT" sz="1800" b="1" u="sng" dirty="0" err="1" smtClean="0">
                <a:solidFill>
                  <a:srgbClr val="3557A2"/>
                </a:solidFill>
                <a:cs typeface="Arial" charset="0"/>
              </a:rPr>
              <a:t>Leaders</a:t>
            </a:r>
            <a:endParaRPr lang="it-IT" sz="1800" b="1" u="sng" dirty="0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governor-elect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is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responsible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for the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overall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program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of 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Team Training Seminar. 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trainer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is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responsible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for planning and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conducting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the Seminar. 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The Seminar leadership team </a:t>
            </a:r>
            <a:r>
              <a:rPr lang="it-IT" dirty="0" err="1" smtClean="0">
                <a:solidFill>
                  <a:srgbClr val="3557A2"/>
                </a:solidFill>
                <a:cs typeface="Arial" charset="0"/>
              </a:rPr>
              <a:t>shall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include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qualified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past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.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b="1" i="1" dirty="0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i="1" dirty="0" smtClean="0">
                <a:solidFill>
                  <a:srgbClr val="3557A2"/>
                </a:solidFill>
                <a:cs typeface="Arial" charset="0"/>
              </a:rPr>
              <a:t>RCP, 23.050.6.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Team Training Seminar — </a:t>
            </a:r>
            <a:r>
              <a:rPr lang="it-IT" b="1" u="sng" dirty="0" smtClean="0">
                <a:solidFill>
                  <a:srgbClr val="3557A2"/>
                </a:solidFill>
                <a:cs typeface="Arial" charset="0"/>
              </a:rPr>
              <a:t>Preliminary Training 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In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order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to help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committee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members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gain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most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benefit from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their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participation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in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team training seminar,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well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to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establish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contact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between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incoming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,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chairs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, and the RI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Secretariat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,</a:t>
            </a:r>
            <a:r>
              <a:rPr lang="it-IT" i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RI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will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annually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distribute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an “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orientation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kit” to Assistant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 and 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Committee</a:t>
            </a: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b="1" dirty="0" err="1" smtClean="0">
                <a:solidFill>
                  <a:srgbClr val="3557A2"/>
                </a:solidFill>
                <a:cs typeface="Arial" charset="0"/>
              </a:rPr>
              <a:t>Chairs</a:t>
            </a:r>
            <a:r>
              <a:rPr lang="it-IT" sz="2400" i="1" dirty="0" smtClean="0">
                <a:solidFill>
                  <a:srgbClr val="3557A2"/>
                </a:solidFill>
                <a:cs typeface="Arial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1471613"/>
            <a:ext cx="91440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34975"/>
            <a:ext cx="3473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86900" cy="76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788025" y="315913"/>
            <a:ext cx="3355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400" u="sng" dirty="0" smtClean="0">
                <a:solidFill>
                  <a:srgbClr val="FFFFFF"/>
                </a:solidFill>
                <a:latin typeface="Arial"/>
                <a:cs typeface="Arial"/>
              </a:rPr>
              <a:t>3 Priorità Strategiche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9538" y="6224588"/>
            <a:ext cx="33670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800" u="sng" smtClean="0">
                <a:solidFill>
                  <a:srgbClr val="FFFFFF"/>
                </a:solidFill>
                <a:latin typeface="Arial"/>
                <a:cs typeface="Arial"/>
              </a:rPr>
              <a:t>5 Valori Fondamentali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588125" y="995363"/>
            <a:ext cx="2659063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“</a:t>
            </a:r>
            <a:r>
              <a:rPr lang="it-IT" b="1" i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Mission</a:t>
            </a:r>
            <a:r>
              <a:rPr lang="it-IT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”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Servire gli altri, promuovere l’integrità e avanzare la comprensione, la buona volontà e la pace nel mondo, attraverso una rete di professionisti, imprenditori e personalità di spicco ( “</a:t>
            </a:r>
            <a:r>
              <a:rPr lang="it-IT" sz="1800" i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leaders</a:t>
            </a:r>
            <a:r>
              <a:rPr lang="it-IT" sz="1800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”)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della comunità.”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0000" y="1851025"/>
            <a:ext cx="1773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1800" smtClean="0">
                <a:solidFill>
                  <a:srgbClr val="FFFFFF"/>
                </a:solidFill>
                <a:latin typeface="Arial"/>
                <a:cs typeface="Arial"/>
              </a:rPr>
              <a:t>   “VISION”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235825" y="5589588"/>
            <a:ext cx="21907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mtClean="0">
                <a:solidFill>
                  <a:srgbClr val="FFFFFF"/>
                </a:solidFill>
                <a:latin typeface="Arial"/>
                <a:cs typeface="Arial"/>
              </a:rPr>
              <a:t>  2013-2016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1471613"/>
            <a:ext cx="91440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00050"/>
            <a:ext cx="3360738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04813" y="606425"/>
            <a:ext cx="867410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smtClean="0">
                <a:solidFill>
                  <a:srgbClr val="3557A2"/>
                </a:solidFill>
                <a:cs typeface="Arial" charset="0"/>
              </a:rPr>
              <a:t>ASSISTENTE DEL GOVERNATORE (AG)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smtClean="0">
                <a:solidFill>
                  <a:srgbClr val="3557A2"/>
                </a:solidFill>
                <a:cs typeface="Arial" charset="0"/>
              </a:rPr>
              <a:t>Requisiti</a:t>
            </a:r>
            <a:r>
              <a:rPr lang="it-IT" sz="2400" b="1" i="1" smtClean="0">
                <a:solidFill>
                  <a:srgbClr val="3557A2"/>
                </a:solidFill>
                <a:cs typeface="Arial" charset="0"/>
              </a:rPr>
              <a:t> (RCP 17.030.2)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b="1" i="1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Anzianità di almeno 3 anni come Socio di un Club Efficiente del Distretto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Ha svolto un intero mandato di Presidente di Club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Ha ottenuto positivi risultati in incarichi a livello distrettuale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Assicura volontà e capacità di assolvere i compiti inerenti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Mostra potenzialità di futuro dirigente distrettuale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Come  componente della “ Squadra Distrettuale “ :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E’ nominato  nell’incarico dal Governatore Eletto per la durata di un anno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Può essere rinominato dai DGE successivi per un massimo di due rinnovi 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15925" y="376238"/>
            <a:ext cx="8364538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it-IT" sz="2400" b="1">
                <a:solidFill>
                  <a:srgbClr val="3557A2"/>
                </a:solidFill>
                <a:cs typeface="Arial" charset="0"/>
              </a:rPr>
              <a:t>ASSISTENTE DEL GOVERNATORE (AG)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it-IT" sz="2400" b="1">
                <a:solidFill>
                  <a:srgbClr val="3557A2"/>
                </a:solidFill>
                <a:cs typeface="Arial" charset="0"/>
              </a:rPr>
              <a:t>Compiti (RCP,17.030.2) (1)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Tx/>
              <a:buFontTx/>
              <a:buNone/>
            </a:pPr>
            <a:endParaRPr lang="it-IT" sz="1900">
              <a:solidFill>
                <a:srgbClr val="3557A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>
                <a:srgbClr val="333333"/>
              </a:buClr>
              <a:buFont typeface="Times New Roman" charset="0"/>
              <a:buAutoNum type="alphaLcParenR"/>
            </a:pPr>
            <a:r>
              <a:rPr lang="it-IT" sz="1900">
                <a:solidFill>
                  <a:srgbClr val="3557A2"/>
                </a:solidFill>
                <a:cs typeface="Arial" charset="0"/>
              </a:rPr>
              <a:t>Incontra ed assiste i Presidenti Eletti di Club a predisporre, implementare e/o  adeguare annualmente il Piano Direttivo di Club, a fissare gli obbiettivi del Club ed a rivedere la “Guida alla Pianificazione dei Club efficienti”…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>
                <a:srgbClr val="333333"/>
              </a:buClr>
              <a:buFont typeface="Times New Roman" charset="0"/>
              <a:buAutoNum type="alphaLcParenR"/>
            </a:pPr>
            <a:r>
              <a:rPr lang="it-IT" sz="1900">
                <a:solidFill>
                  <a:srgbClr val="3557A2"/>
                </a:solidFill>
                <a:cs typeface="Arial" charset="0"/>
              </a:rPr>
              <a:t>Partecipa all’Assemblea di ciascuno dei Club per la Visita Ufficiale del Governatore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>
                <a:srgbClr val="333333"/>
              </a:buClr>
              <a:buFont typeface="Times New Roman" charset="0"/>
              <a:buAutoNum type="alphaLcParenR"/>
            </a:pPr>
            <a:r>
              <a:rPr lang="it-IT" sz="1900">
                <a:solidFill>
                  <a:srgbClr val="3557A2"/>
                </a:solidFill>
                <a:cs typeface="Arial" charset="0"/>
              </a:rPr>
              <a:t>Visita regolarmente ogni Club durante l’annata, </a:t>
            </a:r>
            <a:r>
              <a:rPr lang="it-IT" sz="1900" u="sng">
                <a:solidFill>
                  <a:srgbClr val="3557A2"/>
                </a:solidFill>
                <a:cs typeface="Arial" charset="0"/>
              </a:rPr>
              <a:t>a cadenza mensile o almeno trimestrale,</a:t>
            </a:r>
            <a:r>
              <a:rPr lang="it-IT" sz="1900">
                <a:solidFill>
                  <a:srgbClr val="3557A2"/>
                </a:solidFill>
                <a:cs typeface="Arial" charset="0"/>
              </a:rPr>
              <a:t> e incontra il Presidente e gli altri dirigenti del Club per vagliare le attività del Club, le risorse disponibili, la gestione adeguata dei fondi (“business-like” manner) 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>
                <a:srgbClr val="333333"/>
              </a:buClr>
              <a:buFont typeface="Times New Roman" charset="0"/>
              <a:buAutoNum type="alphaLcParenR"/>
            </a:pPr>
            <a:r>
              <a:rPr lang="it-IT" sz="1900">
                <a:solidFill>
                  <a:srgbClr val="3557A2"/>
                </a:solidFill>
                <a:cs typeface="Arial" charset="0"/>
              </a:rPr>
              <a:t>Assiste i Club nella pianificazione della data e dello svolgimento della Visita Ufficiale del Governatore Distrettuale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>
                <a:srgbClr val="333333"/>
              </a:buClr>
              <a:buFont typeface="Times New Roman" charset="0"/>
              <a:buAutoNum type="alphaLcParenR"/>
            </a:pPr>
            <a:r>
              <a:rPr lang="it-IT" sz="1900">
                <a:solidFill>
                  <a:srgbClr val="3557A2"/>
                </a:solidFill>
                <a:cs typeface="Arial" charset="0"/>
              </a:rPr>
              <a:t>Tiene aggiornato il Governatore sui progressi dei Club e suggerisce i modi per promuovere lo sviluppo del Rotary ed affrontare i problemi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49263" y="431800"/>
            <a:ext cx="851693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ASSISTENTE DEL GOVERNATORE (AG)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Compiti (RCP,17.030.2) (2)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endParaRPr lang="it-IT" sz="1900" b="1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err="1" smtClean="0">
                <a:solidFill>
                  <a:srgbClr val="3557A2"/>
                </a:solidFill>
                <a:cs typeface="Arial" charset="0"/>
              </a:rPr>
              <a:t>f</a:t>
            </a: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) Sollecita i Club a corrispondere alle richieste ed aspettative del Governatore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g) Coordina la formazione a livello dei Club con le specifiche </a:t>
            </a:r>
            <a:r>
              <a:rPr lang="it-IT" sz="1900" dirty="0" err="1" smtClean="0">
                <a:solidFill>
                  <a:srgbClr val="3557A2"/>
                </a:solidFill>
                <a:cs typeface="Arial" charset="0"/>
              </a:rPr>
              <a:t>Commission</a:t>
            </a: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   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    Distrettuali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h) Promuove il Piano Direttivo sia di Distretto che di Club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i) Assiste il Governatore Eletto nella costituzione delle Commissioni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   Distrettuali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err="1" smtClean="0">
                <a:solidFill>
                  <a:srgbClr val="3557A2"/>
                </a:solidFill>
                <a:cs typeface="Arial" charset="0"/>
              </a:rPr>
              <a:t>j</a:t>
            </a: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) Partecipa personalmente e promuove la partecipazione dei Club al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   Congresso  ed agli altri eventi distrettuali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k) Tiene i collegamenti con la Squadra Distrettuale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l)  Partecipa , dietro invito, alle riunioni, alle assemblee ed agli eventi di Club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m) Partecipa al Seminario d’Istruzione della Squadra Distrettuale (SINS)</a:t>
            </a: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dirty="0" err="1" smtClean="0">
                <a:solidFill>
                  <a:srgbClr val="3557A2"/>
                </a:solidFill>
                <a:cs typeface="Arial" charset="0"/>
              </a:rPr>
              <a:t>n</a:t>
            </a:r>
            <a:r>
              <a:rPr lang="it-IT" sz="1900" dirty="0" smtClean="0">
                <a:solidFill>
                  <a:srgbClr val="3557A2"/>
                </a:solidFill>
                <a:cs typeface="Arial" charset="0"/>
              </a:rPr>
              <a:t>) Partecipa al SIPE e all’Assemblea Distrettuale di Formazione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49263" y="355600"/>
            <a:ext cx="823277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smtClean="0">
                <a:solidFill>
                  <a:srgbClr val="3557A2"/>
                </a:solidFill>
                <a:cs typeface="Arial" charset="0"/>
              </a:rPr>
              <a:t>Visita Ufficiale del Governatore al Club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endParaRPr lang="it-IT" sz="190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l’Assistente del Governatore 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si coordina con il Governatore e con il Club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per tempi e modi da riservare, se del caso, a: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endParaRPr lang="it-IT" sz="190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Consegna della “Carta”al Club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Cerimonia di Ammissione di Nuovi Soci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Eventi della Rotary Foundation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Riconoscimenti e Citazioni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Partecipazione ad eventi cittadini o a Incontri Inter-Club o altro</a:t>
            </a:r>
          </a:p>
          <a:p>
            <a:pPr algn="ctr"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endParaRPr lang="it-IT" sz="190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b="1" smtClean="0">
                <a:solidFill>
                  <a:srgbClr val="3557A2"/>
                </a:solidFill>
                <a:cs typeface="Arial" charset="0"/>
              </a:rPr>
              <a:t>previo accertamento di</a:t>
            </a:r>
            <a:r>
              <a:rPr lang="it-IT" sz="1900" smtClean="0">
                <a:solidFill>
                  <a:srgbClr val="3557A2"/>
                </a:solidFill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smtClean="0">
                <a:solidFill>
                  <a:srgbClr val="3557A2"/>
                </a:solidFill>
                <a:cs typeface="Arial" charset="0"/>
              </a:rPr>
              <a:t>condizioni ambientali, tempi di percorrenza e di viaggio, disponibilità degli opportuni apprestamenti logistici per Governatore e  Coniuge</a:t>
            </a:r>
          </a:p>
          <a:p>
            <a:pPr>
              <a:lnSpc>
                <a:spcPct val="90000"/>
              </a:lnSpc>
              <a:spcBef>
                <a:spcPts val="475"/>
              </a:spcBef>
              <a:buClrTx/>
              <a:buFontTx/>
              <a:buNone/>
              <a:defRPr/>
            </a:pPr>
            <a:endParaRPr lang="it-IT" sz="1900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333375"/>
            <a:ext cx="91440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ASSISTENTE DEL GOVERNATORE (AG)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Coopera con il Club a predisporre 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u="sng" dirty="0" smtClean="0">
                <a:solidFill>
                  <a:srgbClr val="3557A2"/>
                </a:solidFill>
                <a:cs typeface="Arial" charset="0"/>
              </a:rPr>
              <a:t>l’Agenda per la Visita Ufficiale del Governatore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prevedendo il tempo per</a:t>
            </a:r>
            <a:r>
              <a:rPr lang="it-IT" dirty="0" smtClean="0">
                <a:solidFill>
                  <a:srgbClr val="3557A2"/>
                </a:solidFill>
                <a:cs typeface="Arial" charset="0"/>
              </a:rPr>
              <a:t>: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• Esposizione degli indirizzi ed orientamenti del Rotary International e del Distretto e risposte del Governatore a eventuali domande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endParaRPr lang="it-IT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• Presentazione e valutazione dell’attività delle Commissioni del Club, sui progetti in corso, sui risultati conseguiti, sui riconoscimenti ottenuti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endParaRPr lang="it-IT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• Esame dei progressi del Club nei confronti degli obbiettivi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 in linea con i criteri di efficienza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• Riconoscimenti per successi di rilievo conseguiti dal Club o da Soci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endParaRPr lang="it-IT" dirty="0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38150" y="420688"/>
            <a:ext cx="82327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it-IT" sz="2400" b="1" dirty="0">
                <a:solidFill>
                  <a:srgbClr val="3557A2"/>
                </a:solidFill>
                <a:cs typeface="Arial" charset="0"/>
              </a:rPr>
              <a:t>ASSISTENTE DEL GOVERNATORE (AG)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it-IT" b="1" dirty="0">
                <a:solidFill>
                  <a:srgbClr val="3557A2"/>
                </a:solidFill>
                <a:cs typeface="Arial" charset="0"/>
              </a:rPr>
              <a:t>Note personali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it-IT" dirty="0">
              <a:solidFill>
                <a:srgbClr val="3557A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b="1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dirty="0">
                <a:solidFill>
                  <a:srgbClr val="3557A2"/>
                </a:solidFill>
                <a:cs typeface="Arial" charset="0"/>
              </a:rPr>
              <a:t>Contattabile e disponibile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 Attivo secondo le esigenze dei Club più che per le proprie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 Regolare nelle visite e discreto nelle presenze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 Rispettoso “con </a:t>
            </a:r>
            <a:r>
              <a:rPr lang="it-IT" dirty="0" err="1">
                <a:solidFill>
                  <a:srgbClr val="3557A2"/>
                </a:solidFill>
                <a:cs typeface="Arial" charset="0"/>
              </a:rPr>
              <a:t>juicio</a:t>
            </a:r>
            <a:r>
              <a:rPr lang="it-IT" dirty="0">
                <a:solidFill>
                  <a:srgbClr val="3557A2"/>
                </a:solidFill>
                <a:cs typeface="Arial" charset="0"/>
              </a:rPr>
              <a:t>” del Protocollo e del Cerimoniale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 Esperto nell’uso corrente degli attuali mezzi di comunicazione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Sollecito nel cercare il riscontro del Governatore Distrettuale e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dei dirigenti del Distretto e dei Club al proprio operato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Char char="•"/>
            </a:pPr>
            <a:r>
              <a:rPr lang="it-IT" dirty="0">
                <a:solidFill>
                  <a:srgbClr val="3557A2"/>
                </a:solidFill>
                <a:cs typeface="Arial" charset="0"/>
              </a:rPr>
              <a:t>Consapevole di essere un dirigente distrettuale ma..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400" dirty="0">
                <a:solidFill>
                  <a:srgbClr val="3557A2"/>
                </a:solidFill>
                <a:cs typeface="Arial" charset="0"/>
              </a:rPr>
              <a:t>…</a:t>
            </a:r>
            <a:r>
              <a:rPr lang="it-IT" b="1" dirty="0">
                <a:solidFill>
                  <a:srgbClr val="3557A2"/>
                </a:solidFill>
                <a:cs typeface="Arial" charset="0"/>
              </a:rPr>
              <a:t>un‘Area/Gruppo di Club non è un…“distretto-bonsai”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it-IT" b="1" dirty="0">
                <a:solidFill>
                  <a:srgbClr val="3557A2"/>
                </a:solidFill>
                <a:cs typeface="Arial" charset="0"/>
              </a:rPr>
              <a:t>né l’Assistente è un …”mini-governatore”</a:t>
            </a:r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it-IT" b="1" dirty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27038" y="255588"/>
            <a:ext cx="8604250" cy="55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Arial" charset="0"/>
              </a:rPr>
              <a:t>Le Commissioni Distrettuali (1)</a:t>
            </a:r>
          </a:p>
          <a:p>
            <a:pPr algn="ctr">
              <a:lnSpc>
                <a:spcPct val="80000"/>
              </a:lnSpc>
              <a:spcBef>
                <a:spcPts val="525"/>
              </a:spcBef>
              <a:buClrTx/>
              <a:buFontTx/>
              <a:buNone/>
              <a:defRPr/>
            </a:pPr>
            <a:endParaRPr lang="it-IT" sz="21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Nomine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Finanze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Pubbliche Relazioni ( Comunicazione/Informazione)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Formazione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per la Gioventù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Programmi del Rotary International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per lo Sviluppo dell’Effettivo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Espansione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 Commissione Fondazione Rotary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Commissione per il Congresso Distrettuale</a:t>
            </a:r>
          </a:p>
          <a:p>
            <a:pPr>
              <a:lnSpc>
                <a:spcPct val="80000"/>
              </a:lnSpc>
              <a:spcBef>
                <a:spcPts val="525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Commissione Promozione del Congresso </a:t>
            </a:r>
            <a:r>
              <a:rPr lang="it-IT" sz="2100" dirty="0" err="1" smtClean="0">
                <a:solidFill>
                  <a:srgbClr val="3557A2"/>
                </a:solidFill>
                <a:cs typeface="Arial" charset="0"/>
              </a:rPr>
              <a:t>Internazional</a:t>
            </a: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 (</a:t>
            </a:r>
            <a:r>
              <a:rPr lang="it-IT" sz="2100" dirty="0" err="1" smtClean="0">
                <a:solidFill>
                  <a:srgbClr val="3557A2"/>
                </a:solidFill>
                <a:cs typeface="Arial" charset="0"/>
              </a:rPr>
              <a:t>R.I.Convention</a:t>
            </a: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i="1" dirty="0" smtClean="0">
              <a:solidFill>
                <a:srgbClr val="3557A2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i="1" dirty="0" smtClean="0">
              <a:solidFill>
                <a:srgbClr val="3557A2"/>
              </a:solidFill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49263" y="398463"/>
            <a:ext cx="8396287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Arial" charset="0"/>
              </a:rPr>
              <a:t>Le Commissioni Distrettuali (2)</a:t>
            </a:r>
          </a:p>
          <a:p>
            <a:pPr algn="ctr">
              <a:spcBef>
                <a:spcPts val="700"/>
              </a:spcBef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12) Sanità e Fame nel Mondo</a:t>
            </a: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13) Etica</a:t>
            </a: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14) Cultura</a:t>
            </a: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15) Rotary </a:t>
            </a:r>
            <a:r>
              <a:rPr lang="it-IT" sz="2600" dirty="0" err="1" smtClean="0">
                <a:solidFill>
                  <a:srgbClr val="3557A2"/>
                </a:solidFill>
                <a:cs typeface="Arial" charset="0"/>
              </a:rPr>
              <a:t>Day</a:t>
            </a:r>
            <a:endParaRPr lang="it-IT" sz="2600" dirty="0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16) Evento </a:t>
            </a:r>
            <a:r>
              <a:rPr lang="it-IT" sz="2600" dirty="0" err="1" smtClean="0">
                <a:solidFill>
                  <a:srgbClr val="3557A2"/>
                </a:solidFill>
                <a:cs typeface="Arial" charset="0"/>
              </a:rPr>
              <a:t>multidistretto</a:t>
            </a: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 “Mediterraneo Unito”</a:t>
            </a: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17) Rotary Milano-</a:t>
            </a:r>
            <a:r>
              <a:rPr lang="it-IT" sz="2600" dirty="0" err="1" smtClean="0">
                <a:solidFill>
                  <a:srgbClr val="3557A2"/>
                </a:solidFill>
                <a:cs typeface="Arial" charset="0"/>
              </a:rPr>
              <a:t>Expò</a:t>
            </a: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 2015</a:t>
            </a:r>
          </a:p>
          <a:p>
            <a:pPr>
              <a:spcBef>
                <a:spcPts val="650"/>
              </a:spcBef>
              <a:buClrTx/>
              <a:buFontTx/>
              <a:buNone/>
              <a:defRPr/>
            </a:pPr>
            <a:r>
              <a:rPr lang="it-IT" sz="2600" dirty="0" smtClean="0">
                <a:solidFill>
                  <a:srgbClr val="3557A2"/>
                </a:solidFill>
                <a:cs typeface="Arial" charset="0"/>
              </a:rPr>
              <a:t>18) Rapporti Banco Alimentare</a:t>
            </a:r>
          </a:p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endParaRPr lang="it-IT" sz="3200" b="1" dirty="0" smtClean="0">
              <a:solidFill>
                <a:srgbClr val="3557A2"/>
              </a:solidFill>
              <a:latin typeface="Comic Sans MS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3200" b="1" dirty="0" smtClean="0">
              <a:solidFill>
                <a:srgbClr val="3557A2"/>
              </a:solidFill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60375" y="333375"/>
            <a:ext cx="8256588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smtClean="0">
                <a:solidFill>
                  <a:srgbClr val="3557A2"/>
                </a:solidFill>
                <a:cs typeface="Arial" charset="0"/>
              </a:rPr>
              <a:t>Responsabilità comuni a tutte le Commissioni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• Coadiuvare Governatore, Governatore eletto, Governatore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  nominato e Assistenti del Governatore nella pianificazione delle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  strategie per il raggiungimento degli obiettivi.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• Cooperare alla preparazione ed allo svolgimento degli eventi formativi.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• partecipare e promuovere la partecipazione alle riunioni di formazione 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 distrettuale e al Congresso Distrettuale.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• Gestire gli scambi di informazioni tra Rotary International, Distretto,  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 Club.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• Collaborare con i dirigenti di Club, con offerta di risorse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mtClean="0">
                <a:solidFill>
                  <a:srgbClr val="3557A2"/>
                </a:solidFill>
                <a:cs typeface="Arial" charset="0"/>
              </a:rPr>
              <a:t>  formative specifiche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it-IT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47675" y="339725"/>
            <a:ext cx="84709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b="1" dirty="0" smtClean="0">
                <a:solidFill>
                  <a:srgbClr val="3557A2"/>
                </a:solidFill>
              </a:rPr>
              <a:t>Il Rotary International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Associazione Internazionale dei Rotary Club: 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diretto dal Board of Directors (Consiglio Centrale) (di 19 membri, 17 in carica per due anni) presieduto dal Presidente del Rotary International (incarico annuale)</a:t>
            </a:r>
          </a:p>
          <a:p>
            <a:pPr>
              <a:spcBef>
                <a:spcPts val="600"/>
              </a:spcBef>
              <a:buClr>
                <a:srgbClr val="3155A4"/>
              </a:buClr>
              <a:buFont typeface="Arial" charset="0"/>
              <a:buChar char="•"/>
              <a:defRPr/>
            </a:pPr>
            <a:r>
              <a:rPr lang="it-IT" sz="2400" dirty="0" smtClean="0">
                <a:solidFill>
                  <a:srgbClr val="3557A2"/>
                </a:solidFill>
              </a:rPr>
              <a:t> </a:t>
            </a:r>
            <a:r>
              <a:rPr lang="it-IT" sz="2400" b="1" dirty="0" smtClean="0">
                <a:solidFill>
                  <a:srgbClr val="3557A2"/>
                </a:solidFill>
              </a:rPr>
              <a:t>i Rotary </a:t>
            </a:r>
            <a:r>
              <a:rPr lang="it-IT" sz="2400" b="1" dirty="0" err="1" smtClean="0">
                <a:solidFill>
                  <a:srgbClr val="3557A2"/>
                </a:solidFill>
              </a:rPr>
              <a:t>Clubs</a:t>
            </a:r>
            <a:r>
              <a:rPr lang="it-IT" sz="2400" b="1" dirty="0" smtClean="0">
                <a:solidFill>
                  <a:srgbClr val="3557A2"/>
                </a:solidFill>
              </a:rPr>
              <a:t> (oltre 34,000 )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diretti dal Consiglio Direttivo presieduto dal Presidente del Club</a:t>
            </a:r>
          </a:p>
          <a:p>
            <a:pPr>
              <a:spcBef>
                <a:spcPts val="500"/>
              </a:spcBef>
              <a:buClr>
                <a:srgbClr val="3155A4"/>
              </a:buClr>
              <a:buFont typeface="Arial" charset="0"/>
              <a:buChar char="•"/>
              <a:defRPr/>
            </a:pPr>
            <a:r>
              <a:rPr lang="it-IT" dirty="0" smtClean="0">
                <a:solidFill>
                  <a:srgbClr val="3557A2"/>
                </a:solidFill>
              </a:rPr>
              <a:t> </a:t>
            </a:r>
            <a:r>
              <a:rPr lang="it-IT" sz="2400" b="1" dirty="0" smtClean="0">
                <a:solidFill>
                  <a:srgbClr val="3557A2"/>
                </a:solidFill>
              </a:rPr>
              <a:t>I Distretti del R.I. </a:t>
            </a:r>
            <a:r>
              <a:rPr lang="it-IT" b="1" dirty="0" smtClean="0">
                <a:solidFill>
                  <a:srgbClr val="3557A2"/>
                </a:solidFill>
              </a:rPr>
              <a:t>(538)</a:t>
            </a:r>
            <a:r>
              <a:rPr lang="it-IT" dirty="0" smtClean="0">
                <a:solidFill>
                  <a:srgbClr val="3557A2"/>
                </a:solidFill>
              </a:rPr>
              <a:t> 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diretti da un “</a:t>
            </a:r>
            <a:r>
              <a:rPr lang="it-IT" sz="1800" dirty="0" err="1" smtClean="0">
                <a:solidFill>
                  <a:srgbClr val="3557A2"/>
                </a:solidFill>
              </a:rPr>
              <a:t>officer</a:t>
            </a:r>
            <a:r>
              <a:rPr lang="it-IT" sz="1800" dirty="0" smtClean="0">
                <a:solidFill>
                  <a:srgbClr val="3557A2"/>
                </a:solidFill>
              </a:rPr>
              <a:t>” del R.I., il Governatore Distrettuale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3557A2"/>
                </a:solidFill>
              </a:rPr>
              <a:t>Le Zone del R.I.( 34 )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riuniscono un certo numero di Distretti ai soli fini della nomina dei Consiglieri Centrali del R.I. (e dei Coordinatori di Zona) </a:t>
            </a:r>
          </a:p>
          <a:p>
            <a:pPr>
              <a:spcBef>
                <a:spcPts val="500"/>
              </a:spcBef>
              <a:buClr>
                <a:srgbClr val="3155A4"/>
              </a:buClr>
              <a:buFont typeface="Arial" charset="0"/>
              <a:buChar char="•"/>
              <a:defRPr/>
            </a:pPr>
            <a:r>
              <a:rPr lang="it-IT" dirty="0" smtClean="0">
                <a:solidFill>
                  <a:srgbClr val="3557A2"/>
                </a:solidFill>
              </a:rPr>
              <a:t> (Zona 12 : Distretti di Italia-escluso D.2060-, Malta, San Marino)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endParaRPr lang="it-IT" dirty="0" smtClean="0">
              <a:solidFill>
                <a:srgbClr val="3557A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81013" y="323850"/>
            <a:ext cx="83534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dirty="0" smtClean="0">
                <a:solidFill>
                  <a:srgbClr val="3557A2"/>
                </a:solidFill>
                <a:cs typeface="Arial" charset="0"/>
              </a:rPr>
              <a:t>Piano Direttivo di Club ( Club Leadership Plan)</a:t>
            </a:r>
          </a:p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endParaRPr lang="it-IT" b="1" dirty="0" smtClean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00"/>
              </a:spcBef>
              <a:buClr>
                <a:srgbClr val="333333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Formulare un piano a lungo termine imperniato sugli elementi essenziali 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di un Club efficiente.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2.Definire gli obiettivi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annuali,in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armonia con il piano a lungo termine del Club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3. Organizzare assemblee di Club per coinvolgere i soci nel processo decisionale e aggiornarli sulle attività del Club, del Distretto, del R.I., della R.F..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4. Garantire la continuità della leadership, anche attraverso la pianificazione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dell’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avvicendamento,provvedendo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alla formazione dei dirigenti futuri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5. Emendare il regolamento affinché rifletta la struttura delle commissioni e il ruolo e le responsabilità dei dirigenti di Club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6. Fornire regolarmente occasioni di affiatamento dei soci.</a:t>
            </a: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7. Fare in modo che tutti i soci partecipino attivamente alla vita associativa, contribuendo ai progetti e/o alla gestione del Club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  <a:cs typeface="Arial" charset="0"/>
              </a:rPr>
              <a:t>8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. Nominare commissioni di Club che rispondono alle esigenze del Club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9. Formulare un piano di formazione completo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836613"/>
            <a:ext cx="914400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Arial" charset="0"/>
              </a:rPr>
              <a:t>COMMISSIONI “PERMANENTI”  DEL  CLUB</a:t>
            </a: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/>
            </a:r>
            <a:br>
              <a:rPr lang="it-IT" sz="2400" b="1" dirty="0" smtClean="0">
                <a:solidFill>
                  <a:srgbClr val="3557A2"/>
                </a:solidFill>
                <a:cs typeface="Arial" charset="0"/>
              </a:rPr>
            </a:br>
            <a:endParaRPr lang="it-IT" sz="24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 typeface="Times New Roman" charset="0"/>
              <a:buAutoNum type="arabicPeriod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AMMINISTRAZIONE  DEL  CLUB  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it-IT" sz="22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 typeface="Times New Roman" charset="0"/>
              <a:buAutoNum type="arabicPeriod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EFFETTIVO 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it-IT" sz="22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 typeface="Times New Roman" charset="0"/>
              <a:buAutoNum type="arabicPeriod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PUBBLICHE  RELAZIONI</a:t>
            </a:r>
          </a:p>
          <a:p>
            <a:pPr algn="ctr">
              <a:lnSpc>
                <a:spcPct val="70000"/>
              </a:lnSpc>
              <a:spcBef>
                <a:spcPts val="550"/>
              </a:spcBef>
              <a:buClrTx/>
              <a:buSzPct val="80000"/>
              <a:buFontTx/>
              <a:buNone/>
              <a:defRPr/>
            </a:pPr>
            <a:endParaRPr lang="it-IT" sz="2200" b="1" u="sng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ts val="550"/>
              </a:spcBef>
              <a:buClrTx/>
              <a:buSzPct val="80000"/>
              <a:buFont typeface="Times New Roman" charset="0"/>
              <a:buAutoNum type="arabicPeriod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PROGETTI  DI  SERVIZIO</a:t>
            </a:r>
          </a:p>
          <a:p>
            <a:pPr algn="ctr">
              <a:lnSpc>
                <a:spcPct val="70000"/>
              </a:lnSpc>
              <a:spcBef>
                <a:spcPts val="550"/>
              </a:spcBef>
              <a:buClrTx/>
              <a:buSzPct val="80000"/>
              <a:buFontTx/>
              <a:buNone/>
              <a:defRPr/>
            </a:pPr>
            <a:endParaRPr lang="it-IT" sz="22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ts val="550"/>
              </a:spcBef>
              <a:buClrTx/>
              <a:buSzPct val="80000"/>
              <a:buFont typeface="Times New Roman" charset="0"/>
              <a:buAutoNum type="arabicPeriod"/>
              <a:defRPr/>
            </a:pPr>
            <a:r>
              <a:rPr lang="it-IT" sz="2200" b="1" dirty="0" smtClean="0">
                <a:solidFill>
                  <a:srgbClr val="3557A2"/>
                </a:solidFill>
                <a:cs typeface="Arial" charset="0"/>
              </a:rPr>
              <a:t> LA  FONDAZIONE ROTARY </a:t>
            </a:r>
          </a:p>
          <a:p>
            <a:pPr algn="ctr">
              <a:lnSpc>
                <a:spcPct val="70000"/>
              </a:lnSpc>
              <a:spcBef>
                <a:spcPts val="850"/>
              </a:spcBef>
              <a:buClrTx/>
              <a:buSzPct val="80000"/>
              <a:buFontTx/>
              <a:buNone/>
              <a:defRPr/>
            </a:pPr>
            <a:endParaRPr lang="it-IT" sz="3400" b="1" dirty="0" smtClean="0">
              <a:solidFill>
                <a:srgbClr val="3557A2"/>
              </a:solidFill>
              <a:latin typeface="Comic Sans MS Bold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3557A2"/>
                </a:solidFill>
                <a:cs typeface="Times New Roman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685800" y="-1187450"/>
            <a:ext cx="77724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endParaRPr lang="it-IT" sz="3200" b="1" i="1" smtClean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647700"/>
            <a:ext cx="9144000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it-IT" sz="3200" b="1" i="1" smtClean="0">
                <a:solidFill>
                  <a:srgbClr val="0000FF"/>
                </a:solidFill>
                <a:latin typeface="Times New Roman" charset="0"/>
              </a:rPr>
            </a:br>
            <a:r>
              <a:rPr lang="it-IT" sz="3200" b="1" i="1" smtClean="0">
                <a:solidFill>
                  <a:srgbClr val="0000FF"/>
                </a:solidFill>
                <a:latin typeface="Times New Roman" charset="0"/>
              </a:rPr>
              <a:t>  </a:t>
            </a:r>
          </a:p>
          <a:p>
            <a:pPr algn="ctr">
              <a:lnSpc>
                <a:spcPct val="90000"/>
              </a:lnSpc>
              <a:spcBef>
                <a:spcPts val="1250"/>
              </a:spcBef>
              <a:buClrTx/>
              <a:buFontTx/>
              <a:buNone/>
              <a:defRPr/>
            </a:pPr>
            <a:endParaRPr lang="it-IT" sz="5000" b="1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spcBef>
                <a:spcPts val="2800"/>
              </a:spcBef>
              <a:buClrTx/>
              <a:buFontTx/>
              <a:buNone/>
              <a:defRPr/>
            </a:pPr>
            <a:endParaRPr lang="it-IT" sz="11200" b="1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spcBef>
                <a:spcPts val="2800"/>
              </a:spcBef>
              <a:buClrTx/>
              <a:buFontTx/>
              <a:buNone/>
              <a:defRPr/>
            </a:pPr>
            <a:endParaRPr lang="it-IT" sz="11200" b="1" smtClean="0">
              <a:solidFill>
                <a:srgbClr val="0000FF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-85725"/>
            <a:ext cx="9144000" cy="1167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1800" b="1" i="1" dirty="0" smtClean="0">
                <a:solidFill>
                  <a:srgbClr val="0070C0"/>
                </a:solidFill>
                <a:latin typeface="Verdana" charset="0"/>
              </a:rPr>
              <a:t>  </a:t>
            </a: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800" b="1" dirty="0" smtClean="0">
                <a:cs typeface="Arial" charset="0"/>
              </a:rPr>
              <a:t>Commissione del Club per l’Amministrazione</a:t>
            </a:r>
          </a:p>
          <a:p>
            <a:pPr algn="ctr">
              <a:buClrTx/>
              <a:buFontTx/>
              <a:buNone/>
              <a:defRPr/>
            </a:pPr>
            <a:r>
              <a:rPr lang="it-IT" sz="2400" b="1" i="1" dirty="0" smtClean="0">
                <a:cs typeface="Arial" charset="0"/>
              </a:rPr>
              <a:t>Sotto-Commissioni</a:t>
            </a:r>
          </a:p>
          <a:p>
            <a:pPr>
              <a:buClrTx/>
              <a:buFontTx/>
              <a:buNone/>
              <a:defRPr/>
            </a:pPr>
            <a:endParaRPr lang="it-IT" sz="1800" b="1" i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b="1" i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000099"/>
                </a:solidFill>
                <a:latin typeface="Calibri" charset="0"/>
              </a:rPr>
              <a:t/>
            </a:r>
            <a:br>
              <a:rPr lang="it-IT" sz="1800" b="1" dirty="0" smtClean="0">
                <a:solidFill>
                  <a:srgbClr val="000099"/>
                </a:solidFill>
                <a:latin typeface="Calibri" charset="0"/>
              </a:rPr>
            </a:br>
            <a:endParaRPr lang="it-IT" sz="18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it-IT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dirty="0" smtClean="0">
              <a:solidFill>
                <a:srgbClr val="000099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en-US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  <a:latin typeface="Calibri" charset="0"/>
              </a:rPr>
              <a:t> </a:t>
            </a:r>
          </a:p>
          <a:p>
            <a:pPr>
              <a:buClrTx/>
              <a:buFontTx/>
              <a:buNone/>
              <a:defRPr/>
            </a:pPr>
            <a:endParaRPr lang="en-US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en-US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en-US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it-IT" b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it-IT" sz="1800" b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it-IT" sz="14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400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1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1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1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100" b="1" dirty="0" smtClean="0">
              <a:solidFill>
                <a:srgbClr val="000099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600" b="1" dirty="0" smtClean="0">
              <a:solidFill>
                <a:srgbClr val="000099"/>
              </a:solidFill>
              <a:latin typeface="Calibri" charset="0"/>
            </a:endParaRPr>
          </a:p>
          <a:p>
            <a:pPr>
              <a:buClrTx/>
              <a:buFontTx/>
              <a:buNone/>
              <a:defRPr/>
            </a:pPr>
            <a:endParaRPr lang="it-IT" sz="1800" b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00FF"/>
              </a:solidFill>
              <a:latin typeface="Calibri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70C0"/>
              </a:solidFill>
              <a:latin typeface="Verdana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70C0"/>
              </a:solidFill>
              <a:latin typeface="Verdana" charset="0"/>
            </a:endParaRPr>
          </a:p>
          <a:p>
            <a:pPr algn="ctr">
              <a:buClrTx/>
              <a:buFontTx/>
              <a:buNone/>
              <a:defRPr/>
            </a:pPr>
            <a:endParaRPr lang="it-IT" sz="1800" b="1" i="1" dirty="0" smtClean="0">
              <a:solidFill>
                <a:srgbClr val="0070C0"/>
              </a:solidFill>
              <a:latin typeface="Verdana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917950"/>
            <a:ext cx="9144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b="1" i="1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it-IT" sz="1800" b="1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it-IT" sz="1800" b="1" i="1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439738"/>
            <a:ext cx="89662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 u="sng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 u="sng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 u="sng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8600" y="2636838"/>
            <a:ext cx="1714500" cy="2182812"/>
          </a:xfrm>
          <a:prstGeom prst="rect">
            <a:avLst/>
          </a:prstGeom>
          <a:solidFill>
            <a:srgbClr val="0000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Programmi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 Club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(Riunioni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settimanali ordinarie e speciali)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13000" y="2636838"/>
            <a:ext cx="1981200" cy="2182812"/>
          </a:xfrm>
          <a:prstGeom prst="rect">
            <a:avLst/>
          </a:prstGeom>
          <a:solidFill>
            <a:srgbClr val="BBE0E3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0"/>
                <a:cs typeface="ＭＳ Ｐゴシック" charset="0"/>
              </a:rPr>
              <a:t>Bollettino/Notiziario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0"/>
                <a:cs typeface="ＭＳ Ｐゴシック" charset="0"/>
              </a:rPr>
              <a:t> 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0"/>
                <a:cs typeface="ＭＳ Ｐゴシック" charset="0"/>
              </a:rPr>
              <a:t> sito WEB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0000">
                    <a:lumMod val="85000"/>
                    <a:lumOff val="15000"/>
                  </a:srgbClr>
                </a:solidFill>
                <a:ea typeface="ＭＳ Ｐゴシック" charset="0"/>
                <a:cs typeface="ＭＳ Ｐゴシック" charset="0"/>
              </a:rPr>
              <a:t>del Club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41900" y="2636838"/>
            <a:ext cx="1778000" cy="2182812"/>
          </a:xfrm>
          <a:prstGeom prst="rect">
            <a:avLst/>
          </a:prstGeom>
          <a:solidFill>
            <a:srgbClr val="71A1DC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Assiduità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191375" y="2636838"/>
            <a:ext cx="1774825" cy="2182812"/>
          </a:xfrm>
          <a:prstGeom prst="rect">
            <a:avLst/>
          </a:prstGeom>
          <a:solidFill>
            <a:srgbClr val="C4BD97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Affiatamento</a:t>
            </a:r>
          </a:p>
        </p:txBody>
      </p:sp>
      <p:cxnSp>
        <p:nvCxnSpPr>
          <p:cNvPr id="35850" name="AutoShape 10"/>
          <p:cNvCxnSpPr>
            <a:cxnSpLocks noChangeShapeType="1"/>
          </p:cNvCxnSpPr>
          <p:nvPr/>
        </p:nvCxnSpPr>
        <p:spPr bwMode="auto">
          <a:xfrm flipH="1">
            <a:off x="1042988" y="1412875"/>
            <a:ext cx="3340100" cy="1109663"/>
          </a:xfrm>
          <a:prstGeom prst="straightConnector1">
            <a:avLst/>
          </a:prstGeom>
          <a:noFill/>
          <a:ln w="25560">
            <a:solidFill>
              <a:srgbClr val="3557A2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AutoShape 11"/>
          <p:cNvCxnSpPr>
            <a:cxnSpLocks noChangeShapeType="1"/>
          </p:cNvCxnSpPr>
          <p:nvPr/>
        </p:nvCxnSpPr>
        <p:spPr bwMode="auto">
          <a:xfrm flipH="1">
            <a:off x="3708400" y="1412875"/>
            <a:ext cx="647700" cy="1108075"/>
          </a:xfrm>
          <a:prstGeom prst="straightConnector1">
            <a:avLst/>
          </a:prstGeom>
          <a:noFill/>
          <a:ln w="25560">
            <a:solidFill>
              <a:srgbClr val="3557A2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AutoShape 12"/>
          <p:cNvCxnSpPr>
            <a:cxnSpLocks noChangeShapeType="1"/>
          </p:cNvCxnSpPr>
          <p:nvPr/>
        </p:nvCxnSpPr>
        <p:spPr bwMode="auto">
          <a:xfrm>
            <a:off x="4394200" y="1412875"/>
            <a:ext cx="1422400" cy="1109663"/>
          </a:xfrm>
          <a:prstGeom prst="straightConnector1">
            <a:avLst/>
          </a:prstGeom>
          <a:noFill/>
          <a:ln w="25560">
            <a:solidFill>
              <a:srgbClr val="3557A2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3"/>
          <p:cNvCxnSpPr>
            <a:cxnSpLocks noChangeShapeType="1"/>
          </p:cNvCxnSpPr>
          <p:nvPr/>
        </p:nvCxnSpPr>
        <p:spPr bwMode="auto">
          <a:xfrm>
            <a:off x="4394200" y="1412875"/>
            <a:ext cx="3530600" cy="971550"/>
          </a:xfrm>
          <a:prstGeom prst="straightConnector1">
            <a:avLst/>
          </a:prstGeom>
          <a:noFill/>
          <a:ln w="25560">
            <a:solidFill>
              <a:srgbClr val="3557A2"/>
            </a:solidFill>
            <a:miter lim="800000"/>
            <a:headEnd/>
            <a:tailEnd type="triangle" w="med" len="med"/>
          </a:ln>
          <a:effectLst>
            <a:outerShdw blurRad="63500" dist="109865" dir="634411" algn="ctr" rotWithShape="0">
              <a:srgbClr val="808080">
                <a:alpha val="38034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71488" y="519113"/>
            <a:ext cx="8245475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smtClean="0">
                <a:solidFill>
                  <a:srgbClr val="3557A2"/>
                </a:solidFill>
                <a:cs typeface="Arial" charset="0"/>
              </a:rPr>
              <a:t>Per un Piano di Formazione continua nei Club  :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endParaRPr lang="it-IT" sz="1600" b="1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1. L’assegnazione di un “Mentore” a ciascun nuovo Socio ( primi 2 anni)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2. La </a:t>
            </a:r>
            <a:r>
              <a:rPr lang="it-IT" sz="1800" u="sng" smtClean="0">
                <a:solidFill>
                  <a:srgbClr val="3557A2"/>
                </a:solidFill>
                <a:cs typeface="Arial" charset="0"/>
              </a:rPr>
              <a:t>nomina – e l’attività programmata</a:t>
            </a:r>
            <a:r>
              <a:rPr lang="it-IT" sz="1800" smtClean="0">
                <a:solidFill>
                  <a:srgbClr val="3557A2"/>
                </a:solidFill>
                <a:cs typeface="Arial" charset="0"/>
              </a:rPr>
              <a:t>- , dell’ Istruttore di Club e/o di una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    Commissione per la Formazione presieduta dall’Istruttore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3. La programmazione della partecipazione  (e successiva relazione al Club ) 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    dei dirigenti e dei Soci agli eventi formativi distrettuali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4. La programmazione di regolari incontri di formazione (4-6 nell’anno)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    nel calendario delle riunioni ordinarie del Club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smtClean="0">
                <a:solidFill>
                  <a:srgbClr val="3557A2"/>
                </a:solidFill>
                <a:cs typeface="Arial" charset="0"/>
              </a:rPr>
              <a:t>5.  Il ruolo “cardine” della Sotto-Commissione Programmi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0" y="157163"/>
            <a:ext cx="91440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ts val="800"/>
              </a:spcBef>
              <a:buClrTx/>
              <a:buFontTx/>
              <a:buNone/>
              <a:defRPr/>
            </a:pPr>
            <a:endParaRPr lang="it-IT" sz="3200" b="1" smtClean="0">
              <a:solidFill>
                <a:srgbClr val="0000FF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17160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4654550"/>
            <a:ext cx="9144000" cy="508000"/>
          </a:xfrm>
          <a:prstGeom prst="rect">
            <a:avLst/>
          </a:prstGeom>
          <a:solidFill>
            <a:srgbClr val="3366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5  VIE  D’AZIONE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146550"/>
            <a:ext cx="9144000" cy="508000"/>
          </a:xfrm>
          <a:prstGeom prst="rect">
            <a:avLst/>
          </a:prstGeom>
          <a:solidFill>
            <a:srgbClr val="3366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Piano Direttivo di Club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0" y="1670050"/>
            <a:ext cx="2524125" cy="2476500"/>
          </a:xfrm>
          <a:custGeom>
            <a:avLst/>
            <a:gdLst>
              <a:gd name="T0" fmla="*/ 1262063 w 2524125"/>
              <a:gd name="T1" fmla="*/ 0 h 2476500"/>
              <a:gd name="T2" fmla="*/ 265060 w 2524125"/>
              <a:gd name="T3" fmla="*/ 1238250 h 2476500"/>
              <a:gd name="T4" fmla="*/ 1262063 w 2524125"/>
              <a:gd name="T5" fmla="*/ 2476500 h 2476500"/>
              <a:gd name="T6" fmla="*/ 2259065 w 2524125"/>
              <a:gd name="T7" fmla="*/ 1238250 h 2476500"/>
              <a:gd name="T8" fmla="*/ 353413 w 2524125"/>
              <a:gd name="T9" fmla="*/ 346745 h 2476500"/>
              <a:gd name="T10" fmla="*/ 2170712 w 2524125"/>
              <a:gd name="T11" fmla="*/ 2476500 h 247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524125" h="2476500">
                <a:moveTo>
                  <a:pt x="0" y="2476500"/>
                </a:moveTo>
                <a:lnTo>
                  <a:pt x="530120" y="0"/>
                </a:lnTo>
                <a:lnTo>
                  <a:pt x="1994005" y="0"/>
                </a:lnTo>
                <a:lnTo>
                  <a:pt x="2524125" y="2476500"/>
                </a:lnTo>
                <a:lnTo>
                  <a:pt x="0" y="2476500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Conserva/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Accresce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L’Effettivo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524125" y="1670050"/>
            <a:ext cx="2143125" cy="2476500"/>
          </a:xfrm>
          <a:custGeom>
            <a:avLst/>
            <a:gdLst>
              <a:gd name="T0" fmla="*/ 1071563 w 2143125"/>
              <a:gd name="T1" fmla="*/ 0 h 2476500"/>
              <a:gd name="T2" fmla="*/ 178930 w 2143125"/>
              <a:gd name="T3" fmla="*/ 1238250 h 2476500"/>
              <a:gd name="T4" fmla="*/ 1071563 w 2143125"/>
              <a:gd name="T5" fmla="*/ 2476500 h 2476500"/>
              <a:gd name="T6" fmla="*/ 1964195 w 2143125"/>
              <a:gd name="T7" fmla="*/ 1238250 h 2476500"/>
              <a:gd name="T8" fmla="*/ 238573 w 2143125"/>
              <a:gd name="T9" fmla="*/ 275684 h 2476500"/>
              <a:gd name="T10" fmla="*/ 1904552 w 2143125"/>
              <a:gd name="T11" fmla="*/ 2476500 h 247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43125" h="2476500">
                <a:moveTo>
                  <a:pt x="0" y="2476500"/>
                </a:moveTo>
                <a:lnTo>
                  <a:pt x="357859" y="0"/>
                </a:lnTo>
                <a:lnTo>
                  <a:pt x="1785266" y="0"/>
                </a:lnTo>
                <a:lnTo>
                  <a:pt x="2143125" y="2476500"/>
                </a:lnTo>
                <a:lnTo>
                  <a:pt x="0" y="2476500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Attua Progetti di Servizio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Efficaci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667250" y="1670050"/>
            <a:ext cx="2265363" cy="2476500"/>
          </a:xfrm>
          <a:custGeom>
            <a:avLst/>
            <a:gdLst>
              <a:gd name="T0" fmla="*/ 1132682 w 2265363"/>
              <a:gd name="T1" fmla="*/ 0 h 2476500"/>
              <a:gd name="T2" fmla="*/ 150488 w 2265363"/>
              <a:gd name="T3" fmla="*/ 1238250 h 2476500"/>
              <a:gd name="T4" fmla="*/ 1132682 w 2265363"/>
              <a:gd name="T5" fmla="*/ 2476500 h 2476500"/>
              <a:gd name="T6" fmla="*/ 2114875 w 2265363"/>
              <a:gd name="T7" fmla="*/ 1238250 h 2476500"/>
              <a:gd name="T8" fmla="*/ 200651 w 2265363"/>
              <a:gd name="T9" fmla="*/ 219352 h 2476500"/>
              <a:gd name="T10" fmla="*/ 2064712 w 2265363"/>
              <a:gd name="T11" fmla="*/ 2476500 h 247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265363" h="2476500">
                <a:moveTo>
                  <a:pt x="0" y="2476500"/>
                </a:moveTo>
                <a:lnTo>
                  <a:pt x="300976" y="0"/>
                </a:lnTo>
                <a:lnTo>
                  <a:pt x="1964387" y="0"/>
                </a:lnTo>
                <a:lnTo>
                  <a:pt x="2265363" y="2476500"/>
                </a:lnTo>
                <a:lnTo>
                  <a:pt x="0" y="2476500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Sostiene la Fondazione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Rotary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932613" y="1670050"/>
            <a:ext cx="2211387" cy="2476500"/>
          </a:xfrm>
          <a:custGeom>
            <a:avLst/>
            <a:gdLst>
              <a:gd name="T0" fmla="*/ 1105694 w 2211387"/>
              <a:gd name="T1" fmla="*/ 0 h 2476500"/>
              <a:gd name="T2" fmla="*/ 173329 w 2211387"/>
              <a:gd name="T3" fmla="*/ 1238250 h 2476500"/>
              <a:gd name="T4" fmla="*/ 1105694 w 2211387"/>
              <a:gd name="T5" fmla="*/ 2476500 h 2476500"/>
              <a:gd name="T6" fmla="*/ 2038058 w 2211387"/>
              <a:gd name="T7" fmla="*/ 1238250 h 2476500"/>
              <a:gd name="T8" fmla="*/ 231105 w 2211387"/>
              <a:gd name="T9" fmla="*/ 258811 h 2476500"/>
              <a:gd name="T10" fmla="*/ 1980282 w 2211387"/>
              <a:gd name="T11" fmla="*/ 2476500 h 247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211387" h="2476500">
                <a:moveTo>
                  <a:pt x="0" y="2476500"/>
                </a:moveTo>
                <a:lnTo>
                  <a:pt x="346657" y="0"/>
                </a:lnTo>
                <a:lnTo>
                  <a:pt x="1864730" y="0"/>
                </a:lnTo>
                <a:lnTo>
                  <a:pt x="2211387" y="2476500"/>
                </a:lnTo>
                <a:lnTo>
                  <a:pt x="0" y="2476500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Forma Dirigenti di Club e ..oltre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0188"/>
            <a:ext cx="85217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78188" y="981075"/>
            <a:ext cx="4956175" cy="382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4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Mi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piace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pensare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che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giorni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pionieristici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del Rotary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sono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appena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all’inizio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.</a:t>
            </a:r>
          </a:p>
          <a:p>
            <a:pPr>
              <a:spcBef>
                <a:spcPts val="4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Cosa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sono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40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anni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*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nella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vita di un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grande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movimento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?</a:t>
            </a:r>
          </a:p>
          <a:p>
            <a:pPr>
              <a:spcBef>
                <a:spcPts val="4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Ci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sono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oggi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tante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cose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nuove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da fare  come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mai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in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passato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”.</a:t>
            </a:r>
          </a:p>
          <a:p>
            <a:pPr>
              <a:spcBef>
                <a:spcPts val="4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(*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oggi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</a:t>
            </a:r>
            <a:r>
              <a:rPr lang="en-US" sz="1900" dirty="0" err="1">
                <a:solidFill>
                  <a:srgbClr val="3557A2"/>
                </a:solidFill>
                <a:ea typeface="ＭＳ Ｐゴシック" charset="0"/>
                <a:cs typeface="Arial" charset="0"/>
              </a:rPr>
              <a:t>sono</a:t>
            </a:r>
            <a:r>
              <a:rPr lang="en-US" sz="1900" dirty="0">
                <a:solidFill>
                  <a:srgbClr val="3557A2"/>
                </a:solidFill>
                <a:ea typeface="ＭＳ Ｐゴシック" charset="0"/>
                <a:cs typeface="Arial" charset="0"/>
              </a:rPr>
              <a:t> 109!)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b="1" i="1" dirty="0">
              <a:solidFill>
                <a:srgbClr val="3557A2"/>
              </a:solidFill>
              <a:ea typeface="ＭＳ Ｐゴシック" charset="0"/>
              <a:cs typeface="ＭＳ Ｐゴシック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i="1" dirty="0">
                <a:solidFill>
                  <a:srgbClr val="3557A2"/>
                </a:solidFill>
                <a:ea typeface="ＭＳ Ｐゴシック" charset="0"/>
                <a:cs typeface="ＭＳ Ｐゴシック" charset="0"/>
              </a:rPr>
              <a:t>Paul P. Harris,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i="1" dirty="0">
                <a:solidFill>
                  <a:srgbClr val="3557A2"/>
                </a:solidFill>
                <a:ea typeface="ＭＳ Ｐゴシック" charset="0"/>
                <a:cs typeface="ＭＳ Ｐゴシック" charset="0"/>
              </a:rPr>
              <a:t>The Rotarian, February 1945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i="1" dirty="0">
              <a:solidFill>
                <a:srgbClr val="3557A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i="1" dirty="0">
              <a:solidFill>
                <a:srgbClr val="3557A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1150" y="4635500"/>
            <a:ext cx="88693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i="1" smtClean="0">
                <a:cs typeface="Arial" charset="0"/>
              </a:rPr>
              <a:t>Buon Lavoro alla SQUADRA DISTRETTUALE di Ferdinando Del Sante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11163" y="246063"/>
            <a:ext cx="8316912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</a:endParaRPr>
          </a:p>
          <a:p>
            <a:pPr>
              <a:lnSpc>
                <a:spcPct val="6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it-IT" sz="3200" b="1" dirty="0" smtClean="0">
                <a:solidFill>
                  <a:srgbClr val="3557A2"/>
                </a:solidFill>
              </a:rPr>
              <a:t>Distretto 2072 del </a:t>
            </a:r>
            <a:r>
              <a:rPr lang="it-IT" sz="3200" b="1" dirty="0" err="1" smtClean="0">
                <a:solidFill>
                  <a:srgbClr val="3557A2"/>
                </a:solidFill>
              </a:rPr>
              <a:t>R</a:t>
            </a:r>
            <a:r>
              <a:rPr lang="it-IT" sz="3200" b="1" dirty="0" smtClean="0">
                <a:solidFill>
                  <a:srgbClr val="3557A2"/>
                </a:solidFill>
              </a:rPr>
              <a:t>. I.</a:t>
            </a:r>
            <a:r>
              <a:rPr lang="it-IT" sz="1400" b="1" dirty="0" smtClean="0">
                <a:solidFill>
                  <a:srgbClr val="3557A2"/>
                </a:solidFill>
              </a:rPr>
              <a:t>   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r>
              <a:rPr lang="it-IT" sz="1400" b="1" dirty="0" smtClean="0">
                <a:solidFill>
                  <a:srgbClr val="3557A2"/>
                </a:solidFill>
              </a:rPr>
              <a:t>( Emilia-Romagna* e San Marino)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endParaRPr lang="it-IT" sz="1600" b="1" dirty="0" smtClean="0">
              <a:solidFill>
                <a:srgbClr val="3557A2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Emilia 1°                     4 Club     Numero Club  48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Emilia 2°		            5 Club     Numero di Soci 3007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Ghirlandina	                 8 Club	 Media Soci/Club  64,7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Felsinea  1°	                 5 Club	 Numero di Raggruppamenti   9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Felsinea 2°                   5 Club    Assistenti del Governatore    9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Estense		                 6 Club     (1 Assistente/Gruppo-Area)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Romagna Nord	            5 Club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Romagna Centro             6 Club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rabicPeriod"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Area Romagna Sud	            4 Club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(* Sono esclusi 5 Club di Piacenza e provincia e 1 Club della </a:t>
            </a:r>
            <a:r>
              <a:rPr lang="it-IT" sz="1600" dirty="0" err="1" smtClean="0">
                <a:solidFill>
                  <a:srgbClr val="3557A2"/>
                </a:solidFill>
              </a:rPr>
              <a:t>Valmarecchia</a:t>
            </a:r>
            <a:r>
              <a:rPr lang="it-IT" sz="1600" dirty="0" smtClean="0">
                <a:solidFill>
                  <a:srgbClr val="3557A2"/>
                </a:solidFill>
              </a:rPr>
              <a:t>-RN)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endParaRPr lang="it-IT" sz="1600" dirty="0" smtClean="0">
              <a:solidFill>
                <a:srgbClr val="3557A2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b="1" i="1" u="sng" dirty="0" smtClean="0">
                <a:solidFill>
                  <a:srgbClr val="3557A2"/>
                </a:solidFill>
              </a:rPr>
              <a:t>L’organizzazione e le attività del Distretto </a:t>
            </a:r>
            <a:r>
              <a:rPr lang="it-IT" sz="1600" b="1" i="1" dirty="0" smtClean="0">
                <a:solidFill>
                  <a:srgbClr val="3557A2"/>
                </a:solidFill>
              </a:rPr>
              <a:t>hanno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b="1" i="1" u="sng" dirty="0" smtClean="0">
                <a:solidFill>
                  <a:srgbClr val="3557A2"/>
                </a:solidFill>
              </a:rPr>
              <a:t>la sola funzione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b="1" i="1" u="sng" dirty="0" smtClean="0">
                <a:solidFill>
                  <a:srgbClr val="3557A2"/>
                </a:solidFill>
              </a:rPr>
              <a:t>di aiutare i Club a tradurre in pratica lo Scopo del Rotary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</a:rPr>
              <a:t>(RCP 17.010.1.)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it-IT" sz="1400" b="1" dirty="0" smtClean="0">
              <a:solidFill>
                <a:srgbClr val="3557A2"/>
              </a:solidFill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it-IT" sz="1400" b="1" dirty="0" smtClean="0">
              <a:solidFill>
                <a:srgbClr val="3557A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20688" y="160338"/>
            <a:ext cx="81502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22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</a:rPr>
              <a:t>Il Governatore 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</a:rPr>
              <a:t>è il dirigente che rappresenta il RI nel Distretto ed  esercita le proprie 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dirty="0" smtClean="0">
                <a:solidFill>
                  <a:srgbClr val="3557A2"/>
                </a:solidFill>
              </a:rPr>
              <a:t>funzioni sotto il controllo e la supervisione del Consiglio Centrale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b="1" dirty="0" smtClean="0">
                <a:solidFill>
                  <a:srgbClr val="3557A2"/>
                </a:solidFill>
              </a:rPr>
              <a:t> 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</a:rPr>
              <a:t>..ha il dovere di promuovere lo Scopo del Rotary guidando e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</a:rPr>
              <a:t>consigliando i Club e assicurando la continuità amministrativa 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</a:rPr>
              <a:t>nel Distretto. (RRI.15.090.)</a:t>
            </a:r>
          </a:p>
          <a:p>
            <a:pPr>
              <a:lnSpc>
                <a:spcPct val="6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900" b="1" dirty="0" smtClean="0">
                <a:solidFill>
                  <a:srgbClr val="3557A2"/>
                </a:solidFill>
              </a:rPr>
              <a:t/>
            </a:r>
            <a:br>
              <a:rPr lang="it-IT" sz="1900" b="1" dirty="0" smtClean="0">
                <a:solidFill>
                  <a:srgbClr val="3557A2"/>
                </a:solidFill>
              </a:rPr>
            </a:br>
            <a:r>
              <a:rPr lang="it-IT" sz="1900" b="1" dirty="0" smtClean="0">
                <a:solidFill>
                  <a:srgbClr val="3557A2"/>
                </a:solidFill>
              </a:rPr>
              <a:t>I Governatori del Distretto 2072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600" b="1" dirty="0" smtClean="0">
                <a:solidFill>
                  <a:srgbClr val="3557A2"/>
                </a:solidFill>
              </a:rPr>
              <a:t>1 Luglio 2013 – 30 Giugno 2014</a:t>
            </a:r>
            <a:r>
              <a:rPr lang="it-IT" sz="1600" dirty="0" smtClean="0">
                <a:solidFill>
                  <a:srgbClr val="3557A2"/>
                </a:solidFill>
              </a:rPr>
              <a:t>   Giuseppe Castagnoli, Governatore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600" b="1" dirty="0" smtClean="0">
                <a:solidFill>
                  <a:srgbClr val="3557A2"/>
                </a:solidFill>
              </a:rPr>
              <a:t>1 Luglio 2014 – 30 Giugno 201</a:t>
            </a:r>
            <a:r>
              <a:rPr lang="it-IT" sz="1600" dirty="0" smtClean="0">
                <a:solidFill>
                  <a:srgbClr val="3557A2"/>
                </a:solidFill>
              </a:rPr>
              <a:t>5   Ferdinando del Sante, ora </a:t>
            </a:r>
            <a:r>
              <a:rPr lang="it-IT" sz="1600" dirty="0" err="1" smtClean="0">
                <a:solidFill>
                  <a:srgbClr val="3557A2"/>
                </a:solidFill>
              </a:rPr>
              <a:t>Gov</a:t>
            </a:r>
            <a:r>
              <a:rPr lang="it-IT" sz="1600" dirty="0" smtClean="0">
                <a:solidFill>
                  <a:srgbClr val="3557A2"/>
                </a:solidFill>
              </a:rPr>
              <a:t>. Eletto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600" b="1" dirty="0" smtClean="0">
                <a:solidFill>
                  <a:srgbClr val="3557A2"/>
                </a:solidFill>
              </a:rPr>
              <a:t>1 Luglio 2015 – 30 Giugno 2016</a:t>
            </a:r>
            <a:r>
              <a:rPr lang="it-IT" sz="1600" dirty="0" smtClean="0">
                <a:solidFill>
                  <a:srgbClr val="3557A2"/>
                </a:solidFill>
              </a:rPr>
              <a:t>   Paolo </a:t>
            </a:r>
            <a:r>
              <a:rPr lang="it-IT" sz="1600" dirty="0" err="1" smtClean="0">
                <a:solidFill>
                  <a:srgbClr val="3557A2"/>
                </a:solidFill>
              </a:rPr>
              <a:t>Pasini</a:t>
            </a:r>
            <a:r>
              <a:rPr lang="it-IT" sz="1600" dirty="0" smtClean="0">
                <a:solidFill>
                  <a:srgbClr val="3557A2"/>
                </a:solidFill>
              </a:rPr>
              <a:t>, ora </a:t>
            </a:r>
            <a:r>
              <a:rPr lang="it-IT" sz="1600" dirty="0" err="1" smtClean="0">
                <a:solidFill>
                  <a:srgbClr val="3557A2"/>
                </a:solidFill>
              </a:rPr>
              <a:t>Gov.Nominato</a:t>
            </a:r>
            <a:endParaRPr lang="it-IT" sz="1600" dirty="0" smtClean="0">
              <a:solidFill>
                <a:srgbClr val="3557A2"/>
              </a:solidFill>
            </a:endParaRP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600" b="1" dirty="0" smtClean="0">
                <a:solidFill>
                  <a:srgbClr val="3557A2"/>
                </a:solidFill>
              </a:rPr>
              <a:t>1 Luglio 2016 – 30 Giugno 2017</a:t>
            </a:r>
            <a:r>
              <a:rPr lang="it-IT" sz="1600" dirty="0" smtClean="0">
                <a:solidFill>
                  <a:srgbClr val="3557A2"/>
                </a:solidFill>
              </a:rPr>
              <a:t>   Franco Venturi, ora </a:t>
            </a:r>
            <a:r>
              <a:rPr lang="it-IT" sz="1600" dirty="0" err="1" smtClean="0">
                <a:solidFill>
                  <a:srgbClr val="3557A2"/>
                </a:solidFill>
              </a:rPr>
              <a:t>Gov.Designato</a:t>
            </a:r>
            <a:endParaRPr lang="it-IT" sz="1600" dirty="0" smtClean="0">
              <a:solidFill>
                <a:srgbClr val="3557A2"/>
              </a:solidFill>
            </a:endParaRP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endParaRPr lang="it-IT" sz="1500" b="1" dirty="0" smtClean="0">
              <a:solidFill>
                <a:srgbClr val="3557A2"/>
              </a:solidFill>
            </a:endParaRP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900" b="1" dirty="0" smtClean="0">
                <a:solidFill>
                  <a:srgbClr val="3557A2"/>
                </a:solidFill>
              </a:rPr>
              <a:t>il Governatore Eletto, già prima di entrare in carica, forma la propria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900" b="1" dirty="0" smtClean="0">
                <a:solidFill>
                  <a:srgbClr val="3557A2"/>
                </a:solidFill>
              </a:rPr>
              <a:t>Squadra Distrettuale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endParaRPr lang="it-IT" sz="1500" b="1" dirty="0" smtClean="0">
              <a:solidFill>
                <a:srgbClr val="3557A2"/>
              </a:solidFill>
            </a:endParaRP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700" dirty="0" smtClean="0">
                <a:solidFill>
                  <a:srgbClr val="3557A2"/>
                </a:solidFill>
              </a:rPr>
              <a:t>per il 2013-2014 nominata dal Governatore Eletto Castagnoli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700" dirty="0" smtClean="0">
                <a:solidFill>
                  <a:srgbClr val="3557A2"/>
                </a:solidFill>
              </a:rPr>
              <a:t>per il 2014-2015 nominata dal Governatore Eletto Del Sante</a:t>
            </a: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700" dirty="0" smtClean="0">
                <a:solidFill>
                  <a:srgbClr val="3557A2"/>
                </a:solidFill>
              </a:rPr>
              <a:t>per il 2015-2016 nominata dal Governatore Eletto </a:t>
            </a:r>
            <a:r>
              <a:rPr lang="it-IT" sz="1700" dirty="0" err="1" smtClean="0">
                <a:solidFill>
                  <a:srgbClr val="3557A2"/>
                </a:solidFill>
              </a:rPr>
              <a:t>Pasini</a:t>
            </a:r>
            <a:endParaRPr lang="it-IT" sz="1700" dirty="0" smtClean="0">
              <a:solidFill>
                <a:srgbClr val="3557A2"/>
              </a:solidFill>
            </a:endParaRPr>
          </a:p>
          <a:p>
            <a:pPr>
              <a:lnSpc>
                <a:spcPct val="50000"/>
              </a:lnSpc>
              <a:spcBef>
                <a:spcPts val="763"/>
              </a:spcBef>
              <a:buClrTx/>
              <a:buFontTx/>
              <a:buNone/>
              <a:defRPr/>
            </a:pPr>
            <a:r>
              <a:rPr lang="it-IT" sz="1700" dirty="0" smtClean="0">
                <a:solidFill>
                  <a:srgbClr val="3557A2"/>
                </a:solidFill>
              </a:rPr>
              <a:t>per il 2016-2017 nominata dal Governatore Eletto Venturi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27038" y="323850"/>
            <a:ext cx="8289925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</a:rPr>
              <a:t>La “leadership” distrettuale come “risorsa”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Tx/>
              <a:buFontTx/>
              <a:buNone/>
              <a:defRPr/>
            </a:pPr>
            <a:r>
              <a:rPr lang="it-IT" sz="1900" b="1" u="sng" dirty="0" smtClean="0">
                <a:solidFill>
                  <a:srgbClr val="3557A2"/>
                </a:solidFill>
              </a:rPr>
              <a:t>Dirigenti eletti </a:t>
            </a:r>
            <a:r>
              <a:rPr lang="it-IT" sz="1900" u="sng" dirty="0" smtClean="0">
                <a:solidFill>
                  <a:srgbClr val="3557A2"/>
                </a:solidFill>
              </a:rPr>
              <a:t>(ad una Convention del Rotary International)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Governatore (DG) ( unico “</a:t>
            </a:r>
            <a:r>
              <a:rPr lang="it-IT" sz="1800" dirty="0" err="1" smtClean="0">
                <a:solidFill>
                  <a:srgbClr val="3557A2"/>
                </a:solidFill>
              </a:rPr>
              <a:t>officer</a:t>
            </a:r>
            <a:r>
              <a:rPr lang="it-IT" sz="1800" dirty="0" smtClean="0">
                <a:solidFill>
                  <a:srgbClr val="3557A2"/>
                </a:solidFill>
              </a:rPr>
              <a:t>” in carica del R.I.)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</a:rPr>
              <a:t>Past</a:t>
            </a:r>
            <a:r>
              <a:rPr lang="it-IT" sz="1800" dirty="0" smtClean="0">
                <a:solidFill>
                  <a:srgbClr val="3557A2"/>
                </a:solidFill>
              </a:rPr>
              <a:t>-Governatori (PDG)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Governatore Eletto (DGE)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u="sng" dirty="0" smtClean="0">
                <a:solidFill>
                  <a:srgbClr val="3557A2"/>
                </a:solidFill>
              </a:rPr>
              <a:t>in attesa di formale elezione alle prossime Convention annuali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Governatore Nominato (DGN)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Governatore Designato (DGD)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dirty="0" smtClean="0">
              <a:solidFill>
                <a:srgbClr val="3557A2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u="sng" dirty="0" smtClean="0">
                <a:solidFill>
                  <a:srgbClr val="3557A2"/>
                </a:solidFill>
              </a:rPr>
              <a:t>Dirigenti di nomina del Governatore Eletto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Assistenti del Governatore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Presidenti e Membri di Commissioni Distrettuali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Segretario Distrettuale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Tesoriere Distrettuale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</a:rPr>
              <a:t> Delegati Distrettuali a funzioni speciali (Prefetto, Manifestazioni, etc.. )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it-IT" sz="1400" dirty="0" smtClean="0">
              <a:solidFill>
                <a:srgbClr val="3557A2"/>
              </a:solidFill>
              <a:latin typeface="Comic Sans MS" charset="0"/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FontTx/>
              <a:buNone/>
              <a:defRPr/>
            </a:pPr>
            <a:endParaRPr lang="it-IT" sz="1400" dirty="0" smtClean="0">
              <a:solidFill>
                <a:srgbClr val="3557A2"/>
              </a:solidFill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38150" y="127000"/>
            <a:ext cx="8278813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750"/>
              </a:spcBef>
              <a:buClrTx/>
              <a:buFontTx/>
              <a:buNone/>
              <a:defRPr/>
            </a:pPr>
            <a:endParaRPr lang="it-IT" sz="3000" b="1" dirty="0" smtClean="0">
              <a:solidFill>
                <a:srgbClr val="3557A2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Arial" charset="0"/>
              </a:rPr>
              <a:t>Il Governatore Eletto (DGE)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in consultazione con :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Governatore in carica 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(DG),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Past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-Governatori 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(PDG),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Governatore Nominato 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(DGN)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Governatore Designato 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(DGD)*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*(se avvenuta designazione)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sviluppa ed adotta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il PIANO DIRETTIVO DISTRETTUALE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e costituisce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la  propria  “SQUADRA DISTRETTUALE”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con i rotariani che ritiene più qualificati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per gli specifici incarichi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it-IT" sz="1800" b="1" dirty="0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71488" y="347663"/>
            <a:ext cx="8245475" cy="70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17.030. </a:t>
            </a:r>
            <a:r>
              <a:rPr lang="it-IT" sz="18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b="1" dirty="0" smtClean="0">
                <a:solidFill>
                  <a:srgbClr val="3557A2"/>
                </a:solidFill>
                <a:cs typeface="Arial" charset="0"/>
              </a:rPr>
              <a:t> Organization and Administration</a:t>
            </a:r>
          </a:p>
          <a:p>
            <a:pPr algn="ctr">
              <a:lnSpc>
                <a:spcPct val="80000"/>
              </a:lnSpc>
              <a:spcBef>
                <a:spcPts val="525"/>
              </a:spcBef>
              <a:buClrTx/>
              <a:buFontTx/>
              <a:buNone/>
              <a:defRPr/>
            </a:pPr>
            <a:r>
              <a:rPr lang="it-IT" sz="2100" b="1" dirty="0" err="1" smtClean="0">
                <a:solidFill>
                  <a:srgbClr val="3557A2"/>
                </a:solidFill>
                <a:cs typeface="Arial" charset="0"/>
              </a:rPr>
              <a:t>All</a:t>
            </a: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100" b="1" dirty="0" err="1" smtClean="0">
                <a:solidFill>
                  <a:srgbClr val="3557A2"/>
                </a:solidFill>
                <a:cs typeface="Arial" charset="0"/>
              </a:rPr>
              <a:t>districts</a:t>
            </a: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are </a:t>
            </a:r>
            <a:r>
              <a:rPr lang="it-IT" sz="2100" b="1" dirty="0" err="1" smtClean="0">
                <a:solidFill>
                  <a:srgbClr val="3557A2"/>
                </a:solidFill>
                <a:cs typeface="Arial" charset="0"/>
              </a:rPr>
              <a:t>required</a:t>
            </a: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to </a:t>
            </a:r>
            <a:r>
              <a:rPr lang="it-IT" sz="2100" b="1" dirty="0" err="1" smtClean="0">
                <a:solidFill>
                  <a:srgbClr val="3557A2"/>
                </a:solidFill>
                <a:cs typeface="Arial" charset="0"/>
              </a:rPr>
              <a:t>develop</a:t>
            </a: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2100" b="1" dirty="0" err="1" smtClean="0">
                <a:solidFill>
                  <a:srgbClr val="3557A2"/>
                </a:solidFill>
                <a:cs typeface="Arial" charset="0"/>
              </a:rPr>
              <a:t>adopt</a:t>
            </a: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a</a:t>
            </a:r>
          </a:p>
          <a:p>
            <a:pPr algn="ctr">
              <a:lnSpc>
                <a:spcPct val="80000"/>
              </a:lnSpc>
              <a:spcBef>
                <a:spcPts val="525"/>
              </a:spcBef>
              <a:buClrTx/>
              <a:buFontTx/>
              <a:buNone/>
              <a:defRPr/>
            </a:pP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1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2100" b="1" dirty="0" smtClean="0">
                <a:solidFill>
                  <a:srgbClr val="3557A2"/>
                </a:solidFill>
                <a:cs typeface="Arial" charset="0"/>
              </a:rPr>
              <a:t> Leadership Plan (DLP)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Tx/>
              <a:buFontTx/>
              <a:buNone/>
              <a:defRPr/>
            </a:pPr>
            <a:r>
              <a:rPr lang="it-IT" sz="2100" dirty="0" smtClean="0">
                <a:solidFill>
                  <a:srgbClr val="3557A2"/>
                </a:solidFill>
                <a:cs typeface="Arial" charset="0"/>
              </a:rPr>
              <a:t>(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in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conformity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with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sections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17.030.1.-17.030.6. of the RCP)</a:t>
            </a:r>
          </a:p>
          <a:p>
            <a:pPr algn="ctr">
              <a:lnSpc>
                <a:spcPct val="80000"/>
              </a:lnSpc>
              <a:spcBef>
                <a:spcPts val="525"/>
              </a:spcBef>
              <a:buClrTx/>
              <a:buFontTx/>
              <a:buNone/>
              <a:defRPr/>
            </a:pPr>
            <a:endParaRPr lang="it-IT" sz="2100" b="1" dirty="0" smtClean="0">
              <a:solidFill>
                <a:srgbClr val="3557A2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sz="2400" b="1" dirty="0" err="1" smtClean="0">
                <a:solidFill>
                  <a:srgbClr val="3557A2"/>
                </a:solidFill>
                <a:cs typeface="Arial" charset="0"/>
              </a:rPr>
              <a:t>required</a:t>
            </a: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400" b="1" dirty="0" err="1" smtClean="0">
                <a:solidFill>
                  <a:srgbClr val="3557A2"/>
                </a:solidFill>
                <a:cs typeface="Arial" charset="0"/>
              </a:rPr>
              <a:t>components</a:t>
            </a: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 of the DLP are </a:t>
            </a:r>
            <a:r>
              <a:rPr lang="it-IT" sz="2400" b="1" dirty="0" err="1" smtClean="0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2400" b="1" dirty="0" err="1" smtClean="0">
                <a:solidFill>
                  <a:srgbClr val="3557A2"/>
                </a:solidFill>
                <a:cs typeface="Arial" charset="0"/>
              </a:rPr>
              <a:t>follows</a:t>
            </a: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it-IT" sz="2400" b="1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Common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terminology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such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“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”, “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trainer”,  “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committees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”, and “club leadership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plan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”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Defined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responsibilities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duties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for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,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trainers,  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committee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members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, and club leadership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committees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that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ensure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continuity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of leadership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within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endParaRPr lang="it-IT" sz="1800" dirty="0" smtClean="0">
              <a:solidFill>
                <a:srgbClr val="3557A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A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clear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statement of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duties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responsibilities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that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cannot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delegate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33"/>
              </a:buClr>
              <a:buFont typeface="Arial" charset="0"/>
              <a:buChar char="•"/>
              <a:defRPr/>
            </a:pP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A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defined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plan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for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assisting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in the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implementation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of a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corresponding</a:t>
            </a:r>
            <a:r>
              <a:rPr lang="it-IT" sz="1800" dirty="0" smtClean="0">
                <a:solidFill>
                  <a:srgbClr val="3557A2"/>
                </a:solidFill>
                <a:cs typeface="Arial" charset="0"/>
              </a:rPr>
              <a:t> Club leadership </a:t>
            </a:r>
            <a:r>
              <a:rPr lang="it-IT" sz="1800" dirty="0" err="1" smtClean="0">
                <a:solidFill>
                  <a:srgbClr val="3557A2"/>
                </a:solidFill>
                <a:cs typeface="Arial" charset="0"/>
              </a:rPr>
              <a:t>plan</a:t>
            </a:r>
            <a:endParaRPr lang="it-IT" sz="1800" dirty="0" smtClean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71488" y="225425"/>
            <a:ext cx="8245475" cy="57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6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155A4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To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establish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a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Leadership Plan 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in the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, the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must work with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current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,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incoming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past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leaders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to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develop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an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organized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plan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that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addresses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following</a:t>
            </a: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3557A2"/>
                </a:solidFill>
                <a:cs typeface="Arial" charset="0"/>
              </a:rPr>
              <a:t>issues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: </a:t>
            </a: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number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of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appointed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based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on the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needs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of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each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,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taking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into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consideration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factors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such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geography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,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language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, culture, the 	balance of strong and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weak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in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each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area, and the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number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of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an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can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reasonably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be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expected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to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support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.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It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is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recommended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that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between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four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and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eight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be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assigned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to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each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,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but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in no case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shall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an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be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responsible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for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only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one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club. </a:t>
            </a: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How the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will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be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trained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Club Leadership Plan 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for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What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committees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will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need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</a:t>
            </a: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Communication</a:t>
            </a: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procedures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between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the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Governor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, Assistant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governors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and the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Committees</a:t>
            </a:r>
            <a:endParaRPr lang="it-IT" sz="1600" dirty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How 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will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provide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for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continuity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in leadership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through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the use of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governors</a:t>
            </a:r>
            <a:endParaRPr lang="it-IT" sz="1600" dirty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How 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the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will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provide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for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continuity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within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committees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as</a:t>
            </a:r>
            <a:r>
              <a:rPr lang="it-IT" sz="1600" dirty="0">
                <a:solidFill>
                  <a:srgbClr val="3557A2"/>
                </a:solidFill>
                <a:cs typeface="Arial" charset="0"/>
              </a:rPr>
              <a:t> appropriate or </a:t>
            </a:r>
            <a:r>
              <a:rPr lang="it-IT" sz="1600" dirty="0" err="1">
                <a:solidFill>
                  <a:srgbClr val="3557A2"/>
                </a:solidFill>
                <a:cs typeface="Arial" charset="0"/>
              </a:rPr>
              <a:t>necessary</a:t>
            </a:r>
            <a:endParaRPr lang="it-IT" sz="1600" dirty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 smtClean="0">
                <a:solidFill>
                  <a:srgbClr val="3557A2"/>
                </a:solidFill>
                <a:cs typeface="Arial" charset="0"/>
              </a:rPr>
              <a:t>Methodology</a:t>
            </a:r>
            <a:r>
              <a:rPr lang="it-IT" sz="1600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used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to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appoint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 and/or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remove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assistant</a:t>
            </a:r>
            <a:r>
              <a:rPr lang="it-IT" sz="1600" b="1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b="1" u="sng" dirty="0" err="1">
                <a:solidFill>
                  <a:srgbClr val="3557A2"/>
                </a:solidFill>
                <a:cs typeface="Arial" charset="0"/>
              </a:rPr>
              <a:t>governors</a:t>
            </a:r>
            <a:endParaRPr lang="it-IT" sz="1600" b="1" u="sng" dirty="0">
              <a:solidFill>
                <a:srgbClr val="3557A2"/>
              </a:solidFill>
              <a:cs typeface="Arial" charset="0"/>
            </a:endParaRPr>
          </a:p>
          <a:p>
            <a:pPr>
              <a:spcBef>
                <a:spcPts val="400"/>
              </a:spcBef>
              <a:buClr>
                <a:srgbClr val="3557A2"/>
              </a:buClr>
              <a:buFont typeface="Times New Roman" charset="0"/>
              <a:buAutoNum type="alphaLcPeriod"/>
              <a:defRPr/>
            </a:pPr>
            <a:r>
              <a:rPr lang="it-IT" sz="1600" b="1" u="sng" dirty="0" smtClean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u="sng" dirty="0" smtClean="0">
                <a:solidFill>
                  <a:srgbClr val="3557A2"/>
                </a:solidFill>
                <a:cs typeface="Arial" charset="0"/>
              </a:rPr>
              <a:t>A </a:t>
            </a:r>
            <a:r>
              <a:rPr lang="it-IT" sz="1600" u="sng" dirty="0" err="1">
                <a:solidFill>
                  <a:srgbClr val="3557A2"/>
                </a:solidFill>
                <a:cs typeface="Arial" charset="0"/>
              </a:rPr>
              <a:t>corresponding</a:t>
            </a:r>
            <a:r>
              <a:rPr lang="it-IT" sz="1600" u="sng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Clubs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in the </a:t>
            </a:r>
            <a:r>
              <a:rPr lang="it-IT" sz="1600" dirty="0" err="1" smtClean="0">
                <a:solidFill>
                  <a:srgbClr val="3557A2"/>
                </a:solidFill>
                <a:cs typeface="Arial" charset="0"/>
              </a:rPr>
              <a:t>District</a:t>
            </a:r>
            <a:r>
              <a:rPr lang="it-IT" sz="1600" dirty="0" smtClean="0">
                <a:solidFill>
                  <a:srgbClr val="3557A2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20055</TotalTime>
  <Words>2488</Words>
  <Application>Microsoft Office PowerPoint</Application>
  <PresentationFormat>Presentazione su schermo (4:3)</PresentationFormat>
  <Paragraphs>521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35</vt:i4>
      </vt:variant>
    </vt:vector>
  </HeadingPairs>
  <TitlesOfParts>
    <vt:vector size="51" baseType="lpstr">
      <vt:lpstr>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755</cp:revision>
  <cp:lastPrinted>2013-04-11T19:55:04Z</cp:lastPrinted>
  <dcterms:created xsi:type="dcterms:W3CDTF">2010-04-16T20:11:30Z</dcterms:created>
  <dcterms:modified xsi:type="dcterms:W3CDTF">2014-02-28T10:27:38Z</dcterms:modified>
</cp:coreProperties>
</file>