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59" r:id="rId10"/>
    <p:sldMasterId id="2147483660" r:id="rId11"/>
    <p:sldMasterId id="2147483661" r:id="rId12"/>
    <p:sldMasterId id="2147483662" r:id="rId13"/>
    <p:sldMasterId id="2147483663" r:id="rId14"/>
    <p:sldMasterId id="2147483864" r:id="rId15"/>
    <p:sldMasterId id="2147483876" r:id="rId16"/>
  </p:sldMasterIdLst>
  <p:notesMasterIdLst>
    <p:notesMasterId r:id="rId30"/>
  </p:notesMasterIdLst>
  <p:sldIdLst>
    <p:sldId id="428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</p:sldIdLst>
  <p:sldSz cx="9144000" cy="6858000" type="screen4x3"/>
  <p:notesSz cx="7008813" cy="92948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333333"/>
    <a:srgbClr val="3557A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638" autoAdjust="0"/>
    <p:restoredTop sz="94660"/>
  </p:normalViewPr>
  <p:slideViewPr>
    <p:cSldViewPr>
      <p:cViewPr>
        <p:scale>
          <a:sx n="100" d="100"/>
          <a:sy n="100" d="100"/>
        </p:scale>
        <p:origin x="-1224" y="-2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AutoShape 1"/>
          <p:cNvSpPr>
            <a:spLocks noChangeArrowheads="1"/>
          </p:cNvSpPr>
          <p:nvPr/>
        </p:nvSpPr>
        <p:spPr bwMode="auto">
          <a:xfrm>
            <a:off x="0" y="0"/>
            <a:ext cx="7008813" cy="9294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6613" cy="3484562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35038" y="4416425"/>
            <a:ext cx="5138737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240" tIns="46440" rIns="93240" bIns="4644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3240" tIns="46440" rIns="93240" bIns="4644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cs typeface="Arial Unicode MS" charset="0"/>
              </a:defRPr>
            </a:lvl1pPr>
          </a:lstStyle>
          <a:p>
            <a:pPr>
              <a:defRPr/>
            </a:pPr>
            <a:fld id="{19857590-9167-1B45-8C28-A1DFE607A2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94036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F2CADA0A-2F46-344B-AF50-726017AD44C4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17A72E-13D7-8C4E-8E49-2AC7B7E1C02C}" type="slidenum">
              <a:rPr lang="en-US"/>
              <a:pPr/>
              <a:t>10</a:t>
            </a:fld>
            <a:endParaRPr lang="en-US"/>
          </a:p>
        </p:txBody>
      </p:sp>
      <p:sp>
        <p:nvSpPr>
          <p:cNvPr id="58369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FF9AFFDC-E57E-B440-AF04-71DCE3590BE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10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837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837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B9ADABF2-D2F8-AB43-97A3-EC5B4A19ADBF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10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FF8B7E-C2A6-134B-8E30-9751E1E073EA}" type="slidenum">
              <a:rPr lang="en-US"/>
              <a:pPr/>
              <a:t>11</a:t>
            </a:fld>
            <a:endParaRPr lang="en-US"/>
          </a:p>
        </p:txBody>
      </p:sp>
      <p:sp>
        <p:nvSpPr>
          <p:cNvPr id="59393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FD3C913D-FB09-7242-AF3F-B3AFD46FDE2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11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939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939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740D626B-583B-0B40-802D-5B88DF08FB3A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11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9977E1A-50C1-D64D-9727-59195D6001F0}" type="slidenum">
              <a:rPr lang="en-US"/>
              <a:pPr/>
              <a:t>12</a:t>
            </a:fld>
            <a:endParaRPr lang="en-US"/>
          </a:p>
        </p:txBody>
      </p:sp>
      <p:sp>
        <p:nvSpPr>
          <p:cNvPr id="60417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40A60B0C-7BD6-9E43-98C6-D333D79F0A4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12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041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04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E49FE937-F5D5-564D-88E0-BB61424AE060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12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1E4E4F-96D6-7D40-BDC9-1CAA6D469120}" type="slidenum">
              <a:rPr lang="en-US"/>
              <a:pPr/>
              <a:t>13</a:t>
            </a:fld>
            <a:endParaRPr lang="en-US"/>
          </a:p>
        </p:txBody>
      </p:sp>
      <p:sp>
        <p:nvSpPr>
          <p:cNvPr id="61441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78A8FF68-F928-134D-B599-C2DE5DB205DE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13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6144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4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39281685-CDB5-6042-A5C4-E3B905FF77BA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13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2452AD-E128-8340-BBFA-F8CFA7765D35}" type="slidenum">
              <a:rPr lang="en-US"/>
              <a:pPr/>
              <a:t>2</a:t>
            </a:fld>
            <a:endParaRPr lang="en-US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7DB1D769-5522-E748-9F19-36899C74756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017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2BD4F14A-A413-594F-8FF2-25659E1CC6E8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2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24B9A89-7205-7248-8391-FEFBE8856F91}" type="slidenum">
              <a:rPr lang="en-US"/>
              <a:pPr/>
              <a:t>3</a:t>
            </a:fld>
            <a:endParaRPr lang="en-US"/>
          </a:p>
        </p:txBody>
      </p:sp>
      <p:sp>
        <p:nvSpPr>
          <p:cNvPr id="51201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E317782C-44B3-1641-8276-D3BAE6FB080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3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A3D7CFA6-1EA6-614A-9567-C0442F4FC568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3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8E80167-25E8-CD4A-AEB1-5E89C2C3B318}" type="slidenum">
              <a:rPr lang="en-US"/>
              <a:pPr/>
              <a:t>4</a:t>
            </a:fld>
            <a:endParaRPr lang="en-US"/>
          </a:p>
        </p:txBody>
      </p:sp>
      <p:sp>
        <p:nvSpPr>
          <p:cNvPr id="52225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DF579CDF-91A8-3F49-9BD9-2BFA83BC4D34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4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2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E3714B3A-356B-2745-90EF-7651F34BA0B2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4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D97A57-18E1-484B-B0BB-F7314E8B2F9A}" type="slidenum">
              <a:rPr lang="en-US"/>
              <a:pPr/>
              <a:t>5</a:t>
            </a:fld>
            <a:endParaRPr lang="en-US"/>
          </a:p>
        </p:txBody>
      </p:sp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8D126B4D-E67D-B44F-BE42-70AA20CDF13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5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3250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AF94E364-B207-6B4D-B770-A3A5C8E0C80D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5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D4143CC-3DA3-8043-8499-8E6155B627E8}" type="slidenum">
              <a:rPr lang="en-US"/>
              <a:pPr/>
              <a:t>6</a:t>
            </a:fld>
            <a:endParaRPr lang="en-US"/>
          </a:p>
        </p:txBody>
      </p:sp>
      <p:sp>
        <p:nvSpPr>
          <p:cNvPr id="54273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8B890E63-3972-E34F-8F36-21E8EF1411D5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6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4274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5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4CA2D748-0D47-CB49-89BE-FD3A20710BBA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6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A43C30-A772-5145-8D55-A55EDFE8FDAF}" type="slidenum">
              <a:rPr lang="en-US"/>
              <a:pPr/>
              <a:t>7</a:t>
            </a:fld>
            <a:endParaRPr lang="en-US"/>
          </a:p>
        </p:txBody>
      </p:sp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F0CEE5AC-80BE-BF46-A14A-3A5A4673622B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7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5298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81579225-8C5C-9743-85EC-244F98A7EC38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7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7453788-B99A-BC49-A78C-DD0E06234CEB}" type="slidenum">
              <a:rPr lang="en-US"/>
              <a:pPr/>
              <a:t>8</a:t>
            </a:fld>
            <a:endParaRPr lang="en-US"/>
          </a:p>
        </p:txBody>
      </p:sp>
      <p:sp>
        <p:nvSpPr>
          <p:cNvPr id="56321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F903B20C-5CF1-DC42-B9F5-BE16F4961C75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6322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632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2703037A-93BE-9746-ACDD-B947A7F3197E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8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41DA92-7DF9-E147-A551-562BB5B8B58B}" type="slidenum">
              <a:rPr lang="en-US"/>
              <a:pPr/>
              <a:t>9</a:t>
            </a:fld>
            <a:endParaRPr lang="en-US"/>
          </a:p>
        </p:txBody>
      </p:sp>
      <p:sp>
        <p:nvSpPr>
          <p:cNvPr id="57345" name="Text Box 1"/>
          <p:cNvSpPr txBox="1">
            <a:spLocks noChangeArrowheads="1"/>
          </p:cNvSpPr>
          <p:nvPr/>
        </p:nvSpPr>
        <p:spPr bwMode="auto">
          <a:xfrm>
            <a:off x="3971925" y="8831263"/>
            <a:ext cx="3036888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01D861E6-CED2-8043-9995-BAA9C7A3CDE2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algn="r">
                <a:buClrTx/>
                <a:buFontTx/>
                <a:buNone/>
              </a:pPr>
              <a:t>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734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73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3240" tIns="46440" rIns="93240" bIns="4644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</a:pPr>
            <a:fld id="{8137EBC9-50E9-1848-AAA7-3F561A37E79F}" type="slidenum">
              <a:rPr lang="en-US" sz="1200">
                <a:solidFill>
                  <a:srgbClr val="958D85"/>
                </a:solidFill>
              </a:rPr>
              <a:pPr algn="r">
                <a:buClrTx/>
                <a:buFontTx/>
                <a:buNone/>
              </a:pPr>
              <a:t>9</a:t>
            </a:fld>
            <a:endParaRPr lang="en-US" sz="1200">
              <a:solidFill>
                <a:srgbClr val="958D85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91001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8170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986391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2013396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776383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39488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47196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04745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2314481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95778870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51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987339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288993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64657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668187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496864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36976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6676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125619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182366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6655877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081834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0872718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745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7643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127376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94632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7746613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00567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3597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22900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176917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86318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2642649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9361996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71073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118174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175702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90600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522391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770110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15562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64381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270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0432696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686611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829443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3264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284721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448802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544851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773631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787841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39726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2233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1783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021357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389949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292068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09613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76009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581215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528086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027626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91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7195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49706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62023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97412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0588702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70829430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625596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174625"/>
            <a:ext cx="2055812" cy="59531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4625"/>
            <a:ext cx="6018213" cy="59531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19596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59725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910753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915242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3021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923594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434090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754206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2819188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0606032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0964924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49030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7822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72925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06037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405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9091641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0382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505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2932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738948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53108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2563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1315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23641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1113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5026590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48876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14580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46956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289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8728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09290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51340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5350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99333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6403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68477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02134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118073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7683960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8403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05270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58130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66757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131019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431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4920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7395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51711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7737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035551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08200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550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20525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23039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374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788567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2809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74856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78034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042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9123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648244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246626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020101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58544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9276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78427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223115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0293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64650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73674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01157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423034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412060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035629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3946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07853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7494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74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469119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229128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89801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36402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44583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169210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5427765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7883490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3681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8437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0488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834668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71997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603310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721089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57208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3290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94325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6555637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25634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44978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46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788" y="6165850"/>
            <a:ext cx="121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D70CAF5C-AC8B-3B4F-ABFC-44731D27DDFE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200" dir="5400000" algn="ctr" rotWithShape="0">
              <a:srgbClr val="000000">
                <a:alpha val="4603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2C6FFB84-20DA-2C48-81AC-C1C7030C6437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st="61200" dir="5400000" algn="ctr" rotWithShape="0">
              <a:srgbClr val="000000">
                <a:alpha val="4603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1E17FAA6-0B1B-5142-8126-B2816A25ABBA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200" dir="5400000" algn="ctr" rotWithShape="0">
              <a:srgbClr val="000000">
                <a:alpha val="4603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8F081331-9CA7-9240-8481-EF83F15BBFC9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200" dir="5400000" algn="ctr" rotWithShape="0">
              <a:srgbClr val="000000">
                <a:alpha val="4603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587557AD-FEE5-5847-A232-3880602B8CAD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74625"/>
            <a:ext cx="8226425" cy="133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6425" cy="452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>
            <a:spLocks noChangeArrowheads="1"/>
          </p:cNvSpPr>
          <p:nvPr userDrawn="1"/>
        </p:nvSpPr>
        <p:spPr bwMode="auto">
          <a:xfrm>
            <a:off x="371475" y="5213350"/>
            <a:ext cx="21336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2067474-A4D3-E743-B45E-E95524804237}" type="slidenum">
              <a:rPr lang="it-IT" sz="1200" b="1">
                <a:solidFill>
                  <a:srgbClr val="3155A4"/>
                </a:solidFill>
                <a:latin typeface="Calibri" charset="0"/>
              </a:rPr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‹N›</a:t>
            </a:fld>
            <a:endParaRPr lang="it-IT" sz="1200" b="1">
              <a:solidFill>
                <a:srgbClr val="3155A4"/>
              </a:solidFill>
              <a:latin typeface="Calibri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 userDrawn="1"/>
        </p:nvSpPr>
        <p:spPr bwMode="auto">
          <a:xfrm>
            <a:off x="3781425" y="5800725"/>
            <a:ext cx="3824288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dirty="0">
                <a:solidFill>
                  <a:srgbClr val="3155A4"/>
                </a:solidFill>
                <a:cs typeface="Arial" charset="0"/>
              </a:rPr>
              <a:t>SISD</a:t>
            </a:r>
            <a:r>
              <a:rPr lang="it-IT" sz="1400" b="1" dirty="0">
                <a:solidFill>
                  <a:srgbClr val="958D85"/>
                </a:solidFill>
                <a:cs typeface="Arial" charset="0"/>
              </a:rPr>
              <a:t/>
            </a:r>
            <a:br>
              <a:rPr lang="it-IT" sz="1400" b="1" dirty="0">
                <a:solidFill>
                  <a:srgbClr val="958D85"/>
                </a:solidFill>
                <a:cs typeface="Arial" charset="0"/>
              </a:rPr>
            </a:br>
            <a:r>
              <a:rPr lang="it-IT" sz="1400" b="1" dirty="0">
                <a:solidFill>
                  <a:srgbClr val="3557A2"/>
                </a:solidFill>
                <a:cs typeface="Arial" charset="0"/>
              </a:rPr>
              <a:t>Repubblica di San Marino</a:t>
            </a:r>
            <a:br>
              <a:rPr lang="it-IT" sz="1400" b="1" dirty="0">
                <a:solidFill>
                  <a:srgbClr val="3557A2"/>
                </a:solidFill>
                <a:cs typeface="Arial" charset="0"/>
              </a:rPr>
            </a:br>
            <a:r>
              <a:rPr lang="it-IT" sz="1400" b="1" dirty="0">
                <a:solidFill>
                  <a:srgbClr val="3557A2"/>
                </a:solidFill>
                <a:cs typeface="Arial" charset="0"/>
              </a:rPr>
              <a:t>22/02/2014</a:t>
            </a:r>
          </a:p>
        </p:txBody>
      </p:sp>
      <p:sp>
        <p:nvSpPr>
          <p:cNvPr id="13" name="Line 4"/>
          <p:cNvSpPr>
            <a:spLocks noChangeShapeType="1"/>
          </p:cNvSpPr>
          <p:nvPr userDrawn="1"/>
        </p:nvSpPr>
        <p:spPr bwMode="auto">
          <a:xfrm flipV="1">
            <a:off x="3684588" y="5851525"/>
            <a:ext cx="0" cy="817563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51"/>
          <a:stretch/>
        </p:blipFill>
        <p:spPr bwMode="auto">
          <a:xfrm>
            <a:off x="7912100" y="5635625"/>
            <a:ext cx="1046163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" name="Line 6"/>
          <p:cNvSpPr>
            <a:spLocks noChangeShapeType="1"/>
          </p:cNvSpPr>
          <p:nvPr userDrawn="1"/>
        </p:nvSpPr>
        <p:spPr bwMode="auto">
          <a:xfrm>
            <a:off x="457200" y="5608638"/>
            <a:ext cx="82296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1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395288" y="6308725"/>
            <a:ext cx="3600450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  <a:defRPr/>
            </a:pPr>
            <a:r>
              <a:rPr lang="it-IT" sz="1100" b="1" dirty="0" smtClean="0">
                <a:solidFill>
                  <a:srgbClr val="3155A4"/>
                </a:solidFill>
              </a:rPr>
              <a:t>Governatore 2014-2015 Ferdinando Del Sante</a:t>
            </a:r>
          </a:p>
          <a:p>
            <a:pPr>
              <a:spcBef>
                <a:spcPts val="0"/>
              </a:spcBef>
              <a:buClrTx/>
              <a:buFontTx/>
              <a:buNone/>
              <a:defRPr/>
            </a:pPr>
            <a:r>
              <a:rPr lang="it-IT" sz="1100" b="1" dirty="0">
                <a:solidFill>
                  <a:srgbClr val="3557A2"/>
                </a:solidFill>
              </a:rPr>
              <a:t>Emilia </a:t>
            </a:r>
            <a:r>
              <a:rPr lang="it-IT" sz="1100" b="1" dirty="0" smtClean="0">
                <a:solidFill>
                  <a:srgbClr val="3557A2"/>
                </a:solidFill>
              </a:rPr>
              <a:t>Romagna - Repubblica </a:t>
            </a:r>
            <a:r>
              <a:rPr lang="it-IT" sz="1100" b="1" dirty="0">
                <a:solidFill>
                  <a:srgbClr val="3557A2"/>
                </a:solidFill>
              </a:rPr>
              <a:t>di San Marino</a:t>
            </a:r>
          </a:p>
          <a:p>
            <a:pPr>
              <a:spcBef>
                <a:spcPts val="500"/>
              </a:spcBef>
              <a:buClrTx/>
              <a:buFontTx/>
              <a:buNone/>
              <a:defRPr/>
            </a:pPr>
            <a:endParaRPr lang="it-IT" sz="1100" b="1" dirty="0" smtClean="0">
              <a:solidFill>
                <a:srgbClr val="3155A4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37213"/>
            <a:ext cx="1647825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 Box 4"/>
          <p:cNvSpPr txBox="1">
            <a:spLocks noChangeArrowheads="1"/>
          </p:cNvSpPr>
          <p:nvPr userDrawn="1"/>
        </p:nvSpPr>
        <p:spPr bwMode="auto">
          <a:xfrm>
            <a:off x="250825" y="6092825"/>
            <a:ext cx="17287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  <a:defRPr/>
            </a:pPr>
            <a:r>
              <a:rPr lang="it-IT" sz="900" b="1" dirty="0">
                <a:solidFill>
                  <a:srgbClr val="3557A2"/>
                </a:solidFill>
              </a:rPr>
              <a:t> </a:t>
            </a:r>
            <a:r>
              <a:rPr lang="it-IT" sz="900" b="1" dirty="0" smtClean="0">
                <a:solidFill>
                  <a:srgbClr val="3557A2"/>
                </a:solidFill>
              </a:rPr>
              <a:t>       Distretto 2072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371475" y="5213350"/>
            <a:ext cx="2133600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12067474-A4D3-E743-B45E-E95524804237}" type="slidenum">
              <a:rPr lang="it-IT" sz="1200" b="1">
                <a:solidFill>
                  <a:srgbClr val="3155A4"/>
                </a:solidFill>
                <a:latin typeface="Calibri" charset="0"/>
              </a:rPr>
              <a:pPr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‹N›</a:t>
            </a:fld>
            <a:endParaRPr lang="it-IT" sz="1200" b="1">
              <a:solidFill>
                <a:srgbClr val="3155A4"/>
              </a:solidFill>
              <a:latin typeface="Calibri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3781425" y="5800725"/>
            <a:ext cx="3824288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it-IT" sz="1400" b="1" dirty="0">
                <a:solidFill>
                  <a:srgbClr val="3155A4"/>
                </a:solidFill>
                <a:cs typeface="Arial" charset="0"/>
              </a:rPr>
              <a:t>SISD</a:t>
            </a:r>
            <a:r>
              <a:rPr lang="it-IT" sz="1400" b="1" dirty="0">
                <a:solidFill>
                  <a:srgbClr val="958D85"/>
                </a:solidFill>
                <a:cs typeface="Arial" charset="0"/>
              </a:rPr>
              <a:t/>
            </a:r>
            <a:br>
              <a:rPr lang="it-IT" sz="1400" b="1" dirty="0">
                <a:solidFill>
                  <a:srgbClr val="958D85"/>
                </a:solidFill>
                <a:cs typeface="Arial" charset="0"/>
              </a:rPr>
            </a:br>
            <a:r>
              <a:rPr lang="it-IT" sz="1400" b="1" dirty="0">
                <a:solidFill>
                  <a:srgbClr val="3557A2"/>
                </a:solidFill>
                <a:cs typeface="Arial" charset="0"/>
              </a:rPr>
              <a:t>Repubblica di San Marino</a:t>
            </a:r>
            <a:br>
              <a:rPr lang="it-IT" sz="1400" b="1" dirty="0">
                <a:solidFill>
                  <a:srgbClr val="3557A2"/>
                </a:solidFill>
                <a:cs typeface="Arial" charset="0"/>
              </a:rPr>
            </a:br>
            <a:r>
              <a:rPr lang="it-IT" sz="1400" b="1" dirty="0">
                <a:solidFill>
                  <a:srgbClr val="3557A2"/>
                </a:solidFill>
                <a:cs typeface="Arial" charset="0"/>
              </a:rPr>
              <a:t>22/02/2014</a:t>
            </a:r>
          </a:p>
        </p:txBody>
      </p:sp>
      <p:sp>
        <p:nvSpPr>
          <p:cNvPr id="10" name="Line 4"/>
          <p:cNvSpPr>
            <a:spLocks noChangeShapeType="1"/>
          </p:cNvSpPr>
          <p:nvPr userDrawn="1"/>
        </p:nvSpPr>
        <p:spPr bwMode="auto">
          <a:xfrm flipV="1">
            <a:off x="3684588" y="5851525"/>
            <a:ext cx="0" cy="817563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1" name="Picture 5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551"/>
          <a:stretch/>
        </p:blipFill>
        <p:spPr bwMode="auto">
          <a:xfrm>
            <a:off x="7912100" y="5635625"/>
            <a:ext cx="1046163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Line 6"/>
          <p:cNvSpPr>
            <a:spLocks noChangeShapeType="1"/>
          </p:cNvSpPr>
          <p:nvPr userDrawn="1"/>
        </p:nvSpPr>
        <p:spPr bwMode="auto">
          <a:xfrm>
            <a:off x="457200" y="5608638"/>
            <a:ext cx="8229600" cy="1587"/>
          </a:xfrm>
          <a:prstGeom prst="line">
            <a:avLst/>
          </a:prstGeom>
          <a:noFill/>
          <a:ln w="9360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14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15" name="Text Box 3"/>
          <p:cNvSpPr txBox="1">
            <a:spLocks noChangeArrowheads="1"/>
          </p:cNvSpPr>
          <p:nvPr userDrawn="1"/>
        </p:nvSpPr>
        <p:spPr bwMode="auto">
          <a:xfrm>
            <a:off x="395288" y="6308725"/>
            <a:ext cx="3600450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  <a:defRPr/>
            </a:pPr>
            <a:r>
              <a:rPr lang="it-IT" sz="1100" b="1" dirty="0" smtClean="0">
                <a:solidFill>
                  <a:srgbClr val="3155A4"/>
                </a:solidFill>
              </a:rPr>
              <a:t>Governatore 2014-2015 Ferdinando Del Sante</a:t>
            </a:r>
          </a:p>
          <a:p>
            <a:pPr>
              <a:spcBef>
                <a:spcPts val="0"/>
              </a:spcBef>
              <a:buClrTx/>
              <a:buFontTx/>
              <a:buNone/>
              <a:defRPr/>
            </a:pPr>
            <a:r>
              <a:rPr lang="it-IT" sz="1100" b="1" dirty="0">
                <a:solidFill>
                  <a:srgbClr val="3557A2"/>
                </a:solidFill>
              </a:rPr>
              <a:t>Emilia </a:t>
            </a:r>
            <a:r>
              <a:rPr lang="it-IT" sz="1100" b="1" dirty="0" smtClean="0">
                <a:solidFill>
                  <a:srgbClr val="3557A2"/>
                </a:solidFill>
              </a:rPr>
              <a:t>Romagna - Repubblica </a:t>
            </a:r>
            <a:r>
              <a:rPr lang="it-IT" sz="1100" b="1" dirty="0">
                <a:solidFill>
                  <a:srgbClr val="3557A2"/>
                </a:solidFill>
              </a:rPr>
              <a:t>di San Marino</a:t>
            </a:r>
          </a:p>
          <a:p>
            <a:pPr>
              <a:spcBef>
                <a:spcPts val="500"/>
              </a:spcBef>
              <a:buClrTx/>
              <a:buFontTx/>
              <a:buNone/>
              <a:defRPr/>
            </a:pPr>
            <a:endParaRPr lang="it-IT" sz="1100" b="1" dirty="0" smtClean="0">
              <a:solidFill>
                <a:srgbClr val="3155A4"/>
              </a:solidFill>
            </a:endParaRPr>
          </a:p>
        </p:txBody>
      </p:sp>
      <p:pic>
        <p:nvPicPr>
          <p:cNvPr id="16" name="Picture 1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5637213"/>
            <a:ext cx="1647825" cy="6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 userDrawn="1"/>
        </p:nvSpPr>
        <p:spPr bwMode="auto">
          <a:xfrm>
            <a:off x="250825" y="6092825"/>
            <a:ext cx="172878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  <a:defRPr/>
            </a:pPr>
            <a:r>
              <a:rPr lang="it-IT" sz="900" b="1" dirty="0">
                <a:solidFill>
                  <a:srgbClr val="3557A2"/>
                </a:solidFill>
              </a:rPr>
              <a:t> </a:t>
            </a:r>
            <a:r>
              <a:rPr lang="it-IT" sz="900" b="1" dirty="0" smtClean="0">
                <a:solidFill>
                  <a:srgbClr val="3557A2"/>
                </a:solidFill>
              </a:rPr>
              <a:t>       Distretto 2072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36A7B7C9-BD19-DD4F-9CAB-8F465791D396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63500" dist="61200" dir="5400000" algn="ctr" rotWithShape="0">
              <a:srgbClr val="000000">
                <a:alpha val="25041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99CB0FAE-6060-4641-8C42-5D1A431D254C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246C"/>
          </a:solidFill>
          <a:ln>
            <a:noFill/>
          </a:ln>
          <a:effectLst>
            <a:outerShdw blurRad="63500" dist="61200" dir="5400000" algn="ctr" rotWithShape="0">
              <a:srgbClr val="000000">
                <a:alpha val="25041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1C4D12A4-E075-F543-9098-2CC4C692E015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63500" dist="61200" dir="5400000" algn="ctr" rotWithShape="0">
              <a:srgbClr val="000000">
                <a:alpha val="25041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64061323-8843-7A47-B31C-6261E747F4C5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63500" dist="61200" dir="5400000" algn="ctr" rotWithShape="0">
              <a:srgbClr val="000000">
                <a:alpha val="25041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733EA1DE-5B0B-FF49-9A5F-684B7830AB34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7086600" y="6477000"/>
            <a:ext cx="16002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 |  </a:t>
            </a:r>
            <a:fld id="{0494E01D-7FD7-3B40-8761-978FBF4B6D59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7162800" y="6477000"/>
            <a:ext cx="1524000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buClrTx/>
              <a:buFontTx/>
              <a:buNone/>
              <a:defRPr/>
            </a:pPr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TITLE |  </a:t>
            </a:r>
            <a:fld id="{3BBA064E-5923-824B-829E-086280F042C2}" type="slidenum">
              <a:rPr lang="en-US" sz="900" smtClean="0">
                <a:solidFill>
                  <a:srgbClr val="BCBDC0"/>
                </a:solidFill>
                <a:latin typeface="Arial Narrow" charset="0"/>
              </a:rPr>
              <a:pPr algn="r">
                <a:buClrTx/>
                <a:buFontTx/>
                <a:buNone/>
                <a:defRPr/>
              </a:pPr>
              <a:t>‹N›</a:t>
            </a:fld>
            <a:r>
              <a:rPr lang="en-US" sz="900" smtClean="0">
                <a:solidFill>
                  <a:srgbClr val="BCBDC0"/>
                </a:solidFill>
                <a:latin typeface="Arial Narrow" charset="0"/>
              </a:rPr>
              <a:t> 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99200"/>
            <a:ext cx="895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8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1B4E7"/>
          </a:solidFill>
          <a:ln>
            <a:noFill/>
          </a:ln>
          <a:effectLst>
            <a:outerShdw blurRad="63500" dist="61200" dir="5400000" algn="ctr" rotWithShape="0">
              <a:srgbClr val="000000">
                <a:alpha val="4603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958D85"/>
          </a:solidFill>
          <a:latin typeface="Calibri" charset="0"/>
          <a:ea typeface="ＭＳ Ｐゴシック" charset="0"/>
          <a:cs typeface="MS PGothic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958D85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958D85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958D85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958D85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1.xml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tito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506412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675" y="401638"/>
            <a:ext cx="5060950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100" y="531813"/>
            <a:ext cx="1928813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3602038"/>
            <a:ext cx="91440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  <a:defRPr/>
            </a:pPr>
            <a:r>
              <a:rPr lang="it-IT" b="1" smtClean="0">
                <a:solidFill>
                  <a:srgbClr val="FFFFFF"/>
                </a:solidFill>
              </a:rPr>
              <a:t>SEMINARIO ISTRUZIONE SQUADRA DISTRETTUALE</a:t>
            </a:r>
            <a:br>
              <a:rPr lang="it-IT" b="1" smtClean="0">
                <a:solidFill>
                  <a:srgbClr val="FFFFFF"/>
                </a:solidFill>
              </a:rPr>
            </a:br>
            <a:r>
              <a:rPr lang="it-IT" smtClean="0">
                <a:solidFill>
                  <a:srgbClr val="FFFFFF"/>
                </a:solidFill>
              </a:rPr>
              <a:t>Repubblica di San Marino, 22 Febbraio 2014</a:t>
            </a:r>
          </a:p>
        </p:txBody>
      </p:sp>
      <p:sp>
        <p:nvSpPr>
          <p:cNvPr id="19463" name="Rectangle 7"/>
          <p:cNvSpPr>
            <a:spLocks noChangeArrowheads="1"/>
          </p:cNvSpPr>
          <p:nvPr/>
        </p:nvSpPr>
        <p:spPr bwMode="auto">
          <a:xfrm flipV="1">
            <a:off x="0" y="3384550"/>
            <a:ext cx="9144000" cy="1144588"/>
          </a:xfrm>
          <a:prstGeom prst="rect">
            <a:avLst/>
          </a:prstGeom>
          <a:solidFill>
            <a:srgbClr val="3155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0" y="3602038"/>
            <a:ext cx="91440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ts val="500"/>
              </a:spcBef>
              <a:buClrTx/>
              <a:buFontTx/>
              <a:buNone/>
              <a:defRPr/>
            </a:pPr>
            <a:r>
              <a:rPr lang="it-IT" b="1" smtClean="0">
                <a:solidFill>
                  <a:srgbClr val="FFFFFF"/>
                </a:solidFill>
              </a:rPr>
              <a:t>SEMINARIO ISTRUZIONE SQUADRA DISTRETTUALE</a:t>
            </a:r>
            <a:br>
              <a:rPr lang="it-IT" b="1" smtClean="0">
                <a:solidFill>
                  <a:srgbClr val="FFFFFF"/>
                </a:solidFill>
              </a:rPr>
            </a:br>
            <a:r>
              <a:rPr lang="it-IT" smtClean="0">
                <a:solidFill>
                  <a:srgbClr val="FFFFFF"/>
                </a:solidFill>
              </a:rPr>
              <a:t>Repubblica di San Marino, 22 Febbraio 2014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27088" y="1773238"/>
            <a:ext cx="309721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958D85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500"/>
              </a:spcBef>
              <a:buClrTx/>
              <a:buFontTx/>
              <a:buNone/>
              <a:defRPr/>
            </a:pPr>
            <a:r>
              <a:rPr lang="it-IT" sz="2200" b="1" dirty="0">
                <a:solidFill>
                  <a:srgbClr val="3557A2"/>
                </a:solidFill>
              </a:rPr>
              <a:t> </a:t>
            </a:r>
            <a:r>
              <a:rPr lang="it-IT" sz="2200" b="1" dirty="0" smtClean="0">
                <a:solidFill>
                  <a:srgbClr val="3557A2"/>
                </a:solidFill>
              </a:rPr>
              <a:t>       Distretto 2072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4695825"/>
            <a:ext cx="9144000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4400" b="1" dirty="0">
                <a:solidFill>
                  <a:srgbClr val="3155A4"/>
                </a:solidFill>
                <a:latin typeface="Calibri" charset="0"/>
              </a:rPr>
              <a:t>Leonardo de Angelis</a:t>
            </a:r>
            <a:r>
              <a:rPr lang="it-IT" sz="4400" b="1" dirty="0">
                <a:solidFill>
                  <a:srgbClr val="958D85"/>
                </a:solidFill>
                <a:latin typeface="Calibri" charset="0"/>
              </a:rPr>
              <a:t/>
            </a:r>
            <a:br>
              <a:rPr lang="it-IT" sz="4400" b="1" dirty="0">
                <a:solidFill>
                  <a:srgbClr val="958D85"/>
                </a:solidFill>
                <a:latin typeface="Calibri" charset="0"/>
              </a:rPr>
            </a:br>
            <a:r>
              <a:rPr lang="it-IT" sz="2200" dirty="0">
                <a:solidFill>
                  <a:srgbClr val="3557A2"/>
                </a:solidFill>
                <a:latin typeface="Calibri" charset="0"/>
              </a:rPr>
              <a:t>Commissione Distrettuale</a:t>
            </a:r>
          </a:p>
          <a:p>
            <a:pPr algn="ctr">
              <a:buClrTx/>
              <a:buFontTx/>
              <a:buNone/>
            </a:pPr>
            <a:r>
              <a:rPr lang="it-IT" sz="2200" b="1" dirty="0">
                <a:solidFill>
                  <a:srgbClr val="3557A2"/>
                </a:solidFill>
                <a:latin typeface="Calibri" charset="0"/>
              </a:rPr>
              <a:t>Fondazione Rotary</a:t>
            </a:r>
          </a:p>
        </p:txBody>
      </p:sp>
    </p:spTree>
    <p:extLst>
      <p:ext uri="{BB962C8B-B14F-4D97-AF65-F5344CB8AC3E}">
        <p14:creationId xmlns:p14="http://schemas.microsoft.com/office/powerpoint/2010/main" xmlns="" val="23836452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304800" y="1676400"/>
            <a:ext cx="5502275" cy="36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it-IT">
                <a:solidFill>
                  <a:srgbClr val="3155A4"/>
                </a:solidFill>
                <a:cs typeface="Arial" charset="0"/>
              </a:rPr>
              <a:t>Il Rotary Club Forlì Tre Valli ha acquistato un ecografo per attuare un progetto di attività di ricerca integrata tra IRST e Servizio di Prevenzione Oncologica dell</a:t>
            </a:r>
            <a:r>
              <a:rPr lang="en-US">
                <a:solidFill>
                  <a:srgbClr val="3155A4"/>
                </a:solidFill>
                <a:cs typeface="Arial" charset="0"/>
              </a:rPr>
              <a:t>’</a:t>
            </a:r>
            <a:r>
              <a:rPr lang="it-IT">
                <a:solidFill>
                  <a:srgbClr val="3155A4"/>
                </a:solidFill>
                <a:cs typeface="Arial" charset="0"/>
              </a:rPr>
              <a:t>Ospedale Morgagni di Forlì.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Valore dell</a:t>
            </a:r>
            <a:r>
              <a:rPr lang="en-US" b="1">
                <a:solidFill>
                  <a:srgbClr val="3155A4"/>
                </a:solidFill>
                <a:cs typeface="Arial" charset="0"/>
              </a:rPr>
              <a:t>’</a:t>
            </a:r>
            <a:r>
              <a:rPr lang="it-IT" b="1">
                <a:solidFill>
                  <a:srgbClr val="3155A4"/>
                </a:solidFill>
                <a:cs typeface="Arial" charset="0"/>
              </a:rPr>
              <a:t>ecografo € 13.100,00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endParaRPr lang="it-IT" b="1">
              <a:solidFill>
                <a:srgbClr val="3155A4"/>
              </a:solidFill>
            </a:endParaRPr>
          </a:p>
          <a:p>
            <a:pPr algn="ctr"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endParaRPr lang="it-IT" b="1">
              <a:solidFill>
                <a:srgbClr val="3155A4"/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endParaRPr lang="it-IT" b="1">
              <a:solidFill>
                <a:srgbClr val="333333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0"/>
            <a:ext cx="267335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228600" y="4376738"/>
            <a:ext cx="5562600" cy="341312"/>
          </a:xfrm>
          <a:prstGeom prst="rect">
            <a:avLst/>
          </a:prstGeom>
          <a:solidFill>
            <a:srgbClr val="FFFFFF"/>
          </a:solidFill>
          <a:ln w="25560">
            <a:solidFill>
              <a:srgbClr val="3557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450"/>
              </a:spcBef>
              <a:buClrTx/>
              <a:buFontTx/>
              <a:buNone/>
            </a:pPr>
            <a:r>
              <a:rPr lang="it-IT" sz="1800" b="1">
                <a:solidFill>
                  <a:srgbClr val="3557A2"/>
                </a:solidFill>
                <a:cs typeface="Arial" charset="0"/>
              </a:rPr>
              <a:t>Contributo Rotary Foundation € 5.700,00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95288" y="549275"/>
            <a:ext cx="8424862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500"/>
              </a:spcBef>
              <a:buClrTx/>
              <a:buFontTx/>
              <a:buNone/>
            </a:pPr>
            <a:r>
              <a:rPr lang="it-IT" sz="3200" b="1">
                <a:solidFill>
                  <a:srgbClr val="3557A2"/>
                </a:solidFill>
                <a:cs typeface="Arial" charset="0"/>
              </a:rPr>
              <a:t>Progetto con Sovvenzione Distrettuale</a:t>
            </a:r>
          </a:p>
          <a:p>
            <a:pPr>
              <a:lnSpc>
                <a:spcPct val="90000"/>
              </a:lnSpc>
              <a:spcBef>
                <a:spcPts val="225"/>
              </a:spcBef>
              <a:buClrTx/>
              <a:buFontTx/>
              <a:buNone/>
            </a:pPr>
            <a:endParaRPr lang="it-IT" sz="3200" b="1">
              <a:solidFill>
                <a:srgbClr val="3557A2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w/2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3375"/>
            <a:ext cx="6303963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4975225"/>
            <a:ext cx="9144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Valore progetto: 18.254 € - Contributo Fondazione Rotary: 5.650 €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362200" y="4624388"/>
            <a:ext cx="41910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b="1">
                <a:solidFill>
                  <a:srgbClr val="3557A2"/>
                </a:solidFill>
                <a:cs typeface="Arial" charset="0"/>
              </a:rPr>
              <a:t>Area Estense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0" y="419100"/>
            <a:ext cx="9144000" cy="466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b="1">
                <a:solidFill>
                  <a:srgbClr val="3557A2"/>
                </a:solidFill>
                <a:cs typeface="Arial" charset="0"/>
              </a:rPr>
              <a:t>Vocational Training Exchange</a:t>
            </a: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557A2"/>
                </a:solidFill>
                <a:cs typeface="Arial" charset="0"/>
              </a:rPr>
              <a:t>VTE 2014</a:t>
            </a: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557A2"/>
                </a:solidFill>
                <a:cs typeface="Arial" charset="0"/>
              </a:rPr>
              <a:t>D 2072 – D 2390*</a:t>
            </a:r>
          </a:p>
          <a:p>
            <a:pPr algn="ctr">
              <a:buClrTx/>
              <a:buFontTx/>
              <a:buNone/>
            </a:pPr>
            <a:r>
              <a:rPr lang="it-IT" sz="2000">
                <a:solidFill>
                  <a:srgbClr val="3155A4"/>
                </a:solidFill>
                <a:cs typeface="Arial" charset="0"/>
              </a:rPr>
              <a:t>(Agricoltura e Agro-industria)</a:t>
            </a:r>
          </a:p>
          <a:p>
            <a:pPr algn="ctr">
              <a:buClrTx/>
              <a:buFontTx/>
              <a:buNone/>
            </a:pPr>
            <a:endParaRPr lang="it-IT" b="1">
              <a:solidFill>
                <a:srgbClr val="3155A4"/>
              </a:solidFill>
              <a:cs typeface="Arial" charset="0"/>
            </a:endParaRP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Aprile 2014</a:t>
            </a:r>
          </a:p>
          <a:p>
            <a:pPr algn="ctr">
              <a:buClrTx/>
              <a:buFontTx/>
              <a:buNone/>
            </a:pPr>
            <a:r>
              <a:rPr lang="it-IT">
                <a:solidFill>
                  <a:srgbClr val="3155A4"/>
                </a:solidFill>
                <a:cs typeface="Arial" charset="0"/>
              </a:rPr>
              <a:t>Team 2072 in Svezia</a:t>
            </a:r>
          </a:p>
          <a:p>
            <a:pPr algn="ctr">
              <a:buClrTx/>
              <a:buFontTx/>
              <a:buNone/>
            </a:pPr>
            <a:endParaRPr lang="it-IT" b="1">
              <a:solidFill>
                <a:srgbClr val="3155A4"/>
              </a:solidFill>
              <a:cs typeface="Arial" charset="0"/>
            </a:endParaRP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Settembre 2014</a:t>
            </a:r>
          </a:p>
          <a:p>
            <a:pPr algn="ctr">
              <a:buClrTx/>
              <a:buFontTx/>
              <a:buNone/>
            </a:pPr>
            <a:r>
              <a:rPr lang="it-IT">
                <a:solidFill>
                  <a:srgbClr val="3155A4"/>
                </a:solidFill>
                <a:cs typeface="Arial" charset="0"/>
              </a:rPr>
              <a:t>Team 2390 in Emilia Romagna</a:t>
            </a:r>
          </a:p>
          <a:p>
            <a:pPr algn="ctr">
              <a:buClrTx/>
              <a:buFontTx/>
              <a:buNone/>
            </a:pPr>
            <a:endParaRPr lang="it-IT" b="1">
              <a:solidFill>
                <a:srgbClr val="3155A4"/>
              </a:solidFill>
              <a:latin typeface="Georgia" charset="0"/>
            </a:endParaRPr>
          </a:p>
          <a:p>
            <a:pPr algn="ctr">
              <a:buClrTx/>
              <a:buFontTx/>
              <a:buNone/>
            </a:pPr>
            <a:r>
              <a:rPr lang="it-IT" sz="2000" i="1">
                <a:solidFill>
                  <a:srgbClr val="3155A4"/>
                </a:solidFill>
                <a:cs typeface="Arial" charset="0"/>
              </a:rPr>
              <a:t>* Svezia Sud</a:t>
            </a:r>
          </a:p>
          <a:p>
            <a:pPr algn="ctr">
              <a:buClrTx/>
              <a:buFontTx/>
              <a:buNone/>
            </a:pPr>
            <a:endParaRPr lang="it-IT" sz="2000" i="1">
              <a:solidFill>
                <a:srgbClr val="3155A4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2987675" y="419100"/>
            <a:ext cx="3024188" cy="1373188"/>
          </a:xfrm>
          <a:prstGeom prst="rect">
            <a:avLst/>
          </a:prstGeom>
          <a:solidFill>
            <a:srgbClr val="3557A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3200" b="1">
                <a:cs typeface="Arial" charset="0"/>
              </a:rPr>
              <a:t>FODD</a:t>
            </a:r>
          </a:p>
          <a:p>
            <a:pPr algn="ctr">
              <a:buClrTx/>
              <a:buFontTx/>
              <a:buNone/>
            </a:pPr>
            <a:r>
              <a:rPr lang="it-IT" sz="2000" b="1">
                <a:cs typeface="Arial" charset="0"/>
              </a:rPr>
              <a:t>(2014-2015)</a:t>
            </a:r>
          </a:p>
          <a:p>
            <a:pPr algn="ctr">
              <a:buClrTx/>
              <a:buFontTx/>
              <a:buNone/>
            </a:pPr>
            <a:r>
              <a:rPr lang="it-IT" sz="3200" b="1">
                <a:cs typeface="Arial" charset="0"/>
              </a:rPr>
              <a:t>167.504 US$</a:t>
            </a:r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900113" y="3155950"/>
            <a:ext cx="3167062" cy="1435100"/>
          </a:xfrm>
          <a:prstGeom prst="rect">
            <a:avLst/>
          </a:prstGeom>
          <a:noFill/>
          <a:ln w="28440">
            <a:solidFill>
              <a:srgbClr val="3557A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Sovvenzione Distrettuale</a:t>
            </a: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(50%)</a:t>
            </a: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83.752 USD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003800" y="3155950"/>
            <a:ext cx="3168650" cy="1130300"/>
          </a:xfrm>
          <a:prstGeom prst="rect">
            <a:avLst/>
          </a:prstGeom>
          <a:noFill/>
          <a:ln w="28440">
            <a:solidFill>
              <a:srgbClr val="3557A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Sovvenzioni  Globali</a:t>
            </a: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(50%)</a:t>
            </a:r>
          </a:p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Arial" charset="0"/>
              </a:rPr>
              <a:t>83.752 USD *</a:t>
            </a:r>
          </a:p>
        </p:txBody>
      </p:sp>
      <p:cxnSp>
        <p:nvCxnSpPr>
          <p:cNvPr id="31748" name="AutoShape 4"/>
          <p:cNvCxnSpPr>
            <a:cxnSpLocks noChangeShapeType="1"/>
          </p:cNvCxnSpPr>
          <p:nvPr/>
        </p:nvCxnSpPr>
        <p:spPr bwMode="auto">
          <a:xfrm>
            <a:off x="4500563" y="1803400"/>
            <a:ext cx="1587" cy="777875"/>
          </a:xfrm>
          <a:prstGeom prst="straightConnector1">
            <a:avLst/>
          </a:prstGeom>
          <a:noFill/>
          <a:ln w="9360">
            <a:solidFill>
              <a:srgbClr val="3333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2484438" y="2579688"/>
            <a:ext cx="4103687" cy="1587"/>
          </a:xfrm>
          <a:prstGeom prst="line">
            <a:avLst/>
          </a:prstGeom>
          <a:noFill/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1750" name="AutoShape 6"/>
          <p:cNvCxnSpPr>
            <a:cxnSpLocks noChangeShapeType="1"/>
          </p:cNvCxnSpPr>
          <p:nvPr/>
        </p:nvCxnSpPr>
        <p:spPr bwMode="auto">
          <a:xfrm>
            <a:off x="2484438" y="2579688"/>
            <a:ext cx="3175" cy="577850"/>
          </a:xfrm>
          <a:prstGeom prst="straightConnector1">
            <a:avLst/>
          </a:prstGeom>
          <a:noFill/>
          <a:ln w="9360">
            <a:solidFill>
              <a:srgbClr val="3333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1751" name="AutoShape 7"/>
          <p:cNvCxnSpPr>
            <a:cxnSpLocks noChangeShapeType="1"/>
          </p:cNvCxnSpPr>
          <p:nvPr/>
        </p:nvCxnSpPr>
        <p:spPr bwMode="auto">
          <a:xfrm>
            <a:off x="6588125" y="2579688"/>
            <a:ext cx="3175" cy="577850"/>
          </a:xfrm>
          <a:prstGeom prst="straightConnector1">
            <a:avLst/>
          </a:prstGeom>
          <a:noFill/>
          <a:ln w="9360">
            <a:solidFill>
              <a:srgbClr val="3333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0" y="4759325"/>
            <a:ext cx="9144000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2000" i="1">
                <a:solidFill>
                  <a:srgbClr val="3557A2"/>
                </a:solidFill>
                <a:cs typeface="Arial" charset="0"/>
              </a:rPr>
              <a:t>* Al netto di eventuali sopravvenienze dell</a:t>
            </a:r>
            <a:r>
              <a:rPr lang="en-US" sz="2000" i="1">
                <a:solidFill>
                  <a:srgbClr val="3557A2"/>
                </a:solidFill>
                <a:cs typeface="Arial" charset="0"/>
              </a:rPr>
              <a:t>’</a:t>
            </a:r>
            <a:r>
              <a:rPr lang="it-IT" sz="2000" i="1">
                <a:solidFill>
                  <a:srgbClr val="3557A2"/>
                </a:solidFill>
                <a:cs typeface="Arial" charset="0"/>
              </a:rPr>
              <a:t>Anno 2013-2014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0" y="22225"/>
            <a:ext cx="9144000" cy="100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1098550"/>
            <a:ext cx="9144000" cy="186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3600" b="1" i="1" u="sng">
                <a:solidFill>
                  <a:srgbClr val="3155A4"/>
                </a:solidFill>
                <a:cs typeface="Times New Roman" charset="0"/>
              </a:rPr>
              <a:t>La Missione</a:t>
            </a:r>
          </a:p>
          <a:p>
            <a:pPr algn="ctr">
              <a:buClrTx/>
              <a:buFontTx/>
              <a:buNone/>
            </a:pPr>
            <a:endParaRPr lang="it-IT" sz="3600" b="1" i="1" u="sng">
              <a:solidFill>
                <a:srgbClr val="333333"/>
              </a:solidFill>
              <a:cs typeface="Times New Roman" charset="0"/>
            </a:endParaRPr>
          </a:p>
          <a:p>
            <a:pPr algn="ctr">
              <a:buClrTx/>
              <a:buFontTx/>
              <a:buNone/>
            </a:pPr>
            <a:r>
              <a:rPr lang="it-IT" sz="4400" b="1">
                <a:solidFill>
                  <a:srgbClr val="3155A4"/>
                </a:solidFill>
                <a:cs typeface="Times New Roman" charset="0"/>
              </a:rPr>
              <a:t>Fare del Bene nel Mondo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63" y="404813"/>
            <a:ext cx="7620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7888" y="1189038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63" y="1987550"/>
            <a:ext cx="7620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63" y="2835275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113" y="3644900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1063" y="4437063"/>
            <a:ext cx="762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276350" y="463550"/>
            <a:ext cx="72517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3375"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1250950" algn="l"/>
                <a:tab pos="2165350" algn="l"/>
                <a:tab pos="3079750" algn="l"/>
                <a:tab pos="3994150" algn="l"/>
                <a:tab pos="4908550" algn="l"/>
                <a:tab pos="5822950" algn="l"/>
                <a:tab pos="6737350" algn="l"/>
                <a:tab pos="7651750" algn="l"/>
                <a:tab pos="8566150" algn="l"/>
                <a:tab pos="9480550" algn="l"/>
                <a:tab pos="103949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ts val="700"/>
              </a:spcBef>
              <a:buClrTx/>
              <a:buFontTx/>
              <a:buNone/>
            </a:pPr>
            <a:r>
              <a:rPr lang="it-IT" sz="3200">
                <a:solidFill>
                  <a:srgbClr val="3155A4"/>
                </a:solidFill>
                <a:latin typeface="Times New Roman" charset="0"/>
                <a:cs typeface="Times New Roman" charset="0"/>
              </a:rPr>
              <a:t>	</a:t>
            </a:r>
            <a:r>
              <a:rPr lang="it-IT" sz="2800">
                <a:solidFill>
                  <a:srgbClr val="3155A4"/>
                </a:solidFill>
                <a:cs typeface="Times New Roman" charset="0"/>
              </a:rPr>
              <a:t>Pace e prevenzione/risoluzione conflitti</a:t>
            </a:r>
          </a:p>
        </p:txBody>
      </p:sp>
      <p:sp>
        <p:nvSpPr>
          <p:cNvPr id="21512" name="Text Box 8"/>
          <p:cNvSpPr txBox="1">
            <a:spLocks noChangeArrowheads="1"/>
          </p:cNvSpPr>
          <p:nvPr/>
        </p:nvSpPr>
        <p:spPr bwMode="auto">
          <a:xfrm>
            <a:off x="1960563" y="1116013"/>
            <a:ext cx="7075933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3375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155A4"/>
                </a:solidFill>
                <a:cs typeface="Times New Roman" charset="0"/>
              </a:rPr>
              <a:t>Prevenzione e cura delle malattie</a:t>
            </a:r>
            <a:r>
              <a:rPr lang="en-US" sz="2800">
                <a:solidFill>
                  <a:srgbClr val="3155A4"/>
                </a:solidFill>
                <a:cs typeface="Times New Roman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33333"/>
                </a:solidFill>
                <a:cs typeface="Times New Roman" charset="0"/>
              </a:rPr>
              <a:t>	</a:t>
            </a:r>
          </a:p>
          <a:p>
            <a:pPr algn="ctr">
              <a:spcBef>
                <a:spcPts val="700"/>
              </a:spcBef>
              <a:buClrTx/>
              <a:buFontTx/>
              <a:buNone/>
            </a:pPr>
            <a:endParaRPr lang="it-IT" sz="2800">
              <a:solidFill>
                <a:srgbClr val="333333"/>
              </a:solidFill>
              <a:cs typeface="Times New Roman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1960563" y="1871663"/>
            <a:ext cx="7003925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3375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155A4"/>
                </a:solidFill>
                <a:cs typeface="Times New Roman" charset="0"/>
              </a:rPr>
              <a:t>Acqua e strutture igienico-sanitarie</a:t>
            </a:r>
          </a:p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33333"/>
                </a:solidFill>
                <a:cs typeface="Times New Roman" charset="0"/>
              </a:rPr>
              <a:t>	</a:t>
            </a:r>
          </a:p>
          <a:p>
            <a:pPr algn="ctr">
              <a:spcBef>
                <a:spcPts val="700"/>
              </a:spcBef>
              <a:buClrTx/>
              <a:buFontTx/>
              <a:buNone/>
            </a:pPr>
            <a:endParaRPr lang="it-IT" sz="2800">
              <a:solidFill>
                <a:srgbClr val="333333"/>
              </a:solidFill>
              <a:cs typeface="Times New Roman" charset="0"/>
            </a:endParaRPr>
          </a:p>
        </p:txBody>
      </p:sp>
      <p:sp>
        <p:nvSpPr>
          <p:cNvPr id="21514" name="Text Box 10"/>
          <p:cNvSpPr txBox="1">
            <a:spLocks noChangeArrowheads="1"/>
          </p:cNvSpPr>
          <p:nvPr/>
        </p:nvSpPr>
        <p:spPr bwMode="auto">
          <a:xfrm>
            <a:off x="1960563" y="2700338"/>
            <a:ext cx="7075933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3375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155A4"/>
                </a:solidFill>
                <a:cs typeface="Times New Roman" charset="0"/>
              </a:rPr>
              <a:t>Salute materna e infantile</a:t>
            </a:r>
          </a:p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33333"/>
                </a:solidFill>
                <a:cs typeface="Times New Roman" charset="0"/>
              </a:rPr>
              <a:t>	</a:t>
            </a:r>
          </a:p>
          <a:p>
            <a:pPr algn="ctr">
              <a:spcBef>
                <a:spcPts val="700"/>
              </a:spcBef>
              <a:buClrTx/>
              <a:buFontTx/>
              <a:buNone/>
            </a:pPr>
            <a:endParaRPr lang="it-IT" sz="2800">
              <a:solidFill>
                <a:srgbClr val="333333"/>
              </a:solidFill>
              <a:cs typeface="Times New Roman" charset="0"/>
            </a:endParaRPr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1960563" y="3492500"/>
            <a:ext cx="7075933" cy="5762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3375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155A4"/>
                </a:solidFill>
                <a:cs typeface="Times New Roman" charset="0"/>
              </a:rPr>
              <a:t>Alfabetizzazione e educazione di base</a:t>
            </a:r>
          </a:p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33333"/>
                </a:solidFill>
                <a:cs typeface="Times New Roman" charset="0"/>
              </a:rPr>
              <a:t>	</a:t>
            </a:r>
          </a:p>
          <a:p>
            <a:pPr algn="ctr">
              <a:spcBef>
                <a:spcPts val="700"/>
              </a:spcBef>
              <a:buClrTx/>
              <a:buFontTx/>
              <a:buNone/>
            </a:pPr>
            <a:endParaRPr lang="it-IT" sz="2800">
              <a:solidFill>
                <a:srgbClr val="333333"/>
              </a:solidFill>
              <a:cs typeface="Times New Roman" charset="0"/>
            </a:endParaRP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1960563" y="4319588"/>
            <a:ext cx="7075933" cy="5762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6550" indent="-333375"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365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155A4"/>
                </a:solidFill>
                <a:cs typeface="Times New Roman" charset="0"/>
              </a:rPr>
              <a:t>Sviluppo economico e comunitario</a:t>
            </a:r>
          </a:p>
          <a:p>
            <a:pPr>
              <a:lnSpc>
                <a:spcPct val="150000"/>
              </a:lnSpc>
              <a:spcBef>
                <a:spcPts val="700"/>
              </a:spcBef>
              <a:buClrTx/>
              <a:buFontTx/>
              <a:buNone/>
            </a:pPr>
            <a:r>
              <a:rPr lang="it-IT" sz="2800">
                <a:solidFill>
                  <a:srgbClr val="333333"/>
                </a:solidFill>
                <a:cs typeface="Times New Roman" charset="0"/>
              </a:rPr>
              <a:t>	</a:t>
            </a:r>
          </a:p>
          <a:p>
            <a:pPr algn="ctr">
              <a:spcBef>
                <a:spcPts val="700"/>
              </a:spcBef>
              <a:buClrTx/>
              <a:buFontTx/>
              <a:buNone/>
            </a:pPr>
            <a:endParaRPr lang="it-IT" sz="2800">
              <a:solidFill>
                <a:srgbClr val="333333"/>
              </a:solidFill>
              <a:cs typeface="Times New Roman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31800" y="688975"/>
            <a:ext cx="8429625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600" b="1">
                <a:solidFill>
                  <a:srgbClr val="3155A4"/>
                </a:solidFill>
                <a:cs typeface="Times New Roman" charset="0"/>
              </a:rPr>
              <a:t>Gli strumenti</a:t>
            </a: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036763" y="2125663"/>
            <a:ext cx="302418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3155A4"/>
                </a:solidFill>
                <a:cs typeface="Times New Roman" charset="0"/>
              </a:rPr>
              <a:t>Fondo  Permanente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-119063" y="3265488"/>
            <a:ext cx="7620001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1450" algn="l"/>
                <a:tab pos="1078071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ts val="1500"/>
              </a:spcBef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Times New Roman" charset="0"/>
              </a:rPr>
              <a:t>		Fondo Annuale e EREY</a:t>
            </a:r>
          </a:p>
          <a:p>
            <a:pPr>
              <a:spcBef>
                <a:spcPts val="1500"/>
              </a:spcBef>
              <a:buClrTx/>
              <a:buFontTx/>
              <a:buNone/>
            </a:pPr>
            <a:endParaRPr lang="it-IT" b="1">
              <a:solidFill>
                <a:srgbClr val="333333"/>
              </a:solidFill>
              <a:cs typeface="Times New Roman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435225" y="4364038"/>
            <a:ext cx="25844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b="1">
                <a:solidFill>
                  <a:srgbClr val="3155A4"/>
                </a:solidFill>
                <a:cs typeface="Times New Roman" charset="0"/>
              </a:rPr>
              <a:t>Fondo PolioPlus</a:t>
            </a: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088" y="1889125"/>
            <a:ext cx="13652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6088" y="2997200"/>
            <a:ext cx="136525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2275" y="3951288"/>
            <a:ext cx="1493838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0" y="579438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3200" b="1">
                <a:solidFill>
                  <a:srgbClr val="3557A2"/>
                </a:solidFill>
                <a:cs typeface="Times New Roman" charset="0"/>
              </a:rPr>
              <a:t>Per sovvenzionare i progetti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60700" y="1401763"/>
            <a:ext cx="2974975" cy="194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 flipH="1">
            <a:off x="990600" y="3635375"/>
            <a:ext cx="7291388" cy="1374775"/>
          </a:xfrm>
          <a:prstGeom prst="rect">
            <a:avLst/>
          </a:prstGeom>
          <a:noFill/>
          <a:ln w="648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b="1">
                <a:solidFill>
                  <a:srgbClr val="3155A4"/>
                </a:solidFill>
                <a:cs typeface="Times New Roman" charset="0"/>
              </a:rPr>
              <a:t>Fondo Annuale</a:t>
            </a:r>
            <a:r>
              <a:rPr lang="it-IT" b="1">
                <a:solidFill>
                  <a:srgbClr val="333333"/>
                </a:solidFill>
                <a:cs typeface="Times New Roman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2000" b="1" i="1">
                <a:solidFill>
                  <a:srgbClr val="3155A4"/>
                </a:solidFill>
                <a:cs typeface="Times New Roman" charset="0"/>
              </a:rPr>
              <a:t>Ciascun Club è invitato a donare ogni anno un contributo minimo di 100 USD per socio </a:t>
            </a:r>
          </a:p>
          <a:p>
            <a:pPr algn="ctr">
              <a:buClrTx/>
              <a:buFontTx/>
              <a:buNone/>
            </a:pPr>
            <a:r>
              <a:rPr lang="en-US" sz="2000" b="1" i="1">
                <a:solidFill>
                  <a:srgbClr val="3155A4"/>
                </a:solidFill>
                <a:cs typeface="Times New Roman" charset="0"/>
              </a:rPr>
              <a:t>a favore del Fondo Annuale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0" y="188913"/>
            <a:ext cx="9180513" cy="630237"/>
          </a:xfrm>
          <a:prstGeom prst="rect">
            <a:avLst/>
          </a:prstGeom>
          <a:solidFill>
            <a:srgbClr val="3155A4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FFFFFF"/>
                </a:solidFill>
                <a:cs typeface="Times New Roman" charset="0"/>
              </a:rPr>
              <a:t>FONDO ANNUALE</a:t>
            </a: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971800" y="1208088"/>
            <a:ext cx="762000" cy="457200"/>
          </a:xfrm>
          <a:prstGeom prst="rect">
            <a:avLst/>
          </a:prstGeom>
          <a:solidFill>
            <a:srgbClr val="801A23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50%</a:t>
            </a: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971550" y="1665288"/>
            <a:ext cx="1668463" cy="358775"/>
          </a:xfrm>
          <a:prstGeom prst="rect">
            <a:avLst/>
          </a:prstGeom>
          <a:solidFill>
            <a:srgbClr val="801A23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FFFFFF"/>
                </a:solidFill>
                <a:cs typeface="Arial" charset="0"/>
              </a:rPr>
              <a:t>Gestiti dal Distretto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971550" y="2239963"/>
            <a:ext cx="1676400" cy="1143000"/>
          </a:xfrm>
          <a:prstGeom prst="rect">
            <a:avLst/>
          </a:prstGeom>
          <a:solidFill>
            <a:srgbClr val="801A23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Fondo Designazione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Distrettuale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143000" y="3570288"/>
            <a:ext cx="1295400" cy="304800"/>
          </a:xfrm>
          <a:prstGeom prst="rect">
            <a:avLst/>
          </a:prstGeom>
          <a:solidFill>
            <a:srgbClr val="801A23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50% (max)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09600" y="4103688"/>
            <a:ext cx="2286000" cy="1143000"/>
          </a:xfrm>
          <a:prstGeom prst="rect">
            <a:avLst/>
          </a:prstGeom>
          <a:solidFill>
            <a:srgbClr val="801A23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Sovvenzioni Distrettuali</a:t>
            </a: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5257800" y="1208088"/>
            <a:ext cx="762000" cy="492125"/>
          </a:xfrm>
          <a:prstGeom prst="rect">
            <a:avLst/>
          </a:prstGeom>
          <a:solidFill>
            <a:srgbClr val="5F229D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50%</a:t>
            </a: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4500563" y="1881188"/>
            <a:ext cx="2286000" cy="358775"/>
          </a:xfrm>
          <a:prstGeom prst="rect">
            <a:avLst/>
          </a:prstGeom>
          <a:solidFill>
            <a:srgbClr val="5F229D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875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>
                <a:solidFill>
                  <a:srgbClr val="FFFFFF"/>
                </a:solidFill>
                <a:cs typeface="Arial" charset="0"/>
              </a:rPr>
              <a:t>Gestiti dalla Fonda</a:t>
            </a:r>
            <a:r>
              <a:rPr lang="en-US" sz="1200">
                <a:solidFill>
                  <a:srgbClr val="FFFFFF"/>
                </a:solidFill>
                <a:cs typeface="Arial" charset="0"/>
              </a:rPr>
              <a:t>zione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4859338" y="2384425"/>
            <a:ext cx="1524000" cy="1114425"/>
          </a:xfrm>
          <a:prstGeom prst="rect">
            <a:avLst/>
          </a:prstGeom>
          <a:solidFill>
            <a:srgbClr val="5F229D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5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Fondo </a:t>
            </a:r>
            <a:br>
              <a:rPr lang="en-US" sz="1800">
                <a:solidFill>
                  <a:srgbClr val="FFFFFF"/>
                </a:solidFill>
                <a:cs typeface="Arial" charset="0"/>
              </a:rPr>
            </a:br>
            <a:r>
              <a:rPr lang="en-US" sz="1800">
                <a:solidFill>
                  <a:srgbClr val="FFFFFF"/>
                </a:solidFill>
                <a:cs typeface="Arial" charset="0"/>
              </a:rPr>
              <a:t>Mondia</a:t>
            </a:r>
            <a:r>
              <a:rPr lang="en-US" sz="2000">
                <a:solidFill>
                  <a:srgbClr val="FFFFFF"/>
                </a:solidFill>
                <a:cs typeface="Arial" charset="0"/>
              </a:rPr>
              <a:t>le</a:t>
            </a: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875463" y="2384425"/>
            <a:ext cx="1524000" cy="1143000"/>
          </a:xfrm>
          <a:prstGeom prst="rect">
            <a:avLst/>
          </a:prstGeom>
          <a:solidFill>
            <a:srgbClr val="5F229D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Altri</a:t>
            </a:r>
            <a:br>
              <a:rPr lang="en-US" sz="1800">
                <a:solidFill>
                  <a:srgbClr val="FFFFFF"/>
                </a:solidFill>
                <a:cs typeface="Arial" charset="0"/>
              </a:rPr>
            </a:br>
            <a:r>
              <a:rPr lang="en-US" sz="1400">
                <a:solidFill>
                  <a:srgbClr val="FFFFFF"/>
                </a:solidFill>
                <a:cs typeface="Arial" charset="0"/>
              </a:rPr>
              <a:t>(Cash, DAF, Fondo Permanente)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5562600" y="4027488"/>
            <a:ext cx="2286000" cy="1219200"/>
          </a:xfrm>
          <a:prstGeom prst="rect">
            <a:avLst/>
          </a:prstGeom>
          <a:solidFill>
            <a:srgbClr val="5F229D"/>
          </a:solidFill>
          <a:ln w="1260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spcBef>
                <a:spcPts val="100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Sovvenzioni Globali</a:t>
            </a:r>
            <a:br>
              <a:rPr lang="en-US" sz="1800">
                <a:solidFill>
                  <a:srgbClr val="FFFFFF"/>
                </a:solidFill>
                <a:cs typeface="Arial" charset="0"/>
              </a:rPr>
            </a:br>
            <a:r>
              <a:rPr lang="en-US" sz="1400">
                <a:solidFill>
                  <a:srgbClr val="FFFFFF"/>
                </a:solidFill>
                <a:cs typeface="Arial" charset="0"/>
              </a:rPr>
              <a:t>(Fondo Mondiale in partecipazione con FODD e cash)</a:t>
            </a:r>
          </a:p>
        </p:txBody>
      </p:sp>
      <p:sp>
        <p:nvSpPr>
          <p:cNvPr id="24588" name="Rectangle 12"/>
          <p:cNvSpPr>
            <a:spLocks noChangeArrowheads="1"/>
          </p:cNvSpPr>
          <p:nvPr/>
        </p:nvSpPr>
        <p:spPr bwMode="auto">
          <a:xfrm>
            <a:off x="3429000" y="3570288"/>
            <a:ext cx="1295400" cy="304800"/>
          </a:xfrm>
          <a:prstGeom prst="rect">
            <a:avLst/>
          </a:prstGeom>
          <a:gradFill rotWithShape="0">
            <a:gsLst>
              <a:gs pos="0">
                <a:srgbClr val="801A23"/>
              </a:gs>
              <a:gs pos="100000">
                <a:srgbClr val="4C3373"/>
              </a:gs>
            </a:gsLst>
            <a:lin ang="10800000" scaled="1"/>
          </a:gra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>
                <a:solidFill>
                  <a:srgbClr val="FFFFFF"/>
                </a:solidFill>
                <a:cs typeface="Arial" charset="0"/>
              </a:rPr>
              <a:t>50% (min)</a:t>
            </a:r>
          </a:p>
        </p:txBody>
      </p:sp>
      <p:sp>
        <p:nvSpPr>
          <p:cNvPr id="24589" name="Line 13"/>
          <p:cNvSpPr>
            <a:spLocks noChangeShapeType="1"/>
          </p:cNvSpPr>
          <p:nvPr/>
        </p:nvSpPr>
        <p:spPr bwMode="auto">
          <a:xfrm flipH="1">
            <a:off x="1831975" y="1447800"/>
            <a:ext cx="1158875" cy="1588"/>
          </a:xfrm>
          <a:prstGeom prst="line">
            <a:avLst/>
          </a:prstGeom>
          <a:noFill/>
          <a:ln w="126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0" name="Line 14"/>
          <p:cNvSpPr>
            <a:spLocks noChangeShapeType="1"/>
          </p:cNvSpPr>
          <p:nvPr/>
        </p:nvSpPr>
        <p:spPr bwMode="auto">
          <a:xfrm flipH="1">
            <a:off x="1803400" y="1447800"/>
            <a:ext cx="34925" cy="217488"/>
          </a:xfrm>
          <a:prstGeom prst="line">
            <a:avLst/>
          </a:prstGeom>
          <a:noFill/>
          <a:ln w="9360">
            <a:solidFill>
              <a:srgbClr val="928A8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1" name="Line 15"/>
          <p:cNvSpPr>
            <a:spLocks noChangeShapeType="1"/>
          </p:cNvSpPr>
          <p:nvPr/>
        </p:nvSpPr>
        <p:spPr bwMode="auto">
          <a:xfrm>
            <a:off x="1806575" y="2024063"/>
            <a:ext cx="3175" cy="215900"/>
          </a:xfrm>
          <a:prstGeom prst="line">
            <a:avLst/>
          </a:prstGeom>
          <a:noFill/>
          <a:ln w="936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2" name="Line 16"/>
          <p:cNvSpPr>
            <a:spLocks noChangeShapeType="1"/>
          </p:cNvSpPr>
          <p:nvPr/>
        </p:nvSpPr>
        <p:spPr bwMode="auto">
          <a:xfrm>
            <a:off x="1763713" y="3392488"/>
            <a:ext cx="1587" cy="720725"/>
          </a:xfrm>
          <a:prstGeom prst="line">
            <a:avLst/>
          </a:prstGeom>
          <a:noFill/>
          <a:ln w="126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3" name="Line 17"/>
          <p:cNvSpPr>
            <a:spLocks noChangeShapeType="1"/>
          </p:cNvSpPr>
          <p:nvPr/>
        </p:nvSpPr>
        <p:spPr bwMode="auto">
          <a:xfrm>
            <a:off x="5651500" y="1700213"/>
            <a:ext cx="1588" cy="180975"/>
          </a:xfrm>
          <a:prstGeom prst="line">
            <a:avLst/>
          </a:prstGeom>
          <a:noFill/>
          <a:ln w="9360">
            <a:solidFill>
              <a:srgbClr val="00B3E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4" name="Line 18"/>
          <p:cNvSpPr>
            <a:spLocks noChangeShapeType="1"/>
          </p:cNvSpPr>
          <p:nvPr/>
        </p:nvSpPr>
        <p:spPr bwMode="auto">
          <a:xfrm flipH="1">
            <a:off x="5618163" y="2239963"/>
            <a:ext cx="28575" cy="144462"/>
          </a:xfrm>
          <a:prstGeom prst="line">
            <a:avLst/>
          </a:prstGeom>
          <a:noFill/>
          <a:ln w="9360">
            <a:solidFill>
              <a:srgbClr val="00B3E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5" name="Line 19"/>
          <p:cNvSpPr>
            <a:spLocks noChangeShapeType="1"/>
          </p:cNvSpPr>
          <p:nvPr/>
        </p:nvSpPr>
        <p:spPr bwMode="auto">
          <a:xfrm>
            <a:off x="5651500" y="3465513"/>
            <a:ext cx="630238" cy="574675"/>
          </a:xfrm>
          <a:prstGeom prst="line">
            <a:avLst/>
          </a:prstGeom>
          <a:noFill/>
          <a:ln w="126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4596" name="Line 20"/>
          <p:cNvSpPr>
            <a:spLocks noChangeShapeType="1"/>
          </p:cNvSpPr>
          <p:nvPr/>
        </p:nvSpPr>
        <p:spPr bwMode="auto">
          <a:xfrm flipH="1">
            <a:off x="7161213" y="3465513"/>
            <a:ext cx="438150" cy="574675"/>
          </a:xfrm>
          <a:prstGeom prst="line">
            <a:avLst/>
          </a:prstGeom>
          <a:noFill/>
          <a:ln w="1260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4597" name="AutoShape 21"/>
          <p:cNvCxnSpPr>
            <a:cxnSpLocks noChangeShapeType="1"/>
          </p:cNvCxnSpPr>
          <p:nvPr/>
        </p:nvCxnSpPr>
        <p:spPr bwMode="auto">
          <a:xfrm>
            <a:off x="2555875" y="2673350"/>
            <a:ext cx="2971800" cy="1943100"/>
          </a:xfrm>
          <a:prstGeom prst="bentConnector3">
            <a:avLst>
              <a:gd name="adj1" fmla="val 50000"/>
            </a:avLst>
          </a:prstGeom>
          <a:noFill/>
          <a:ln w="15840">
            <a:solidFill>
              <a:srgbClr val="958D8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3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 additive="repl">
                                        <p:cTn id="1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9" grpId="0" animBg="1"/>
      <p:bldP spid="24592" grpId="0" animBg="1"/>
      <p:bldP spid="24595" grpId="0" animBg="1"/>
      <p:bldP spid="2459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905000" y="909638"/>
            <a:ext cx="5256213" cy="825500"/>
          </a:xfrm>
          <a:prstGeom prst="rect">
            <a:avLst/>
          </a:prstGeom>
          <a:solidFill>
            <a:srgbClr val="3557A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b="1">
                <a:cs typeface="Arial" charset="0"/>
              </a:rPr>
              <a:t>Sovvenzioni della Fondazione Rotary</a:t>
            </a: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457200" y="3119438"/>
            <a:ext cx="2592388" cy="673100"/>
          </a:xfrm>
          <a:prstGeom prst="rect">
            <a:avLst/>
          </a:prstGeom>
          <a:solidFill>
            <a:srgbClr val="FFFFFF"/>
          </a:solidFill>
          <a:ln w="25560">
            <a:solidFill>
              <a:srgbClr val="3557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Sovvenzioni Distrettuali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3276600" y="3119438"/>
            <a:ext cx="2519363" cy="673100"/>
          </a:xfrm>
          <a:prstGeom prst="rect">
            <a:avLst/>
          </a:prstGeom>
          <a:solidFill>
            <a:srgbClr val="FFFFFF"/>
          </a:solidFill>
          <a:ln w="25560">
            <a:solidFill>
              <a:srgbClr val="3557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Sovvenzioni Globali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019800" y="3119438"/>
            <a:ext cx="2830513" cy="673100"/>
          </a:xfrm>
          <a:prstGeom prst="rect">
            <a:avLst/>
          </a:prstGeom>
          <a:solidFill>
            <a:srgbClr val="FFFFFF"/>
          </a:solidFill>
          <a:ln w="25560">
            <a:solidFill>
              <a:srgbClr val="3557A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Sovvenzioni Globali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2000" b="1">
                <a:solidFill>
                  <a:srgbClr val="3155A4"/>
                </a:solidFill>
                <a:cs typeface="Arial" charset="0"/>
              </a:rPr>
              <a:t>Predefinite</a:t>
            </a:r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4535488" y="1730375"/>
            <a:ext cx="1587" cy="1389063"/>
          </a:xfrm>
          <a:prstGeom prst="line">
            <a:avLst/>
          </a:prstGeom>
          <a:noFill/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752600" y="2509838"/>
            <a:ext cx="5540375" cy="1587"/>
          </a:xfrm>
          <a:prstGeom prst="line">
            <a:avLst/>
          </a:prstGeom>
          <a:noFill/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1763713" y="2492375"/>
            <a:ext cx="1587" cy="627063"/>
          </a:xfrm>
          <a:prstGeom prst="line">
            <a:avLst/>
          </a:prstGeom>
          <a:noFill/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V="1">
            <a:off x="7308850" y="2489200"/>
            <a:ext cx="1588" cy="633413"/>
          </a:xfrm>
          <a:prstGeom prst="line">
            <a:avLst/>
          </a:prstGeom>
          <a:noFill/>
          <a:ln w="9360">
            <a:solidFill>
              <a:srgbClr val="3333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0" y="620713"/>
            <a:ext cx="91440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429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800100" indent="-339725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it-IT" sz="3600" b="1">
                <a:solidFill>
                  <a:srgbClr val="3557A2"/>
                </a:solidFill>
                <a:cs typeface="Arial" charset="0"/>
              </a:rPr>
              <a:t>Sovvenzione Distrettuale </a:t>
            </a:r>
          </a:p>
          <a:p>
            <a:pPr algn="ctr">
              <a:spcBef>
                <a:spcPts val="600"/>
              </a:spcBef>
              <a:buClrTx/>
              <a:buFontTx/>
              <a:buNone/>
            </a:pPr>
            <a:endParaRPr lang="it-IT">
              <a:solidFill>
                <a:srgbClr val="0070C0"/>
              </a:solidFill>
              <a:cs typeface="Arial" charset="0"/>
            </a:endParaRPr>
          </a:p>
          <a:p>
            <a:pPr algn="ctr">
              <a:spcBef>
                <a:spcPts val="600"/>
              </a:spcBef>
              <a:buClrTx/>
              <a:buFontTx/>
              <a:buNone/>
            </a:pPr>
            <a:r>
              <a:rPr lang="it-IT">
                <a:solidFill>
                  <a:srgbClr val="3155A4"/>
                </a:solidFill>
                <a:cs typeface="Arial" charset="0"/>
              </a:rPr>
              <a:t>Il Distretto riceve annualmente dalla Fondazione Rotary </a:t>
            </a:r>
          </a:p>
          <a:p>
            <a:pPr lvl="1">
              <a:spcBef>
                <a:spcPts val="600"/>
              </a:spcBef>
              <a:buClrTx/>
              <a:buFontTx/>
              <a:buNone/>
            </a:pPr>
            <a:r>
              <a:rPr lang="it-IT">
                <a:solidFill>
                  <a:srgbClr val="3155A4"/>
                </a:solidFill>
                <a:cs typeface="Arial" charset="0"/>
              </a:rPr>
              <a:t>    una Sovvenzione </a:t>
            </a:r>
            <a:r>
              <a:rPr lang="en-US">
                <a:solidFill>
                  <a:srgbClr val="3155A4"/>
                </a:solidFill>
                <a:cs typeface="Arial" charset="0"/>
              </a:rPr>
              <a:t>“</a:t>
            </a:r>
            <a:r>
              <a:rPr lang="it-IT">
                <a:solidFill>
                  <a:srgbClr val="3155A4"/>
                </a:solidFill>
                <a:cs typeface="Arial" charset="0"/>
              </a:rPr>
              <a:t>in blocco</a:t>
            </a:r>
            <a:r>
              <a:rPr lang="en-US">
                <a:solidFill>
                  <a:srgbClr val="3155A4"/>
                </a:solidFill>
                <a:cs typeface="Arial" charset="0"/>
              </a:rPr>
              <a:t>”</a:t>
            </a:r>
            <a:r>
              <a:rPr lang="it-IT">
                <a:solidFill>
                  <a:srgbClr val="3155A4"/>
                </a:solidFill>
                <a:cs typeface="Arial" charset="0"/>
              </a:rPr>
              <a:t> da utilizzare per co-finanziare:</a:t>
            </a:r>
          </a:p>
          <a:p>
            <a:pPr lvl="1">
              <a:spcBef>
                <a:spcPts val="300"/>
              </a:spcBef>
              <a:buClrTx/>
              <a:buFontTx/>
              <a:buNone/>
            </a:pPr>
            <a:r>
              <a:rPr lang="en-US" sz="1200">
                <a:solidFill>
                  <a:srgbClr val="3155A4"/>
                </a:solidFill>
                <a:cs typeface="Arial" charset="0"/>
              </a:rPr>
              <a:t> </a:t>
            </a:r>
          </a:p>
          <a:p>
            <a:pPr lvl="1" algn="ctr">
              <a:spcBef>
                <a:spcPts val="800"/>
              </a:spcBef>
              <a:buClrTx/>
              <a:buFontTx/>
              <a:buNone/>
            </a:pPr>
            <a:r>
              <a:rPr lang="en-US" sz="2800" b="1">
                <a:solidFill>
                  <a:srgbClr val="3155A4"/>
                </a:solidFill>
                <a:cs typeface="Arial" charset="0"/>
              </a:rPr>
              <a:t>Attività a livello locale o internazionale</a:t>
            </a:r>
          </a:p>
          <a:p>
            <a:pPr lvl="1" algn="ctr">
              <a:spcBef>
                <a:spcPts val="800"/>
              </a:spcBef>
              <a:buClrTx/>
              <a:buFontTx/>
              <a:buNone/>
            </a:pPr>
            <a:r>
              <a:rPr lang="en-US" sz="2800" b="1">
                <a:solidFill>
                  <a:srgbClr val="3155A4"/>
                </a:solidFill>
                <a:cs typeface="Arial" charset="0"/>
              </a:rPr>
              <a:t>Attività allineate alla missione della FR</a:t>
            </a:r>
          </a:p>
          <a:p>
            <a:pPr lvl="1" algn="ctr">
              <a:spcBef>
                <a:spcPts val="800"/>
              </a:spcBef>
              <a:buClrTx/>
              <a:buFontTx/>
              <a:buNone/>
            </a:pPr>
            <a:r>
              <a:rPr lang="it-IT" sz="2800" b="1">
                <a:solidFill>
                  <a:srgbClr val="3155A4"/>
                </a:solidFill>
                <a:cs typeface="Arial" charset="0"/>
              </a:rPr>
              <a:t>Attività e progetti di dimensioni più piccole</a:t>
            </a:r>
            <a:r>
              <a:rPr lang="en-US" sz="2800" b="1">
                <a:solidFill>
                  <a:srgbClr val="3155A4"/>
                </a:solidFill>
                <a:cs typeface="Arial" charset="0"/>
              </a:rPr>
              <a:t> 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endParaRPr lang="en-US" sz="2800" b="1">
              <a:solidFill>
                <a:srgbClr val="3155A4"/>
              </a:solidFill>
              <a:cs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0" y="620713"/>
            <a:ext cx="9144000" cy="464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sz="3200" b="1">
                <a:solidFill>
                  <a:srgbClr val="3557A2"/>
                </a:solidFill>
                <a:cs typeface="Arial" charset="0"/>
              </a:rPr>
              <a:t>SOVVENZIONE DISTRETTUALE</a:t>
            </a:r>
          </a:p>
          <a:p>
            <a:pPr algn="ctr">
              <a:buClrTx/>
              <a:buFontTx/>
              <a:buNone/>
            </a:pPr>
            <a:r>
              <a:rPr lang="it-IT" sz="2000" b="1">
                <a:solidFill>
                  <a:srgbClr val="3557A2"/>
                </a:solidFill>
                <a:cs typeface="Arial" charset="0"/>
              </a:rPr>
              <a:t>(Anno Rotariano 2013 – 2014)</a:t>
            </a:r>
          </a:p>
          <a:p>
            <a:pPr algn="ctr">
              <a:buClrTx/>
              <a:buFontTx/>
              <a:buNone/>
            </a:pPr>
            <a:r>
              <a:rPr lang="it-IT" sz="2800" b="1">
                <a:solidFill>
                  <a:srgbClr val="3155A4"/>
                </a:solidFill>
                <a:cs typeface="Arial" charset="0"/>
              </a:rPr>
              <a:t>Progetti presentati</a:t>
            </a:r>
            <a:r>
              <a:rPr lang="it-IT" sz="3200" b="1">
                <a:solidFill>
                  <a:srgbClr val="3155A4"/>
                </a:solidFill>
                <a:cs typeface="Arial" charset="0"/>
              </a:rPr>
              <a:t> </a:t>
            </a:r>
            <a:r>
              <a:rPr lang="it-IT">
                <a:solidFill>
                  <a:srgbClr val="3155A4"/>
                </a:solidFill>
                <a:cs typeface="Arial" charset="0"/>
              </a:rPr>
              <a:t>(dai club al D 2072):</a:t>
            </a:r>
            <a:r>
              <a:rPr lang="it-IT" sz="2000">
                <a:solidFill>
                  <a:srgbClr val="3155A4"/>
                </a:solidFill>
                <a:cs typeface="Arial" charset="0"/>
              </a:rPr>
              <a:t>  </a:t>
            </a:r>
            <a:r>
              <a:rPr lang="it-IT" sz="2800" b="1">
                <a:solidFill>
                  <a:srgbClr val="3155A4"/>
                </a:solidFill>
                <a:cs typeface="Arial" charset="0"/>
              </a:rPr>
              <a:t>24</a:t>
            </a:r>
          </a:p>
          <a:p>
            <a:pPr algn="ctr">
              <a:buClrTx/>
              <a:buFontTx/>
              <a:buNone/>
            </a:pPr>
            <a:r>
              <a:rPr lang="it-IT" sz="2000" i="1">
                <a:solidFill>
                  <a:srgbClr val="3155A4"/>
                </a:solidFill>
                <a:cs typeface="Arial" charset="0"/>
              </a:rPr>
              <a:t>(Club coinvolti:  34)</a:t>
            </a:r>
          </a:p>
          <a:p>
            <a:pPr algn="ctr">
              <a:buClrTx/>
              <a:buFontTx/>
              <a:buNone/>
            </a:pPr>
            <a:endParaRPr lang="it-IT" sz="1000" b="1">
              <a:solidFill>
                <a:srgbClr val="3155A4"/>
              </a:solidFill>
              <a:cs typeface="Arial" charset="0"/>
            </a:endParaRPr>
          </a:p>
          <a:p>
            <a:pPr algn="ctr">
              <a:buClrTx/>
              <a:buFontTx/>
              <a:buNone/>
            </a:pPr>
            <a:r>
              <a:rPr lang="it-IT" sz="2800" b="1">
                <a:solidFill>
                  <a:srgbClr val="3155A4"/>
                </a:solidFill>
                <a:cs typeface="Arial" charset="0"/>
              </a:rPr>
              <a:t>Progetti  presentati </a:t>
            </a:r>
            <a:r>
              <a:rPr lang="it-IT">
                <a:solidFill>
                  <a:srgbClr val="3155A4"/>
                </a:solidFill>
                <a:cs typeface="Arial" charset="0"/>
              </a:rPr>
              <a:t>(dal D 2072 alla FR)</a:t>
            </a:r>
            <a:r>
              <a:rPr lang="it-IT" sz="3200" b="1">
                <a:solidFill>
                  <a:srgbClr val="3155A4"/>
                </a:solidFill>
                <a:cs typeface="Arial" charset="0"/>
              </a:rPr>
              <a:t>:</a:t>
            </a:r>
            <a:r>
              <a:rPr lang="it-IT" sz="2800" b="1">
                <a:solidFill>
                  <a:srgbClr val="3155A4"/>
                </a:solidFill>
                <a:cs typeface="Arial" charset="0"/>
              </a:rPr>
              <a:t>   21 *</a:t>
            </a:r>
          </a:p>
          <a:p>
            <a:pPr algn="ctr">
              <a:buClrTx/>
              <a:buFontTx/>
              <a:buNone/>
            </a:pPr>
            <a:endParaRPr lang="it-IT" sz="1200" b="1">
              <a:solidFill>
                <a:srgbClr val="3155A4"/>
              </a:solidFill>
              <a:cs typeface="Arial" charset="0"/>
            </a:endParaRPr>
          </a:p>
          <a:p>
            <a:pPr algn="ctr">
              <a:buClrTx/>
              <a:buFontTx/>
              <a:buNone/>
            </a:pPr>
            <a:r>
              <a:rPr lang="it-IT" b="1" i="1">
                <a:solidFill>
                  <a:srgbClr val="3155A4"/>
                </a:solidFill>
                <a:cs typeface="Arial" charset="0"/>
              </a:rPr>
              <a:t>          </a:t>
            </a:r>
            <a:r>
              <a:rPr lang="it-IT" i="1">
                <a:solidFill>
                  <a:srgbClr val="3155A4"/>
                </a:solidFill>
                <a:cs typeface="Arial" charset="0"/>
              </a:rPr>
              <a:t> Importo totale:                  </a:t>
            </a:r>
            <a:r>
              <a:rPr lang="it-IT" b="1" i="1">
                <a:solidFill>
                  <a:srgbClr val="3155A4"/>
                </a:solidFill>
                <a:cs typeface="Arial" charset="0"/>
              </a:rPr>
              <a:t>206.754 US$ *</a:t>
            </a:r>
          </a:p>
          <a:p>
            <a:pPr algn="ctr">
              <a:buClrTx/>
              <a:buFontTx/>
              <a:buNone/>
            </a:pPr>
            <a:r>
              <a:rPr lang="it-IT" b="1" i="1">
                <a:solidFill>
                  <a:srgbClr val="3155A4"/>
                </a:solidFill>
                <a:cs typeface="Arial" charset="0"/>
              </a:rPr>
              <a:t>   </a:t>
            </a:r>
            <a:r>
              <a:rPr lang="it-IT" i="1">
                <a:solidFill>
                  <a:srgbClr val="3155A4"/>
                </a:solidFill>
                <a:cs typeface="Arial" charset="0"/>
              </a:rPr>
              <a:t>    Importo DG 1410108 :        </a:t>
            </a:r>
            <a:r>
              <a:rPr lang="it-IT" b="1" i="1">
                <a:solidFill>
                  <a:srgbClr val="3155A4"/>
                </a:solidFill>
                <a:cs typeface="Arial" charset="0"/>
              </a:rPr>
              <a:t>90.183 US$  </a:t>
            </a:r>
          </a:p>
          <a:p>
            <a:pPr algn="ctr">
              <a:buClrTx/>
              <a:buFontTx/>
              <a:buNone/>
            </a:pPr>
            <a:endParaRPr lang="it-IT" sz="1100" b="1">
              <a:solidFill>
                <a:srgbClr val="3155A4"/>
              </a:solidFill>
              <a:cs typeface="Arial" charset="0"/>
            </a:endParaRPr>
          </a:p>
          <a:p>
            <a:pPr algn="ctr">
              <a:buClrTx/>
              <a:buFontTx/>
              <a:buNone/>
            </a:pPr>
            <a:r>
              <a:rPr lang="it-IT" sz="2000" b="1" i="1">
                <a:solidFill>
                  <a:srgbClr val="3155A4"/>
                </a:solidFill>
                <a:cs typeface="Arial" charset="0"/>
              </a:rPr>
              <a:t>* Presentati il 29 aprile 2013</a:t>
            </a:r>
          </a:p>
          <a:p>
            <a:pPr algn="ctr">
              <a:buClrTx/>
              <a:buFontTx/>
              <a:buNone/>
            </a:pPr>
            <a:r>
              <a:rPr lang="it-IT" sz="2000" b="1" i="1">
                <a:solidFill>
                  <a:srgbClr val="3155A4"/>
                </a:solidFill>
                <a:cs typeface="Arial" charset="0"/>
              </a:rPr>
              <a:t>* Approvati il 15 maggio 2013</a:t>
            </a:r>
          </a:p>
          <a:p>
            <a:pPr algn="ctr">
              <a:buClrTx/>
              <a:buFontTx/>
              <a:buNone/>
            </a:pPr>
            <a:endParaRPr lang="it-IT" sz="1800" b="1" i="1" u="sng">
              <a:solidFill>
                <a:srgbClr val="3155A4"/>
              </a:solidFill>
              <a:cs typeface="Arial" charset="0"/>
            </a:endParaRPr>
          </a:p>
          <a:p>
            <a:pPr algn="ctr">
              <a:buClrTx/>
              <a:buFontTx/>
              <a:buNone/>
            </a:pPr>
            <a:r>
              <a:rPr lang="it-IT" b="1" i="1" u="sng">
                <a:solidFill>
                  <a:srgbClr val="3155A4"/>
                </a:solidFill>
                <a:cs typeface="Arial" charset="0"/>
              </a:rPr>
              <a:t>16 Progetti Completati fino al 15 febbraio 2014</a:t>
            </a:r>
            <a:r>
              <a:rPr lang="it-IT" sz="2000" b="1" i="1">
                <a:solidFill>
                  <a:srgbClr val="3155A4"/>
                </a:solidFill>
                <a:cs typeface="Arial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ＭＳ Ｐゴシック"/>
        <a:cs typeface="MS PGothic"/>
      </a:majorFont>
      <a:minorFont>
        <a:latin typeface="Calibri"/>
        <a:ea typeface="ＭＳ Ｐゴシック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ヒラギノ角ゴ Pro W3" charset="0"/>
            <a:cs typeface="ヒラギノ角ゴ Pro W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20054</TotalTime>
  <Words>394</Words>
  <Application>Microsoft Office PowerPoint</Application>
  <PresentationFormat>Presentazione su schermo (4:3)</PresentationFormat>
  <Paragraphs>133</Paragraphs>
  <Slides>13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16</vt:i4>
      </vt:variant>
      <vt:variant>
        <vt:lpstr>Titoli diapositive</vt:lpstr>
      </vt:variant>
      <vt:variant>
        <vt:i4>13</vt:i4>
      </vt:variant>
    </vt:vector>
  </HeadingPairs>
  <TitlesOfParts>
    <vt:vector size="29" baseType="lpstr"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18_Office Theme</vt:lpstr>
      <vt:lpstr>19_Office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SEGRETERIA1213</cp:lastModifiedBy>
  <cp:revision>756</cp:revision>
  <cp:lastPrinted>2013-04-11T19:55:04Z</cp:lastPrinted>
  <dcterms:created xsi:type="dcterms:W3CDTF">2010-04-16T20:11:30Z</dcterms:created>
  <dcterms:modified xsi:type="dcterms:W3CDTF">2014-03-03T09:08:40Z</dcterms:modified>
</cp:coreProperties>
</file>