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876" r:id="rId15"/>
  </p:sldMasterIdLst>
  <p:notesMasterIdLst>
    <p:notesMasterId r:id="rId32"/>
  </p:notesMasterIdLst>
  <p:sldIdLst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</p:sldIdLst>
  <p:sldSz cx="9144000" cy="6858000" type="screen4x3"/>
  <p:notesSz cx="7008813" cy="9294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33333"/>
    <a:srgbClr val="3557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8" autoAdjust="0"/>
    <p:restoredTop sz="94660"/>
  </p:normalViewPr>
  <p:slideViewPr>
    <p:cSldViewPr>
      <p:cViewPr>
        <p:scale>
          <a:sx n="100" d="100"/>
          <a:sy n="100" d="100"/>
        </p:scale>
        <p:origin x="-1224" y="-2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6613" cy="34845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5038" y="4416425"/>
            <a:ext cx="51387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19857590-9167-1B45-8C28-A1DFE607A2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403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36235F-7E37-494D-9B2D-C6D86F9F2F62}" type="slidenum">
              <a:rPr lang="en-US"/>
              <a:pPr/>
              <a:t>1</a:t>
            </a:fld>
            <a:endParaRPr lang="en-US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7BD5014E-24F4-F449-A994-4EA050958DD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3E501465-AAAB-3841-B80E-ECB39D1AAA1C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1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DB7F4C-FE7B-AF40-945B-F8D01476E835}" type="slidenum">
              <a:rPr lang="en-US"/>
              <a:pPr/>
              <a:t>10</a:t>
            </a:fld>
            <a:endParaRPr lang="en-US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66D74EF2-7AFC-1E49-A3D9-573620A7354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10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68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68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8D4261D7-7EAF-C242-A6E6-C52454B82FE7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10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234336-A208-9A49-A89D-5497FE6B725F}" type="slidenum">
              <a:rPr lang="en-US"/>
              <a:pPr/>
              <a:t>11</a:t>
            </a:fld>
            <a:endParaRPr lang="en-US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AFF45138-6D11-C24E-89F3-9D26ED8BB158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11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95DBF1C2-1AF2-9F40-AB8F-D01A34BBD0DA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11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2E0EAC-094D-EF47-951B-D39906C2EB20}" type="slidenum">
              <a:rPr lang="en-US"/>
              <a:pPr/>
              <a:t>12</a:t>
            </a:fld>
            <a:endParaRPr lang="en-US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D62AA025-B27C-704C-9A30-562C073B8C22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12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373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73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EE8877D4-B5E1-2B47-B429-15E26629503D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12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301AB2-E5A6-2946-9F91-2809AB26B62E}" type="slidenum">
              <a:rPr lang="en-US"/>
              <a:pPr/>
              <a:t>13</a:t>
            </a:fld>
            <a:endParaRPr lang="en-US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5F75C08E-64C5-EB4C-937A-F54F2F318134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13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75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D094AD2B-22EE-CA48-ABD5-FBBF129DE8ED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13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972183-5521-E848-9414-D69FCD93BFD9}" type="slidenum">
              <a:rPr lang="en-US"/>
              <a:pPr/>
              <a:t>14</a:t>
            </a:fld>
            <a:endParaRPr lang="en-US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EFB3030B-5CAC-824A-9FBB-E22BECB180E8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14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577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79F7B7DD-5DF5-E54E-BEBA-281255B98F61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14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ACE1B1-F574-444C-A239-FF042F66436C}" type="slidenum">
              <a:rPr lang="en-US"/>
              <a:pPr/>
              <a:t>15</a:t>
            </a:fld>
            <a:endParaRPr lang="en-US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5C3A327E-6A70-394E-A49B-46A871972B8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15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680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1302908B-3C4E-C14B-9C6F-036BDEB8BE98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15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169234-D136-3549-A170-AAA47A54CBF1}" type="slidenum">
              <a:rPr lang="en-US"/>
              <a:pPr/>
              <a:t>16</a:t>
            </a:fld>
            <a:endParaRPr lang="en-US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96E7855A-3883-EC4D-82DA-A32EE826FDF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16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782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FBB9D9D5-F761-0D41-9C41-7E2DD4F6C205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16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2F0157-0F11-FC44-8217-28CF45FE0006}" type="slidenum">
              <a:rPr lang="en-US"/>
              <a:pPr/>
              <a:t>2</a:t>
            </a:fld>
            <a:endParaRPr lang="en-US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E1AF1383-A8F5-7F4D-BC30-A01864CAF2A5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2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349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F54EF516-1BBC-3A40-825F-C7763024F881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2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17C6B6-F4A2-8545-B348-E0CBADC1C5B4}" type="slidenum">
              <a:rPr lang="en-US"/>
              <a:pPr/>
              <a:t>3</a:t>
            </a:fld>
            <a:endParaRPr lang="en-US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5ED6905F-8E4E-B841-A537-51646079317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637E3C30-9183-E040-A1D3-A369EA35640E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3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B22475-AA98-6B4A-BFD9-C398A0965D9C}" type="slidenum">
              <a:rPr lang="en-US"/>
              <a:pPr/>
              <a:t>4</a:t>
            </a:fld>
            <a:endParaRPr 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0084092D-707B-FA4B-BBAB-6936861FE16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553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45813942-0298-ED49-B8E3-3A8F57932E5B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4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481BD3-5DDA-7A4F-B77D-7A69F30C3BF0}" type="slidenum">
              <a:rPr lang="en-US"/>
              <a:pPr/>
              <a:t>5</a:t>
            </a:fld>
            <a:endParaRPr lang="en-US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DF7A71E1-68C8-F340-AAB6-1160F80AD9AA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2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904C2E60-EDC5-4548-AC33-519A8D113805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5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649469-F1AA-2240-AE62-CC965977E09D}" type="slidenum">
              <a:rPr lang="en-US"/>
              <a:pPr/>
              <a:t>6</a:t>
            </a:fld>
            <a:endParaRPr lang="en-US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BB3AE220-0D9E-9C46-9E03-1ABE4AEA0F6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7586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16C45059-E4F4-AC41-BF4B-F88E49187480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6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3D1E0D-7928-624D-A5C9-D153DA10A809}" type="slidenum">
              <a:rPr lang="en-US"/>
              <a:pPr/>
              <a:t>7</a:t>
            </a:fld>
            <a:endParaRPr lang="en-US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DC33E1B9-CABD-C142-8F49-CC4F3AFC04D0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DD4B58E9-4D87-DD46-AD72-1816E0F58D91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7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34F739-6162-0740-A3E7-796B38466A65}" type="slidenum">
              <a:rPr lang="en-US"/>
              <a:pPr/>
              <a:t>8</a:t>
            </a:fld>
            <a:endParaRPr lang="en-US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5BC07E92-3728-E240-8F2C-646047858BBE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9634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D4991901-0C4D-924A-9F84-6F10836B90C7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8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8026D3-9976-C44A-911F-7EB17E9BB7B4}" type="slidenum">
              <a:rPr lang="en-US"/>
              <a:pPr/>
              <a:t>9</a:t>
            </a:fld>
            <a:endParaRPr lang="en-US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BCD1A4C8-A586-7A4F-B631-E1AA6AC9F21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</a:pPr>
              <a:t>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58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</a:pPr>
            <a:fld id="{629C9BB3-B12D-1D41-9EA5-B8CB60718082}" type="slidenum">
              <a:rPr lang="en-US" sz="1200">
                <a:solidFill>
                  <a:srgbClr val="958D85"/>
                </a:solidFill>
              </a:rPr>
              <a:pPr algn="r">
                <a:buClrTx/>
                <a:buFontTx/>
                <a:buNone/>
              </a:pPr>
              <a:t>9</a:t>
            </a:fld>
            <a:endParaRPr lang="en-US" sz="1200">
              <a:solidFill>
                <a:srgbClr val="958D85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1001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1704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6391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201339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7638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9488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7196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04745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231448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577887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1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8733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8993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4657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6818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496864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9761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6676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2561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82366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55877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81834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7271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7453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7643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2737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94632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46613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10056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3597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2900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76917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631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4264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9361996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1073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1817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7570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9060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522391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7011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5562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4381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7270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043269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686611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82944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2640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847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44880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4851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773631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7841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726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23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1783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21357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89949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292068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961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6009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9725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1075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15242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0212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340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97067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5420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281918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60603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096492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9030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822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235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2925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0603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057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091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3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05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932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894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53108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56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1315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641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311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02659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48876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14580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4695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28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728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290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51340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509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933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40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477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2134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11807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68396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403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527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813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675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13101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31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92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395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171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7737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35551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08200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5500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052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303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374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78856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8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4856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8034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042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291236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648244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246626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0101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854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2761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842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2311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70293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4650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7367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1157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2303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12060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35629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9464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7853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7494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4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469119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1282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9801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6402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4583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169210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427765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883490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73681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437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48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34668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1997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603310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1089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7208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3290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94325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555637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256349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497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6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D70CAF5C-AC8B-3B4F-ABFC-44731D27DDFE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2C6FFB84-20DA-2C48-81AC-C1C7030C6437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1E17FAA6-0B1B-5142-8126-B2816A25ABBA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8F081331-9CA7-9240-8481-EF83F15BBFC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587557AD-FEE5-5847-A232-3880602B8CAD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13" name="Line 4"/>
          <p:cNvSpPr>
            <a:spLocks noChangeShapeType="1"/>
          </p:cNvSpPr>
          <p:nvPr userDrawn="1"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Line 6"/>
          <p:cNvSpPr>
            <a:spLocks noChangeShapeType="1"/>
          </p:cNvSpPr>
          <p:nvPr userDrawn="1"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8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ＭＳ Ｐゴシック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ＭＳ Ｐゴシック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ＭＳ Ｐゴシック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5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36A7B7C9-BD19-DD4F-9CAB-8F465791D396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99CB0FAE-6060-4641-8C42-5D1A431D254C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1C4D12A4-E075-F543-9098-2CC4C692E01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64061323-8843-7A47-B31C-6261E747F4C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733EA1DE-5B0B-FF49-9A5F-684B7830AB34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0494E01D-7FD7-3B40-8761-978FBF4B6D5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3BBA064E-5923-824B-829E-086280F042C2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-4763" y="895350"/>
            <a:ext cx="9144001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800" b="1">
                <a:solidFill>
                  <a:srgbClr val="3557A2"/>
                </a:solidFill>
                <a:cs typeface="Arial" charset="0"/>
              </a:rPr>
              <a:t>SOVVENZIONE DISTRETTUALE</a:t>
            </a:r>
          </a:p>
          <a:p>
            <a:pPr algn="ctr">
              <a:buClrTx/>
              <a:buFontTx/>
              <a:buNone/>
            </a:pPr>
            <a:r>
              <a:rPr lang="it-IT" sz="2000">
                <a:solidFill>
                  <a:srgbClr val="3155A4"/>
                </a:solidFill>
                <a:cs typeface="Arial" charset="0"/>
              </a:rPr>
              <a:t>(Anno Rotariano 2014 – 2015)</a:t>
            </a:r>
          </a:p>
          <a:p>
            <a:pPr algn="ctr">
              <a:buClrTx/>
              <a:buFontTx/>
              <a:buNone/>
            </a:pPr>
            <a:endParaRPr lang="it-IT" sz="2800" b="1">
              <a:solidFill>
                <a:srgbClr val="333333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it-IT" sz="2800" b="1">
                <a:solidFill>
                  <a:srgbClr val="3557A2"/>
                </a:solidFill>
                <a:cs typeface="Arial" charset="0"/>
              </a:rPr>
              <a:t>DG 1514604</a:t>
            </a:r>
          </a:p>
          <a:p>
            <a:pPr algn="ctr">
              <a:buClrTx/>
              <a:buFontTx/>
              <a:buNone/>
            </a:pPr>
            <a:endParaRPr lang="it-IT" sz="2000" b="1">
              <a:solidFill>
                <a:srgbClr val="333333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it-IT" sz="2800" i="1">
                <a:solidFill>
                  <a:srgbClr val="3155A4"/>
                </a:solidFill>
                <a:cs typeface="Arial" charset="0"/>
              </a:rPr>
              <a:t>Importo disponibile:    </a:t>
            </a:r>
            <a:r>
              <a:rPr lang="it-IT" sz="2800" b="1" i="1">
                <a:solidFill>
                  <a:srgbClr val="3155A4"/>
                </a:solidFill>
                <a:cs typeface="Arial" charset="0"/>
              </a:rPr>
              <a:t>83.752 US$</a:t>
            </a:r>
          </a:p>
          <a:p>
            <a:pPr algn="ctr">
              <a:buClrTx/>
              <a:buFontTx/>
              <a:buNone/>
            </a:pPr>
            <a:endParaRPr lang="it-IT" i="1">
              <a:solidFill>
                <a:srgbClr val="3155A4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it-IT" b="1" i="1">
                <a:solidFill>
                  <a:srgbClr val="3155A4"/>
                </a:solidFill>
                <a:cs typeface="Arial" charset="0"/>
              </a:rPr>
              <a:t>I club devono qualificarsi!  </a:t>
            </a:r>
          </a:p>
          <a:p>
            <a:pPr algn="ctr">
              <a:buClrTx/>
              <a:buFontTx/>
              <a:buNone/>
            </a:pPr>
            <a:endParaRPr lang="it-IT" b="1" i="1">
              <a:solidFill>
                <a:srgbClr val="3155A4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0" y="692150"/>
            <a:ext cx="9144000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Gli obiettivi del Multi-Club Worshop sono i seguenti:</a:t>
            </a:r>
          </a:p>
          <a:p>
            <a:pPr algn="ctr">
              <a:buClrTx/>
              <a:buFontTx/>
              <a:buNone/>
            </a:pPr>
            <a:endParaRPr lang="it-IT" b="1">
              <a:solidFill>
                <a:srgbClr val="3155A4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it-IT" sz="3200" b="1">
                <a:solidFill>
                  <a:srgbClr val="3155A4"/>
                </a:solidFill>
                <a:cs typeface="Arial" charset="0"/>
              </a:rPr>
              <a:t>Workshop (seminario di lavoro)</a:t>
            </a:r>
          </a:p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i Rotariani partecipanti esaminano congiuntamente </a:t>
            </a:r>
          </a:p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i progetti presentati e selezionano quelli da sottoporre </a:t>
            </a:r>
          </a:p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ai rispettivi Consigli Direttivi per la loro </a:t>
            </a:r>
          </a:p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eventuale realizzazione</a:t>
            </a:r>
          </a:p>
          <a:p>
            <a:pPr algn="ctr">
              <a:buClrTx/>
              <a:buFontTx/>
              <a:buNone/>
            </a:pPr>
            <a:endParaRPr lang="it-IT">
              <a:solidFill>
                <a:srgbClr val="3155A4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it-IT" sz="3200" b="1">
                <a:solidFill>
                  <a:srgbClr val="3155A4"/>
                </a:solidFill>
                <a:cs typeface="Arial" charset="0"/>
              </a:rPr>
              <a:t>Divertimento</a:t>
            </a:r>
          </a:p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Costruire rapporti di amicizia </a:t>
            </a:r>
          </a:p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e visitare le attrazioni locali</a:t>
            </a:r>
          </a:p>
          <a:p>
            <a:pPr algn="ctr">
              <a:buClrTx/>
              <a:buFontTx/>
              <a:buNone/>
            </a:pPr>
            <a:endParaRPr lang="it-IT">
              <a:solidFill>
                <a:srgbClr val="3155A4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68313" y="908050"/>
            <a:ext cx="82804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800">
                <a:solidFill>
                  <a:srgbClr val="3155A4"/>
                </a:solidFill>
                <a:cs typeface="Arial" charset="0"/>
              </a:rPr>
              <a:t>Il 1° MCW si è svolto il 15 settembre 2007 </a:t>
            </a:r>
          </a:p>
          <a:p>
            <a:pPr algn="ctr">
              <a:buClrTx/>
              <a:buFontTx/>
              <a:buNone/>
            </a:pPr>
            <a:r>
              <a:rPr lang="it-IT" sz="2800">
                <a:solidFill>
                  <a:srgbClr val="3155A4"/>
                </a:solidFill>
                <a:cs typeface="Arial" charset="0"/>
              </a:rPr>
              <a:t>a</a:t>
            </a:r>
            <a:r>
              <a:rPr lang="it-IT" sz="2800" b="1">
                <a:solidFill>
                  <a:srgbClr val="3155A4"/>
                </a:solidFill>
                <a:cs typeface="Arial" charset="0"/>
              </a:rPr>
              <a:t> Stoccolma</a:t>
            </a:r>
            <a:r>
              <a:rPr lang="it-IT" sz="2800">
                <a:solidFill>
                  <a:srgbClr val="3155A4"/>
                </a:solidFill>
                <a:cs typeface="Arial" charset="0"/>
              </a:rPr>
              <a:t>, in Svezia. </a:t>
            </a:r>
          </a:p>
          <a:p>
            <a:pPr algn="ctr">
              <a:buClrTx/>
              <a:buFontTx/>
              <a:buNone/>
            </a:pPr>
            <a:r>
              <a:rPr lang="it-IT" sz="2800">
                <a:solidFill>
                  <a:srgbClr val="3155A4"/>
                </a:solidFill>
                <a:cs typeface="Arial" charset="0"/>
              </a:rPr>
              <a:t>I successivi a </a:t>
            </a:r>
            <a:r>
              <a:rPr lang="it-IT" sz="2800" b="1">
                <a:solidFill>
                  <a:srgbClr val="3155A4"/>
                </a:solidFill>
                <a:cs typeface="Arial" charset="0"/>
              </a:rPr>
              <a:t>Bari, Riga, Ravenna, </a:t>
            </a:r>
          </a:p>
          <a:p>
            <a:pPr algn="ctr">
              <a:buClrTx/>
              <a:buFontTx/>
              <a:buNone/>
            </a:pPr>
            <a:r>
              <a:rPr lang="it-IT" sz="2800" b="1">
                <a:solidFill>
                  <a:srgbClr val="3155A4"/>
                </a:solidFill>
                <a:cs typeface="Arial" charset="0"/>
              </a:rPr>
              <a:t>Malmö, Manfredonia e Belgrado. </a:t>
            </a:r>
          </a:p>
          <a:p>
            <a:pPr algn="ctr">
              <a:buClrTx/>
              <a:buFontTx/>
              <a:buNone/>
            </a:pPr>
            <a:r>
              <a:rPr lang="it-IT" sz="2800">
                <a:solidFill>
                  <a:srgbClr val="3155A4"/>
                </a:solidFill>
                <a:cs typeface="Arial" charset="0"/>
              </a:rPr>
              <a:t>Dal 2007 molti Rotariani estoni, francesi, italiani, lettoni, macedoni, russi, </a:t>
            </a:r>
          </a:p>
          <a:p>
            <a:pPr algn="ctr">
              <a:buClrTx/>
              <a:buFontTx/>
              <a:buNone/>
            </a:pPr>
            <a:r>
              <a:rPr lang="it-IT" sz="2800">
                <a:solidFill>
                  <a:srgbClr val="3155A4"/>
                </a:solidFill>
                <a:cs typeface="Arial" charset="0"/>
              </a:rPr>
              <a:t>serbi, spagnoli, svedesi e tedeschi </a:t>
            </a:r>
          </a:p>
          <a:p>
            <a:pPr algn="ctr">
              <a:buClrTx/>
              <a:buFontTx/>
              <a:buNone/>
            </a:pPr>
            <a:r>
              <a:rPr lang="it-IT" sz="2800">
                <a:solidFill>
                  <a:srgbClr val="3155A4"/>
                </a:solidFill>
                <a:cs typeface="Arial" charset="0"/>
              </a:rPr>
              <a:t>hanno partecipato a questi incontri. </a:t>
            </a:r>
          </a:p>
          <a:p>
            <a:pPr>
              <a:buClrTx/>
              <a:buFontTx/>
              <a:buNone/>
            </a:pPr>
            <a:endParaRPr lang="it-IT" sz="2800">
              <a:solidFill>
                <a:srgbClr val="333333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0" y="896938"/>
            <a:ext cx="91440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800" b="1">
                <a:solidFill>
                  <a:srgbClr val="3155A4"/>
                </a:solidFill>
                <a:cs typeface="Arial" charset="0"/>
              </a:rPr>
              <a:t>Grazie ai primi 7 incontri sono stati promossi </a:t>
            </a:r>
          </a:p>
          <a:p>
            <a:pPr algn="ctr">
              <a:buClrTx/>
              <a:buFontTx/>
              <a:buNone/>
            </a:pPr>
            <a:r>
              <a:rPr lang="it-IT" sz="2800" b="1">
                <a:solidFill>
                  <a:srgbClr val="3155A4"/>
                </a:solidFill>
                <a:cs typeface="Arial" charset="0"/>
              </a:rPr>
              <a:t>20 progetti umanitari </a:t>
            </a:r>
          </a:p>
          <a:p>
            <a:pPr algn="ctr">
              <a:buClrTx/>
              <a:buFontTx/>
              <a:buNone/>
            </a:pPr>
            <a:r>
              <a:rPr lang="it-IT" sz="2800">
                <a:solidFill>
                  <a:srgbClr val="3155A4"/>
                </a:solidFill>
                <a:cs typeface="Arial" charset="0"/>
              </a:rPr>
              <a:t/>
            </a:r>
            <a:br>
              <a:rPr lang="it-IT" sz="2800">
                <a:solidFill>
                  <a:srgbClr val="3155A4"/>
                </a:solidFill>
                <a:cs typeface="Arial" charset="0"/>
              </a:rPr>
            </a:br>
            <a:r>
              <a:rPr lang="it-IT" sz="2800">
                <a:solidFill>
                  <a:srgbClr val="3155A4"/>
                </a:solidFill>
                <a:cs typeface="Arial" charset="0"/>
              </a:rPr>
              <a:t>per una somma globale di circa </a:t>
            </a:r>
          </a:p>
          <a:p>
            <a:pPr algn="ctr">
              <a:buClrTx/>
              <a:buFontTx/>
              <a:buNone/>
            </a:pPr>
            <a:r>
              <a:rPr lang="it-IT" sz="2800" b="1">
                <a:solidFill>
                  <a:srgbClr val="3155A4"/>
                </a:solidFill>
                <a:cs typeface="Arial" charset="0"/>
              </a:rPr>
              <a:t>800.000 US$ </a:t>
            </a:r>
          </a:p>
          <a:p>
            <a:pPr algn="ctr">
              <a:buClrTx/>
              <a:buFontTx/>
              <a:buNone/>
            </a:pPr>
            <a:endParaRPr lang="it-IT" sz="2800">
              <a:solidFill>
                <a:srgbClr val="3155A4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it-IT" sz="2800">
                <a:solidFill>
                  <a:srgbClr val="3155A4"/>
                </a:solidFill>
                <a:cs typeface="Arial" charset="0"/>
              </a:rPr>
              <a:t>in Colombia, Congo, Guinea Bissau, </a:t>
            </a:r>
          </a:p>
          <a:p>
            <a:pPr algn="ctr">
              <a:buClrTx/>
              <a:buFontTx/>
              <a:buNone/>
            </a:pPr>
            <a:r>
              <a:rPr lang="it-IT" sz="2800">
                <a:solidFill>
                  <a:srgbClr val="3155A4"/>
                </a:solidFill>
                <a:cs typeface="Arial" charset="0"/>
              </a:rPr>
              <a:t>Italia, Lettonia, Macedonia, </a:t>
            </a:r>
          </a:p>
          <a:p>
            <a:pPr algn="ctr">
              <a:buClrTx/>
              <a:buFontTx/>
              <a:buNone/>
            </a:pPr>
            <a:r>
              <a:rPr lang="it-IT" sz="2800">
                <a:solidFill>
                  <a:srgbClr val="3155A4"/>
                </a:solidFill>
                <a:cs typeface="Arial" charset="0"/>
              </a:rPr>
              <a:t>Romania, Russia e Serbia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0" y="476250"/>
            <a:ext cx="91440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Fra i 10 progetti globali dell</a:t>
            </a:r>
            <a:r>
              <a:rPr lang="en-US">
                <a:solidFill>
                  <a:srgbClr val="3155A4"/>
                </a:solidFill>
                <a:cs typeface="Arial" charset="0"/>
              </a:rPr>
              <a:t>’</a:t>
            </a:r>
            <a:r>
              <a:rPr lang="it-IT">
                <a:solidFill>
                  <a:srgbClr val="3155A4"/>
                </a:solidFill>
                <a:cs typeface="Arial" charset="0"/>
              </a:rPr>
              <a:t>annata 2013-3014,</a:t>
            </a:r>
          </a:p>
          <a:p>
            <a:pPr algn="ctr">
              <a:buClrTx/>
              <a:buFontTx/>
              <a:buNone/>
            </a:pPr>
            <a:r>
              <a:rPr lang="it-IT" b="1">
                <a:solidFill>
                  <a:srgbClr val="3155A4"/>
                </a:solidFill>
                <a:cs typeface="Arial" charset="0"/>
              </a:rPr>
              <a:t>6 sono stati promossi </a:t>
            </a:r>
          </a:p>
          <a:p>
            <a:pPr algn="ctr">
              <a:buClrTx/>
              <a:buFontTx/>
              <a:buNone/>
            </a:pPr>
            <a:r>
              <a:rPr lang="it-IT" b="1">
                <a:solidFill>
                  <a:srgbClr val="3155A4"/>
                </a:solidFill>
                <a:cs typeface="Arial" charset="0"/>
              </a:rPr>
              <a:t>agli ultimi 2 Multi-Club Workshop: </a:t>
            </a:r>
          </a:p>
          <a:p>
            <a:pPr algn="ctr">
              <a:buClrTx/>
              <a:buFontTx/>
              <a:buNone/>
            </a:pPr>
            <a:r>
              <a:rPr lang="it-IT" b="1" u="sng">
                <a:solidFill>
                  <a:srgbClr val="3155A4"/>
                </a:solidFill>
                <a:cs typeface="Arial" charset="0"/>
              </a:rPr>
              <a:t>Manfredonia e Belgrado</a:t>
            </a:r>
          </a:p>
          <a:p>
            <a:pPr algn="ctr">
              <a:buClrTx/>
              <a:buFontTx/>
              <a:buNone/>
            </a:pPr>
            <a:endParaRPr lang="it-IT" sz="1200">
              <a:solidFill>
                <a:srgbClr val="3155A4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Helping Hateg Hospital, Romania</a:t>
            </a:r>
          </a:p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Scholarship Jovana, Bologna</a:t>
            </a:r>
          </a:p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Innoschool, Mirandola</a:t>
            </a:r>
          </a:p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Scholarship Ivan, Reggio Emilia</a:t>
            </a:r>
          </a:p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Health Center Pande, Tanzania </a:t>
            </a:r>
          </a:p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Pediatric Ward, Hospital Subotica, Serbia</a:t>
            </a:r>
          </a:p>
          <a:p>
            <a:pPr algn="ctr">
              <a:buClrTx/>
              <a:buFontTx/>
              <a:buNone/>
            </a:pPr>
            <a:endParaRPr lang="it-IT" sz="1100" b="1">
              <a:solidFill>
                <a:srgbClr val="3155A4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it-IT" sz="2800" b="1" u="sng">
                <a:solidFill>
                  <a:srgbClr val="3155A4"/>
                </a:solidFill>
                <a:cs typeface="Arial" charset="0"/>
              </a:rPr>
              <a:t>Importo 6 progetti: 340.000 US$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8475"/>
            <a:ext cx="6500813" cy="48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58888" y="4076700"/>
            <a:ext cx="6553200" cy="936625"/>
          </a:xfrm>
          <a:prstGeom prst="rect">
            <a:avLst/>
          </a:prstGeom>
          <a:solidFill>
            <a:srgbClr val="3557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187450" y="4149725"/>
            <a:ext cx="6624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b="1">
                <a:cs typeface="Arial" charset="0"/>
              </a:rPr>
              <a:t>Belgrado,  </a:t>
            </a:r>
            <a:r>
              <a:rPr lang="it-IT">
                <a:cs typeface="Arial" charset="0"/>
              </a:rPr>
              <a:t>6 settembre 2013 </a:t>
            </a:r>
          </a:p>
          <a:p>
            <a:pPr algn="ctr">
              <a:buClrTx/>
              <a:buFontTx/>
              <a:buNone/>
            </a:pPr>
            <a:r>
              <a:rPr lang="it-IT">
                <a:cs typeface="Arial" charset="0"/>
              </a:rPr>
              <a:t>Cena di benvenuto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0" y="508000"/>
            <a:ext cx="9144000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3600">
                <a:solidFill>
                  <a:srgbClr val="3155A4"/>
                </a:solidFill>
                <a:cs typeface="Arial" charset="0"/>
              </a:rPr>
              <a:t>L</a:t>
            </a:r>
            <a:r>
              <a:rPr lang="en-US" sz="3600">
                <a:solidFill>
                  <a:srgbClr val="3155A4"/>
                </a:solidFill>
                <a:cs typeface="Arial" charset="0"/>
              </a:rPr>
              <a:t>’</a:t>
            </a:r>
            <a:r>
              <a:rPr lang="it-IT" sz="3600">
                <a:solidFill>
                  <a:srgbClr val="3155A4"/>
                </a:solidFill>
                <a:cs typeface="Arial" charset="0"/>
              </a:rPr>
              <a:t>8° MCW</a:t>
            </a:r>
          </a:p>
          <a:p>
            <a:pPr algn="ctr">
              <a:buClrTx/>
              <a:buFontTx/>
              <a:buNone/>
            </a:pPr>
            <a:r>
              <a:rPr lang="it-IT" sz="3600">
                <a:solidFill>
                  <a:srgbClr val="3155A4"/>
                </a:solidFill>
                <a:cs typeface="Arial" charset="0"/>
              </a:rPr>
              <a:t>si terrà a Ischia e Capri</a:t>
            </a:r>
          </a:p>
          <a:p>
            <a:pPr algn="ctr">
              <a:buClrTx/>
              <a:buFontTx/>
              <a:buNone/>
            </a:pPr>
            <a:r>
              <a:rPr lang="it-IT" sz="3600">
                <a:solidFill>
                  <a:srgbClr val="3155A4"/>
                </a:solidFill>
                <a:cs typeface="Arial" charset="0"/>
              </a:rPr>
              <a:t>dal 3 al 7 settembre 2014</a:t>
            </a:r>
          </a:p>
          <a:p>
            <a:pPr algn="ctr">
              <a:buClrTx/>
              <a:buFontTx/>
              <a:buNone/>
            </a:pPr>
            <a:endParaRPr lang="it-IT" sz="1600" b="1">
              <a:solidFill>
                <a:srgbClr val="3155A4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it-IT" sz="4000" b="1" i="1">
                <a:solidFill>
                  <a:srgbClr val="3155A4"/>
                </a:solidFill>
                <a:cs typeface="Arial" charset="0"/>
              </a:rPr>
              <a:t>Se volete stabilire </a:t>
            </a:r>
          </a:p>
          <a:p>
            <a:pPr algn="ctr">
              <a:buClrTx/>
              <a:buFontTx/>
              <a:buNone/>
            </a:pPr>
            <a:r>
              <a:rPr lang="it-IT" sz="4000" b="1" i="1">
                <a:solidFill>
                  <a:srgbClr val="3155A4"/>
                </a:solidFill>
                <a:cs typeface="Arial" charset="0"/>
              </a:rPr>
              <a:t>rapporti internazionali </a:t>
            </a:r>
          </a:p>
          <a:p>
            <a:pPr algn="ctr">
              <a:buClrTx/>
              <a:buFontTx/>
              <a:buNone/>
            </a:pPr>
            <a:r>
              <a:rPr lang="it-IT" sz="4000" b="1" i="1">
                <a:solidFill>
                  <a:srgbClr val="3155A4"/>
                </a:solidFill>
                <a:cs typeface="Arial" charset="0"/>
              </a:rPr>
              <a:t>e realizzare progetti, </a:t>
            </a:r>
          </a:p>
          <a:p>
            <a:pPr algn="ctr">
              <a:buClrTx/>
              <a:buFontTx/>
              <a:buNone/>
            </a:pPr>
            <a:r>
              <a:rPr lang="it-IT" sz="4000" b="1" i="1">
                <a:solidFill>
                  <a:srgbClr val="3155A4"/>
                </a:solidFill>
                <a:cs typeface="Arial" charset="0"/>
              </a:rPr>
              <a:t>partecipate numerosi!</a:t>
            </a:r>
          </a:p>
          <a:p>
            <a:pPr algn="ctr">
              <a:buClrTx/>
              <a:buFontTx/>
              <a:buNone/>
            </a:pPr>
            <a:endParaRPr lang="it-IT" sz="4000" b="1" i="1">
              <a:solidFill>
                <a:srgbClr val="3155A4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Group 1"/>
          <p:cNvGraphicFramePr>
            <a:graphicFrameLocks noGrp="1"/>
          </p:cNvGraphicFramePr>
          <p:nvPr/>
        </p:nvGraphicFramePr>
        <p:xfrm>
          <a:off x="360363" y="977900"/>
          <a:ext cx="8640762" cy="4541184"/>
        </p:xfrm>
        <a:graphic>
          <a:graphicData uri="http://schemas.openxmlformats.org/drawingml/2006/table">
            <a:tbl>
              <a:tblPr/>
              <a:tblGrid>
                <a:gridCol w="4465637"/>
                <a:gridCol w="4175125"/>
              </a:tblGrid>
              <a:tr h="236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Presidente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Leonardo de Angelis</a:t>
                      </a:r>
                    </a:p>
                  </a:txBody>
                  <a:tcPr marL="9360" marR="9360" marT="4023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 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Ravenna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Sottocommissione Sovvenzioni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Romano Mazzali</a:t>
                      </a:r>
                    </a:p>
                  </a:txBody>
                  <a:tcPr marL="9360" marR="9360" marT="4023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 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Reggio Emilia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Sottocommissione Buona Amministrazione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Domenico Poddie</a:t>
                      </a:r>
                    </a:p>
                  </a:txBody>
                  <a:tcPr marL="9360" marR="9360" marT="4023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(Stewardship)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Ravenna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Sottocommissione Raccolta Fondi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Giuseppe Berardo</a:t>
                      </a:r>
                    </a:p>
                  </a:txBody>
                  <a:tcPr marL="9360" marR="9360" marT="4023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 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Lugo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Sottocommissione Polio Plus 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Salvatore Amelio</a:t>
                      </a:r>
                    </a:p>
                  </a:txBody>
                  <a:tcPr marL="9360" marR="9360" marT="4023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 </a:t>
                      </a:r>
                    </a:p>
                  </a:txBody>
                  <a:tcPr marL="85680" marR="9360" marT="3699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Cento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Sottocommissione Borse di Studio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Marco Vitale</a:t>
                      </a:r>
                    </a:p>
                  </a:txBody>
                  <a:tcPr marL="9360" marR="9360" marT="4023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 (+ Borsisti della Pace)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Parma Est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Sottocommissione ex Borsisti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Stefano Zacchini</a:t>
                      </a:r>
                    </a:p>
                  </a:txBody>
                  <a:tcPr marL="9360" marR="9360" marT="4023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Alumni 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Bologna Carducci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Sottocommiss. Volontari del Rotary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Maurizio Marcialis</a:t>
                      </a:r>
                    </a:p>
                  </a:txBody>
                  <a:tcPr marL="9360" marR="9360" marT="4023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 </a:t>
                      </a:r>
                    </a:p>
                  </a:txBody>
                  <a:tcPr marL="9360" marR="9360" marT="3699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Comacchio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Sottocommissione VTT / VTE (ex GSE)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Elena Romanò</a:t>
                      </a:r>
                    </a:p>
                  </a:txBody>
                  <a:tcPr marL="9360" marR="9360" marT="4023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 </a:t>
                      </a:r>
                    </a:p>
                  </a:txBody>
                  <a:tcPr marL="9360" marR="9360" marT="3699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500" b="0" i="1" u="none" strike="noStrike" cap="none" normalizeH="0" baseline="0">
                          <a:ln>
                            <a:noFill/>
                          </a:ln>
                          <a:solidFill>
                            <a:srgbClr val="005DAA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Modena Muratori</a:t>
                      </a:r>
                    </a:p>
                  </a:txBody>
                  <a:tcPr marL="9360" marR="9360" marT="39150" marB="0" anchor="b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8240" name="Text Box 112"/>
          <p:cNvSpPr txBox="1">
            <a:spLocks noChangeArrowheads="1"/>
          </p:cNvSpPr>
          <p:nvPr/>
        </p:nvSpPr>
        <p:spPr bwMode="auto">
          <a:xfrm>
            <a:off x="0" y="292100"/>
            <a:ext cx="91440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600" b="1">
                <a:solidFill>
                  <a:srgbClr val="3557A2"/>
                </a:solidFill>
                <a:cs typeface="Times New Roman" charset="0"/>
              </a:rPr>
              <a:t>Commissione Distrettuale Fondazione Rotary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39750" y="620713"/>
            <a:ext cx="80645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lvl="2" indent="0">
              <a:spcBef>
                <a:spcPts val="800"/>
              </a:spcBef>
              <a:buClrTx/>
              <a:buFontTx/>
              <a:buNone/>
            </a:pPr>
            <a:r>
              <a:rPr lang="en-US" sz="3600" b="1" dirty="0" err="1">
                <a:solidFill>
                  <a:srgbClr val="3155A4"/>
                </a:solidFill>
                <a:cs typeface="Arial" charset="0"/>
              </a:rPr>
              <a:t>Sovvenzioni</a:t>
            </a:r>
            <a:r>
              <a:rPr lang="en-US" sz="3600" b="1" dirty="0">
                <a:solidFill>
                  <a:srgbClr val="3155A4"/>
                </a:solidFill>
                <a:cs typeface="Arial" charset="0"/>
              </a:rPr>
              <a:t> </a:t>
            </a:r>
            <a:r>
              <a:rPr lang="en-US" sz="3600" b="1" dirty="0" err="1">
                <a:solidFill>
                  <a:srgbClr val="3155A4"/>
                </a:solidFill>
                <a:cs typeface="Arial" charset="0"/>
              </a:rPr>
              <a:t>Globali</a:t>
            </a:r>
            <a:endParaRPr lang="en-US" sz="3600" b="1" dirty="0">
              <a:solidFill>
                <a:srgbClr val="3155A4"/>
              </a:solidFill>
              <a:cs typeface="Arial" charset="0"/>
            </a:endParaRPr>
          </a:p>
          <a:p>
            <a:pPr marL="0" lvl="2" indent="0">
              <a:spcBef>
                <a:spcPts val="600"/>
              </a:spcBef>
              <a:buClr>
                <a:srgbClr val="3557A2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3155A4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3155A4"/>
                </a:solidFill>
                <a:cs typeface="Arial" charset="0"/>
              </a:rPr>
              <a:t>Progetti</a:t>
            </a:r>
            <a:r>
              <a:rPr lang="en-US" dirty="0" smtClean="0">
                <a:solidFill>
                  <a:srgbClr val="3155A4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3155A4"/>
                </a:solidFill>
                <a:cs typeface="Arial" charset="0"/>
              </a:rPr>
              <a:t>internazionali</a:t>
            </a:r>
            <a:r>
              <a:rPr lang="en-US" dirty="0">
                <a:solidFill>
                  <a:srgbClr val="3155A4"/>
                </a:solidFill>
                <a:cs typeface="Arial" charset="0"/>
              </a:rPr>
              <a:t> a </a:t>
            </a:r>
            <a:r>
              <a:rPr lang="en-US" dirty="0" err="1">
                <a:solidFill>
                  <a:srgbClr val="3155A4"/>
                </a:solidFill>
                <a:cs typeface="Arial" charset="0"/>
              </a:rPr>
              <a:t>lungo</a:t>
            </a:r>
            <a:r>
              <a:rPr lang="en-US" dirty="0">
                <a:solidFill>
                  <a:srgbClr val="3155A4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3155A4"/>
                </a:solidFill>
                <a:cs typeface="Arial" charset="0"/>
              </a:rPr>
              <a:t>termine</a:t>
            </a:r>
            <a:endParaRPr lang="en-US" dirty="0">
              <a:solidFill>
                <a:srgbClr val="3155A4"/>
              </a:solidFill>
              <a:cs typeface="Arial" charset="0"/>
            </a:endParaRPr>
          </a:p>
          <a:p>
            <a:pPr marL="0" lvl="2" indent="0">
              <a:spcBef>
                <a:spcPts val="600"/>
              </a:spcBef>
              <a:buClr>
                <a:srgbClr val="3557A2"/>
              </a:buClr>
              <a:buFont typeface="Arial" charset="0"/>
              <a:buChar char="•"/>
            </a:pPr>
            <a:r>
              <a:rPr lang="it-IT" dirty="0" smtClean="0">
                <a:solidFill>
                  <a:srgbClr val="3155A4"/>
                </a:solidFill>
                <a:cs typeface="Arial" charset="0"/>
              </a:rPr>
              <a:t> Servono </a:t>
            </a:r>
            <a:r>
              <a:rPr lang="it-IT" dirty="0">
                <a:solidFill>
                  <a:srgbClr val="3155A4"/>
                </a:solidFill>
                <a:cs typeface="Arial" charset="0"/>
              </a:rPr>
              <a:t>a realizzare borse di studio, progetti umanitari e  </a:t>
            </a:r>
            <a:r>
              <a:rPr lang="it-IT" dirty="0" smtClean="0">
                <a:solidFill>
                  <a:srgbClr val="3155A4"/>
                </a:solidFill>
                <a:cs typeface="Arial" charset="0"/>
              </a:rPr>
              <a:t>       formazione </a:t>
            </a:r>
            <a:r>
              <a:rPr lang="it-IT" dirty="0">
                <a:solidFill>
                  <a:srgbClr val="3155A4"/>
                </a:solidFill>
                <a:cs typeface="Arial" charset="0"/>
              </a:rPr>
              <a:t>professionale</a:t>
            </a:r>
          </a:p>
          <a:p>
            <a:pPr marL="0" lvl="2" indent="0">
              <a:spcBef>
                <a:spcPts val="600"/>
              </a:spcBef>
              <a:buClr>
                <a:srgbClr val="3557A2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3155A4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3155A4"/>
                </a:solidFill>
                <a:cs typeface="Arial" charset="0"/>
              </a:rPr>
              <a:t>Sostenibili</a:t>
            </a:r>
            <a:r>
              <a:rPr lang="en-US" dirty="0" smtClean="0">
                <a:solidFill>
                  <a:srgbClr val="3155A4"/>
                </a:solidFill>
                <a:cs typeface="Arial" charset="0"/>
              </a:rPr>
              <a:t> </a:t>
            </a:r>
            <a:endParaRPr lang="en-US" dirty="0">
              <a:solidFill>
                <a:srgbClr val="3155A4"/>
              </a:solidFill>
              <a:cs typeface="Arial" charset="0"/>
            </a:endParaRPr>
          </a:p>
          <a:p>
            <a:pPr marL="0" lvl="2" indent="0">
              <a:spcBef>
                <a:spcPts val="600"/>
              </a:spcBef>
              <a:buClr>
                <a:srgbClr val="3557A2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3155A4"/>
                </a:solidFill>
                <a:cs typeface="Arial" charset="0"/>
              </a:rPr>
              <a:t> Da </a:t>
            </a:r>
            <a:r>
              <a:rPr lang="en-US" dirty="0" err="1">
                <a:solidFill>
                  <a:srgbClr val="3155A4"/>
                </a:solidFill>
                <a:cs typeface="Arial" charset="0"/>
              </a:rPr>
              <a:t>realizzare</a:t>
            </a:r>
            <a:r>
              <a:rPr lang="en-US" dirty="0">
                <a:solidFill>
                  <a:srgbClr val="3155A4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3155A4"/>
                </a:solidFill>
                <a:cs typeface="Arial" charset="0"/>
              </a:rPr>
              <a:t>nelle</a:t>
            </a:r>
            <a:r>
              <a:rPr lang="en-US" dirty="0">
                <a:solidFill>
                  <a:srgbClr val="3155A4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3155A4"/>
                </a:solidFill>
                <a:cs typeface="Arial" charset="0"/>
              </a:rPr>
              <a:t>aree</a:t>
            </a:r>
            <a:r>
              <a:rPr lang="en-US" dirty="0">
                <a:solidFill>
                  <a:srgbClr val="3155A4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3155A4"/>
                </a:solidFill>
                <a:cs typeface="Arial" charset="0"/>
              </a:rPr>
              <a:t>d’intervento</a:t>
            </a:r>
            <a:endParaRPr lang="en-US" dirty="0">
              <a:solidFill>
                <a:srgbClr val="3155A4"/>
              </a:solidFill>
              <a:cs typeface="Arial" charset="0"/>
            </a:endParaRPr>
          </a:p>
          <a:p>
            <a:pPr marL="0" lvl="2" indent="0">
              <a:spcBef>
                <a:spcPts val="600"/>
              </a:spcBef>
              <a:buClr>
                <a:srgbClr val="3557A2"/>
              </a:buClr>
              <a:buFont typeface="Arial" charset="0"/>
              <a:buChar char="•"/>
            </a:pPr>
            <a:r>
              <a:rPr lang="it-IT" dirty="0" smtClean="0">
                <a:solidFill>
                  <a:srgbClr val="3155A4"/>
                </a:solidFill>
                <a:cs typeface="Arial" charset="0"/>
              </a:rPr>
              <a:t> Sovvenzioni </a:t>
            </a:r>
            <a:r>
              <a:rPr lang="it-IT" dirty="0">
                <a:solidFill>
                  <a:srgbClr val="3155A4"/>
                </a:solidFill>
                <a:cs typeface="Arial" charset="0"/>
              </a:rPr>
              <a:t>di grande portata</a:t>
            </a:r>
            <a:r>
              <a:rPr lang="en-US" dirty="0">
                <a:solidFill>
                  <a:srgbClr val="3155A4"/>
                </a:solidFill>
                <a:cs typeface="Arial" charset="0"/>
              </a:rPr>
              <a:t> </a:t>
            </a:r>
          </a:p>
          <a:p>
            <a:pPr marL="0" lvl="2" indent="0">
              <a:spcBef>
                <a:spcPts val="600"/>
              </a:spcBef>
              <a:buClr>
                <a:srgbClr val="3557A2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3155A4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3155A4"/>
                </a:solidFill>
                <a:cs typeface="Arial" charset="0"/>
              </a:rPr>
              <a:t>Equiparazione</a:t>
            </a:r>
            <a:r>
              <a:rPr lang="en-US" dirty="0" smtClean="0">
                <a:solidFill>
                  <a:srgbClr val="3155A4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3155A4"/>
                </a:solidFill>
                <a:cs typeface="Arial" charset="0"/>
              </a:rPr>
              <a:t>dal </a:t>
            </a:r>
            <a:r>
              <a:rPr lang="en-US" dirty="0" err="1">
                <a:solidFill>
                  <a:srgbClr val="3155A4"/>
                </a:solidFill>
                <a:cs typeface="Arial" charset="0"/>
              </a:rPr>
              <a:t>Fondo</a:t>
            </a:r>
            <a:r>
              <a:rPr lang="en-US" dirty="0">
                <a:solidFill>
                  <a:srgbClr val="3155A4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3155A4"/>
                </a:solidFill>
                <a:cs typeface="Arial" charset="0"/>
              </a:rPr>
              <a:t>mondiale</a:t>
            </a:r>
            <a:endParaRPr lang="en-US" dirty="0">
              <a:solidFill>
                <a:srgbClr val="3155A4"/>
              </a:solidFill>
              <a:cs typeface="Arial" charset="0"/>
            </a:endParaRPr>
          </a:p>
          <a:p>
            <a:pPr marL="0" lvl="2" indent="0">
              <a:spcBef>
                <a:spcPts val="600"/>
              </a:spcBef>
              <a:buClrTx/>
              <a:buFontTx/>
              <a:buNone/>
            </a:pPr>
            <a:r>
              <a:rPr lang="en-US" b="1" dirty="0" err="1">
                <a:solidFill>
                  <a:srgbClr val="3557A2"/>
                </a:solidFill>
                <a:cs typeface="Arial" charset="0"/>
              </a:rPr>
              <a:t>Importo</a:t>
            </a:r>
            <a:r>
              <a:rPr lang="en-US" b="1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3557A2"/>
                </a:solidFill>
                <a:cs typeface="Arial" charset="0"/>
              </a:rPr>
              <a:t>minimo</a:t>
            </a:r>
            <a:r>
              <a:rPr lang="en-US" b="1" dirty="0">
                <a:solidFill>
                  <a:srgbClr val="3557A2"/>
                </a:solidFill>
                <a:cs typeface="Arial" charset="0"/>
              </a:rPr>
              <a:t> di </a:t>
            </a:r>
            <a:r>
              <a:rPr lang="en-US" b="1" dirty="0" err="1">
                <a:solidFill>
                  <a:srgbClr val="3557A2"/>
                </a:solidFill>
                <a:cs typeface="Arial" charset="0"/>
              </a:rPr>
              <a:t>ciasun</a:t>
            </a:r>
            <a:r>
              <a:rPr lang="en-US" b="1" dirty="0">
                <a:solidFill>
                  <a:srgbClr val="3557A2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3557A2"/>
                </a:solidFill>
                <a:cs typeface="Arial" charset="0"/>
              </a:rPr>
              <a:t>progetto</a:t>
            </a:r>
            <a:r>
              <a:rPr lang="en-US" b="1" dirty="0">
                <a:solidFill>
                  <a:srgbClr val="3557A2"/>
                </a:solidFill>
                <a:cs typeface="Arial" charset="0"/>
              </a:rPr>
              <a:t>: 30.000 USD</a:t>
            </a:r>
          </a:p>
          <a:p>
            <a:pPr algn="ctr">
              <a:spcBef>
                <a:spcPts val="600"/>
              </a:spcBef>
              <a:buClrTx/>
              <a:buFontTx/>
              <a:buNone/>
            </a:pPr>
            <a:endParaRPr lang="en-US" b="1" dirty="0">
              <a:solidFill>
                <a:srgbClr val="3557A2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836613"/>
            <a:ext cx="9144000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57200" lvl="1" indent="0" algn="ctr">
              <a:spcBef>
                <a:spcPts val="800"/>
              </a:spcBef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4000" b="1">
                <a:solidFill>
                  <a:srgbClr val="3557A2"/>
                </a:solidFill>
                <a:cs typeface="Arial" charset="0"/>
              </a:rPr>
              <a:t>Sovvenzioni Globali</a:t>
            </a:r>
          </a:p>
          <a:p>
            <a:pPr marL="457200" lvl="1" indent="0" algn="ctr">
              <a:spcBef>
                <a:spcPts val="800"/>
              </a:spcBef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3200">
                <a:solidFill>
                  <a:srgbClr val="3155A4"/>
                </a:solidFill>
                <a:cs typeface="Arial" charset="0"/>
              </a:rPr>
              <a:t>L</a:t>
            </a:r>
            <a:r>
              <a:rPr lang="en-US" sz="3200">
                <a:solidFill>
                  <a:srgbClr val="3155A4"/>
                </a:solidFill>
                <a:cs typeface="Arial" charset="0"/>
              </a:rPr>
              <a:t>’</a:t>
            </a:r>
            <a:r>
              <a:rPr lang="it-IT" sz="3200">
                <a:solidFill>
                  <a:srgbClr val="3155A4"/>
                </a:solidFill>
                <a:cs typeface="Arial" charset="0"/>
              </a:rPr>
              <a:t>equiparazione dal Fondo Mondiale deve essere uguale o superiore a 15.000 US$</a:t>
            </a:r>
          </a:p>
          <a:p>
            <a:pPr marL="457200" lvl="1" indent="0" algn="ctr">
              <a:spcBef>
                <a:spcPts val="400"/>
              </a:spcBef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it-IT" sz="1600">
              <a:solidFill>
                <a:srgbClr val="3155A4"/>
              </a:solidFill>
              <a:cs typeface="Arial" charset="0"/>
            </a:endParaRPr>
          </a:p>
          <a:p>
            <a:pPr marL="457200" lvl="1" indent="0" algn="ctr">
              <a:spcBef>
                <a:spcPts val="800"/>
              </a:spcBef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3200">
                <a:solidFill>
                  <a:srgbClr val="3155A4"/>
                </a:solidFill>
                <a:cs typeface="Arial" charset="0"/>
              </a:rPr>
              <a:t>Il contributo </a:t>
            </a:r>
            <a:r>
              <a:rPr lang="en-US" sz="3200">
                <a:solidFill>
                  <a:srgbClr val="3155A4"/>
                </a:solidFill>
                <a:cs typeface="Arial" charset="0"/>
              </a:rPr>
              <a:t>“</a:t>
            </a:r>
            <a:r>
              <a:rPr lang="it-IT" sz="3200">
                <a:solidFill>
                  <a:srgbClr val="3155A4"/>
                </a:solidFill>
                <a:cs typeface="Arial" charset="0"/>
              </a:rPr>
              <a:t>estero</a:t>
            </a:r>
            <a:r>
              <a:rPr lang="en-US" sz="3200">
                <a:solidFill>
                  <a:srgbClr val="3155A4"/>
                </a:solidFill>
                <a:cs typeface="Arial" charset="0"/>
              </a:rPr>
              <a:t>”</a:t>
            </a:r>
            <a:r>
              <a:rPr lang="it-IT" sz="3200">
                <a:solidFill>
                  <a:srgbClr val="3155A4"/>
                </a:solidFill>
                <a:cs typeface="Arial" charset="0"/>
              </a:rPr>
              <a:t> </a:t>
            </a:r>
            <a:r>
              <a:rPr lang="it-IT" sz="1600" b="1">
                <a:solidFill>
                  <a:srgbClr val="3155A4"/>
                </a:solidFill>
                <a:cs typeface="Arial" charset="0"/>
              </a:rPr>
              <a:t>(*)</a:t>
            </a:r>
            <a:r>
              <a:rPr lang="it-IT">
                <a:solidFill>
                  <a:srgbClr val="3155A4"/>
                </a:solidFill>
                <a:cs typeface="Arial" charset="0"/>
              </a:rPr>
              <a:t>  </a:t>
            </a:r>
            <a:r>
              <a:rPr lang="it-IT" sz="3200">
                <a:solidFill>
                  <a:srgbClr val="3155A4"/>
                </a:solidFill>
                <a:cs typeface="Arial" charset="0"/>
              </a:rPr>
              <a:t>deve essere almeno </a:t>
            </a:r>
          </a:p>
          <a:p>
            <a:pPr marL="457200" lvl="1" indent="0" algn="ctr">
              <a:spcBef>
                <a:spcPts val="800"/>
              </a:spcBef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3200">
                <a:solidFill>
                  <a:srgbClr val="3155A4"/>
                </a:solidFill>
                <a:cs typeface="Arial" charset="0"/>
              </a:rPr>
              <a:t>pari al 30% del contributo </a:t>
            </a:r>
            <a:r>
              <a:rPr lang="en-US" sz="3200">
                <a:solidFill>
                  <a:srgbClr val="3155A4"/>
                </a:solidFill>
                <a:cs typeface="Arial" charset="0"/>
              </a:rPr>
              <a:t>“</a:t>
            </a:r>
            <a:r>
              <a:rPr lang="it-IT" sz="3200">
                <a:solidFill>
                  <a:srgbClr val="3155A4"/>
                </a:solidFill>
                <a:cs typeface="Arial" charset="0"/>
              </a:rPr>
              <a:t>locale</a:t>
            </a:r>
            <a:r>
              <a:rPr lang="en-US" sz="3200">
                <a:solidFill>
                  <a:srgbClr val="3155A4"/>
                </a:solidFill>
                <a:cs typeface="Arial" charset="0"/>
              </a:rPr>
              <a:t>”</a:t>
            </a:r>
          </a:p>
          <a:p>
            <a:pPr marL="457200" lvl="1" indent="0" algn="ctr">
              <a:spcBef>
                <a:spcPts val="250"/>
              </a:spcBef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it-IT" sz="1000">
              <a:solidFill>
                <a:srgbClr val="3155A4"/>
              </a:solidFill>
              <a:cs typeface="Arial" charset="0"/>
            </a:endParaRPr>
          </a:p>
          <a:p>
            <a:pPr marL="457200" lvl="1" indent="0" algn="ctr">
              <a:spcBef>
                <a:spcPts val="450"/>
              </a:spcBef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it-IT" sz="1800" b="1" i="1">
                <a:solidFill>
                  <a:srgbClr val="3155A4"/>
                </a:solidFill>
                <a:cs typeface="Arial" charset="0"/>
              </a:rPr>
              <a:t>(*) prima dell</a:t>
            </a:r>
            <a:r>
              <a:rPr lang="en-US" sz="1800" b="1" i="1">
                <a:solidFill>
                  <a:srgbClr val="3155A4"/>
                </a:solidFill>
                <a:cs typeface="Arial" charset="0"/>
              </a:rPr>
              <a:t>’</a:t>
            </a:r>
            <a:r>
              <a:rPr lang="it-IT" sz="1800" b="1" i="1">
                <a:solidFill>
                  <a:srgbClr val="3155A4"/>
                </a:solidFill>
                <a:cs typeface="Arial" charset="0"/>
              </a:rPr>
              <a:t>equiparazione dal Fondo Mondiale</a:t>
            </a:r>
          </a:p>
          <a:p>
            <a:pPr marL="457200" lvl="1" indent="0" algn="ctr">
              <a:spcBef>
                <a:spcPts val="450"/>
              </a:spcBef>
              <a:buClrTx/>
              <a:buFontTx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endParaRPr lang="it-IT" sz="1800" b="1" i="1">
              <a:solidFill>
                <a:srgbClr val="333333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3701161"/>
              </p:ext>
            </p:extLst>
          </p:nvPr>
        </p:nvGraphicFramePr>
        <p:xfrm>
          <a:off x="444500" y="74613"/>
          <a:ext cx="8232775" cy="5291691"/>
        </p:xfrm>
        <a:graphic>
          <a:graphicData uri="http://schemas.openxmlformats.org/drawingml/2006/table">
            <a:tbl>
              <a:tblPr/>
              <a:tblGrid>
                <a:gridCol w="268288"/>
                <a:gridCol w="798512"/>
                <a:gridCol w="3090863"/>
                <a:gridCol w="1362075"/>
                <a:gridCol w="1243012"/>
                <a:gridCol w="687388"/>
                <a:gridCol w="782637"/>
              </a:tblGrid>
              <a:tr h="1873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N.</a:t>
                      </a:r>
                    </a:p>
                  </a:txBody>
                  <a:tcPr marL="6480" marR="6480" marT="29592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Grant</a:t>
                      </a:r>
                    </a:p>
                  </a:txBody>
                  <a:tcPr marL="6480" marR="6480" marT="29592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Grant Title/Place</a:t>
                      </a:r>
                    </a:p>
                  </a:txBody>
                  <a:tcPr marL="6480" marR="6480" marT="29592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Local Club</a:t>
                      </a:r>
                    </a:p>
                  </a:txBody>
                  <a:tcPr marL="6480" marR="6480" marT="29592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International</a:t>
                      </a:r>
                    </a:p>
                  </a:txBody>
                  <a:tcPr marL="6480" marR="6480" marT="29592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Budget</a:t>
                      </a:r>
                    </a:p>
                  </a:txBody>
                  <a:tcPr marL="6480" marR="6480" marT="29592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Status</a:t>
                      </a:r>
                    </a:p>
                  </a:txBody>
                  <a:tcPr marL="6480" marR="6480" marT="29592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14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Number</a:t>
                      </a:r>
                    </a:p>
                  </a:txBody>
                  <a:tcPr marL="6480" marR="6480" marT="29592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14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/District</a:t>
                      </a:r>
                    </a:p>
                  </a:txBody>
                  <a:tcPr marL="6480" marR="6480" marT="29592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Club/District</a:t>
                      </a:r>
                    </a:p>
                  </a:txBody>
                  <a:tcPr marL="6480" marR="6480" marT="29592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US$</a:t>
                      </a:r>
                    </a:p>
                  </a:txBody>
                  <a:tcPr marL="6480" marR="6480" marT="29592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rgbClr val="3557A2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9592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1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GG1412019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TRAINING PROGRAMS FOR POOR YOUNG DIABETES -  Dhaka, Bangladesh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Metropolitan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Dhaka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Ravenna, Foligno,  Tallahassee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      84.000 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Approved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3557A2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2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GG1414927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Helping</a:t>
                      </a: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  </a:t>
                      </a:r>
                      <a:r>
                        <a:rPr kumimoji="0" lang="it-IT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Hateg</a:t>
                      </a: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  Hospital,  </a:t>
                      </a:r>
                      <a:r>
                        <a:rPr kumimoji="0" lang="it-IT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Hateg</a:t>
                      </a: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,  Romania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Hateg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San Marino, Bologna V. Idice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      53.600 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Approved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3557A2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3 club D 2120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3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GG1411797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Scholarship Jovana, Bologna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Bologna Nord, Forlì 3 Valli, Lugo, Ravenna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3557A2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Zrenjanin, Serbia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          40.000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Approved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4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GG1414529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Scholarship Daniela Di Marcantonio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3557A2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3557A2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Abington at Edge Hill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Parma Est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      32.500 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Approved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3557A2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5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GG141485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Innoschool, Mirandola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Mirandola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Ravenna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Tallahassee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      77.000 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Approved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3557A2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100" b="0" i="0" u="none" strike="noStrike" cap="none" normalizeH="0" baseline="0">
                        <a:ln>
                          <a:noFill/>
                        </a:ln>
                        <a:solidFill>
                          <a:srgbClr val="3557A2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6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GG1417425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La Lucciola, Carpi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Carpi + 11 club Italia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Paddington, Nova Gorica, Cholet, Chisinau  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     132.900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Submitted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557A2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D 1130 (UK)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7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GG1125402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Scholarship Ivan, Reggio Emilia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Reggio Emilia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Terra  Matilde + 3 club A. Emiliana 1 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Novi Sad Dunav, Serbia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      40.000 </a:t>
                      </a: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Submitted</a:t>
                      </a:r>
                      <a:endParaRPr kumimoji="0" lang="it-IT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3557A2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8206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000" b="1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TOTALE</a:t>
                      </a:r>
                    </a:p>
                  </a:txBody>
                  <a:tcPr marL="6480" marR="6480" marT="34884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000" b="1" i="0" u="none" strike="noStrike" cap="none" normalizeH="0" baseline="0">
                        <a:ln>
                          <a:noFill/>
                        </a:ln>
                        <a:solidFill>
                          <a:srgbClr val="3557A2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000" b="1" i="0" u="none" strike="noStrike" cap="none" normalizeH="0" baseline="0">
                        <a:ln>
                          <a:noFill/>
                        </a:ln>
                        <a:solidFill>
                          <a:srgbClr val="3557A2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460.000</a:t>
                      </a:r>
                    </a:p>
                  </a:txBody>
                  <a:tcPr marL="6480" marR="6480" marT="30672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charset="0"/>
                        <a:ea typeface="ヒラギノ角ゴ Pro W3" charset="0"/>
                        <a:cs typeface="Arial" charset="0"/>
                      </a:endParaRPr>
                    </a:p>
                  </a:txBody>
                  <a:tcPr marL="6480" marR="6480" marT="17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557A2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ヒラギノ角ゴ Pro W3" charset="0"/>
                          <a:cs typeface="Arial" charset="0"/>
                        </a:rPr>
                        <a:t> </a:t>
                      </a:r>
                    </a:p>
                  </a:txBody>
                  <a:tcPr marL="6480" marR="6480" marT="2682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0" y="476250"/>
            <a:ext cx="9144000" cy="46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3200" b="1">
                <a:solidFill>
                  <a:srgbClr val="3557A2"/>
                </a:solidFill>
                <a:cs typeface="Arial" charset="0"/>
              </a:rPr>
              <a:t>Anno Rotariano 2013-2014   </a:t>
            </a:r>
          </a:p>
          <a:p>
            <a:pPr algn="ctr">
              <a:buClrTx/>
              <a:buFontTx/>
              <a:buNone/>
            </a:pPr>
            <a:r>
              <a:rPr lang="it-IT" sz="2800" b="1">
                <a:solidFill>
                  <a:srgbClr val="3557A2"/>
                </a:solidFill>
                <a:cs typeface="Arial" charset="0"/>
              </a:rPr>
              <a:t>   </a:t>
            </a:r>
          </a:p>
          <a:p>
            <a:pPr algn="ctr">
              <a:buClrTx/>
              <a:buFontTx/>
              <a:buNone/>
            </a:pPr>
            <a:r>
              <a:rPr lang="it-IT">
                <a:solidFill>
                  <a:srgbClr val="333333"/>
                </a:solidFill>
                <a:cs typeface="Arial" charset="0"/>
              </a:rPr>
              <a:t> </a:t>
            </a:r>
            <a:r>
              <a:rPr lang="it-IT">
                <a:solidFill>
                  <a:srgbClr val="3155A4"/>
                </a:solidFill>
                <a:cs typeface="Arial" charset="0"/>
              </a:rPr>
              <a:t>FODD disponibili:     </a:t>
            </a:r>
            <a:r>
              <a:rPr lang="it-IT" b="1">
                <a:solidFill>
                  <a:srgbClr val="3155A4"/>
                </a:solidFill>
                <a:cs typeface="Arial" charset="0"/>
              </a:rPr>
              <a:t>124.500 US$</a:t>
            </a:r>
          </a:p>
          <a:p>
            <a:pPr algn="ctr">
              <a:buClrTx/>
              <a:buFontTx/>
              <a:buNone/>
            </a:pPr>
            <a:r>
              <a:rPr lang="it-IT" b="1">
                <a:solidFill>
                  <a:srgbClr val="3155A4"/>
                </a:solidFill>
                <a:cs typeface="Arial" charset="0"/>
              </a:rPr>
              <a:t>    </a:t>
            </a:r>
            <a:r>
              <a:rPr lang="it-IT">
                <a:solidFill>
                  <a:srgbClr val="3155A4"/>
                </a:solidFill>
                <a:cs typeface="Arial" charset="0"/>
              </a:rPr>
              <a:t>FODD impegnati:</a:t>
            </a:r>
            <a:r>
              <a:rPr lang="it-IT" b="1">
                <a:solidFill>
                  <a:srgbClr val="3155A4"/>
                </a:solidFill>
                <a:cs typeface="Arial" charset="0"/>
              </a:rPr>
              <a:t>      -93.190 US$ </a:t>
            </a:r>
            <a:r>
              <a:rPr lang="it-IT" sz="1400" b="1">
                <a:solidFill>
                  <a:srgbClr val="3155A4"/>
                </a:solidFill>
                <a:cs typeface="Arial" charset="0"/>
              </a:rPr>
              <a:t>(*)</a:t>
            </a:r>
          </a:p>
          <a:p>
            <a:pPr algn="ctr">
              <a:buClrTx/>
              <a:buFontTx/>
              <a:buNone/>
            </a:pPr>
            <a:r>
              <a:rPr lang="it-IT">
                <a:solidFill>
                  <a:srgbClr val="3155A4"/>
                </a:solidFill>
                <a:cs typeface="Arial" charset="0"/>
              </a:rPr>
              <a:t>FODD promessi:       </a:t>
            </a:r>
            <a:r>
              <a:rPr lang="it-IT" b="1">
                <a:solidFill>
                  <a:srgbClr val="3155A4"/>
                </a:solidFill>
                <a:cs typeface="Arial" charset="0"/>
              </a:rPr>
              <a:t>-31.000 US$</a:t>
            </a:r>
          </a:p>
          <a:p>
            <a:pPr algn="ctr">
              <a:buClrTx/>
              <a:buFontTx/>
              <a:buNone/>
            </a:pPr>
            <a:r>
              <a:rPr lang="it-IT" b="1">
                <a:solidFill>
                  <a:srgbClr val="3155A4"/>
                </a:solidFill>
                <a:cs typeface="Arial" charset="0"/>
              </a:rPr>
              <a:t>		                     ----------------------</a:t>
            </a:r>
          </a:p>
          <a:p>
            <a:pPr algn="ctr">
              <a:buClrTx/>
              <a:buFontTx/>
              <a:buNone/>
            </a:pPr>
            <a:r>
              <a:rPr lang="it-IT" b="1">
                <a:solidFill>
                  <a:srgbClr val="3155A4"/>
                </a:solidFill>
                <a:cs typeface="Arial" charset="0"/>
              </a:rPr>
              <a:t>FODD residui:                    310 US$</a:t>
            </a:r>
          </a:p>
          <a:p>
            <a:pPr algn="ctr">
              <a:buClrTx/>
              <a:buFontTx/>
              <a:buNone/>
            </a:pPr>
            <a:endParaRPr lang="it-IT">
              <a:solidFill>
                <a:srgbClr val="3155A4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it-IT" sz="1800">
                <a:solidFill>
                  <a:srgbClr val="3155A4"/>
                </a:solidFill>
                <a:cs typeface="Arial" charset="0"/>
              </a:rPr>
              <a:t>(*) Nell</a:t>
            </a:r>
            <a:r>
              <a:rPr lang="en-US" sz="1800">
                <a:solidFill>
                  <a:srgbClr val="3155A4"/>
                </a:solidFill>
                <a:cs typeface="Arial" charset="0"/>
              </a:rPr>
              <a:t>’</a:t>
            </a:r>
            <a:r>
              <a:rPr lang="it-IT" sz="1800">
                <a:solidFill>
                  <a:srgbClr val="3155A4"/>
                </a:solidFill>
                <a:cs typeface="Arial" charset="0"/>
              </a:rPr>
              <a:t>importo sono inclusi:</a:t>
            </a:r>
          </a:p>
          <a:p>
            <a:pPr algn="ctr">
              <a:buClr>
                <a:srgbClr val="00246C"/>
              </a:buClr>
              <a:buFont typeface="Georgia" charset="0"/>
              <a:buChar char="-"/>
            </a:pPr>
            <a:r>
              <a:rPr lang="it-IT" sz="1800">
                <a:solidFill>
                  <a:srgbClr val="3155A4"/>
                </a:solidFill>
                <a:cs typeface="Arial" charset="0"/>
              </a:rPr>
              <a:t>FODD per i 7 GG approvati e/o in via di approvazione</a:t>
            </a:r>
          </a:p>
          <a:p>
            <a:pPr algn="ctr">
              <a:buClr>
                <a:srgbClr val="00246C"/>
              </a:buClr>
              <a:buFont typeface="Georgia" charset="0"/>
              <a:buChar char="-"/>
            </a:pPr>
            <a:r>
              <a:rPr lang="it-IT" sz="1800">
                <a:solidFill>
                  <a:srgbClr val="3155A4"/>
                </a:solidFill>
                <a:cs typeface="Arial" charset="0"/>
              </a:rPr>
              <a:t>FODD per altri 3 GG che stanno per essere presentati </a:t>
            </a:r>
            <a:r>
              <a:rPr lang="en-US" sz="1800">
                <a:solidFill>
                  <a:srgbClr val="3155A4"/>
                </a:solidFill>
                <a:cs typeface="Arial" charset="0"/>
              </a:rPr>
              <a:t>“</a:t>
            </a:r>
            <a:r>
              <a:rPr lang="it-IT" sz="1800">
                <a:solidFill>
                  <a:srgbClr val="3155A4"/>
                </a:solidFill>
                <a:cs typeface="Arial" charset="0"/>
              </a:rPr>
              <a:t>submitted</a:t>
            </a:r>
            <a:r>
              <a:rPr lang="en-US" sz="1800">
                <a:solidFill>
                  <a:srgbClr val="3155A4"/>
                </a:solidFill>
                <a:cs typeface="Arial" charset="0"/>
              </a:rPr>
              <a:t>”</a:t>
            </a:r>
          </a:p>
          <a:p>
            <a:pPr algn="ctr">
              <a:buClr>
                <a:srgbClr val="00246C"/>
              </a:buClr>
              <a:buFont typeface="Georgia" charset="0"/>
              <a:buChar char="-"/>
            </a:pPr>
            <a:r>
              <a:rPr lang="it-IT" sz="1800">
                <a:solidFill>
                  <a:srgbClr val="3155A4"/>
                </a:solidFill>
                <a:cs typeface="Arial" charset="0"/>
              </a:rPr>
              <a:t>FODD promessi al D 2202 (Spagna) e al D 2490 (Israele) </a:t>
            </a:r>
          </a:p>
          <a:p>
            <a:pPr algn="ctr">
              <a:buClrTx/>
              <a:buFontTx/>
              <a:buNone/>
            </a:pPr>
            <a:r>
              <a:rPr lang="it-IT" sz="1800">
                <a:solidFill>
                  <a:srgbClr val="3155A4"/>
                </a:solidFill>
                <a:cs typeface="Arial" charset="0"/>
              </a:rPr>
              <a:t>- FODD per </a:t>
            </a:r>
            <a:r>
              <a:rPr lang="en-US" sz="1800">
                <a:solidFill>
                  <a:srgbClr val="3155A4"/>
                </a:solidFill>
                <a:cs typeface="Arial" charset="0"/>
              </a:rPr>
              <a:t>“</a:t>
            </a:r>
            <a:r>
              <a:rPr lang="it-IT" sz="1800">
                <a:solidFill>
                  <a:srgbClr val="3155A4"/>
                </a:solidFill>
                <a:cs typeface="Arial" charset="0"/>
              </a:rPr>
              <a:t>Polio Plus</a:t>
            </a:r>
            <a:r>
              <a:rPr lang="en-US" sz="1800">
                <a:solidFill>
                  <a:srgbClr val="3155A4"/>
                </a:solidFill>
                <a:cs typeface="Arial" charset="0"/>
              </a:rPr>
              <a:t>”</a:t>
            </a:r>
            <a:r>
              <a:rPr lang="it-IT" sz="1800">
                <a:solidFill>
                  <a:srgbClr val="3155A4"/>
                </a:solidFill>
                <a:cs typeface="Arial" charset="0"/>
              </a:rPr>
              <a:t>   </a:t>
            </a:r>
            <a:r>
              <a:rPr lang="it-IT" b="1">
                <a:solidFill>
                  <a:srgbClr val="3155A4"/>
                </a:solidFill>
                <a:cs typeface="Arial" charset="0"/>
              </a:rPr>
              <a:t>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76250"/>
            <a:ext cx="6172200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4652963"/>
            <a:ext cx="91440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1800" b="1">
                <a:solidFill>
                  <a:srgbClr val="3557A2"/>
                </a:solidFill>
                <a:cs typeface="Arial" charset="0"/>
              </a:rPr>
              <a:t>GG1412019 – Formazione Giovani Diabetici Poveri, Dhaka, Bangladesh</a:t>
            </a:r>
          </a:p>
          <a:p>
            <a:pPr algn="ctr">
              <a:buClrTx/>
              <a:buFontTx/>
              <a:buNone/>
            </a:pPr>
            <a:r>
              <a:rPr lang="it-IT" sz="2000" b="1">
                <a:solidFill>
                  <a:srgbClr val="3155A4"/>
                </a:solidFill>
                <a:cs typeface="Arial" charset="0"/>
              </a:rPr>
              <a:t>Importo Progetto: 84.000 US$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3238" y="346075"/>
            <a:ext cx="5822950" cy="43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4724400"/>
            <a:ext cx="91440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000" b="1">
                <a:solidFill>
                  <a:srgbClr val="3557A2"/>
                </a:solidFill>
                <a:cs typeface="Arial" charset="0"/>
              </a:rPr>
              <a:t>GG1417425 – La Lucciola, Carpi</a:t>
            </a:r>
          </a:p>
          <a:p>
            <a:pPr algn="ctr">
              <a:buClrTx/>
              <a:buFontTx/>
              <a:buNone/>
            </a:pPr>
            <a:r>
              <a:rPr lang="it-IT" sz="1800" b="1">
                <a:solidFill>
                  <a:srgbClr val="3155A4"/>
                </a:solidFill>
                <a:cs typeface="Arial" charset="0"/>
              </a:rPr>
              <a:t>Importo Progetto:  132.900 US$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9050" y="620713"/>
            <a:ext cx="91440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3200" b="1" u="sng">
                <a:solidFill>
                  <a:srgbClr val="3557A2"/>
                </a:solidFill>
                <a:cs typeface="Arial" charset="0"/>
              </a:rPr>
              <a:t>Anno Rotariano 2014-2015</a:t>
            </a:r>
          </a:p>
          <a:p>
            <a:pPr algn="ctr">
              <a:buClrTx/>
              <a:buFontTx/>
              <a:buNone/>
            </a:pPr>
            <a:endParaRPr lang="it-IT" sz="3200" b="1" u="sng">
              <a:solidFill>
                <a:srgbClr val="3557A2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it-IT" sz="2800">
                <a:solidFill>
                  <a:srgbClr val="3155A4"/>
                </a:solidFill>
                <a:cs typeface="Arial" charset="0"/>
              </a:rPr>
              <a:t>FODD disponibili: </a:t>
            </a:r>
            <a:r>
              <a:rPr lang="it-IT" sz="2800" b="1">
                <a:solidFill>
                  <a:srgbClr val="3155A4"/>
                </a:solidFill>
                <a:cs typeface="Arial" charset="0"/>
              </a:rPr>
              <a:t>84.000 US$</a:t>
            </a:r>
          </a:p>
          <a:p>
            <a:pPr algn="ctr">
              <a:buClrTx/>
              <a:buFontTx/>
              <a:buNone/>
            </a:pPr>
            <a:r>
              <a:rPr lang="it-IT" sz="2800" b="1">
                <a:solidFill>
                  <a:srgbClr val="3155A4"/>
                </a:solidFill>
                <a:cs typeface="Arial" charset="0"/>
              </a:rPr>
              <a:t>     </a:t>
            </a:r>
            <a:r>
              <a:rPr lang="it-IT" sz="2800">
                <a:solidFill>
                  <a:srgbClr val="3155A4"/>
                </a:solidFill>
                <a:cs typeface="Arial" charset="0"/>
              </a:rPr>
              <a:t>FODD promessi:   </a:t>
            </a:r>
            <a:r>
              <a:rPr lang="it-IT" sz="2800" b="1">
                <a:solidFill>
                  <a:srgbClr val="3155A4"/>
                </a:solidFill>
                <a:cs typeface="Arial" charset="0"/>
              </a:rPr>
              <a:t>-67.000 US$ </a:t>
            </a:r>
            <a:r>
              <a:rPr lang="it-IT" sz="1600" b="1">
                <a:solidFill>
                  <a:srgbClr val="3155A4"/>
                </a:solidFill>
                <a:cs typeface="Arial" charset="0"/>
              </a:rPr>
              <a:t>(*)</a:t>
            </a:r>
          </a:p>
          <a:p>
            <a:pPr algn="ctr">
              <a:buClrTx/>
              <a:buFontTx/>
              <a:buNone/>
            </a:pPr>
            <a:r>
              <a:rPr lang="it-IT" sz="1600" b="1">
                <a:solidFill>
                  <a:srgbClr val="3155A4"/>
                </a:solidFill>
                <a:cs typeface="Arial" charset="0"/>
              </a:rPr>
              <a:t>                                                                 -----------------------------------</a:t>
            </a:r>
          </a:p>
          <a:p>
            <a:pPr algn="ctr">
              <a:buClrTx/>
              <a:buFontTx/>
              <a:buNone/>
            </a:pPr>
            <a:r>
              <a:rPr lang="it-IT" sz="2800" b="1">
                <a:solidFill>
                  <a:srgbClr val="3155A4"/>
                </a:solidFill>
                <a:cs typeface="Arial" charset="0"/>
              </a:rPr>
              <a:t>FODD residui:         17.000 US$</a:t>
            </a:r>
          </a:p>
          <a:p>
            <a:pPr algn="ctr">
              <a:buClrTx/>
              <a:buFontTx/>
              <a:buNone/>
            </a:pPr>
            <a:endParaRPr lang="it-IT" sz="2800" b="1">
              <a:solidFill>
                <a:srgbClr val="3155A4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it-IT" sz="1800">
                <a:solidFill>
                  <a:srgbClr val="3155A4"/>
                </a:solidFill>
                <a:cs typeface="Arial" charset="0"/>
              </a:rPr>
              <a:t>(*) Nell</a:t>
            </a:r>
            <a:r>
              <a:rPr lang="en-US" sz="1800">
                <a:solidFill>
                  <a:srgbClr val="3155A4"/>
                </a:solidFill>
                <a:cs typeface="Arial" charset="0"/>
              </a:rPr>
              <a:t>’</a:t>
            </a:r>
            <a:r>
              <a:rPr lang="it-IT" sz="1800">
                <a:solidFill>
                  <a:srgbClr val="3155A4"/>
                </a:solidFill>
                <a:cs typeface="Arial" charset="0"/>
              </a:rPr>
              <a:t>importo sono inclusi:</a:t>
            </a:r>
          </a:p>
          <a:p>
            <a:pPr algn="ctr">
              <a:buClrTx/>
              <a:buFontTx/>
              <a:buNone/>
            </a:pPr>
            <a:r>
              <a:rPr lang="it-IT" sz="1800">
                <a:solidFill>
                  <a:srgbClr val="3155A4"/>
                </a:solidFill>
                <a:cs typeface="Arial" charset="0"/>
              </a:rPr>
              <a:t> -FODD per 2 borse di studio in USA</a:t>
            </a:r>
          </a:p>
          <a:p>
            <a:pPr algn="ctr">
              <a:buClr>
                <a:srgbClr val="00B050"/>
              </a:buClr>
              <a:buFont typeface="Georgia" charset="0"/>
              <a:buChar char="-"/>
            </a:pPr>
            <a:r>
              <a:rPr lang="it-IT" sz="1800">
                <a:solidFill>
                  <a:srgbClr val="3155A4"/>
                </a:solidFill>
                <a:cs typeface="Arial" charset="0"/>
              </a:rPr>
              <a:t>FODD per 4 GG (Algeria, Brasile, India, Italia)</a:t>
            </a:r>
          </a:p>
          <a:p>
            <a:pPr algn="ctr">
              <a:buClr>
                <a:srgbClr val="00B050"/>
              </a:buClr>
              <a:buFont typeface="Georgia" charset="0"/>
              <a:buChar char="-"/>
            </a:pPr>
            <a:r>
              <a:rPr lang="it-IT" sz="1800">
                <a:solidFill>
                  <a:srgbClr val="3155A4"/>
                </a:solidFill>
                <a:cs typeface="Arial" charset="0"/>
              </a:rPr>
              <a:t> FODD per Polio Plus  </a:t>
            </a:r>
          </a:p>
          <a:p>
            <a:pPr algn="ctr">
              <a:buClrTx/>
              <a:buFontTx/>
              <a:buNone/>
            </a:pPr>
            <a:endParaRPr lang="it-IT" sz="1800">
              <a:solidFill>
                <a:srgbClr val="3155A4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0" y="404813"/>
            <a:ext cx="9144000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4000" b="1">
                <a:solidFill>
                  <a:srgbClr val="3557A2"/>
                </a:solidFill>
                <a:cs typeface="Arial" charset="0"/>
              </a:rPr>
              <a:t>Promozione dei Progetti</a:t>
            </a:r>
          </a:p>
          <a:p>
            <a:pPr algn="ctr">
              <a:buClrTx/>
              <a:buFontTx/>
              <a:buNone/>
            </a:pPr>
            <a:endParaRPr lang="it-IT" b="1">
              <a:solidFill>
                <a:srgbClr val="00B050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endParaRPr lang="it-IT" sz="4000" b="1">
              <a:solidFill>
                <a:srgbClr val="C00000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endParaRPr lang="it-IT" sz="4000" b="1">
              <a:solidFill>
                <a:srgbClr val="C00000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endParaRPr lang="it-IT" sz="4000" b="1">
              <a:solidFill>
                <a:srgbClr val="C00000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endParaRPr lang="it-IT" sz="4000" b="1">
              <a:solidFill>
                <a:srgbClr val="C00000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endParaRPr lang="it-IT" sz="4000" b="1">
              <a:solidFill>
                <a:srgbClr val="C00000"/>
              </a:solidFill>
              <a:cs typeface="Arial" charset="0"/>
            </a:endParaRPr>
          </a:p>
          <a:p>
            <a:pPr algn="ctr">
              <a:buClrTx/>
              <a:buFontTx/>
              <a:buNone/>
            </a:pPr>
            <a:r>
              <a:rPr lang="it-IT" sz="4000" b="1">
                <a:solidFill>
                  <a:srgbClr val="3155A4"/>
                </a:solidFill>
                <a:cs typeface="Arial" charset="0"/>
              </a:rPr>
              <a:t>Il Multi-Club Workshop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68413"/>
            <a:ext cx="3751262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20054</TotalTime>
  <Words>725</Words>
  <Application>Microsoft Office PowerPoint</Application>
  <PresentationFormat>Presentazione su schermo (4:3)</PresentationFormat>
  <Paragraphs>311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Titoli diapositive</vt:lpstr>
      </vt:variant>
      <vt:variant>
        <vt:i4>16</vt:i4>
      </vt:variant>
    </vt:vector>
  </HeadingPairs>
  <TitlesOfParts>
    <vt:vector size="31" baseType="lpstr">
      <vt:lpstr>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19_Office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SEGRETERIA1213</cp:lastModifiedBy>
  <cp:revision>756</cp:revision>
  <cp:lastPrinted>2013-04-11T19:55:04Z</cp:lastPrinted>
  <dcterms:created xsi:type="dcterms:W3CDTF">2010-04-16T20:11:30Z</dcterms:created>
  <dcterms:modified xsi:type="dcterms:W3CDTF">2014-03-03T09:09:09Z</dcterms:modified>
</cp:coreProperties>
</file>