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68" r:id="rId3"/>
    <p:sldId id="269" r:id="rId4"/>
    <p:sldId id="274" r:id="rId5"/>
    <p:sldId id="287" r:id="rId6"/>
    <p:sldId id="275" r:id="rId7"/>
    <p:sldId id="282" r:id="rId8"/>
    <p:sldId id="258" r:id="rId9"/>
    <p:sldId id="262" r:id="rId10"/>
    <p:sldId id="263" r:id="rId11"/>
    <p:sldId id="288" r:id="rId12"/>
    <p:sldId id="289" r:id="rId13"/>
    <p:sldId id="294" r:id="rId14"/>
    <p:sldId id="295" r:id="rId15"/>
    <p:sldId id="286" r:id="rId16"/>
    <p:sldId id="276" r:id="rId17"/>
    <p:sldId id="265" r:id="rId18"/>
    <p:sldId id="266" r:id="rId19"/>
    <p:sldId id="291" r:id="rId20"/>
    <p:sldId id="267" r:id="rId21"/>
    <p:sldId id="270" r:id="rId22"/>
    <p:sldId id="271" r:id="rId23"/>
    <p:sldId id="272" r:id="rId24"/>
    <p:sldId id="273" r:id="rId25"/>
    <p:sldId id="277" r:id="rId26"/>
    <p:sldId id="278" r:id="rId27"/>
    <p:sldId id="279" r:id="rId28"/>
    <p:sldId id="280" r:id="rId29"/>
    <p:sldId id="297" r:id="rId30"/>
    <p:sldId id="298" r:id="rId31"/>
    <p:sldId id="299" r:id="rId32"/>
    <p:sldId id="292" r:id="rId33"/>
    <p:sldId id="293" r:id="rId34"/>
    <p:sldId id="284" r:id="rId35"/>
    <p:sldId id="296" r:id="rId3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CB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2" autoAdjust="0"/>
    <p:restoredTop sz="94660"/>
  </p:normalViewPr>
  <p:slideViewPr>
    <p:cSldViewPr snapToGrid="0">
      <p:cViewPr varScale="1">
        <p:scale>
          <a:sx n="71" d="100"/>
          <a:sy n="71" d="100"/>
        </p:scale>
        <p:origin x="47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3D21E-F2CB-4848-9401-92B5583574C3}" type="datetimeFigureOut">
              <a:rPr lang="it-IT" smtClean="0"/>
              <a:t>24/02/2015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C90B3-3067-484F-B7C1-00723FEF2F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1667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SzPct val="45000"/>
              <a:buFont typeface="Wingdings" panose="05000000000000000000" pitchFamily="2" charset="2"/>
              <a:buNone/>
            </a:pPr>
            <a:fld id="{C0DB6907-750D-41EA-800E-058C571FB233}" type="slidenum">
              <a:rPr lang="en-US" altLang="it-IT" sz="12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 eaLnBrk="1" hangingPunct="1">
                <a:buSzPct val="45000"/>
                <a:buFont typeface="Wingdings" panose="05000000000000000000" pitchFamily="2" charset="2"/>
                <a:buNone/>
              </a:pPr>
              <a:t>1</a:t>
            </a:fld>
            <a:endParaRPr lang="en-US" altLang="it-IT" sz="12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3174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solidFill>
            <a:srgbClr val="FFFFFF"/>
          </a:solidFill>
          <a:ln/>
        </p:spPr>
      </p:sp>
      <p:sp>
        <p:nvSpPr>
          <p:cNvPr id="491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ln/>
          <a:extLst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750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C90B3-3067-484F-B7C1-00723FEF2F8D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6686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A77C-9FD2-4515-8998-4872C12EBA1F}" type="datetimeFigureOut">
              <a:rPr lang="it-IT" smtClean="0"/>
              <a:t>24/02/2015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DE68-53AB-4422-A9D6-BB0C881689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5945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A77C-9FD2-4515-8998-4872C12EBA1F}" type="datetimeFigureOut">
              <a:rPr lang="it-IT" smtClean="0"/>
              <a:t>24/02/2015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DE68-53AB-4422-A9D6-BB0C881689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3940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A77C-9FD2-4515-8998-4872C12EBA1F}" type="datetimeFigureOut">
              <a:rPr lang="it-IT" smtClean="0"/>
              <a:t>24/02/2015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DE68-53AB-4422-A9D6-BB0C881689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8161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A77C-9FD2-4515-8998-4872C12EBA1F}" type="datetimeFigureOut">
              <a:rPr lang="it-IT" smtClean="0"/>
              <a:t>24/02/2015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DE68-53AB-4422-A9D6-BB0C881689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549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A77C-9FD2-4515-8998-4872C12EBA1F}" type="datetimeFigureOut">
              <a:rPr lang="it-IT" smtClean="0"/>
              <a:t>24/02/2015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DE68-53AB-4422-A9D6-BB0C881689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9995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A77C-9FD2-4515-8998-4872C12EBA1F}" type="datetimeFigureOut">
              <a:rPr lang="it-IT" smtClean="0"/>
              <a:t>24/02/2015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DE68-53AB-4422-A9D6-BB0C881689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1790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A77C-9FD2-4515-8998-4872C12EBA1F}" type="datetimeFigureOut">
              <a:rPr lang="it-IT" smtClean="0"/>
              <a:t>24/02/2015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DE68-53AB-4422-A9D6-BB0C881689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8623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A77C-9FD2-4515-8998-4872C12EBA1F}" type="datetimeFigureOut">
              <a:rPr lang="it-IT" smtClean="0"/>
              <a:t>24/02/2015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DE68-53AB-4422-A9D6-BB0C881689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9892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A77C-9FD2-4515-8998-4872C12EBA1F}" type="datetimeFigureOut">
              <a:rPr lang="it-IT" smtClean="0"/>
              <a:t>24/02/2015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DE68-53AB-4422-A9D6-BB0C881689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4660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A77C-9FD2-4515-8998-4872C12EBA1F}" type="datetimeFigureOut">
              <a:rPr lang="it-IT" smtClean="0"/>
              <a:t>24/02/2015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DE68-53AB-4422-A9D6-BB0C881689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9339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A77C-9FD2-4515-8998-4872C12EBA1F}" type="datetimeFigureOut">
              <a:rPr lang="it-IT" smtClean="0"/>
              <a:t>24/02/2015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DE68-53AB-4422-A9D6-BB0C881689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615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3A77C-9FD2-4515-8998-4872C12EBA1F}" type="datetimeFigureOut">
              <a:rPr lang="it-IT" smtClean="0"/>
              <a:t>24/02/2015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4DE68-53AB-4422-A9D6-BB0C881689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929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0435"/>
            <a:ext cx="4680505" cy="186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524000" y="3602038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spcBef>
                <a:spcPts val="500"/>
              </a:spcBef>
              <a:buClrTx/>
            </a:pPr>
            <a:r>
              <a:rPr lang="it-IT" altLang="it-IT" b="1">
                <a:solidFill>
                  <a:srgbClr val="FFFFFF"/>
                </a:solidFill>
              </a:rPr>
              <a:t>SEMINARIO ISTRUZIONE SQUADRA DISTRETTUALE</a:t>
            </a:r>
            <a:br>
              <a:rPr lang="it-IT" altLang="it-IT" b="1">
                <a:solidFill>
                  <a:srgbClr val="FFFFFF"/>
                </a:solidFill>
              </a:rPr>
            </a:br>
            <a:r>
              <a:rPr lang="it-IT" altLang="it-IT">
                <a:solidFill>
                  <a:srgbClr val="FFFFFF"/>
                </a:solidFill>
              </a:rPr>
              <a:t>Repubblica di San Marino, 22 Febbraio 2014</a:t>
            </a: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 flipV="1">
            <a:off x="1524000" y="3367377"/>
            <a:ext cx="9144000" cy="11445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/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1524000" y="3602038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spcBef>
                <a:spcPts val="500"/>
              </a:spcBef>
              <a:buClrTx/>
            </a:pPr>
            <a:r>
              <a:rPr lang="it-IT" altLang="it-IT" b="1" dirty="0">
                <a:solidFill>
                  <a:srgbClr val="FFFFFF"/>
                </a:solidFill>
                <a:latin typeface="Georgia" panose="02040502050405020303" pitchFamily="18" charset="0"/>
              </a:rPr>
              <a:t>SEMINARIO ISTRUZIONE SQUADRA DISTRETTUALE</a:t>
            </a:r>
            <a:br>
              <a:rPr lang="it-IT" altLang="it-IT" b="1" dirty="0">
                <a:solidFill>
                  <a:srgbClr val="FFFFFF"/>
                </a:solidFill>
                <a:latin typeface="Georgia" panose="02040502050405020303" pitchFamily="18" charset="0"/>
              </a:rPr>
            </a:br>
            <a:r>
              <a:rPr lang="it-IT" altLang="it-IT" dirty="0">
                <a:solidFill>
                  <a:srgbClr val="FFFFFF"/>
                </a:solidFill>
                <a:latin typeface="Georgia" panose="02040502050405020303" pitchFamily="18" charset="0"/>
              </a:rPr>
              <a:t>Repubblica di San Marino, 28 Febbraio 2015</a:t>
            </a:r>
          </a:p>
        </p:txBody>
      </p:sp>
      <p:sp>
        <p:nvSpPr>
          <p:cNvPr id="17416" name="Text Box 4"/>
          <p:cNvSpPr txBox="1">
            <a:spLocks noChangeArrowheads="1"/>
          </p:cNvSpPr>
          <p:nvPr/>
        </p:nvSpPr>
        <p:spPr bwMode="auto">
          <a:xfrm>
            <a:off x="1991544" y="1781524"/>
            <a:ext cx="30972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spcBef>
                <a:spcPts val="500"/>
              </a:spcBef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Distretto 2072</a:t>
            </a:r>
          </a:p>
        </p:txBody>
      </p:sp>
      <p:sp>
        <p:nvSpPr>
          <p:cNvPr id="17417" name="Text Box 6"/>
          <p:cNvSpPr txBox="1">
            <a:spLocks noChangeArrowheads="1"/>
          </p:cNvSpPr>
          <p:nvPr/>
        </p:nvSpPr>
        <p:spPr bwMode="auto">
          <a:xfrm>
            <a:off x="1523999" y="4732750"/>
            <a:ext cx="9144001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altLang="it-IT" sz="4400" dirty="0" smtClean="0">
                <a:solidFill>
                  <a:srgbClr val="3155A4"/>
                </a:solidFill>
                <a:latin typeface="Georgia" panose="02040502050405020303" pitchFamily="18" charset="0"/>
              </a:rPr>
              <a:t>Leonardo de Angelis</a:t>
            </a:r>
            <a:r>
              <a:rPr lang="it-IT" altLang="it-IT" sz="4400" dirty="0">
                <a:solidFill>
                  <a:srgbClr val="958D85"/>
                </a:solidFill>
                <a:latin typeface="Georgia" panose="02040502050405020303" pitchFamily="18" charset="0"/>
              </a:rPr>
              <a:t/>
            </a:r>
            <a:br>
              <a:rPr lang="it-IT" altLang="it-IT" sz="4400" dirty="0">
                <a:solidFill>
                  <a:srgbClr val="958D85"/>
                </a:solidFill>
                <a:latin typeface="Georgia" panose="02040502050405020303" pitchFamily="18" charset="0"/>
              </a:rPr>
            </a:br>
            <a:r>
              <a:rPr lang="it-IT" altLang="it-IT" b="1" dirty="0">
                <a:solidFill>
                  <a:srgbClr val="3557A2"/>
                </a:solidFill>
                <a:latin typeface="Georgia" panose="02040502050405020303" pitchFamily="18" charset="0"/>
              </a:rPr>
              <a:t>Commissione </a:t>
            </a:r>
            <a:r>
              <a:rPr lang="it-IT" altLang="it-IT" b="1" dirty="0" smtClean="0">
                <a:solidFill>
                  <a:srgbClr val="3557A2"/>
                </a:solidFill>
                <a:latin typeface="Georgia" panose="02040502050405020303" pitchFamily="18" charset="0"/>
              </a:rPr>
              <a:t>Distrettuale </a:t>
            </a:r>
            <a:endParaRPr lang="it-IT" altLang="it-IT" b="1" dirty="0">
              <a:solidFill>
                <a:srgbClr val="3557A2"/>
              </a:solidFill>
              <a:latin typeface="Georgia" panose="02040502050405020303" pitchFamily="18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it-IT" altLang="it-IT" b="1" dirty="0" smtClean="0">
                <a:solidFill>
                  <a:srgbClr val="3557A2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b="1" dirty="0">
              <a:solidFill>
                <a:srgbClr val="3557A2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8833" y="510434"/>
            <a:ext cx="3520333" cy="235402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524000" y="2378730"/>
            <a:ext cx="4680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Governatore 2015-2016  Paolo </a:t>
            </a:r>
            <a:r>
              <a:rPr lang="it-IT" b="1" dirty="0">
                <a:solidFill>
                  <a:srgbClr val="0070C0"/>
                </a:solidFill>
              </a:rPr>
              <a:t>Pasini</a:t>
            </a:r>
            <a:endParaRPr lang="it-IT" sz="2000" b="1" dirty="0">
              <a:solidFill>
                <a:srgbClr val="0070C0"/>
              </a:solidFill>
            </a:endParaRPr>
          </a:p>
          <a:p>
            <a:pPr algn="ctr"/>
            <a:r>
              <a:rPr lang="it-IT" b="1" dirty="0" smtClean="0">
                <a:solidFill>
                  <a:srgbClr val="0070C0"/>
                </a:solidFill>
              </a:rPr>
              <a:t>Emilia Romagna – Repubblica di San Marino</a:t>
            </a:r>
            <a:endParaRPr lang="it-IT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8664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SISD – SIAG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Repubblica di San Marino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CasellaDiTesto 1"/>
          <p:cNvSpPr txBox="1">
            <a:spLocks noChangeArrowheads="1"/>
          </p:cNvSpPr>
          <p:nvPr/>
        </p:nvSpPr>
        <p:spPr bwMode="auto">
          <a:xfrm>
            <a:off x="0" y="2340862"/>
            <a:ext cx="121920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sz="3200" b="1" dirty="0">
                <a:solidFill>
                  <a:srgbClr val="0070C0"/>
                </a:solidFill>
                <a:latin typeface="Georgia" panose="02040502050405020303" pitchFamily="18" charset="0"/>
              </a:rPr>
              <a:t>Le donazioni al Fondo Annuale </a:t>
            </a:r>
          </a:p>
          <a:p>
            <a:pPr algn="ctr"/>
            <a:r>
              <a:rPr lang="it-IT" altLang="it-IT" sz="3200" b="1" dirty="0">
                <a:solidFill>
                  <a:srgbClr val="0070C0"/>
                </a:solidFill>
                <a:latin typeface="Georgia" panose="02040502050405020303" pitchFamily="18" charset="0"/>
              </a:rPr>
              <a:t>sono pertanto determinanti </a:t>
            </a:r>
          </a:p>
          <a:p>
            <a:pPr algn="ctr"/>
            <a:r>
              <a:rPr lang="it-IT" altLang="it-IT" sz="3200" b="1" dirty="0">
                <a:solidFill>
                  <a:srgbClr val="0070C0"/>
                </a:solidFill>
                <a:latin typeface="Georgia" panose="02040502050405020303" pitchFamily="18" charset="0"/>
              </a:rPr>
              <a:t>per la realizzazione di importanti </a:t>
            </a:r>
          </a:p>
          <a:p>
            <a:pPr algn="ctr"/>
            <a:r>
              <a:rPr lang="it-IT" altLang="it-IT" sz="3200" b="1" dirty="0">
                <a:solidFill>
                  <a:srgbClr val="0070C0"/>
                </a:solidFill>
                <a:latin typeface="Georgia" panose="02040502050405020303" pitchFamily="18" charset="0"/>
              </a:rPr>
              <a:t>progetti umanitari e borse di studio </a:t>
            </a:r>
          </a:p>
        </p:txBody>
      </p:sp>
    </p:spTree>
    <p:extLst>
      <p:ext uri="{BB962C8B-B14F-4D97-AF65-F5344CB8AC3E}">
        <p14:creationId xmlns:p14="http://schemas.microsoft.com/office/powerpoint/2010/main" val="396594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SISD – SIAG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Repubblica di San Marino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2729753"/>
            <a:ext cx="1203511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Sovvenzioni</a:t>
            </a:r>
          </a:p>
          <a:p>
            <a:pPr algn="ctr"/>
            <a:r>
              <a:rPr lang="it-IT" sz="4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Progetti</a:t>
            </a:r>
            <a:endParaRPr lang="it-IT" sz="4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7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SISD – SIAG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Repubblica di San Marino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490492" y="1160620"/>
            <a:ext cx="80137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6550" indent="-336550">
              <a:lnSpc>
                <a:spcPct val="130000"/>
              </a:lnSpc>
              <a:spcBef>
                <a:spcPct val="20000"/>
              </a:spcBef>
              <a:defRPr/>
            </a:pPr>
            <a:r>
              <a:rPr lang="it-IT" sz="320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t-IT" sz="3200" kern="0" dirty="0">
                <a:solidFill>
                  <a:srgbClr val="7030A0"/>
                </a:solidFill>
                <a:latin typeface="Georgia" panose="02040502050405020303" pitchFamily="18" charset="0"/>
                <a:cs typeface="Times New Roman" pitchFamily="18" charset="0"/>
              </a:rPr>
              <a:t>Pace e prevenzione/risoluzione conflitti</a:t>
            </a:r>
            <a:r>
              <a:rPr lang="en-US" sz="3200" kern="0" dirty="0">
                <a:solidFill>
                  <a:srgbClr val="7030A0"/>
                </a:solidFill>
                <a:latin typeface="Georgia" panose="02040502050405020303" pitchFamily="18" charset="0"/>
                <a:cs typeface="Times New Roman" pitchFamily="18" charset="0"/>
              </a:rPr>
              <a:t> </a:t>
            </a:r>
          </a:p>
          <a:p>
            <a:pPr marL="336550" indent="-336550">
              <a:lnSpc>
                <a:spcPct val="130000"/>
              </a:lnSpc>
              <a:spcBef>
                <a:spcPct val="20000"/>
              </a:spcBef>
              <a:defRPr/>
            </a:pPr>
            <a:r>
              <a:rPr lang="it-IT" sz="3200" kern="0" dirty="0">
                <a:solidFill>
                  <a:srgbClr val="0070C0"/>
                </a:solidFill>
                <a:latin typeface="Georgia" panose="02040502050405020303" pitchFamily="18" charset="0"/>
                <a:cs typeface="Times New Roman" pitchFamily="18" charset="0"/>
              </a:rPr>
              <a:t>	</a:t>
            </a:r>
            <a:r>
              <a:rPr lang="it-IT" sz="3200" kern="0" dirty="0">
                <a:solidFill>
                  <a:srgbClr val="00B050"/>
                </a:solidFill>
                <a:latin typeface="Georgia" panose="02040502050405020303" pitchFamily="18" charset="0"/>
                <a:cs typeface="Times New Roman" pitchFamily="18" charset="0"/>
              </a:rPr>
              <a:t>Prevenzione e cura delle malattie</a:t>
            </a:r>
            <a:r>
              <a:rPr lang="en-US" sz="3200" kern="0" dirty="0">
                <a:solidFill>
                  <a:srgbClr val="00B050"/>
                </a:solidFill>
                <a:latin typeface="Georgia" panose="02040502050405020303" pitchFamily="18" charset="0"/>
                <a:cs typeface="Times New Roman" pitchFamily="18" charset="0"/>
              </a:rPr>
              <a:t> </a:t>
            </a:r>
          </a:p>
          <a:p>
            <a:pPr marL="336550" indent="-336550">
              <a:lnSpc>
                <a:spcPct val="130000"/>
              </a:lnSpc>
              <a:spcBef>
                <a:spcPct val="20000"/>
              </a:spcBef>
              <a:defRPr/>
            </a:pPr>
            <a:r>
              <a:rPr lang="it-IT" sz="3200" kern="0" dirty="0">
                <a:solidFill>
                  <a:srgbClr val="0070C0"/>
                </a:solidFill>
                <a:latin typeface="Georgia" panose="02040502050405020303" pitchFamily="18" charset="0"/>
                <a:cs typeface="Times New Roman" pitchFamily="18" charset="0"/>
              </a:rPr>
              <a:t>	Acqua e strutture igienico-sanitarie</a:t>
            </a:r>
            <a:r>
              <a:rPr lang="en-US" sz="3200" kern="0" dirty="0">
                <a:solidFill>
                  <a:srgbClr val="0070C0"/>
                </a:solidFill>
                <a:latin typeface="Georgia" panose="02040502050405020303" pitchFamily="18" charset="0"/>
                <a:cs typeface="Times New Roman" pitchFamily="18" charset="0"/>
              </a:rPr>
              <a:t> </a:t>
            </a:r>
          </a:p>
          <a:p>
            <a:pPr marL="336550" indent="-336550">
              <a:lnSpc>
                <a:spcPct val="130000"/>
              </a:lnSpc>
              <a:spcBef>
                <a:spcPct val="20000"/>
              </a:spcBef>
              <a:defRPr/>
            </a:pPr>
            <a:r>
              <a:rPr lang="it-IT" sz="3200" kern="0" dirty="0">
                <a:solidFill>
                  <a:srgbClr val="0070C0"/>
                </a:solidFill>
                <a:latin typeface="Georgia" panose="02040502050405020303" pitchFamily="18" charset="0"/>
                <a:cs typeface="Times New Roman" pitchFamily="18" charset="0"/>
              </a:rPr>
              <a:t>	</a:t>
            </a:r>
            <a:r>
              <a:rPr lang="it-IT" sz="3200" kern="0" dirty="0">
                <a:solidFill>
                  <a:srgbClr val="E74BAF"/>
                </a:solidFill>
                <a:latin typeface="Georgia" panose="02040502050405020303" pitchFamily="18" charset="0"/>
                <a:cs typeface="Times New Roman" pitchFamily="18" charset="0"/>
              </a:rPr>
              <a:t>Salute materna e infantile</a:t>
            </a:r>
            <a:endParaRPr lang="en-US" sz="3200" kern="0" dirty="0">
              <a:solidFill>
                <a:srgbClr val="E74BAF"/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pPr marL="336550" indent="-336550">
              <a:lnSpc>
                <a:spcPct val="130000"/>
              </a:lnSpc>
              <a:spcBef>
                <a:spcPct val="20000"/>
              </a:spcBef>
              <a:defRPr/>
            </a:pPr>
            <a:r>
              <a:rPr lang="it-IT" sz="3200" kern="0" dirty="0">
                <a:solidFill>
                  <a:srgbClr val="0070C0"/>
                </a:solidFill>
                <a:latin typeface="Georgia" panose="02040502050405020303" pitchFamily="18" charset="0"/>
                <a:cs typeface="Times New Roman" pitchFamily="18" charset="0"/>
              </a:rPr>
              <a:t>	</a:t>
            </a:r>
            <a:r>
              <a:rPr lang="it-IT" sz="3200" kern="0" dirty="0">
                <a:solidFill>
                  <a:srgbClr val="EA8C3E"/>
                </a:solidFill>
                <a:latin typeface="Georgia" panose="02040502050405020303" pitchFamily="18" charset="0"/>
                <a:cs typeface="Times New Roman" pitchFamily="18" charset="0"/>
              </a:rPr>
              <a:t>Alfabetizzazione e educazione di base</a:t>
            </a:r>
            <a:endParaRPr lang="en-US" sz="3200" kern="0" dirty="0">
              <a:solidFill>
                <a:srgbClr val="EA8C3E"/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pPr marL="336550" indent="-336550">
              <a:lnSpc>
                <a:spcPct val="130000"/>
              </a:lnSpc>
              <a:spcBef>
                <a:spcPct val="20000"/>
              </a:spcBef>
              <a:defRPr/>
            </a:pPr>
            <a:r>
              <a:rPr lang="it-IT" sz="3200" kern="0" dirty="0">
                <a:solidFill>
                  <a:srgbClr val="0070C0"/>
                </a:solidFill>
                <a:latin typeface="Georgia" panose="02040502050405020303" pitchFamily="18" charset="0"/>
                <a:cs typeface="Times New Roman" pitchFamily="18" charset="0"/>
              </a:rPr>
              <a:t>	</a:t>
            </a:r>
            <a:r>
              <a:rPr lang="it-IT" sz="3200" kern="0" dirty="0">
                <a:solidFill>
                  <a:srgbClr val="FFC000"/>
                </a:solidFill>
                <a:latin typeface="Georgia" panose="02040502050405020303" pitchFamily="18" charset="0"/>
                <a:cs typeface="Times New Roman" pitchFamily="18" charset="0"/>
              </a:rPr>
              <a:t>Sviluppo economico e comunitario</a:t>
            </a:r>
            <a:r>
              <a:rPr lang="it-IT" sz="3600" kern="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kern="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6550" indent="-336550" algn="ctr">
              <a:spcBef>
                <a:spcPct val="20000"/>
              </a:spcBef>
              <a:defRPr/>
            </a:pPr>
            <a:endParaRPr lang="en-US" sz="3000" kern="0" dirty="0">
              <a:latin typeface="+mn-lt"/>
            </a:endParaRPr>
          </a:p>
        </p:txBody>
      </p:sp>
      <p:pic>
        <p:nvPicPr>
          <p:cNvPr id="11" name="Picture 8" descr="Peace-purp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40" y="1257704"/>
            <a:ext cx="7366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Disease-gre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678" y="1992691"/>
            <a:ext cx="728662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Water-blu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23" y="2721354"/>
            <a:ext cx="7207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Maternal-pin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15" y="3465867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Literacy-oran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23" y="4201534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Economic-yello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291" y="493110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sellaDiTesto 1"/>
          <p:cNvSpPr txBox="1">
            <a:spLocks noChangeArrowheads="1"/>
          </p:cNvSpPr>
          <p:nvPr/>
        </p:nvSpPr>
        <p:spPr bwMode="auto">
          <a:xfrm>
            <a:off x="28575" y="736600"/>
            <a:ext cx="12163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sz="2400" b="1" u="sng" dirty="0">
                <a:solidFill>
                  <a:srgbClr val="002060"/>
                </a:solidFill>
                <a:latin typeface="Georgia" panose="02040502050405020303" pitchFamily="18" charset="0"/>
              </a:rPr>
              <a:t>Aree di Intervento</a:t>
            </a:r>
            <a:endParaRPr lang="it-IT" altLang="it-IT" b="1" u="sng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26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SISD – SIAG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Repubblica di San Marino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/>
          </p:nvPr>
        </p:nvGraphicFramePr>
        <p:xfrm>
          <a:off x="2292910" y="993775"/>
          <a:ext cx="6696074" cy="46085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5247"/>
                <a:gridCol w="2055246"/>
                <a:gridCol w="1797433"/>
                <a:gridCol w="1298148"/>
              </a:tblGrid>
              <a:tr h="3848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Sovvenzioni Distrettuali</a:t>
                      </a:r>
                      <a:endParaRPr lang="it-IT" sz="18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</a:tr>
              <a:tr h="36650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Anno</a:t>
                      </a:r>
                      <a:endParaRPr lang="it-IT" sz="16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FODD</a:t>
                      </a:r>
                      <a:endParaRPr lang="it-IT" sz="18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Cash</a:t>
                      </a:r>
                      <a:endParaRPr lang="it-IT" sz="18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Progetti</a:t>
                      </a:r>
                      <a:endParaRPr lang="it-IT" sz="18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</a:tr>
              <a:tr h="36650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6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 +interessi</a:t>
                      </a:r>
                      <a:endParaRPr lang="it-IT" sz="18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club</a:t>
                      </a:r>
                      <a:endParaRPr lang="it-IT" sz="18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n.</a:t>
                      </a:r>
                      <a:endParaRPr lang="it-IT" sz="18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</a:tr>
              <a:tr h="384829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6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US$</a:t>
                      </a:r>
                      <a:endParaRPr lang="it-IT" sz="18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US$</a:t>
                      </a:r>
                      <a:endParaRPr lang="it-IT" sz="18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8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</a:tr>
              <a:tr h="366503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[2010-2011]</a:t>
                      </a:r>
                      <a:endParaRPr lang="it-IT" sz="16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         88.500 </a:t>
                      </a:r>
                      <a:endParaRPr lang="it-IT" sz="18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    </a:t>
                      </a:r>
                      <a:r>
                        <a:rPr lang="it-IT" sz="18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endParaRPr lang="it-IT" sz="18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8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</a:tr>
              <a:tr h="366503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6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           1.683 </a:t>
                      </a:r>
                      <a:endParaRPr lang="it-IT" sz="18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    </a:t>
                      </a:r>
                      <a:r>
                        <a:rPr lang="it-IT" sz="18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  </a:t>
                      </a:r>
                      <a:endParaRPr lang="it-IT" sz="18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8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</a:tr>
              <a:tr h="384829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it-IT" sz="1600" b="1" u="none" strike="noStrike" dirty="0" smtClean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 2013-2014</a:t>
                      </a:r>
                      <a:endParaRPr lang="it-IT" sz="16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         90.183 </a:t>
                      </a:r>
                      <a:endParaRPr lang="it-IT" sz="18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    114.385 </a:t>
                      </a:r>
                      <a:endParaRPr lang="it-IT" sz="18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8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</a:tr>
              <a:tr h="46702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 Totale</a:t>
                      </a:r>
                      <a:endParaRPr lang="it-IT" sz="20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24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                 </a:t>
                      </a:r>
                      <a:r>
                        <a:rPr lang="it-IT" sz="24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204.568 </a:t>
                      </a:r>
                      <a:endParaRPr lang="it-IT" sz="24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u="none" strike="noStrike" dirty="0" smtClean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23 </a:t>
                      </a:r>
                      <a:endParaRPr lang="it-IT" sz="24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>
                    <a:solidFill>
                      <a:srgbClr val="FFFF00"/>
                    </a:solidFill>
                  </a:tcPr>
                </a:tc>
              </a:tr>
              <a:tr h="366503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[2011-2012]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         83.500 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    </a:t>
                      </a:r>
                      <a:r>
                        <a:rPr lang="it-IT" sz="1800" b="1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endParaRPr lang="it-IT" sz="1800" b="1" i="1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4" marB="0" anchor="b"/>
                </a:tc>
              </a:tr>
              <a:tr h="366503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                -   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             -   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4" marB="0" anchor="b"/>
                </a:tc>
              </a:tr>
              <a:tr h="384829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it-IT" sz="1600" b="1" i="1" u="none" strike="noStrike" dirty="0" smtClean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 2014-2015</a:t>
                      </a:r>
                      <a:endParaRPr lang="it-IT" sz="1600" b="1" i="1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         83.500 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    151.400 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4" marB="0" anchor="b"/>
                </a:tc>
              </a:tr>
              <a:tr h="403154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it-IT" sz="2000" b="1" i="1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 Totale</a:t>
                      </a:r>
                      <a:endParaRPr lang="it-IT" sz="2000" b="1" i="1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2400" b="1" i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                 234.900 </a:t>
                      </a:r>
                    </a:p>
                  </a:txBody>
                  <a:tcPr marL="9525" marR="9525" marT="9524" marB="0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i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it-IT" sz="2400" b="1" i="1" u="none" strike="noStrike" dirty="0" smtClean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21 </a:t>
                      </a:r>
                      <a:endParaRPr lang="it-IT" sz="2400" b="1" i="1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4" marB="0" anchor="b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224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SISD – SIAG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Repubblica di San Marino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68610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/>
          </p:nvPr>
        </p:nvGraphicFramePr>
        <p:xfrm>
          <a:off x="1722437" y="980766"/>
          <a:ext cx="8820152" cy="46291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1846"/>
                <a:gridCol w="851846"/>
                <a:gridCol w="1082552"/>
                <a:gridCol w="851846"/>
                <a:gridCol w="851846"/>
                <a:gridCol w="851846"/>
                <a:gridCol w="851846"/>
                <a:gridCol w="851846"/>
                <a:gridCol w="851846"/>
                <a:gridCol w="922832"/>
              </a:tblGrid>
              <a:tr h="37957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GG n.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Progetto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D 2072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Club (D 2072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Club (D 2072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FM *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Altri distretti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Altri club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FM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Totale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</a:tr>
              <a:tr h="37957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FODD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Cash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Cash extra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Parificazione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FODD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Cash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Parificazione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</a:tr>
              <a:tr h="25475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US$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US$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US$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US$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US$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US$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US$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US$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</a:tr>
              <a:tr h="2547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1412019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Dhaka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    6.000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47.000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29.500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1.000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500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84.000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</a:tr>
              <a:tr h="2547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1414185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Innoschool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    8.000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22.000 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19.000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5.000 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12.000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  </a:t>
                      </a:r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11.000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77.000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</a:tr>
              <a:tr h="2547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1417425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La Lucciola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  </a:t>
                      </a:r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13.000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43.300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34.650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10.000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 </a:t>
                      </a:r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14.500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  </a:t>
                      </a:r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17.250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132.700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</a:tr>
              <a:tr h="2547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1414927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Hateg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    8.800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12.500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15.050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 </a:t>
                      </a:r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11.250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 5.625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53.225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</a:tr>
              <a:tr h="2547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1420286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Ohrid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   10.000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 </a:t>
                      </a:r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5.000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12.500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10.000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6.100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13.050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56.650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</a:tr>
              <a:tr h="2547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1420945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Subotica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           10.000 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      8.300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14.150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22.550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 </a:t>
                      </a:r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11.275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66.275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</a:tr>
              <a:tr h="2547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1412945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Israele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  </a:t>
                      </a:r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4.000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4.000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19.545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  </a:t>
                      </a:r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31.201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35.146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93.892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</a:tr>
              <a:tr h="2547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1411797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Jovana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  14.000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 </a:t>
                      </a:r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2.100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8.650 </a:t>
                      </a:r>
                      <a:endParaRPr lang="it-IT" sz="12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15.050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 1.000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40.800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</a:tr>
              <a:tr h="2547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1414529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Daniela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   </a:t>
                      </a:r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12.500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 </a:t>
                      </a:r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5.000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15.000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32.500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</a:tr>
              <a:tr h="2547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1419444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Ivan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  14.000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 </a:t>
                      </a:r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2.100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8.650 </a:t>
                      </a:r>
                      <a:endParaRPr lang="it-IT" sz="12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15.050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 1.000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40.800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</a:tr>
              <a:tr h="2547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1420212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Alessia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  12.200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11.060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17.730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40.990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</a:tr>
              <a:tr h="2547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XXXXXXX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PolioPlus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  12.000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6.000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18.000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</a:tr>
              <a:tr h="558242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Totale 2013-2014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</a:t>
                      </a:r>
                      <a:r>
                        <a:rPr lang="it-IT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124.500 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</a:t>
                      </a:r>
                      <a:r>
                        <a:rPr lang="it-IT" sz="14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158.360 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17.300 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</a:t>
                      </a:r>
                      <a:r>
                        <a:rPr lang="it-IT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197.680</a:t>
                      </a:r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</a:t>
                      </a:r>
                      <a:r>
                        <a:rPr lang="it-IT" sz="14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</a:t>
                      </a:r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44.545 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</a:t>
                      </a:r>
                      <a:r>
                        <a:rPr lang="it-IT" sz="14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100.601 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93.846 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736.832 </a:t>
                      </a:r>
                      <a:endParaRPr lang="it-IT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</a:tr>
            </a:tbl>
          </a:graphicData>
        </a:graphic>
      </p:graphicFrame>
      <p:sp>
        <p:nvSpPr>
          <p:cNvPr id="11" name="CasellaDiTesto 3"/>
          <p:cNvSpPr txBox="1">
            <a:spLocks noChangeArrowheads="1"/>
          </p:cNvSpPr>
          <p:nvPr/>
        </p:nvSpPr>
        <p:spPr bwMode="auto">
          <a:xfrm>
            <a:off x="36514" y="5571502"/>
            <a:ext cx="121919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sz="1400" b="1" dirty="0">
                <a:solidFill>
                  <a:srgbClr val="FF0000"/>
                </a:solidFill>
                <a:latin typeface="Georgia" panose="02040502050405020303" pitchFamily="18" charset="0"/>
              </a:rPr>
              <a:t>* FM = 50% Cash + 100% FODD</a:t>
            </a:r>
            <a:endParaRPr lang="it-IT" altLang="it-IT" sz="1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CasellaDiTesto 2"/>
          <p:cNvSpPr txBox="1">
            <a:spLocks noChangeArrowheads="1"/>
          </p:cNvSpPr>
          <p:nvPr/>
        </p:nvSpPr>
        <p:spPr bwMode="auto">
          <a:xfrm>
            <a:off x="0" y="649288"/>
            <a:ext cx="12191999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b="1" dirty="0">
                <a:solidFill>
                  <a:srgbClr val="FFC000"/>
                </a:solidFill>
                <a:latin typeface="Georgia" panose="02040502050405020303" pitchFamily="18" charset="0"/>
              </a:rPr>
              <a:t>GG 2013-2014 – Ripartizione Finanziamenti</a:t>
            </a:r>
          </a:p>
        </p:txBody>
      </p:sp>
      <p:sp>
        <p:nvSpPr>
          <p:cNvPr id="2" name="Stella a 5 punte 1"/>
          <p:cNvSpPr/>
          <p:nvPr/>
        </p:nvSpPr>
        <p:spPr>
          <a:xfrm>
            <a:off x="1442903" y="2232212"/>
            <a:ext cx="211086" cy="2420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tella a 5 punte 12"/>
          <p:cNvSpPr/>
          <p:nvPr/>
        </p:nvSpPr>
        <p:spPr>
          <a:xfrm>
            <a:off x="1442903" y="3544518"/>
            <a:ext cx="211086" cy="2420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Stella a 5 punte 17"/>
          <p:cNvSpPr/>
          <p:nvPr/>
        </p:nvSpPr>
        <p:spPr>
          <a:xfrm>
            <a:off x="1442903" y="2039675"/>
            <a:ext cx="199673" cy="1833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857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SISD – SIAG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Repubblica di San Marino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2762277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Progetti</a:t>
            </a:r>
            <a:endParaRPr lang="it-IT" sz="4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4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Reciprocità</a:t>
            </a:r>
          </a:p>
        </p:txBody>
      </p:sp>
    </p:spTree>
    <p:extLst>
      <p:ext uri="{BB962C8B-B14F-4D97-AF65-F5344CB8AC3E}">
        <p14:creationId xmlns:p14="http://schemas.microsoft.com/office/powerpoint/2010/main" val="122602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SISD – SIAG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Repubblica di San Marino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313958" y="1231835"/>
            <a:ext cx="95275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			</a:t>
            </a:r>
            <a:r>
              <a:rPr lang="it-IT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INNOSCHOOL		ISRAELE		DHAKA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IDF </a:t>
            </a:r>
            <a:r>
              <a:rPr lang="it-IT" sz="1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(International Diabete Fund)</a:t>
            </a:r>
            <a:r>
              <a:rPr lang="it-IT" b="1" dirty="0">
                <a:solidFill>
                  <a:srgbClr val="002060"/>
                </a:solidFill>
                <a:latin typeface="Georgia" panose="02040502050405020303" pitchFamily="18" charset="0"/>
              </a:rPr>
              <a:t>	</a:t>
            </a:r>
            <a:r>
              <a:rPr lang="it-IT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12.000</a:t>
            </a:r>
            <a:r>
              <a:rPr lang="it-IT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					</a:t>
            </a:r>
            <a:r>
              <a:rPr lang="it-IT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48.000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Mirandola			20.000 	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Ravenna		  	2.000 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D 2072</a:t>
            </a:r>
            <a:r>
              <a:rPr lang="it-IT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		 	 </a:t>
            </a:r>
            <a:r>
              <a:rPr lang="it-IT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8.000</a:t>
            </a:r>
            <a:r>
              <a:rPr lang="it-IT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		  </a:t>
            </a:r>
            <a:r>
              <a:rPr lang="it-IT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4.000	</a:t>
            </a:r>
            <a:r>
              <a:rPr lang="it-IT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		  </a:t>
            </a:r>
            <a:r>
              <a:rPr lang="it-IT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6.000</a:t>
            </a:r>
            <a:r>
              <a:rPr lang="it-IT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	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D 2202		  	</a:t>
            </a:r>
            <a:r>
              <a:rPr lang="it-IT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1.000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D 2400		  	</a:t>
            </a:r>
            <a:r>
              <a:rPr lang="it-IT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4.000</a:t>
            </a:r>
            <a:r>
              <a:rPr lang="it-IT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		20.945 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Houston					   2.500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Pasadena					   5.000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West U (Houston)				   2.500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D 1820					   4.800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D 1821					    5.000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D 5890 					  10.000</a:t>
            </a:r>
          </a:p>
          <a:p>
            <a:r>
              <a:rPr lang="it-IT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14. Fondo Mondiale (FR)	30.000		  39.145			30.000                                                 			          _________       _________     	          ________</a:t>
            </a:r>
          </a:p>
          <a:p>
            <a:r>
              <a:rPr lang="it-IT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TOTALE:			77.000		  93.890		84.000		</a:t>
            </a:r>
            <a:r>
              <a:rPr lang="it-IT" dirty="0" smtClean="0"/>
              <a:t>	</a:t>
            </a:r>
            <a:endParaRPr lang="it-IT" dirty="0"/>
          </a:p>
        </p:txBody>
      </p:sp>
      <p:sp>
        <p:nvSpPr>
          <p:cNvPr id="11" name="CasellaDiTesto 2"/>
          <p:cNvSpPr txBox="1">
            <a:spLocks noChangeArrowheads="1"/>
          </p:cNvSpPr>
          <p:nvPr/>
        </p:nvSpPr>
        <p:spPr bwMode="auto">
          <a:xfrm>
            <a:off x="-18257" y="872795"/>
            <a:ext cx="12191999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b="1" dirty="0">
                <a:solidFill>
                  <a:srgbClr val="FFC000"/>
                </a:solidFill>
                <a:latin typeface="Georgia" panose="02040502050405020303" pitchFamily="18" charset="0"/>
              </a:rPr>
              <a:t>GG 2013-2014 – </a:t>
            </a:r>
            <a:r>
              <a:rPr lang="it-IT" altLang="it-IT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Reciprocità</a:t>
            </a:r>
            <a:endParaRPr lang="it-IT" altLang="it-IT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99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SISD – SIAG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Repubblica di San Marino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1951832"/>
            <a:ext cx="122285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Abbiamo costruito il meccanismo precedente anche per rispettare </a:t>
            </a:r>
          </a:p>
          <a:p>
            <a:pPr algn="ctr"/>
            <a:r>
              <a:rPr lang="it-IT" sz="28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una regola fondamentale della Fondazione Rotary: </a:t>
            </a:r>
          </a:p>
          <a:p>
            <a:pPr algn="ctr"/>
            <a:r>
              <a:rPr lang="it-IT" sz="2800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in ogni Global Grant il contributo dei partner esteri (club e distretti) </a:t>
            </a:r>
          </a:p>
          <a:p>
            <a:pPr algn="ctr"/>
            <a:r>
              <a:rPr lang="it-IT" sz="2800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deve essere uguale o superiore al </a:t>
            </a:r>
            <a:r>
              <a:rPr lang="it-IT" sz="2800" b="1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30%</a:t>
            </a:r>
            <a:r>
              <a:rPr lang="it-IT" sz="2800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dei fondi complessivi </a:t>
            </a:r>
          </a:p>
          <a:p>
            <a:pPr algn="ctr"/>
            <a:r>
              <a:rPr lang="it-IT" sz="2800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prima della parificazione da parte del Fondo Mondiale.</a:t>
            </a:r>
          </a:p>
          <a:p>
            <a:pPr algn="ctr"/>
            <a:endParaRPr lang="it-IT" sz="28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62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SISD – SIAG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Repubblica di San Marino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39971"/>
              </p:ext>
            </p:extLst>
          </p:nvPr>
        </p:nvGraphicFramePr>
        <p:xfrm>
          <a:off x="1957590" y="1115700"/>
          <a:ext cx="8424368" cy="47442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9990"/>
                <a:gridCol w="692670"/>
                <a:gridCol w="627148"/>
                <a:gridCol w="599066"/>
                <a:gridCol w="599066"/>
                <a:gridCol w="374417"/>
                <a:gridCol w="1497665"/>
                <a:gridCol w="599066"/>
                <a:gridCol w="627148"/>
                <a:gridCol w="599066"/>
                <a:gridCol w="599066"/>
              </a:tblGrid>
              <a:tr h="15768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FLOODED SCHOOLS - OBRENOVAC</a:t>
                      </a:r>
                      <a:endParaRPr lang="it-IT" sz="9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FAB-LAB CESENA</a:t>
                      </a:r>
                      <a:endParaRPr lang="it-IT" sz="9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0818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Sponsors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DDF/FODD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WF/FM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Sponsors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DDF/FODD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WF/FM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</a:tr>
              <a:tr h="15768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US$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US$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US$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US$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US$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US$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US$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US$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</a:tr>
              <a:tr h="15768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</a:t>
                      </a:r>
                      <a:r>
                        <a:rPr lang="it-IT" sz="900" u="sng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International clubs</a:t>
                      </a:r>
                      <a:endParaRPr lang="it-IT" sz="9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</a:t>
                      </a:r>
                      <a:r>
                        <a:rPr lang="it-IT" sz="900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International </a:t>
                      </a:r>
                      <a:r>
                        <a:rPr lang="it-IT" sz="900" u="sng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clubs</a:t>
                      </a:r>
                      <a:endParaRPr lang="it-IT" sz="9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</a:tr>
              <a:tr h="15768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Cesena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14.000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Beograd Skardalija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2.000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</a:tr>
              <a:tr h="15768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clubs (D 2072)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13.650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Serbian clubs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13.000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</a:tr>
              <a:tr h="15768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Clubs of other districts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2.350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club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</a:tr>
              <a:tr h="15768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A) 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it-IT" sz="9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30.000</a:t>
                      </a:r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15.000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45.000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A) 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it-IT" sz="9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15.000</a:t>
                      </a:r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7.500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22.500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</a:tr>
              <a:tr h="15768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</a:t>
                      </a:r>
                      <a:r>
                        <a:rPr lang="it-IT" sz="900" u="sng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Internarional Districts</a:t>
                      </a:r>
                      <a:endParaRPr lang="it-IT" sz="9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</a:t>
                      </a:r>
                      <a:r>
                        <a:rPr lang="it-IT" sz="900" u="sng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Internarional Districts</a:t>
                      </a:r>
                      <a:endParaRPr lang="it-IT" sz="9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</a:tr>
              <a:tr h="15768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 2072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7.500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 2483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it-IT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1.000 </a:t>
                      </a:r>
                      <a:endParaRPr lang="it-IT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</a:tr>
              <a:tr h="15768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 2050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4.000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</a:tr>
              <a:tr h="15768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district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1.500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</a:tr>
              <a:tr h="15768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B)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it-IT" sz="9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13.000 </a:t>
                      </a:r>
                      <a:endParaRPr lang="it-IT" sz="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13.000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26.000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B)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it-IT" sz="9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 </a:t>
                      </a:r>
                      <a:endParaRPr lang="it-IT" sz="9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1.000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2.000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</a:tr>
              <a:tr h="15768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 </a:t>
                      </a:r>
                      <a:r>
                        <a:rPr lang="it-IT" sz="900" u="sng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</a:t>
                      </a:r>
                      <a:r>
                        <a:rPr lang="it-IT" sz="900" u="sng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clubs</a:t>
                      </a:r>
                      <a:endParaRPr lang="it-IT" sz="9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 </a:t>
                      </a:r>
                      <a:r>
                        <a:rPr lang="it-IT" sz="900" u="sng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</a:t>
                      </a:r>
                      <a:r>
                        <a:rPr lang="it-IT" sz="900" u="sng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clubs</a:t>
                      </a:r>
                      <a:endParaRPr lang="it-IT" sz="9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</a:tr>
              <a:tr h="15768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RC Skardalija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2.000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RC Cesena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7.000 </a:t>
                      </a:r>
                      <a:endParaRPr lang="it-IT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</a:tr>
              <a:tr h="15768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Serbian</a:t>
                      </a:r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clubs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18.000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clubs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15.000 </a:t>
                      </a:r>
                      <a:endParaRPr lang="it-IT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</a:tr>
              <a:tr h="15768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</a:tr>
              <a:tr h="15768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C)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20.000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10.000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30.000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C)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it-IT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22.000</a:t>
                      </a:r>
                      <a:r>
                        <a:rPr lang="it-IT" sz="900" b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9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11.000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33.000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</a:tr>
              <a:tr h="15768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sng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Districts</a:t>
                      </a:r>
                      <a:endParaRPr lang="it-IT" sz="9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sng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Districts</a:t>
                      </a:r>
                      <a:endParaRPr lang="it-IT" sz="9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</a:tr>
              <a:tr h="15768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 2483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1.000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1.000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 2072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7.500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7.500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</a:tr>
              <a:tr h="15768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districts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5.000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5.000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</a:tr>
              <a:tr h="15768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D)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1.000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1.000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2.000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D)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12.500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12.500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25.000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</a:tr>
              <a:tr h="3081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 TOTAL: A)+B)+C)+D)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50.000 </a:t>
                      </a:r>
                      <a:endParaRPr lang="it-IT" sz="900" b="0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14.000 </a:t>
                      </a:r>
                      <a:endParaRPr lang="it-IT" sz="900" b="0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39.000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103.000 </a:t>
                      </a:r>
                      <a:endParaRPr lang="it-IT" sz="105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 TOTAL: A)+B)+C)+D)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it-IT" sz="9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38.000 </a:t>
                      </a:r>
                      <a:endParaRPr lang="it-IT" sz="900" b="1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13.500 </a:t>
                      </a:r>
                      <a:endParaRPr lang="it-IT" sz="900" b="1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32.000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it-IT" sz="1050" b="1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82.500</a:t>
                      </a:r>
                      <a:endParaRPr lang="it-IT" sz="105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</a:tr>
              <a:tr h="3081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E) Total before match from WF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64.000 </a:t>
                      </a:r>
                      <a:endParaRPr lang="it-IT" sz="900" b="1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it-IT" sz="9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9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E) Total before match from WF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</a:t>
                      </a:r>
                      <a:r>
                        <a:rPr lang="it-IT" sz="105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51.500 </a:t>
                      </a:r>
                      <a:endParaRPr lang="it-IT" sz="1050" b="1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it-IT" sz="900" b="1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9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</a:tr>
              <a:tr h="30818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F) Total International: A)+B)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</a:t>
                      </a:r>
                      <a:r>
                        <a:rPr lang="it-IT" sz="9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43.000 </a:t>
                      </a:r>
                      <a:endParaRPr lang="it-IT" sz="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F) Total International: A)+B)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</a:t>
                      </a:r>
                      <a:r>
                        <a:rPr lang="it-IT" sz="9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16.000</a:t>
                      </a:r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</a:tr>
              <a:tr h="163413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F)/E)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67%</a:t>
                      </a:r>
                      <a:endParaRPr lang="it-IT" sz="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F)/E)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31%</a:t>
                      </a:r>
                      <a:endParaRPr lang="it-IT" sz="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6" marR="6536" marT="6536" marB="0" anchor="b"/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98474" y="775236"/>
            <a:ext cx="1209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Reciprocità: I progetti «gemelli»</a:t>
            </a:r>
            <a:endParaRPr lang="it-IT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cxnSp>
        <p:nvCxnSpPr>
          <p:cNvPr id="11" name="Connettore 2 10"/>
          <p:cNvCxnSpPr/>
          <p:nvPr/>
        </p:nvCxnSpPr>
        <p:spPr>
          <a:xfrm>
            <a:off x="1156447" y="5325035"/>
            <a:ext cx="801141" cy="134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H="1">
            <a:off x="8861614" y="5325035"/>
            <a:ext cx="236876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38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SISD – SIAG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Repubblica di San Marino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-36513" y="1033902"/>
            <a:ext cx="122285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I </a:t>
            </a:r>
            <a:r>
              <a:rPr lang="it-IT" sz="2800" b="1" dirty="0">
                <a:solidFill>
                  <a:schemeClr val="accent2"/>
                </a:solidFill>
                <a:latin typeface="Georgia" panose="02040502050405020303" pitchFamily="18" charset="0"/>
              </a:rPr>
              <a:t>progetti «gemelli</a:t>
            </a:r>
            <a:r>
              <a:rPr lang="it-IT" sz="2800" b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»</a:t>
            </a:r>
            <a:r>
              <a:rPr lang="it-IT" sz="2800" b="1" dirty="0">
                <a:solidFill>
                  <a:schemeClr val="accent2"/>
                </a:solidFill>
                <a:latin typeface="Georgia" panose="02040502050405020303" pitchFamily="18" charset="0"/>
              </a:rPr>
              <a:t> </a:t>
            </a:r>
            <a:endParaRPr lang="it-IT" sz="2800" b="1" dirty="0" smtClean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Reciprocità</a:t>
            </a:r>
          </a:p>
          <a:p>
            <a:pPr algn="ctr"/>
            <a:endParaRPr lang="it-IT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endParaRPr lang="it-IT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endParaRPr lang="it-IT" sz="2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210235" y="2378953"/>
            <a:ext cx="2904565" cy="1569660"/>
          </a:xfrm>
          <a:prstGeom prst="rect">
            <a:avLst/>
          </a:prstGeom>
          <a:noFill/>
          <a:ln w="12700"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Italia</a:t>
            </a:r>
          </a:p>
          <a:p>
            <a:pPr algn="ctr"/>
            <a:endParaRPr lang="it-IT" b="1" dirty="0" smtClean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Cesena + altri club</a:t>
            </a:r>
          </a:p>
          <a:p>
            <a:pPr algn="ctr"/>
            <a:r>
              <a:rPr lang="it-IT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D 2072 + altri distretti</a:t>
            </a:r>
            <a:r>
              <a:rPr lang="it-IT" b="1" dirty="0" smtClean="0">
                <a:latin typeface="Georgia" panose="02040502050405020303" pitchFamily="18" charset="0"/>
              </a:rPr>
              <a:t> </a:t>
            </a: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866530" y="2378200"/>
            <a:ext cx="2487706" cy="1538883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33CC"/>
                </a:solidFill>
                <a:latin typeface="Georgia" panose="02040502050405020303" pitchFamily="18" charset="0"/>
              </a:rPr>
              <a:t>Serbia</a:t>
            </a:r>
          </a:p>
          <a:p>
            <a:pPr algn="ctr"/>
            <a:endParaRPr lang="it-IT" sz="1600" b="1" dirty="0">
              <a:solidFill>
                <a:srgbClr val="FF33CC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b="1" dirty="0" smtClean="0">
                <a:solidFill>
                  <a:srgbClr val="FF33CC"/>
                </a:solidFill>
                <a:latin typeface="Georgia" panose="02040502050405020303" pitchFamily="18" charset="0"/>
              </a:rPr>
              <a:t>Beograd </a:t>
            </a:r>
            <a:r>
              <a:rPr lang="it-IT" b="1" dirty="0" err="1" smtClean="0">
                <a:solidFill>
                  <a:srgbClr val="FF33CC"/>
                </a:solidFill>
                <a:latin typeface="Georgia" panose="02040502050405020303" pitchFamily="18" charset="0"/>
              </a:rPr>
              <a:t>Skardalija</a:t>
            </a:r>
            <a:endParaRPr lang="it-IT" b="1" dirty="0" smtClean="0">
              <a:solidFill>
                <a:srgbClr val="FF33CC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b="1" dirty="0" smtClean="0">
                <a:solidFill>
                  <a:srgbClr val="FF33CC"/>
                </a:solidFill>
                <a:latin typeface="Georgia" panose="02040502050405020303" pitchFamily="18" charset="0"/>
              </a:rPr>
              <a:t>+ altri club</a:t>
            </a:r>
          </a:p>
          <a:p>
            <a:pPr algn="ctr"/>
            <a:r>
              <a:rPr lang="it-IT" b="1" dirty="0" smtClean="0">
                <a:solidFill>
                  <a:srgbClr val="FF33CC"/>
                </a:solidFill>
                <a:latin typeface="Georgia" panose="02040502050405020303" pitchFamily="18" charset="0"/>
              </a:rPr>
              <a:t>D 2483</a:t>
            </a:r>
            <a:endParaRPr lang="it-IT" b="1" dirty="0">
              <a:solidFill>
                <a:srgbClr val="FF33CC"/>
              </a:solidFill>
              <a:latin typeface="Georgia" panose="02040502050405020303" pitchFamily="18" charset="0"/>
            </a:endParaRPr>
          </a:p>
        </p:txBody>
      </p:sp>
      <p:sp>
        <p:nvSpPr>
          <p:cNvPr id="7" name="Freccia a destra 6"/>
          <p:cNvSpPr/>
          <p:nvPr/>
        </p:nvSpPr>
        <p:spPr>
          <a:xfrm>
            <a:off x="4114800" y="2628083"/>
            <a:ext cx="3751730" cy="35103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sinistra 10"/>
          <p:cNvSpPr/>
          <p:nvPr/>
        </p:nvSpPr>
        <p:spPr>
          <a:xfrm>
            <a:off x="4114801" y="3348317"/>
            <a:ext cx="3751730" cy="295835"/>
          </a:xfrm>
          <a:prstGeom prst="left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4114800" y="2378953"/>
            <a:ext cx="3751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43.000 US$</a:t>
            </a:r>
            <a:endParaRPr lang="it-IT" b="1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114798" y="3563601"/>
            <a:ext cx="3751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33CC"/>
                </a:solidFill>
                <a:latin typeface="Georgia" panose="02040502050405020303" pitchFamily="18" charset="0"/>
              </a:rPr>
              <a:t>16.000 US$</a:t>
            </a:r>
            <a:endParaRPr lang="it-IT" b="1" dirty="0">
              <a:solidFill>
                <a:srgbClr val="FF33CC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38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SISD – SIAG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Repubblica di San Marino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2030506"/>
            <a:ext cx="12192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Fare del Bene nel Mondo ...</a:t>
            </a:r>
          </a:p>
          <a:p>
            <a:pPr algn="ctr"/>
            <a:r>
              <a:rPr lang="it-IT" sz="66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..per favorire la Pace!</a:t>
            </a:r>
          </a:p>
          <a:p>
            <a:pPr algn="ctr"/>
            <a:endParaRPr lang="it-IT" sz="4000" b="1" dirty="0">
              <a:latin typeface="Georgia" panose="02040502050405020303" pitchFamily="18" charset="0"/>
            </a:endParaRPr>
          </a:p>
          <a:p>
            <a:pPr algn="ctr"/>
            <a:r>
              <a:rPr lang="it-IT" sz="66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Come?</a:t>
            </a:r>
            <a:endParaRPr lang="it-IT" sz="66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24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SISD – SIAG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Repubblica di San Marino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41077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1057003"/>
            <a:ext cx="12192000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Borse di Studio</a:t>
            </a:r>
          </a:p>
          <a:p>
            <a:pPr algn="ctr"/>
            <a:r>
              <a:rPr lang="it-IT" b="1" u="sng" dirty="0" smtClean="0">
                <a:solidFill>
                  <a:srgbClr val="0070C0"/>
                </a:solidFill>
                <a:latin typeface="Georgia" panose="02040502050405020303" pitchFamily="18" charset="0"/>
              </a:rPr>
              <a:t>Claudio Pasini</a:t>
            </a:r>
            <a:r>
              <a:rPr lang="it-IT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it-IT" sz="2000" b="1" i="1" u="sng" dirty="0" smtClean="0">
                <a:solidFill>
                  <a:srgbClr val="FF0000"/>
                </a:solidFill>
                <a:latin typeface="Georgia" panose="02040502050405020303" pitchFamily="18" charset="0"/>
              </a:rPr>
              <a:t>Esclusivamente nelle 6 aree di intervento</a:t>
            </a:r>
          </a:p>
          <a:p>
            <a:pPr algn="ctr"/>
            <a:endParaRPr lang="it-IT" sz="1050" b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2013-2014:	5 Borse di Studio (3 in Italia + 1 in USA)</a:t>
            </a:r>
          </a:p>
          <a:p>
            <a:pPr algn="ctr"/>
            <a:r>
              <a:rPr lang="it-IT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2014-2015:	2 Borse di Studio (1 in USA + 1 in Svezia)</a:t>
            </a:r>
          </a:p>
          <a:p>
            <a:pPr algn="ctr"/>
            <a:r>
              <a:rPr lang="it-IT" b="1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2015-2016</a:t>
            </a:r>
            <a:r>
              <a:rPr lang="it-IT" b="1" i="1" smtClean="0">
                <a:solidFill>
                  <a:srgbClr val="0070C0"/>
                </a:solidFill>
                <a:latin typeface="Georgia" panose="02040502050405020303" pitchFamily="18" charset="0"/>
              </a:rPr>
              <a:t>:                                 </a:t>
            </a:r>
            <a:r>
              <a:rPr lang="it-IT" b="1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2 Borse di Studio </a:t>
            </a:r>
            <a:r>
              <a:rPr lang="it-IT" b="1" i="1" smtClean="0">
                <a:solidFill>
                  <a:srgbClr val="0070C0"/>
                </a:solidFill>
                <a:latin typeface="Georgia" panose="02040502050405020303" pitchFamily="18" charset="0"/>
              </a:rPr>
              <a:t>(obiettivo)</a:t>
            </a:r>
            <a:endParaRPr lang="it-IT" b="1" i="1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ctr"/>
            <a:endParaRPr lang="it-IT" b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Borse </a:t>
            </a:r>
            <a:r>
              <a:rPr lang="it-IT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di Studio della </a:t>
            </a:r>
            <a:r>
              <a:rPr lang="it-IT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Pace</a:t>
            </a:r>
          </a:p>
          <a:p>
            <a:pPr algn="ctr"/>
            <a:r>
              <a:rPr lang="it-IT" sz="2000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(100 in tutto il mondo)</a:t>
            </a:r>
          </a:p>
          <a:p>
            <a:pPr algn="ctr"/>
            <a:r>
              <a:rPr lang="it-IT" b="1" u="sng" dirty="0">
                <a:solidFill>
                  <a:srgbClr val="C00000"/>
                </a:solidFill>
                <a:latin typeface="Georgia" panose="02040502050405020303" pitchFamily="18" charset="0"/>
              </a:rPr>
              <a:t>Claudio Pasini</a:t>
            </a:r>
            <a:r>
              <a:rPr lang="it-IT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</a:p>
          <a:p>
            <a:pPr algn="ctr"/>
            <a:endParaRPr lang="it-IT" sz="1100" i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2013-2014: 	   1 Domanda presentata ma non accettata</a:t>
            </a:r>
          </a:p>
          <a:p>
            <a:pPr algn="ctr"/>
            <a:r>
              <a:rPr lang="it-IT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2014-2015:                                   Inviato il bando a tutti i club </a:t>
            </a:r>
          </a:p>
          <a:p>
            <a:pPr algn="ctr"/>
            <a:r>
              <a:rPr lang="it-IT" i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Le </a:t>
            </a:r>
            <a:r>
              <a:rPr lang="it-IT" i="1" dirty="0">
                <a:solidFill>
                  <a:srgbClr val="00B050"/>
                </a:solidFill>
                <a:latin typeface="Georgia" panose="02040502050405020303" pitchFamily="18" charset="0"/>
              </a:rPr>
              <a:t>domande </a:t>
            </a:r>
            <a:r>
              <a:rPr lang="it-IT" i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devono essere presentate al </a:t>
            </a:r>
            <a:r>
              <a:rPr lang="it-IT" i="1" dirty="0">
                <a:solidFill>
                  <a:srgbClr val="00B050"/>
                </a:solidFill>
                <a:latin typeface="Georgia" panose="02040502050405020303" pitchFamily="18" charset="0"/>
              </a:rPr>
              <a:t>D 2072 </a:t>
            </a:r>
            <a:r>
              <a:rPr lang="it-IT" i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entro il 30/04/2015</a:t>
            </a:r>
            <a:endParaRPr lang="it-IT" i="1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25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SISD – SIAG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Repubblica di San Marino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1440260"/>
            <a:ext cx="1219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VTE (</a:t>
            </a:r>
            <a:r>
              <a:rPr lang="it-IT" sz="2800" b="1" dirty="0" err="1" smtClean="0">
                <a:solidFill>
                  <a:srgbClr val="00B050"/>
                </a:solidFill>
                <a:latin typeface="Georgia" panose="02040502050405020303" pitchFamily="18" charset="0"/>
              </a:rPr>
              <a:t>Vocational</a:t>
            </a:r>
            <a:r>
              <a:rPr lang="it-IT" sz="28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 Training Exchange)</a:t>
            </a:r>
          </a:p>
          <a:p>
            <a:pPr algn="ctr"/>
            <a:r>
              <a:rPr lang="it-IT" b="1" u="sng" dirty="0" smtClean="0">
                <a:solidFill>
                  <a:srgbClr val="00B050"/>
                </a:solidFill>
                <a:latin typeface="Georgia" panose="02040502050405020303" pitchFamily="18" charset="0"/>
              </a:rPr>
              <a:t>Joel Bemporad</a:t>
            </a:r>
            <a:endParaRPr lang="it-IT" sz="2800" b="1" u="sng" dirty="0" smtClean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algn="ctr"/>
            <a:endParaRPr lang="it-IT" b="1" dirty="0" smtClean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           2013-2014		</a:t>
            </a:r>
          </a:p>
          <a:p>
            <a:pPr algn="ctr"/>
            <a:r>
              <a:rPr lang="it-IT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Agricoltura &amp; Agro-industria – Svezia</a:t>
            </a:r>
          </a:p>
          <a:p>
            <a:pPr algn="ctr"/>
            <a:endParaRPr lang="it-IT" sz="2400" b="1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24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2014-2015</a:t>
            </a:r>
          </a:p>
          <a:p>
            <a:pPr algn="ctr"/>
            <a:r>
              <a:rPr lang="it-IT" sz="24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Diabete infantile – USA (Tallahassee)</a:t>
            </a:r>
          </a:p>
          <a:p>
            <a:pPr algn="ctr"/>
            <a:endParaRPr lang="it-IT" sz="24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2015-2016</a:t>
            </a:r>
          </a:p>
          <a:p>
            <a:pPr algn="ctr"/>
            <a:r>
              <a:rPr lang="it-IT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Dipendenza da alcool e droga – Spagna (Barcellona)</a:t>
            </a:r>
            <a:r>
              <a:rPr lang="it-IT" sz="24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 </a:t>
            </a:r>
            <a:endParaRPr lang="it-IT" sz="24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algn="ctr"/>
            <a:endParaRPr lang="it-IT" sz="2400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27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SISD – SIAG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Repubblica di San Marino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1139041"/>
            <a:ext cx="12192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VTT (</a:t>
            </a:r>
            <a:r>
              <a:rPr lang="it-IT" sz="28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Vocational</a:t>
            </a:r>
            <a:r>
              <a:rPr lang="it-IT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Training Team)</a:t>
            </a:r>
          </a:p>
          <a:p>
            <a:pPr algn="ctr"/>
            <a:r>
              <a:rPr lang="it-IT" sz="20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Sovvenzione Globale</a:t>
            </a:r>
            <a:endParaRPr lang="it-IT" sz="20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In collaborazione con l’IRST* di Meldola (FC)</a:t>
            </a:r>
          </a:p>
          <a:p>
            <a:pPr algn="ctr"/>
            <a:r>
              <a:rPr lang="it-IT" sz="1600" b="1" u="sng" dirty="0" smtClean="0">
                <a:solidFill>
                  <a:srgbClr val="FF0000"/>
                </a:solidFill>
                <a:latin typeface="Georgia" panose="02040502050405020303" pitchFamily="18" charset="0"/>
              </a:rPr>
              <a:t>Fiorella Sgallari</a:t>
            </a:r>
          </a:p>
          <a:p>
            <a:pPr algn="ctr"/>
            <a:endParaRPr lang="it-IT" sz="2400" b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Un team di 4-5 medici opererà </a:t>
            </a:r>
          </a:p>
          <a:p>
            <a:pPr algn="ctr"/>
            <a:r>
              <a:rPr lang="it-IT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per 4 settimane </a:t>
            </a:r>
          </a:p>
          <a:p>
            <a:pPr algn="ctr"/>
            <a:r>
              <a:rPr lang="it-IT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al «</a:t>
            </a:r>
            <a:r>
              <a:rPr lang="it-IT" sz="2400" b="1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Bugando</a:t>
            </a:r>
            <a:r>
              <a:rPr lang="it-IT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it-IT" sz="2400" b="1" dirty="0" err="1">
                <a:solidFill>
                  <a:srgbClr val="0070C0"/>
                </a:solidFill>
                <a:latin typeface="Georgia" panose="02040502050405020303" pitchFamily="18" charset="0"/>
              </a:rPr>
              <a:t>Medical</a:t>
            </a:r>
            <a:r>
              <a:rPr lang="it-IT" sz="2400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it-IT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Center» </a:t>
            </a:r>
            <a:r>
              <a:rPr lang="it-IT" sz="2400" b="1" dirty="0">
                <a:solidFill>
                  <a:srgbClr val="0070C0"/>
                </a:solidFill>
                <a:latin typeface="Georgia" panose="02040502050405020303" pitchFamily="18" charset="0"/>
              </a:rPr>
              <a:t>di Mwanza, </a:t>
            </a:r>
            <a:endParaRPr lang="it-IT" sz="2400" b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città </a:t>
            </a:r>
            <a:r>
              <a:rPr lang="it-IT" sz="2400" b="1" dirty="0">
                <a:solidFill>
                  <a:srgbClr val="0070C0"/>
                </a:solidFill>
                <a:latin typeface="Georgia" panose="02040502050405020303" pitchFamily="18" charset="0"/>
              </a:rPr>
              <a:t>situata a Nord della Tanzania, sul Lago Vittoria. </a:t>
            </a:r>
            <a:endParaRPr lang="it-IT" sz="2400" b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2400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Oltre </a:t>
            </a:r>
            <a:r>
              <a:rPr lang="it-IT" sz="2400" i="1" dirty="0">
                <a:solidFill>
                  <a:srgbClr val="0070C0"/>
                </a:solidFill>
                <a:latin typeface="Georgia" panose="02040502050405020303" pitchFamily="18" charset="0"/>
              </a:rPr>
              <a:t>alla missione, il progetto prevede di fornire </a:t>
            </a:r>
            <a:endParaRPr lang="it-IT" sz="2400" i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2400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del </a:t>
            </a:r>
            <a:r>
              <a:rPr lang="it-IT" sz="2400" i="1" dirty="0">
                <a:solidFill>
                  <a:srgbClr val="0070C0"/>
                </a:solidFill>
                <a:latin typeface="Georgia" panose="02040502050405020303" pitchFamily="18" charset="0"/>
              </a:rPr>
              <a:t>materiale e attrezzature specialistiche</a:t>
            </a:r>
            <a:r>
              <a:rPr lang="it-IT" sz="2400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.</a:t>
            </a:r>
          </a:p>
          <a:p>
            <a:pPr algn="ctr"/>
            <a:r>
              <a:rPr lang="it-IT" sz="2400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endParaRPr lang="it-IT" sz="2400" i="1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2800" dirty="0"/>
              <a:t> </a:t>
            </a:r>
            <a:r>
              <a:rPr lang="it-IT" sz="2000" b="1" dirty="0" smtClean="0">
                <a:solidFill>
                  <a:srgbClr val="FF0000"/>
                </a:solidFill>
              </a:rPr>
              <a:t>* </a:t>
            </a:r>
            <a:r>
              <a:rPr lang="it-IT" b="1" dirty="0">
                <a:solidFill>
                  <a:srgbClr val="FF0000"/>
                </a:solidFill>
                <a:latin typeface="Georgia" panose="02040502050405020303" pitchFamily="18" charset="0"/>
              </a:rPr>
              <a:t>Istituto Scientifico Romagnolo per lo Studio e la Cura dei </a:t>
            </a:r>
            <a:r>
              <a:rPr lang="it-IT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Tumori (IRST)</a:t>
            </a:r>
            <a:endParaRPr lang="it-IT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endParaRPr lang="it-IT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32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SISD – SIAG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Repubblica di San Marino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919308"/>
            <a:ext cx="121920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Volontari del Rotary</a:t>
            </a:r>
          </a:p>
          <a:p>
            <a:pPr algn="ctr"/>
            <a:r>
              <a:rPr lang="it-IT" sz="1600" b="1" u="sng" dirty="0" smtClean="0">
                <a:solidFill>
                  <a:srgbClr val="7030A0"/>
                </a:solidFill>
                <a:latin typeface="Georgia" panose="02040502050405020303" pitchFamily="18" charset="0"/>
              </a:rPr>
              <a:t>Maurizio Marcialis</a:t>
            </a:r>
            <a:endParaRPr lang="it-IT" sz="3200" b="1" u="sng" dirty="0" smtClean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algn="ctr"/>
            <a:endParaRPr lang="it-IT" sz="1100" b="1" dirty="0" smtClean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24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2013-2014</a:t>
            </a:r>
          </a:p>
          <a:p>
            <a:pPr algn="ctr"/>
            <a:r>
              <a:rPr lang="it-IT" sz="24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Registro dei Volontari del D 2072</a:t>
            </a:r>
          </a:p>
          <a:p>
            <a:pPr algn="ctr"/>
            <a:r>
              <a:rPr lang="it-IT" sz="24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1 oftalmologo per 2 settimane in Madagascar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it-IT" sz="2400" b="1" dirty="0">
              <a:solidFill>
                <a:srgbClr val="00B0F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24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2014-2015</a:t>
            </a:r>
          </a:p>
          <a:p>
            <a:pPr algn="ctr"/>
            <a:r>
              <a:rPr lang="it-IT" sz="24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Aggiornamento del registro</a:t>
            </a:r>
          </a:p>
          <a:p>
            <a:pPr algn="ctr"/>
            <a:r>
              <a:rPr lang="it-IT" sz="24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Nessun volontario inviato quest’anno</a:t>
            </a:r>
          </a:p>
          <a:p>
            <a:pPr algn="ctr"/>
            <a:endParaRPr lang="it-IT" sz="24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2400" b="1" dirty="0" smtClean="0">
                <a:solidFill>
                  <a:srgbClr val="FF33CC"/>
                </a:solidFill>
                <a:latin typeface="Georgia" panose="02040502050405020303" pitchFamily="18" charset="0"/>
              </a:rPr>
              <a:t>2015-2016</a:t>
            </a:r>
          </a:p>
          <a:p>
            <a:pPr algn="ctr"/>
            <a:r>
              <a:rPr lang="it-IT" sz="2400" b="1" i="1" dirty="0" smtClean="0">
                <a:solidFill>
                  <a:srgbClr val="FF33CC"/>
                </a:solidFill>
                <a:latin typeface="Georgia" panose="02040502050405020303" pitchFamily="18" charset="0"/>
              </a:rPr>
              <a:t>Almeno 2 volontari in missione </a:t>
            </a:r>
          </a:p>
          <a:p>
            <a:pPr algn="ctr"/>
            <a:r>
              <a:rPr lang="it-IT" b="1" i="1" dirty="0" smtClean="0">
                <a:solidFill>
                  <a:srgbClr val="FF33CC"/>
                </a:solidFill>
                <a:latin typeface="Georgia" panose="02040502050405020303" pitchFamily="18" charset="0"/>
              </a:rPr>
              <a:t>(obiettivo)</a:t>
            </a:r>
            <a:endParaRPr lang="it-IT" sz="2000" b="1" i="1" dirty="0">
              <a:solidFill>
                <a:srgbClr val="FF33CC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73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SISD – SIAG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Repubblica di San Marino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-36513" y="1073919"/>
            <a:ext cx="12192000" cy="5147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33CC"/>
                </a:solidFill>
                <a:latin typeface="Georgia" panose="02040502050405020303" pitchFamily="18" charset="0"/>
              </a:rPr>
              <a:t>End Polio </a:t>
            </a:r>
            <a:r>
              <a:rPr lang="it-IT" sz="3600" b="1" dirty="0" err="1" smtClean="0">
                <a:solidFill>
                  <a:srgbClr val="FF33CC"/>
                </a:solidFill>
                <a:latin typeface="Georgia" panose="02040502050405020303" pitchFamily="18" charset="0"/>
              </a:rPr>
              <a:t>Now</a:t>
            </a:r>
            <a:endParaRPr lang="it-IT" sz="3600" b="1" dirty="0" smtClean="0">
              <a:solidFill>
                <a:srgbClr val="FF33CC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1600" b="1" u="sng" dirty="0">
                <a:solidFill>
                  <a:schemeClr val="accent1"/>
                </a:solidFill>
                <a:latin typeface="Georgia" panose="02040502050405020303" pitchFamily="18" charset="0"/>
              </a:rPr>
              <a:t>Bruno </a:t>
            </a:r>
            <a:r>
              <a:rPr lang="it-IT" sz="1600" b="1" u="sng" dirty="0" err="1">
                <a:solidFill>
                  <a:schemeClr val="accent1"/>
                </a:solidFill>
                <a:latin typeface="Georgia" panose="02040502050405020303" pitchFamily="18" charset="0"/>
              </a:rPr>
              <a:t>Modafferi</a:t>
            </a:r>
            <a:endParaRPr lang="it-IT" sz="1600" b="1" u="sng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algn="ctr"/>
            <a:endParaRPr lang="it-IT" sz="1050" b="1" dirty="0" smtClean="0">
              <a:solidFill>
                <a:srgbClr val="FF33CC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2400" b="1" dirty="0" smtClean="0">
                <a:solidFill>
                  <a:srgbClr val="FF33CC"/>
                </a:solidFill>
                <a:latin typeface="Georgia" panose="02040502050405020303" pitchFamily="18" charset="0"/>
              </a:rPr>
              <a:t>2013-2014</a:t>
            </a:r>
          </a:p>
          <a:p>
            <a:pPr algn="ctr"/>
            <a:r>
              <a:rPr lang="it-IT" sz="2400" b="1" dirty="0" smtClean="0">
                <a:solidFill>
                  <a:srgbClr val="FF33CC"/>
                </a:solidFill>
                <a:latin typeface="Georgia" panose="02040502050405020303" pitchFamily="18" charset="0"/>
              </a:rPr>
              <a:t>49.640 US$</a:t>
            </a:r>
          </a:p>
          <a:p>
            <a:pPr algn="ctr"/>
            <a:endParaRPr lang="it-IT" sz="2400" b="1" dirty="0">
              <a:solidFill>
                <a:srgbClr val="FF33CC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24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2014-2015</a:t>
            </a:r>
          </a:p>
          <a:p>
            <a:pPr algn="ctr"/>
            <a:r>
              <a:rPr lang="it-IT" sz="2400" b="1" i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13.592 US$</a:t>
            </a:r>
          </a:p>
          <a:p>
            <a:pPr algn="ctr"/>
            <a:r>
              <a:rPr lang="it-IT" b="1" i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(a tutt’oggi)</a:t>
            </a:r>
            <a:endParaRPr lang="it-IT" sz="2000" b="1" i="1" dirty="0" smtClean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algn="ctr"/>
            <a:endParaRPr lang="it-IT" sz="2400" b="1" i="1" dirty="0" smtClean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24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2015-2016</a:t>
            </a:r>
          </a:p>
          <a:p>
            <a:pPr algn="ctr"/>
            <a:r>
              <a:rPr lang="it-IT" sz="2400" b="1" i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50.000 US$</a:t>
            </a:r>
          </a:p>
          <a:p>
            <a:pPr algn="ctr"/>
            <a:r>
              <a:rPr lang="it-IT" b="1" i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(obiettivo)</a:t>
            </a:r>
            <a:endParaRPr lang="it-IT" sz="2400" b="1" i="1" dirty="0" smtClean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algn="ctr"/>
            <a:endParaRPr lang="it-IT" sz="3200" b="1" dirty="0">
              <a:solidFill>
                <a:srgbClr val="FF33CC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84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SISD – SIAG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Repubblica di San Marino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-36513" y="2558028"/>
            <a:ext cx="1222851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Progetti</a:t>
            </a:r>
          </a:p>
          <a:p>
            <a:pPr algn="ctr"/>
            <a:r>
              <a:rPr lang="it-IT" sz="48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Promozione</a:t>
            </a:r>
            <a:endParaRPr lang="it-IT" sz="48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32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SISD – SIAG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Repubblica di San Marino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CasellaDiTesto 4"/>
          <p:cNvSpPr txBox="1">
            <a:spLocks noChangeArrowheads="1"/>
          </p:cNvSpPr>
          <p:nvPr/>
        </p:nvSpPr>
        <p:spPr bwMode="auto">
          <a:xfrm>
            <a:off x="17463" y="2039938"/>
            <a:ext cx="12174537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sz="3200" b="1" i="1" dirty="0">
                <a:solidFill>
                  <a:srgbClr val="7030A0"/>
                </a:solidFill>
                <a:latin typeface="Georgia" panose="02040502050405020303" pitchFamily="18" charset="0"/>
              </a:rPr>
              <a:t>Come realizzare progetti importanti?</a:t>
            </a:r>
          </a:p>
          <a:p>
            <a:pPr algn="ctr"/>
            <a:endParaRPr lang="it-IT" altLang="it-IT" dirty="0">
              <a:solidFill>
                <a:srgbClr val="0070C0"/>
              </a:solidFill>
            </a:endParaRPr>
          </a:p>
          <a:p>
            <a:pPr algn="ctr"/>
            <a:r>
              <a:rPr lang="it-IT" altLang="it-IT" sz="2800" b="1" dirty="0">
                <a:solidFill>
                  <a:srgbClr val="D91D96"/>
                </a:solidFill>
                <a:latin typeface="Georgia" panose="02040502050405020303" pitchFamily="18" charset="0"/>
              </a:rPr>
              <a:t>Creando e coltivando proficui rapporti </a:t>
            </a:r>
          </a:p>
          <a:p>
            <a:pPr algn="ctr"/>
            <a:r>
              <a:rPr lang="it-IT" altLang="it-IT" sz="2800" b="1" dirty="0">
                <a:solidFill>
                  <a:srgbClr val="D91D96"/>
                </a:solidFill>
                <a:latin typeface="Georgia" panose="02040502050405020303" pitchFamily="18" charset="0"/>
              </a:rPr>
              <a:t>di amicizia e collaborazione </a:t>
            </a:r>
          </a:p>
          <a:p>
            <a:pPr algn="ctr"/>
            <a:r>
              <a:rPr lang="it-IT" altLang="it-IT" sz="2800" b="1" dirty="0">
                <a:solidFill>
                  <a:srgbClr val="D91D96"/>
                </a:solidFill>
                <a:latin typeface="Georgia" panose="02040502050405020303" pitchFamily="18" charset="0"/>
              </a:rPr>
              <a:t>con numerosi club e distretti </a:t>
            </a:r>
          </a:p>
          <a:p>
            <a:pPr algn="ctr"/>
            <a:r>
              <a:rPr lang="it-IT" altLang="it-IT" sz="2800" b="1" dirty="0">
                <a:solidFill>
                  <a:srgbClr val="D91D96"/>
                </a:solidFill>
                <a:latin typeface="Georgia" panose="02040502050405020303" pitchFamily="18" charset="0"/>
              </a:rPr>
              <a:t>italiani e stranieri</a:t>
            </a:r>
          </a:p>
        </p:txBody>
      </p:sp>
    </p:spTree>
    <p:extLst>
      <p:ext uri="{BB962C8B-B14F-4D97-AF65-F5344CB8AC3E}">
        <p14:creationId xmlns:p14="http://schemas.microsoft.com/office/powerpoint/2010/main" val="213309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SISD – SIAG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Repubblica di San Marino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CasellaDiTesto 1"/>
          <p:cNvSpPr txBox="1">
            <a:spLocks noChangeArrowheads="1"/>
          </p:cNvSpPr>
          <p:nvPr/>
        </p:nvSpPr>
        <p:spPr bwMode="auto">
          <a:xfrm>
            <a:off x="-36513" y="1077913"/>
            <a:ext cx="12228513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sz="2400" b="1" dirty="0">
                <a:solidFill>
                  <a:srgbClr val="00B050"/>
                </a:solidFill>
                <a:latin typeface="Georgia" panose="02040502050405020303" pitchFamily="18" charset="0"/>
              </a:rPr>
              <a:t>Il Multi-Club Workshop   </a:t>
            </a:r>
          </a:p>
          <a:p>
            <a:pPr algn="ctr"/>
            <a:r>
              <a:rPr lang="it-IT" altLang="it-IT" sz="2400" b="1" dirty="0">
                <a:solidFill>
                  <a:srgbClr val="00B050"/>
                </a:solidFill>
                <a:latin typeface="Georgia" panose="02040502050405020303" pitchFamily="18" charset="0"/>
              </a:rPr>
              <a:t>permette di realizzare iniziative importanti.</a:t>
            </a:r>
          </a:p>
          <a:p>
            <a:pPr algn="ctr"/>
            <a:r>
              <a:rPr lang="it-IT" altLang="it-IT" sz="2400" b="1" dirty="0">
                <a:solidFill>
                  <a:srgbClr val="00B050"/>
                </a:solidFill>
                <a:latin typeface="Georgia" panose="02040502050405020303" pitchFamily="18" charset="0"/>
              </a:rPr>
              <a:t>Dal 1° MCW di Stoccolma nel 2007</a:t>
            </a:r>
          </a:p>
          <a:p>
            <a:pPr algn="ctr"/>
            <a:r>
              <a:rPr lang="it-IT" altLang="it-IT" sz="2400" b="1" dirty="0">
                <a:solidFill>
                  <a:srgbClr val="00B050"/>
                </a:solidFill>
                <a:latin typeface="Georgia" panose="02040502050405020303" pitchFamily="18" charset="0"/>
              </a:rPr>
              <a:t>all’8° effettuato a Ischia lo scorso 6 settembre, </a:t>
            </a:r>
          </a:p>
          <a:p>
            <a:pPr algn="ctr"/>
            <a:r>
              <a:rPr lang="it-IT" altLang="it-IT" sz="2400" b="1" dirty="0">
                <a:solidFill>
                  <a:srgbClr val="00B050"/>
                </a:solidFill>
                <a:latin typeface="Georgia" panose="02040502050405020303" pitchFamily="18" charset="0"/>
              </a:rPr>
              <a:t>abbiamo promosso </a:t>
            </a:r>
          </a:p>
          <a:p>
            <a:pPr algn="ctr"/>
            <a:r>
              <a:rPr lang="it-IT" altLang="it-IT" sz="24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25</a:t>
            </a:r>
            <a:r>
              <a:rPr lang="it-IT" altLang="it-IT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 progetti umanitari e borse di studio </a:t>
            </a:r>
          </a:p>
          <a:p>
            <a:pPr algn="ctr"/>
            <a:r>
              <a:rPr lang="it-IT" altLang="it-IT" sz="24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1.130.000 US$</a:t>
            </a:r>
          </a:p>
          <a:p>
            <a:pPr algn="ctr"/>
            <a:endParaRPr lang="it-IT" altLang="it-IT" sz="1400" b="1" dirty="0">
              <a:solidFill>
                <a:srgbClr val="00B0F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altLang="it-IT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Fra gli 11 progetti approvati nel 2013-2014 </a:t>
            </a:r>
          </a:p>
          <a:p>
            <a:pPr algn="ctr"/>
            <a:r>
              <a:rPr lang="it-IT" altLang="it-IT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e in fase di realizzazione, </a:t>
            </a:r>
          </a:p>
          <a:p>
            <a:pPr algn="ctr"/>
            <a:r>
              <a:rPr lang="it-IT" altLang="it-IT" sz="2400" b="1" u="sng" dirty="0">
                <a:solidFill>
                  <a:srgbClr val="00B0F0"/>
                </a:solidFill>
                <a:latin typeface="Georgia" panose="02040502050405020303" pitchFamily="18" charset="0"/>
              </a:rPr>
              <a:t>7 sono stati selezionati </a:t>
            </a:r>
          </a:p>
          <a:p>
            <a:pPr algn="ctr"/>
            <a:r>
              <a:rPr lang="it-IT" altLang="it-IT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al 6° MCW di Manfredonia e al 7° MCW di Belgrado </a:t>
            </a:r>
            <a:endParaRPr lang="it-IT" altLang="it-IT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73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SISD – SIAG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Repubblica di San Marino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897" y="844707"/>
            <a:ext cx="7500938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160934" y="5513294"/>
            <a:ext cx="7500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8° Multi-Club Workshop – Ischia – 6 settembre 2014</a:t>
            </a:r>
            <a:endParaRPr lang="it-IT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cxnSp>
        <p:nvCxnSpPr>
          <p:cNvPr id="6" name="Connettore 2 5"/>
          <p:cNvCxnSpPr/>
          <p:nvPr/>
        </p:nvCxnSpPr>
        <p:spPr>
          <a:xfrm flipV="1">
            <a:off x="1957588" y="2649071"/>
            <a:ext cx="1578988" cy="17737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336076" y="2617873"/>
            <a:ext cx="1742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b="1" u="sng" dirty="0" smtClean="0">
                <a:solidFill>
                  <a:srgbClr val="00B050"/>
                </a:solidFill>
                <a:latin typeface="Georgia" panose="02040502050405020303" pitchFamily="18" charset="0"/>
              </a:rPr>
              <a:t>DGE Paolo Pasini</a:t>
            </a:r>
            <a:endParaRPr lang="it-IT" sz="1200" b="1" u="sng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cxnSp>
        <p:nvCxnSpPr>
          <p:cNvPr id="15" name="Connettore 2 14"/>
          <p:cNvCxnSpPr/>
          <p:nvPr/>
        </p:nvCxnSpPr>
        <p:spPr>
          <a:xfrm flipH="1">
            <a:off x="6671260" y="1940405"/>
            <a:ext cx="3223884" cy="70866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9774221" y="1801906"/>
            <a:ext cx="24177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u="sng" dirty="0" smtClean="0">
                <a:solidFill>
                  <a:srgbClr val="00B050"/>
                </a:solidFill>
                <a:latin typeface="Georgia" panose="02040502050405020303" pitchFamily="18" charset="0"/>
              </a:rPr>
              <a:t>IPDG Giuseppe Castagnoli </a:t>
            </a:r>
            <a:endParaRPr lang="it-IT" b="1" u="sng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9774221" y="4294956"/>
            <a:ext cx="24177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u="sng" dirty="0" smtClean="0">
                <a:solidFill>
                  <a:srgbClr val="00B050"/>
                </a:solidFill>
                <a:latin typeface="Georgia" panose="02040502050405020303" pitchFamily="18" charset="0"/>
              </a:rPr>
              <a:t>IPDG Velimir Stefanovic </a:t>
            </a:r>
            <a:endParaRPr lang="it-IT" b="1" u="sng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cxnSp>
        <p:nvCxnSpPr>
          <p:cNvPr id="26" name="Connettore 2 25"/>
          <p:cNvCxnSpPr/>
          <p:nvPr/>
        </p:nvCxnSpPr>
        <p:spPr>
          <a:xfrm flipH="1" flipV="1">
            <a:off x="7906872" y="3083219"/>
            <a:ext cx="1944139" cy="144844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398110" y="1080020"/>
            <a:ext cx="1742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b="1" u="sng" dirty="0" smtClean="0">
                <a:solidFill>
                  <a:srgbClr val="00B050"/>
                </a:solidFill>
                <a:latin typeface="Georgia" panose="02040502050405020303" pitchFamily="18" charset="0"/>
              </a:rPr>
              <a:t>DG </a:t>
            </a:r>
            <a:r>
              <a:rPr lang="it-IT" sz="1200" b="1" u="sng" dirty="0" err="1" smtClean="0">
                <a:solidFill>
                  <a:srgbClr val="00B050"/>
                </a:solidFill>
                <a:latin typeface="Georgia" panose="02040502050405020303" pitchFamily="18" charset="0"/>
              </a:rPr>
              <a:t>Vigor</a:t>
            </a:r>
            <a:r>
              <a:rPr lang="it-IT" sz="1200" b="1" u="sng" dirty="0" smtClean="0">
                <a:solidFill>
                  <a:srgbClr val="00B050"/>
                </a:solidFill>
                <a:latin typeface="Georgia" panose="02040502050405020303" pitchFamily="18" charset="0"/>
              </a:rPr>
              <a:t> </a:t>
            </a:r>
            <a:r>
              <a:rPr lang="it-IT" sz="1200" b="1" u="sng" dirty="0" err="1" smtClean="0">
                <a:solidFill>
                  <a:srgbClr val="00B050"/>
                </a:solidFill>
                <a:latin typeface="Georgia" panose="02040502050405020303" pitchFamily="18" charset="0"/>
              </a:rPr>
              <a:t>Majic</a:t>
            </a:r>
            <a:r>
              <a:rPr lang="it-IT" sz="1200" b="1" u="sng" dirty="0" smtClean="0">
                <a:solidFill>
                  <a:srgbClr val="00B050"/>
                </a:solidFill>
                <a:latin typeface="Georgia" panose="02040502050405020303" pitchFamily="18" charset="0"/>
              </a:rPr>
              <a:t>    </a:t>
            </a:r>
            <a:endParaRPr lang="it-IT" sz="1200" b="1" u="sng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cxnSp>
        <p:nvCxnSpPr>
          <p:cNvPr id="34" name="Connettore 2 33"/>
          <p:cNvCxnSpPr/>
          <p:nvPr/>
        </p:nvCxnSpPr>
        <p:spPr>
          <a:xfrm>
            <a:off x="2001721" y="1298769"/>
            <a:ext cx="2583726" cy="135030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14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SISD – SIAG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Repubblica di San Marino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187" y="810489"/>
            <a:ext cx="7559675" cy="503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2397950" y="924929"/>
            <a:ext cx="7359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8° Multi-Club Workshop – Ischia – 6 settembre 2014</a:t>
            </a:r>
            <a:endParaRPr lang="it-IT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806837" y="1526284"/>
            <a:ext cx="1742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b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DG </a:t>
            </a:r>
            <a:r>
              <a:rPr lang="it-IT" sz="1200" b="1" u="sng" dirty="0" err="1" smtClean="0">
                <a:solidFill>
                  <a:srgbClr val="FFFF00"/>
                </a:solidFill>
                <a:latin typeface="Georgia" panose="02040502050405020303" pitchFamily="18" charset="0"/>
              </a:rPr>
              <a:t>Vigor</a:t>
            </a:r>
            <a:r>
              <a:rPr lang="it-IT" sz="1200" b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it-IT" sz="1200" b="1" u="sng" dirty="0" err="1" smtClean="0">
                <a:solidFill>
                  <a:srgbClr val="FFFF00"/>
                </a:solidFill>
                <a:latin typeface="Georgia" panose="02040502050405020303" pitchFamily="18" charset="0"/>
              </a:rPr>
              <a:t>Majic</a:t>
            </a:r>
            <a:r>
              <a:rPr lang="it-IT" sz="1200" b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    </a:t>
            </a:r>
            <a:endParaRPr lang="it-IT" sz="1200" b="1" u="sng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cxnSp>
        <p:nvCxnSpPr>
          <p:cNvPr id="3" name="Connettore 2 2"/>
          <p:cNvCxnSpPr/>
          <p:nvPr/>
        </p:nvCxnSpPr>
        <p:spPr>
          <a:xfrm>
            <a:off x="5911403" y="1698093"/>
            <a:ext cx="408715" cy="74105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7070545" y="1555126"/>
            <a:ext cx="24177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IPDG Velimir Stefanovic </a:t>
            </a:r>
            <a:endParaRPr lang="it-IT" b="1" u="sng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cxnSp>
        <p:nvCxnSpPr>
          <p:cNvPr id="13" name="Connettore 2 12"/>
          <p:cNvCxnSpPr/>
          <p:nvPr/>
        </p:nvCxnSpPr>
        <p:spPr>
          <a:xfrm flipH="1">
            <a:off x="7269201" y="1734648"/>
            <a:ext cx="530093" cy="64751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2351095" y="1528554"/>
            <a:ext cx="24177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b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IPDG Giuseppe Castagnoli </a:t>
            </a:r>
            <a:endParaRPr lang="it-IT" b="1" u="sng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cxnSp>
        <p:nvCxnSpPr>
          <p:cNvPr id="21" name="Connettore 2 20"/>
          <p:cNvCxnSpPr/>
          <p:nvPr/>
        </p:nvCxnSpPr>
        <p:spPr>
          <a:xfrm>
            <a:off x="4464424" y="1734648"/>
            <a:ext cx="871997" cy="62709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5399147" y="5126071"/>
            <a:ext cx="20604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b="1" u="sng" dirty="0" smtClean="0">
                <a:solidFill>
                  <a:srgbClr val="FFFF00"/>
                </a:solidFill>
                <a:latin typeface="Georgia" panose="02040502050405020303" pitchFamily="18" charset="0"/>
              </a:rPr>
              <a:t>DG Andrei Ibragimov    </a:t>
            </a:r>
            <a:endParaRPr lang="it-IT" sz="1200" b="1" u="sng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cxnSp>
        <p:nvCxnSpPr>
          <p:cNvPr id="31" name="Connettore 2 30"/>
          <p:cNvCxnSpPr/>
          <p:nvPr/>
        </p:nvCxnSpPr>
        <p:spPr>
          <a:xfrm flipV="1">
            <a:off x="5640947" y="3267636"/>
            <a:ext cx="0" cy="210018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5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SISD – SIAG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Repubblica di San Marino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-20265" y="1416501"/>
            <a:ext cx="12192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</a:p>
          <a:p>
            <a:pPr algn="ctr"/>
            <a:endParaRPr lang="it-IT" b="1" i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3600" b="1" i="1" dirty="0">
                <a:solidFill>
                  <a:srgbClr val="0070C0"/>
                </a:solidFill>
                <a:latin typeface="Georgia" panose="02040502050405020303" pitchFamily="18" charset="0"/>
              </a:rPr>
              <a:t>C</a:t>
            </a:r>
            <a:r>
              <a:rPr lang="it-IT" sz="3600" b="1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on il servizio costante e concreto </a:t>
            </a:r>
          </a:p>
          <a:p>
            <a:pPr algn="ctr"/>
            <a:r>
              <a:rPr lang="it-IT" sz="3600" b="1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a favore di chi ha bisogno del nostro aiuto!</a:t>
            </a:r>
          </a:p>
          <a:p>
            <a:pPr algn="ctr"/>
            <a:endParaRPr lang="it-IT" sz="2000" b="1" u="sng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2000" b="1" u="sng" dirty="0" smtClean="0">
                <a:solidFill>
                  <a:srgbClr val="C00000"/>
                </a:solidFill>
                <a:latin typeface="Georgia" panose="02040502050405020303" pitchFamily="18" charset="0"/>
              </a:rPr>
              <a:t>Strumenti</a:t>
            </a:r>
          </a:p>
          <a:p>
            <a:pPr algn="ctr"/>
            <a:r>
              <a:rPr lang="it-IT" sz="32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Rotariani</a:t>
            </a:r>
          </a:p>
          <a:p>
            <a:pPr algn="ctr"/>
            <a:r>
              <a:rPr lang="it-IT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Donazioni</a:t>
            </a:r>
          </a:p>
          <a:p>
            <a:pPr algn="ctr"/>
            <a:r>
              <a:rPr lang="it-IT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Sovvenzioni </a:t>
            </a:r>
          </a:p>
          <a:p>
            <a:pPr algn="ctr"/>
            <a:r>
              <a:rPr lang="it-IT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(Progetti/Reciprocità/Promozione)</a:t>
            </a:r>
          </a:p>
          <a:p>
            <a:pPr algn="ctr"/>
            <a:endParaRPr lang="it-IT" sz="24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96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SISD – SIAG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Repubblica di San Marino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1071325"/>
            <a:ext cx="12192000" cy="4486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dirty="0">
                <a:solidFill>
                  <a:srgbClr val="C00000"/>
                </a:solidFill>
                <a:latin typeface="Georgia" panose="02040502050405020303" pitchFamily="18" charset="0"/>
              </a:rPr>
              <a:t>Fra le 5 iniziative selezionate all’</a:t>
            </a:r>
            <a:r>
              <a:rPr lang="it-IT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8° MCW di Ischia </a:t>
            </a:r>
            <a:r>
              <a:rPr lang="it-IT" sz="2000" dirty="0">
                <a:solidFill>
                  <a:srgbClr val="C00000"/>
                </a:solidFill>
                <a:latin typeface="Georgia" panose="02040502050405020303" pitchFamily="18" charset="0"/>
              </a:rPr>
              <a:t>lo scorso 6 settembre,</a:t>
            </a:r>
          </a:p>
          <a:p>
            <a:pPr algn="ctr">
              <a:defRPr/>
            </a:pPr>
            <a:r>
              <a:rPr lang="it-IT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3 progetti sono di particolare interesse per i giovani</a:t>
            </a:r>
          </a:p>
          <a:p>
            <a:pPr algn="ctr">
              <a:defRPr/>
            </a:pPr>
            <a:endParaRPr lang="it-IT" sz="11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it-IT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La tecnologia della stampante 3D</a:t>
            </a:r>
          </a:p>
          <a:p>
            <a:pPr algn="ctr">
              <a:defRPr/>
            </a:pPr>
            <a:r>
              <a:rPr lang="it-IT" sz="2000" dirty="0">
                <a:solidFill>
                  <a:srgbClr val="FF0000"/>
                </a:solidFill>
                <a:latin typeface="Georgia" panose="02040502050405020303" pitchFamily="18" charset="0"/>
              </a:rPr>
              <a:t>«una nuova scuola per un nuovo lavoratore»</a:t>
            </a:r>
            <a:r>
              <a:rPr lang="it-IT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</a:p>
          <a:p>
            <a:pPr algn="ctr">
              <a:defRPr/>
            </a:pPr>
            <a:r>
              <a:rPr lang="it-IT" sz="2000" dirty="0">
                <a:solidFill>
                  <a:srgbClr val="C41A87"/>
                </a:solidFill>
                <a:latin typeface="Georgia" panose="02040502050405020303" pitchFamily="18" charset="0"/>
              </a:rPr>
              <a:t>(RC Cesena + RC Beograd </a:t>
            </a:r>
            <a:r>
              <a:rPr lang="it-IT" sz="2000" dirty="0" err="1">
                <a:solidFill>
                  <a:srgbClr val="C41A87"/>
                </a:solidFill>
                <a:latin typeface="Georgia" panose="02040502050405020303" pitchFamily="18" charset="0"/>
              </a:rPr>
              <a:t>Skardalija</a:t>
            </a:r>
            <a:r>
              <a:rPr lang="it-IT" sz="2000" dirty="0">
                <a:solidFill>
                  <a:srgbClr val="C41A87"/>
                </a:solidFill>
                <a:latin typeface="Georgia" panose="02040502050405020303" pitchFamily="18" charset="0"/>
              </a:rPr>
              <a:t>)</a:t>
            </a:r>
            <a:endParaRPr lang="it-IT" sz="2400" dirty="0">
              <a:solidFill>
                <a:srgbClr val="C41A87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it-IT" sz="10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it-IT" sz="2400" b="1" dirty="0">
                <a:solidFill>
                  <a:srgbClr val="00B050"/>
                </a:solidFill>
                <a:latin typeface="Georgia" panose="02040502050405020303" pitchFamily="18" charset="0"/>
              </a:rPr>
              <a:t>Fornitura di attrezzature specialistiche </a:t>
            </a:r>
          </a:p>
          <a:p>
            <a:pPr algn="ctr">
              <a:defRPr/>
            </a:pPr>
            <a:r>
              <a:rPr lang="it-IT" sz="2000" dirty="0">
                <a:solidFill>
                  <a:srgbClr val="00B050"/>
                </a:solidFill>
                <a:latin typeface="Georgia" panose="02040502050405020303" pitchFamily="18" charset="0"/>
              </a:rPr>
              <a:t>a 3 istituti scolastici danneggiati dalle </a:t>
            </a:r>
          </a:p>
          <a:p>
            <a:pPr algn="ctr">
              <a:defRPr/>
            </a:pPr>
            <a:r>
              <a:rPr lang="it-IT" sz="2000" dirty="0">
                <a:solidFill>
                  <a:srgbClr val="00B050"/>
                </a:solidFill>
                <a:latin typeface="Georgia" panose="02040502050405020303" pitchFamily="18" charset="0"/>
              </a:rPr>
              <a:t>inondazioni del maggio 2014 a </a:t>
            </a:r>
            <a:r>
              <a:rPr lang="it-IT" sz="2000" dirty="0" err="1">
                <a:solidFill>
                  <a:srgbClr val="00B050"/>
                </a:solidFill>
                <a:latin typeface="Georgia" panose="02040502050405020303" pitchFamily="18" charset="0"/>
              </a:rPr>
              <a:t>Obrenovac</a:t>
            </a:r>
            <a:r>
              <a:rPr lang="it-IT" sz="2000" dirty="0">
                <a:solidFill>
                  <a:srgbClr val="00B050"/>
                </a:solidFill>
                <a:latin typeface="Georgia" panose="02040502050405020303" pitchFamily="18" charset="0"/>
              </a:rPr>
              <a:t> – Belgrado</a:t>
            </a:r>
          </a:p>
          <a:p>
            <a:pPr algn="ctr">
              <a:defRPr/>
            </a:pPr>
            <a:r>
              <a:rPr lang="it-IT" sz="2000" dirty="0">
                <a:solidFill>
                  <a:srgbClr val="D91D96"/>
                </a:solidFill>
                <a:latin typeface="Georgia" panose="02040502050405020303" pitchFamily="18" charset="0"/>
              </a:rPr>
              <a:t>(RC Beograd </a:t>
            </a:r>
            <a:r>
              <a:rPr lang="it-IT" sz="2000" dirty="0" err="1">
                <a:solidFill>
                  <a:srgbClr val="D91D96"/>
                </a:solidFill>
                <a:latin typeface="Georgia" panose="02040502050405020303" pitchFamily="18" charset="0"/>
              </a:rPr>
              <a:t>Skardalija</a:t>
            </a:r>
            <a:r>
              <a:rPr lang="it-IT" sz="2000" dirty="0">
                <a:solidFill>
                  <a:srgbClr val="D91D96"/>
                </a:solidFill>
                <a:latin typeface="Georgia" panose="02040502050405020303" pitchFamily="18" charset="0"/>
              </a:rPr>
              <a:t> + RC Cesena)</a:t>
            </a:r>
            <a:endParaRPr lang="it-IT" sz="2400" dirty="0">
              <a:solidFill>
                <a:srgbClr val="D91D96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it-IT" sz="105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it-IT" sz="2400" b="1" dirty="0">
                <a:solidFill>
                  <a:srgbClr val="00B050"/>
                </a:solidFill>
                <a:latin typeface="Georgia" panose="02040502050405020303" pitchFamily="18" charset="0"/>
              </a:rPr>
              <a:t>Master in Microeconomia e Sviluppo Comunitario</a:t>
            </a:r>
          </a:p>
          <a:p>
            <a:pPr algn="ctr">
              <a:defRPr/>
            </a:pPr>
            <a:r>
              <a:rPr lang="it-IT" sz="2000" dirty="0">
                <a:solidFill>
                  <a:srgbClr val="00B050"/>
                </a:solidFill>
                <a:latin typeface="Georgia" panose="02040502050405020303" pitchFamily="18" charset="0"/>
              </a:rPr>
              <a:t>Borsa di </a:t>
            </a:r>
            <a:r>
              <a:rPr lang="it-IT" sz="2000" dirty="0" smtClean="0">
                <a:solidFill>
                  <a:srgbClr val="00B050"/>
                </a:solidFill>
                <a:latin typeface="Georgia" panose="02040502050405020303" pitchFamily="18" charset="0"/>
              </a:rPr>
              <a:t>Studio</a:t>
            </a:r>
            <a:endParaRPr lang="it-IT" sz="2000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it-IT" dirty="0">
                <a:solidFill>
                  <a:srgbClr val="D91D96"/>
                </a:solidFill>
                <a:latin typeface="Georgia" panose="02040502050405020303" pitchFamily="18" charset="0"/>
              </a:rPr>
              <a:t>(E-Club del D 2072 + </a:t>
            </a:r>
            <a:r>
              <a:rPr lang="it-IT" dirty="0" smtClean="0">
                <a:solidFill>
                  <a:srgbClr val="D91D96"/>
                </a:solidFill>
                <a:latin typeface="Georgia" panose="02040502050405020303" pitchFamily="18" charset="0"/>
              </a:rPr>
              <a:t>RC Lund, Svezia)</a:t>
            </a:r>
            <a:endParaRPr lang="it-IT" dirty="0">
              <a:solidFill>
                <a:srgbClr val="D91D9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87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SISD – SIAG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Repubblica di San Marino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-36513" y="923619"/>
            <a:ext cx="122285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9° Multi-Club Workshop</a:t>
            </a:r>
          </a:p>
          <a:p>
            <a:pPr algn="ctr"/>
            <a:r>
              <a:rPr lang="it-IT" sz="20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San Pietroburgo - 5 </a:t>
            </a:r>
            <a:r>
              <a:rPr lang="it-IT" sz="2000" b="1" dirty="0">
                <a:solidFill>
                  <a:srgbClr val="7030A0"/>
                </a:solidFill>
                <a:latin typeface="Georgia" panose="02040502050405020303" pitchFamily="18" charset="0"/>
              </a:rPr>
              <a:t>settembre 2015</a:t>
            </a:r>
            <a:r>
              <a:rPr lang="it-IT" sz="2800" b="1" dirty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it-IT" sz="28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endParaRPr lang="it-IT" sz="28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240" y="1868811"/>
            <a:ext cx="8509453" cy="393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9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SISD – SIAG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Repubblica di San Marino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1142446"/>
            <a:ext cx="12192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endParaRPr lang="it-IT" sz="4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3600" b="1" i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Fare del Bene nel Mondo...</a:t>
            </a:r>
            <a:endParaRPr lang="it-IT" sz="3600" b="1" i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3600" b="1" i="1" dirty="0">
                <a:solidFill>
                  <a:srgbClr val="0070C0"/>
                </a:solidFill>
                <a:latin typeface="Georgia" panose="02040502050405020303" pitchFamily="18" charset="0"/>
              </a:rPr>
              <a:t>C</a:t>
            </a:r>
            <a:r>
              <a:rPr lang="it-IT" sz="3600" b="1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on il servizio costante e concreto </a:t>
            </a:r>
          </a:p>
          <a:p>
            <a:pPr algn="ctr"/>
            <a:r>
              <a:rPr lang="it-IT" sz="3600" b="1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a favore di chi ha bisogno del nostro aiuto!</a:t>
            </a:r>
          </a:p>
          <a:p>
            <a:pPr algn="ctr"/>
            <a:endParaRPr lang="it-IT" sz="2000" b="1" u="sng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2000" b="1" u="sng" dirty="0" smtClean="0">
                <a:solidFill>
                  <a:srgbClr val="C00000"/>
                </a:solidFill>
                <a:latin typeface="Georgia" panose="02040502050405020303" pitchFamily="18" charset="0"/>
              </a:rPr>
              <a:t>Strumenti</a:t>
            </a:r>
          </a:p>
          <a:p>
            <a:pPr algn="ctr"/>
            <a:r>
              <a:rPr lang="it-IT" sz="32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Rotariani</a:t>
            </a:r>
          </a:p>
          <a:p>
            <a:pPr algn="ctr"/>
            <a:r>
              <a:rPr lang="it-IT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Donazioni</a:t>
            </a:r>
          </a:p>
          <a:p>
            <a:pPr algn="ctr"/>
            <a:r>
              <a:rPr lang="it-IT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Sovvenzioni </a:t>
            </a:r>
          </a:p>
          <a:p>
            <a:pPr algn="ctr"/>
            <a:r>
              <a:rPr lang="it-IT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(Progetti/Reciprocità/Promozione)</a:t>
            </a:r>
          </a:p>
          <a:p>
            <a:pPr algn="ctr"/>
            <a:endParaRPr lang="it-IT" sz="24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41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SISD – SIAG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Repubblica di San Marino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-36513" y="2511862"/>
            <a:ext cx="12192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Grazie per l’attenzione!</a:t>
            </a:r>
          </a:p>
          <a:p>
            <a:pPr algn="ctr"/>
            <a:endParaRPr lang="it-IT" sz="2800" dirty="0" smtClean="0">
              <a:latin typeface="Georgia" panose="02040502050405020303" pitchFamily="18" charset="0"/>
            </a:endParaRPr>
          </a:p>
          <a:p>
            <a:pPr algn="ctr"/>
            <a:r>
              <a:rPr lang="it-IT" sz="28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Sono a vostra disposizione per eventuali domande …</a:t>
            </a:r>
            <a:endParaRPr lang="it-IT" sz="2800" b="1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78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SISD – SIAG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Repubblica di San Marino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/>
          </p:nvPr>
        </p:nvGraphicFramePr>
        <p:xfrm>
          <a:off x="1957588" y="775236"/>
          <a:ext cx="8135938" cy="44195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9990"/>
                <a:gridCol w="1191718"/>
                <a:gridCol w="1100846"/>
                <a:gridCol w="1100846"/>
                <a:gridCol w="1100846"/>
                <a:gridCol w="1193699"/>
                <a:gridCol w="1007993"/>
              </a:tblGrid>
              <a:tr h="530924">
                <a:tc>
                  <a:txBody>
                    <a:bodyPr/>
                    <a:lstStyle/>
                    <a:p>
                      <a:pPr algn="ctr" fontAlgn="b"/>
                      <a:endParaRPr lang="it-IT" sz="18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2400" b="1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Sovvenzioni Globali</a:t>
                      </a:r>
                      <a:endParaRPr lang="it-IT" sz="24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0564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Anno</a:t>
                      </a:r>
                      <a:endParaRPr lang="it-IT" sz="1800" b="1" i="0" u="none" strike="noStrike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00B0F0"/>
                          </a:solidFill>
                          <a:effectLst/>
                          <a:latin typeface="Georgia" panose="02040502050405020303" pitchFamily="18" charset="0"/>
                        </a:rPr>
                        <a:t>FODD</a:t>
                      </a:r>
                      <a:endParaRPr lang="it-IT" sz="1800" b="1" i="0" u="none" strike="noStrike" dirty="0">
                        <a:solidFill>
                          <a:srgbClr val="00B0F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Cash</a:t>
                      </a:r>
                      <a:endParaRPr lang="it-IT" sz="18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00B0F0"/>
                          </a:solidFill>
                          <a:effectLst/>
                          <a:latin typeface="Georgia" panose="02040502050405020303" pitchFamily="18" charset="0"/>
                        </a:rPr>
                        <a:t>FODD</a:t>
                      </a:r>
                      <a:endParaRPr lang="it-IT" sz="1800" b="1" i="0" u="none" strike="noStrike" dirty="0">
                        <a:solidFill>
                          <a:srgbClr val="00B0F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Cash</a:t>
                      </a:r>
                      <a:endParaRPr lang="it-IT" sz="18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7030A0"/>
                          </a:solidFill>
                          <a:effectLst/>
                          <a:latin typeface="Georgia" panose="02040502050405020303" pitchFamily="18" charset="0"/>
                        </a:rPr>
                        <a:t>Fondo</a:t>
                      </a:r>
                      <a:endParaRPr lang="it-IT" sz="1800" b="1" i="0" u="none" strike="noStrike" dirty="0">
                        <a:solidFill>
                          <a:srgbClr val="7030A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Progetti</a:t>
                      </a:r>
                      <a:endParaRPr lang="it-IT" sz="1800" b="1" i="0" u="none" strike="noStrike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</a:tr>
              <a:tr h="5582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800" b="1" i="0" u="none" strike="noStrike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00B0F0"/>
                          </a:solidFill>
                          <a:effectLst/>
                          <a:latin typeface="Georgia" panose="02040502050405020303" pitchFamily="18" charset="0"/>
                        </a:rPr>
                        <a:t> +resto </a:t>
                      </a:r>
                      <a:endParaRPr lang="it-IT" sz="1800" b="1" u="none" strike="noStrike" dirty="0" smtClean="0">
                        <a:solidFill>
                          <a:srgbClr val="00B0F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ctr" fontAlgn="b"/>
                      <a:r>
                        <a:rPr lang="it-IT" sz="18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Georgia" panose="02040502050405020303" pitchFamily="18" charset="0"/>
                        </a:rPr>
                        <a:t>D </a:t>
                      </a:r>
                      <a:r>
                        <a:rPr lang="it-IT" sz="1800" b="1" u="none" strike="noStrike" dirty="0">
                          <a:solidFill>
                            <a:srgbClr val="00B0F0"/>
                          </a:solidFill>
                          <a:effectLst/>
                          <a:latin typeface="Georgia" panose="02040502050405020303" pitchFamily="18" charset="0"/>
                        </a:rPr>
                        <a:t>2070</a:t>
                      </a:r>
                      <a:endParaRPr lang="it-IT" sz="1800" b="1" i="0" u="none" strike="noStrike" dirty="0">
                        <a:solidFill>
                          <a:srgbClr val="00B0F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club</a:t>
                      </a:r>
                      <a:endParaRPr lang="it-IT" sz="18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00B0F0"/>
                          </a:solidFill>
                          <a:effectLst/>
                          <a:latin typeface="Georgia" panose="02040502050405020303" pitchFamily="18" charset="0"/>
                        </a:rPr>
                        <a:t>altri distretti</a:t>
                      </a:r>
                      <a:endParaRPr lang="it-IT" sz="1800" b="1" i="0" u="none" strike="noStrike" dirty="0">
                        <a:solidFill>
                          <a:srgbClr val="00B0F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altri club</a:t>
                      </a:r>
                      <a:endParaRPr lang="it-IT" sz="18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7030A0"/>
                          </a:solidFill>
                          <a:effectLst/>
                          <a:latin typeface="Georgia" panose="02040502050405020303" pitchFamily="18" charset="0"/>
                        </a:rPr>
                        <a:t>Mondiale</a:t>
                      </a:r>
                      <a:endParaRPr lang="it-IT" sz="1800" b="1" i="0" u="none" strike="noStrike" dirty="0">
                        <a:solidFill>
                          <a:srgbClr val="7030A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8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</a:tr>
              <a:tr h="530924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8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00B0F0"/>
                          </a:solidFill>
                          <a:effectLst/>
                          <a:latin typeface="Georgia" panose="02040502050405020303" pitchFamily="18" charset="0"/>
                        </a:rPr>
                        <a:t>US$</a:t>
                      </a:r>
                      <a:endParaRPr lang="it-IT" sz="1800" b="1" i="0" u="none" strike="noStrike" dirty="0">
                        <a:solidFill>
                          <a:srgbClr val="00B0F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US$</a:t>
                      </a:r>
                      <a:endParaRPr lang="it-IT" sz="18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Georgia" panose="02040502050405020303" pitchFamily="18" charset="0"/>
                        </a:rPr>
                        <a:t>US$</a:t>
                      </a:r>
                      <a:endParaRPr lang="it-IT" sz="1800" b="1" i="0" u="none" strike="noStrike" dirty="0">
                        <a:solidFill>
                          <a:srgbClr val="00B0F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US$</a:t>
                      </a:r>
                      <a:r>
                        <a:rPr lang="it-IT" sz="18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8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Georgia" panose="02040502050405020303" pitchFamily="18" charset="0"/>
                        </a:rPr>
                        <a:t>US$</a:t>
                      </a:r>
                      <a:r>
                        <a:rPr lang="it-IT" sz="1800" b="1" u="none" strike="noStrike" dirty="0">
                          <a:solidFill>
                            <a:srgbClr val="7030A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800" b="1" i="0" u="none" strike="noStrike" dirty="0">
                        <a:solidFill>
                          <a:srgbClr val="7030A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it-IT" sz="1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n.</a:t>
                      </a:r>
                      <a:endParaRPr lang="it-IT" sz="18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</a:tr>
              <a:tr h="5582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[2010-2011]</a:t>
                      </a:r>
                      <a:endParaRPr lang="it-IT" sz="18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u="none" strike="noStrike" dirty="0">
                          <a:solidFill>
                            <a:srgbClr val="00B0F0"/>
                          </a:solidFill>
                          <a:effectLst/>
                          <a:latin typeface="Georgia" panose="02040502050405020303" pitchFamily="18" charset="0"/>
                        </a:rPr>
                        <a:t>           </a:t>
                      </a:r>
                      <a:r>
                        <a:rPr lang="it-IT" sz="18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Georgia" panose="02040502050405020303" pitchFamily="18" charset="0"/>
                        </a:rPr>
                        <a:t>88.500 </a:t>
                      </a:r>
                      <a:endParaRPr lang="it-IT" sz="1800" b="1" i="0" u="none" strike="noStrike" dirty="0">
                        <a:solidFill>
                          <a:srgbClr val="00B0F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    </a:t>
                      </a:r>
                      <a:r>
                        <a:rPr lang="it-IT" sz="18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endParaRPr lang="it-IT" sz="18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1" u="none" strike="noStrike" dirty="0" smtClean="0">
                        <a:solidFill>
                          <a:srgbClr val="00B0F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r" fontAlgn="b"/>
                      <a:r>
                        <a:rPr lang="it-IT" sz="18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endParaRPr lang="it-IT" sz="1800" b="1" i="0" u="none" strike="noStrike" dirty="0">
                        <a:solidFill>
                          <a:srgbClr val="00B0F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8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u="none" strike="noStrike" dirty="0">
                          <a:solidFill>
                            <a:srgbClr val="7030A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800" b="1" i="0" u="none" strike="noStrike" dirty="0">
                        <a:solidFill>
                          <a:srgbClr val="7030A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u="none" strike="noStrike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800" b="1" i="0" u="none" strike="noStrike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</a:tr>
              <a:tr h="5582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8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u="none" strike="noStrike" dirty="0">
                          <a:solidFill>
                            <a:srgbClr val="00B0F0"/>
                          </a:solidFill>
                          <a:effectLst/>
                          <a:latin typeface="Georgia" panose="02040502050405020303" pitchFamily="18" charset="0"/>
                        </a:rPr>
                        <a:t>           </a:t>
                      </a:r>
                      <a:r>
                        <a:rPr lang="it-IT" sz="18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Georgia" panose="02040502050405020303" pitchFamily="18" charset="0"/>
                        </a:rPr>
                        <a:t>36.000 </a:t>
                      </a:r>
                      <a:endParaRPr lang="it-IT" sz="1800" b="1" i="0" u="none" strike="noStrike" dirty="0">
                        <a:solidFill>
                          <a:srgbClr val="00B0F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             </a:t>
                      </a:r>
                      <a:r>
                        <a:rPr lang="it-IT" sz="18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  </a:t>
                      </a:r>
                      <a:endParaRPr lang="it-IT" sz="18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1" i="0" u="none" strike="noStrike" dirty="0">
                        <a:solidFill>
                          <a:srgbClr val="00B0F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8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u="none" strike="noStrike" dirty="0">
                          <a:solidFill>
                            <a:srgbClr val="7030A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800" b="1" i="0" u="none" strike="noStrike" dirty="0">
                        <a:solidFill>
                          <a:srgbClr val="7030A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u="none" strike="noStrike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800" b="1" i="0" u="none" strike="noStrike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/>
                </a:tc>
              </a:tr>
              <a:tr h="55822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u="none" strike="noStrike" dirty="0" smtClean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it-IT" sz="18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 2013-2014 </a:t>
                      </a:r>
                      <a:endParaRPr lang="it-IT" sz="18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Georgia" panose="02040502050405020303" pitchFamily="18" charset="0"/>
                        </a:rPr>
                        <a:t>        124.500 </a:t>
                      </a:r>
                      <a:endParaRPr lang="it-IT" sz="1800" b="1" i="0" u="none" strike="noStrike" dirty="0">
                        <a:solidFill>
                          <a:srgbClr val="00B0F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    </a:t>
                      </a:r>
                      <a:r>
                        <a:rPr lang="it-IT" sz="18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175.660 </a:t>
                      </a:r>
                      <a:endParaRPr lang="it-IT" sz="18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u="none" strike="noStrike" dirty="0">
                          <a:solidFill>
                            <a:srgbClr val="00B0F0"/>
                          </a:solidFill>
                          <a:effectLst/>
                          <a:latin typeface="Georgia" panose="02040502050405020303" pitchFamily="18" charset="0"/>
                        </a:rPr>
                        <a:t>       44.545 </a:t>
                      </a:r>
                      <a:endParaRPr lang="it-IT" sz="1800" b="1" i="0" u="none" strike="noStrike" dirty="0">
                        <a:solidFill>
                          <a:srgbClr val="00B0F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      </a:t>
                      </a:r>
                      <a:r>
                        <a:rPr lang="it-IT" sz="18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100.601 </a:t>
                      </a:r>
                      <a:endParaRPr lang="it-IT" sz="18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u="none" strike="noStrike" dirty="0">
                          <a:solidFill>
                            <a:srgbClr val="7030A0"/>
                          </a:solidFill>
                          <a:effectLst/>
                          <a:latin typeface="Georgia" panose="02040502050405020303" pitchFamily="18" charset="0"/>
                        </a:rPr>
                        <a:t>     </a:t>
                      </a:r>
                      <a:r>
                        <a:rPr lang="it-IT" sz="18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Georgia" panose="02040502050405020303" pitchFamily="18" charset="0"/>
                        </a:rPr>
                        <a:t>291.526 </a:t>
                      </a:r>
                      <a:endParaRPr lang="it-IT" sz="1800" b="1" i="0" u="none" strike="noStrike" dirty="0">
                        <a:solidFill>
                          <a:srgbClr val="7030A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8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>
                    <a:solidFill>
                      <a:srgbClr val="FFFF00"/>
                    </a:solidFill>
                  </a:tcPr>
                </a:tc>
              </a:tr>
              <a:tr h="619195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Totale</a:t>
                      </a:r>
                      <a:endParaRPr lang="it-IT" sz="20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                                                                   </a:t>
                      </a:r>
                      <a:r>
                        <a:rPr lang="it-IT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736.832 </a:t>
                      </a:r>
                      <a:endParaRPr lang="it-IT" sz="20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              </a:t>
                      </a:r>
                      <a:r>
                        <a:rPr lang="it-IT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12* </a:t>
                      </a:r>
                      <a:endParaRPr lang="it-IT" sz="20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4" marR="9524" marT="9526" marB="0" anchor="b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1" name="CasellaDiTesto 3"/>
          <p:cNvSpPr txBox="1">
            <a:spLocks noChangeArrowheads="1"/>
          </p:cNvSpPr>
          <p:nvPr/>
        </p:nvSpPr>
        <p:spPr bwMode="auto">
          <a:xfrm>
            <a:off x="0" y="5187067"/>
            <a:ext cx="12191999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sz="1400" b="1" dirty="0">
                <a:solidFill>
                  <a:srgbClr val="FF0000"/>
                </a:solidFill>
                <a:latin typeface="Georgia" panose="02040502050405020303" pitchFamily="18" charset="0"/>
              </a:rPr>
              <a:t>* 7 progetti sono stati promossi al 6° MCW-Manfredonia e al 7° MCW-Belgrado</a:t>
            </a:r>
            <a:r>
              <a:rPr lang="it-IT" altLang="it-IT" b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834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SISD – SIAG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Repubblica di San Marino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/>
          </p:nvPr>
        </p:nvGraphicFramePr>
        <p:xfrm>
          <a:off x="1510553" y="2000437"/>
          <a:ext cx="8820152" cy="509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1846"/>
                <a:gridCol w="851846"/>
                <a:gridCol w="1082552"/>
                <a:gridCol w="934109"/>
                <a:gridCol w="833718"/>
                <a:gridCol w="860611"/>
                <a:gridCol w="778946"/>
                <a:gridCol w="851846"/>
                <a:gridCol w="851846"/>
                <a:gridCol w="922832"/>
              </a:tblGrid>
              <a:tr h="2547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1412019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Dhaka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    6.000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  -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CB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29.500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</a:t>
                      </a:r>
                      <a:r>
                        <a:rPr lang="it-IT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48.000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CBC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500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84.000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</a:tr>
              <a:tr h="2547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1414185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Innoschool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    8.000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22.000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CB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19.000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</a:t>
                      </a:r>
                      <a:r>
                        <a:rPr lang="it-IT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5.000</a:t>
                      </a:r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</a:t>
                      </a:r>
                      <a:r>
                        <a:rPr lang="it-IT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12.000</a:t>
                      </a:r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CBC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  </a:t>
                      </a:r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11.000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77.000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</a:tr>
            </a:tbl>
          </a:graphicData>
        </a:graphic>
      </p:graphicFrame>
      <p:graphicFrame>
        <p:nvGraphicFramePr>
          <p:cNvPr id="3" name="Tabella 2"/>
          <p:cNvGraphicFramePr>
            <a:graphicFrameLocks noGrp="1"/>
          </p:cNvGraphicFramePr>
          <p:nvPr>
            <p:extLst/>
          </p:nvPr>
        </p:nvGraphicFramePr>
        <p:xfrm>
          <a:off x="1506441" y="2511425"/>
          <a:ext cx="8820152" cy="254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1846"/>
                <a:gridCol w="851846"/>
                <a:gridCol w="1082552"/>
                <a:gridCol w="924774"/>
                <a:gridCol w="833717"/>
                <a:gridCol w="860612"/>
                <a:gridCol w="788281"/>
                <a:gridCol w="851846"/>
                <a:gridCol w="851846"/>
                <a:gridCol w="922832"/>
              </a:tblGrid>
              <a:tr h="2547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1412945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Israele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  </a:t>
                      </a:r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4.000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CB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    -  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4.000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19.545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  </a:t>
                      </a:r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31.201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35.146 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93.892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/>
          </p:nvPr>
        </p:nvGraphicFramePr>
        <p:xfrm>
          <a:off x="1510553" y="1301190"/>
          <a:ext cx="8820152" cy="7591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1846"/>
                <a:gridCol w="851846"/>
                <a:gridCol w="1082552"/>
                <a:gridCol w="920662"/>
                <a:gridCol w="860612"/>
                <a:gridCol w="833717"/>
                <a:gridCol w="792393"/>
                <a:gridCol w="851846"/>
                <a:gridCol w="851846"/>
                <a:gridCol w="922832"/>
              </a:tblGrid>
              <a:tr h="37957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GG n.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Progetto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D 2072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Club (D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2072)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CB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Club (D </a:t>
                      </a:r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2072)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FM *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Altri distretti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Altri 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FM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Totale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</a:tr>
              <a:tr h="37957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FODD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Cash </a:t>
                      </a:r>
                      <a:r>
                        <a:rPr lang="en-US" sz="1200" b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[1]</a:t>
                      </a:r>
                      <a:endParaRPr lang="it-IT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CB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Cash extra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Parificazione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FODD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Cash </a:t>
                      </a:r>
                      <a:r>
                        <a:rPr lang="it-IT" sz="12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[2]</a:t>
                      </a:r>
                      <a:endParaRPr lang="it-IT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Parificazione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/>
          </p:nvPr>
        </p:nvGraphicFramePr>
        <p:xfrm>
          <a:off x="1501327" y="2777728"/>
          <a:ext cx="8820152" cy="558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1846"/>
                <a:gridCol w="851846"/>
                <a:gridCol w="1082552"/>
                <a:gridCol w="934109"/>
                <a:gridCol w="806823"/>
                <a:gridCol w="874059"/>
                <a:gridCol w="792393"/>
                <a:gridCol w="851846"/>
                <a:gridCol w="851846"/>
                <a:gridCol w="922832"/>
              </a:tblGrid>
              <a:tr h="558242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Totale 2013-2014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</a:t>
                      </a:r>
                      <a:r>
                        <a:rPr lang="it-IT" sz="14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  </a:t>
                      </a:r>
                      <a:r>
                        <a:rPr lang="it-IT" sz="14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18.000 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</a:t>
                      </a:r>
                      <a:r>
                        <a:rPr lang="it-IT" sz="14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it-IT" sz="1400" u="none" strike="noStrike" baseline="0" dirty="0" smtClean="0">
                          <a:solidFill>
                            <a:srgbClr val="0070C0"/>
                          </a:solidFill>
                          <a:effectLst/>
                        </a:rPr>
                        <a:t>   </a:t>
                      </a:r>
                      <a:r>
                        <a:rPr lang="it-IT" sz="1400" b="1" u="none" strike="noStrike" baseline="0" dirty="0" smtClean="0">
                          <a:solidFill>
                            <a:srgbClr val="0070C0"/>
                          </a:solidFill>
                          <a:effectLst/>
                        </a:rPr>
                        <a:t>22.000</a:t>
                      </a:r>
                      <a:r>
                        <a:rPr lang="it-IT" sz="14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rgbClr val="FCBC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</a:t>
                      </a:r>
                      <a:r>
                        <a:rPr lang="it-IT" sz="1400" u="none" strike="noStrike" baseline="0" dirty="0" smtClean="0">
                          <a:solidFill>
                            <a:srgbClr val="0070C0"/>
                          </a:solidFill>
                          <a:effectLst/>
                        </a:rPr>
                        <a:t>          </a:t>
                      </a:r>
                      <a:r>
                        <a:rPr lang="it-IT" sz="14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0 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</a:t>
                      </a:r>
                      <a:r>
                        <a:rPr lang="it-IT" sz="1400" b="1" u="none" strike="noStrike" baseline="0" dirty="0" smtClean="0">
                          <a:solidFill>
                            <a:srgbClr val="0070C0"/>
                          </a:solidFill>
                          <a:effectLst/>
                        </a:rPr>
                        <a:t>  </a:t>
                      </a:r>
                      <a:r>
                        <a:rPr lang="it-IT" sz="14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52.550</a:t>
                      </a:r>
                      <a:r>
                        <a:rPr lang="it-IT" sz="14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</a:t>
                      </a:r>
                      <a:r>
                        <a:rPr lang="it-IT" sz="14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</a:t>
                      </a:r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r>
                        <a:rPr lang="it-IT" sz="14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4.545 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</a:t>
                      </a:r>
                      <a:r>
                        <a:rPr lang="it-IT" sz="14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</a:t>
                      </a:r>
                      <a:r>
                        <a:rPr lang="it-IT" sz="1400" u="none" strike="noStrike" baseline="0" dirty="0" smtClean="0">
                          <a:solidFill>
                            <a:srgbClr val="0070C0"/>
                          </a:solidFill>
                          <a:effectLst/>
                        </a:rPr>
                        <a:t>   91</a:t>
                      </a:r>
                      <a:r>
                        <a:rPr lang="it-IT" sz="14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.201 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</a:t>
                      </a:r>
                      <a:r>
                        <a:rPr lang="it-IT" sz="14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46.646 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</a:t>
                      </a:r>
                      <a:r>
                        <a:rPr lang="it-IT" sz="18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     </a:t>
                      </a:r>
                      <a:r>
                        <a:rPr lang="it-IT" sz="18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254.892</a:t>
                      </a:r>
                      <a:r>
                        <a:rPr lang="it-IT" sz="18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endParaRPr lang="it-IT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b"/>
                </a:tc>
              </a:tr>
            </a:tbl>
          </a:graphicData>
        </a:graphic>
      </p:graphicFrame>
      <p:sp>
        <p:nvSpPr>
          <p:cNvPr id="13" name="Stella a 5 punte 12"/>
          <p:cNvSpPr/>
          <p:nvPr/>
        </p:nvSpPr>
        <p:spPr>
          <a:xfrm>
            <a:off x="1235489" y="2080016"/>
            <a:ext cx="199673" cy="1833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tella a 5 punte 14"/>
          <p:cNvSpPr/>
          <p:nvPr/>
        </p:nvSpPr>
        <p:spPr>
          <a:xfrm>
            <a:off x="1235488" y="2281111"/>
            <a:ext cx="199673" cy="1833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Stella a 5 punte 15"/>
          <p:cNvSpPr/>
          <p:nvPr/>
        </p:nvSpPr>
        <p:spPr>
          <a:xfrm>
            <a:off x="1231814" y="2513948"/>
            <a:ext cx="199673" cy="1833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2"/>
          <p:cNvSpPr txBox="1">
            <a:spLocks noChangeArrowheads="1"/>
          </p:cNvSpPr>
          <p:nvPr/>
        </p:nvSpPr>
        <p:spPr bwMode="auto">
          <a:xfrm>
            <a:off x="-18257" y="872795"/>
            <a:ext cx="12191999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b="1" dirty="0">
                <a:solidFill>
                  <a:srgbClr val="FFC000"/>
                </a:solidFill>
                <a:latin typeface="Georgia" panose="02040502050405020303" pitchFamily="18" charset="0"/>
              </a:rPr>
              <a:t>GG 2013-2014 – </a:t>
            </a:r>
            <a:r>
              <a:rPr lang="it-IT" altLang="it-IT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Reciprocità</a:t>
            </a:r>
            <a:endParaRPr lang="it-IT" altLang="it-IT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-18257" y="3600458"/>
            <a:ext cx="12192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latin typeface="Georgia" panose="02040502050405020303" pitchFamily="18" charset="0"/>
              </a:rPr>
              <a:t>Disponibilit</a:t>
            </a:r>
            <a:r>
              <a:rPr lang="it-IT" sz="1400" b="1" dirty="0" smtClean="0">
                <a:latin typeface="Georgia" panose="02040502050405020303" pitchFamily="18" charset="0"/>
              </a:rPr>
              <a:t>à iniziale: 90.000 US$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Georgia" panose="02040502050405020303" pitchFamily="18" charset="0"/>
              </a:rPr>
              <a:t>Cash Mirandola:     20.000 US$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Georgia" panose="02040502050405020303" pitchFamily="18" charset="0"/>
              </a:rPr>
              <a:t>Cash Ravenna:           2.000 US$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Georgia" panose="02040502050405020303" pitchFamily="18" charset="0"/>
              </a:rPr>
              <a:t> Cash IDF (*):          60.000 US$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Georgia" panose="02040502050405020303" pitchFamily="18" charset="0"/>
              </a:rPr>
              <a:t>FODD D 2072:         18.000 US$</a:t>
            </a:r>
          </a:p>
          <a:p>
            <a:pPr algn="ctr"/>
            <a:endParaRPr lang="it-IT" sz="1600" dirty="0">
              <a:latin typeface="Georgia" panose="02040502050405020303" pitchFamily="18" charset="0"/>
            </a:endParaRPr>
          </a:p>
          <a:p>
            <a:pPr algn="ctr"/>
            <a:r>
              <a:rPr lang="it-IT" sz="1400" dirty="0" smtClean="0">
                <a:latin typeface="Georgia" panose="02040502050405020303" pitchFamily="18" charset="0"/>
              </a:rPr>
              <a:t>(*) Fondi </a:t>
            </a:r>
            <a:r>
              <a:rPr lang="it-IT" sz="1400" dirty="0">
                <a:latin typeface="Georgia" panose="02040502050405020303" pitchFamily="18" charset="0"/>
              </a:rPr>
              <a:t>raccolti </a:t>
            </a:r>
            <a:r>
              <a:rPr lang="it-IT" sz="1400" dirty="0" smtClean="0">
                <a:latin typeface="Georgia" panose="02040502050405020303" pitchFamily="18" charset="0"/>
              </a:rPr>
              <a:t>dall’IDF (International Diabete Fund) in occasione di un grandioso evento «Life for a Child Project» realizzato </a:t>
            </a:r>
          </a:p>
          <a:p>
            <a:pPr algn="ctr"/>
            <a:r>
              <a:rPr lang="it-IT" sz="1400" dirty="0" smtClean="0">
                <a:latin typeface="Georgia" panose="02040502050405020303" pitchFamily="18" charset="0"/>
              </a:rPr>
              <a:t>nel gennaio 2009 a Ravenna. </a:t>
            </a:r>
            <a:r>
              <a:rPr lang="it-IT" sz="1400" dirty="0">
                <a:latin typeface="Georgia" panose="02040502050405020303" pitchFamily="18" charset="0"/>
              </a:rPr>
              <a:t>N</a:t>
            </a:r>
            <a:r>
              <a:rPr lang="it-IT" sz="1400" dirty="0" smtClean="0">
                <a:latin typeface="Georgia" panose="02040502050405020303" pitchFamily="18" charset="0"/>
              </a:rPr>
              <a:t>on essendo riuscito a realizzare un progetto, l’IDF ha chiesto al RC Ravenna di organizzare il progetto per Dhaka</a:t>
            </a:r>
          </a:p>
          <a:p>
            <a:pPr algn="ctr"/>
            <a:r>
              <a:rPr lang="it-IT" sz="1400" dirty="0">
                <a:latin typeface="Georgia" panose="02040502050405020303" pitchFamily="18" charset="0"/>
              </a:rPr>
              <a:t>c</a:t>
            </a:r>
            <a:r>
              <a:rPr lang="it-IT" sz="1400" dirty="0" smtClean="0">
                <a:latin typeface="Georgia" panose="02040502050405020303" pitchFamily="18" charset="0"/>
              </a:rPr>
              <a:t>on questi fondi depositati nel frattempo presso un conto dedicato del RC Tallahassee (Florida).</a:t>
            </a:r>
            <a:endParaRPr lang="it-IT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97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SISD – SIAG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Repubblica di San Marino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775236"/>
            <a:ext cx="12192000" cy="65248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Rotariani</a:t>
            </a:r>
          </a:p>
          <a:p>
            <a:pPr algn="ctr"/>
            <a:r>
              <a:rPr lang="it-IT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Commissione Distrettuale Fondazione Rotary</a:t>
            </a:r>
            <a:endParaRPr lang="it-IT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Leonardo de Angelis </a:t>
            </a:r>
            <a:endParaRPr lang="it-IT" sz="1600" b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just"/>
            <a:r>
              <a:rPr lang="it-IT" sz="11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	</a:t>
            </a:r>
          </a:p>
          <a:p>
            <a:pPr algn="just"/>
            <a:r>
              <a:rPr lang="it-IT" sz="1400" b="1" dirty="0">
                <a:solidFill>
                  <a:srgbClr val="0070C0"/>
                </a:solidFill>
                <a:latin typeface="Georgia" panose="02040502050405020303" pitchFamily="18" charset="0"/>
              </a:rPr>
              <a:t>	</a:t>
            </a:r>
            <a:r>
              <a:rPr lang="it-IT" sz="1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		     </a:t>
            </a:r>
            <a:r>
              <a:rPr lang="it-IT" sz="1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Raccolta Fondi                                                                   Gestione Sovvenzioni</a:t>
            </a:r>
            <a:endParaRPr lang="it-IT" sz="6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Giuseppe </a:t>
            </a:r>
            <a:r>
              <a:rPr lang="it-IT" b="1" dirty="0">
                <a:solidFill>
                  <a:srgbClr val="0070C0"/>
                </a:solidFill>
                <a:latin typeface="Georgia" panose="02040502050405020303" pitchFamily="18" charset="0"/>
              </a:rPr>
              <a:t>Berardo </a:t>
            </a:r>
            <a:r>
              <a:rPr lang="it-IT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		                Andrea </a:t>
            </a:r>
            <a:r>
              <a:rPr lang="it-IT" b="1" dirty="0">
                <a:solidFill>
                  <a:srgbClr val="0070C0"/>
                </a:solidFill>
                <a:latin typeface="Georgia" panose="02040502050405020303" pitchFamily="18" charset="0"/>
              </a:rPr>
              <a:t>Paolo Rossi </a:t>
            </a:r>
            <a:endParaRPr lang="it-IT" b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dirty="0">
                <a:solidFill>
                  <a:srgbClr val="0070C0"/>
                </a:solidFill>
                <a:latin typeface="Georgia" panose="02040502050405020303" pitchFamily="18" charset="0"/>
              </a:rPr>
              <a:t> (Luciano Cardelli – Clotilde La Rocca) </a:t>
            </a:r>
            <a:r>
              <a:rPr lang="it-IT" dirty="0" smtClean="0">
                <a:solidFill>
                  <a:srgbClr val="0070C0"/>
                </a:solidFill>
                <a:latin typeface="Georgia" panose="02040502050405020303" pitchFamily="18" charset="0"/>
              </a:rPr>
              <a:t>             (</a:t>
            </a:r>
            <a:r>
              <a:rPr lang="it-IT" dirty="0">
                <a:solidFill>
                  <a:srgbClr val="0070C0"/>
                </a:solidFill>
                <a:latin typeface="Georgia" panose="02040502050405020303" pitchFamily="18" charset="0"/>
              </a:rPr>
              <a:t>Antonio Fraticelli – Gianpiero Lugli)</a:t>
            </a:r>
          </a:p>
          <a:p>
            <a:pPr algn="ctr"/>
            <a:endParaRPr lang="it-IT" sz="1200" b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just"/>
            <a:r>
              <a:rPr lang="it-IT" sz="1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                                               Buona Amministrazione                                                          Borse di Studio (tutte)</a:t>
            </a:r>
            <a:endParaRPr lang="it-IT" sz="14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it-IT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		             Domenico Poddie                                                Claudio </a:t>
            </a:r>
            <a:r>
              <a:rPr lang="it-IT" b="1" dirty="0">
                <a:solidFill>
                  <a:srgbClr val="0070C0"/>
                </a:solidFill>
                <a:latin typeface="Georgia" panose="02040502050405020303" pitchFamily="18" charset="0"/>
              </a:rPr>
              <a:t>Pasini </a:t>
            </a:r>
          </a:p>
          <a:p>
            <a:pPr algn="just"/>
            <a:r>
              <a:rPr lang="it-IT" dirty="0" smtClean="0">
                <a:solidFill>
                  <a:srgbClr val="0070C0"/>
                </a:solidFill>
                <a:latin typeface="Georgia" panose="02040502050405020303" pitchFamily="18" charset="0"/>
              </a:rPr>
              <a:t>                                    (</a:t>
            </a:r>
            <a:r>
              <a:rPr lang="it-IT" dirty="0">
                <a:solidFill>
                  <a:srgbClr val="0070C0"/>
                </a:solidFill>
                <a:latin typeface="Georgia" panose="02040502050405020303" pitchFamily="18" charset="0"/>
              </a:rPr>
              <a:t>Andrea </a:t>
            </a:r>
            <a:r>
              <a:rPr lang="it-IT" dirty="0" err="1">
                <a:solidFill>
                  <a:srgbClr val="0070C0"/>
                </a:solidFill>
                <a:latin typeface="Georgia" panose="02040502050405020303" pitchFamily="18" charset="0"/>
              </a:rPr>
              <a:t>Tarlazzi</a:t>
            </a:r>
            <a:r>
              <a:rPr lang="it-IT" dirty="0">
                <a:solidFill>
                  <a:srgbClr val="0070C0"/>
                </a:solidFill>
                <a:latin typeface="Georgia" panose="02040502050405020303" pitchFamily="18" charset="0"/>
              </a:rPr>
              <a:t> – Fabrizio Zoli) </a:t>
            </a:r>
            <a:r>
              <a:rPr lang="it-IT" dirty="0" smtClean="0">
                <a:solidFill>
                  <a:srgbClr val="0070C0"/>
                </a:solidFill>
                <a:latin typeface="Georgia" panose="02040502050405020303" pitchFamily="18" charset="0"/>
              </a:rPr>
              <a:t>                         (</a:t>
            </a:r>
            <a:r>
              <a:rPr lang="it-IT" dirty="0">
                <a:solidFill>
                  <a:srgbClr val="0070C0"/>
                </a:solidFill>
                <a:latin typeface="Georgia" panose="02040502050405020303" pitchFamily="18" charset="0"/>
              </a:rPr>
              <a:t>Fabio Corazza – Claudio Pezzi)</a:t>
            </a:r>
          </a:p>
          <a:p>
            <a:pPr algn="ctr"/>
            <a:endParaRPr lang="it-IT" sz="1200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it-IT" sz="1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                                    VTE (</a:t>
            </a:r>
            <a:r>
              <a:rPr lang="it-IT" sz="1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Vocational</a:t>
            </a:r>
            <a:r>
              <a:rPr lang="it-IT" sz="1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Training Exchange)                                  VTT (</a:t>
            </a:r>
            <a:r>
              <a:rPr lang="it-IT" sz="1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Vocational</a:t>
            </a:r>
            <a:r>
              <a:rPr lang="it-IT" sz="1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Training Team)</a:t>
            </a:r>
          </a:p>
          <a:p>
            <a:pPr algn="just"/>
            <a:r>
              <a:rPr lang="it-IT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		               Joel Bemporad                                                  Fiorella </a:t>
            </a:r>
            <a:r>
              <a:rPr lang="it-IT" b="1" dirty="0">
                <a:solidFill>
                  <a:srgbClr val="0070C0"/>
                </a:solidFill>
                <a:latin typeface="Georgia" panose="02040502050405020303" pitchFamily="18" charset="0"/>
              </a:rPr>
              <a:t>Sgallari</a:t>
            </a:r>
          </a:p>
          <a:p>
            <a:pPr algn="just"/>
            <a:r>
              <a:rPr lang="it-IT" sz="16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		</a:t>
            </a:r>
            <a:r>
              <a:rPr lang="it-IT" dirty="0" smtClean="0">
                <a:solidFill>
                  <a:srgbClr val="0070C0"/>
                </a:solidFill>
                <a:latin typeface="Georgia" panose="02040502050405020303" pitchFamily="18" charset="0"/>
              </a:rPr>
              <a:t>  (</a:t>
            </a:r>
            <a:r>
              <a:rPr lang="it-IT" dirty="0">
                <a:solidFill>
                  <a:srgbClr val="0070C0"/>
                </a:solidFill>
                <a:latin typeface="Georgia" panose="02040502050405020303" pitchFamily="18" charset="0"/>
              </a:rPr>
              <a:t>Valentina Dall’Aglio – Fausto Arcuri</a:t>
            </a:r>
            <a:r>
              <a:rPr lang="it-IT" dirty="0" smtClean="0">
                <a:solidFill>
                  <a:srgbClr val="0070C0"/>
                </a:solidFill>
                <a:latin typeface="Georgia" panose="02040502050405020303" pitchFamily="18" charset="0"/>
              </a:rPr>
              <a:t>)            (</a:t>
            </a:r>
            <a:r>
              <a:rPr lang="it-IT" dirty="0">
                <a:solidFill>
                  <a:srgbClr val="0070C0"/>
                </a:solidFill>
                <a:latin typeface="Georgia" panose="02040502050405020303" pitchFamily="18" charset="0"/>
              </a:rPr>
              <a:t>Maria Teresa Colombo – Carlo </a:t>
            </a:r>
            <a:r>
              <a:rPr lang="it-IT" dirty="0" err="1">
                <a:solidFill>
                  <a:srgbClr val="0070C0"/>
                </a:solidFill>
                <a:latin typeface="Georgia" panose="02040502050405020303" pitchFamily="18" charset="0"/>
              </a:rPr>
              <a:t>Garoia</a:t>
            </a:r>
            <a:r>
              <a:rPr lang="it-IT" dirty="0">
                <a:solidFill>
                  <a:srgbClr val="0070C0"/>
                </a:solidFill>
                <a:latin typeface="Georgia" panose="02040502050405020303" pitchFamily="18" charset="0"/>
              </a:rPr>
              <a:t>)</a:t>
            </a:r>
            <a:endParaRPr lang="it-IT" sz="2000" b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just"/>
            <a:r>
              <a:rPr lang="it-IT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		      </a:t>
            </a:r>
            <a:endParaRPr lang="it-IT" sz="14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it-IT" sz="1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                                                  Volontari del Rotary                                                                         End Polio </a:t>
            </a:r>
            <a:r>
              <a:rPr lang="it-IT" sz="1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Now</a:t>
            </a:r>
            <a:endParaRPr lang="it-IT" sz="14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it-IT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	</a:t>
            </a:r>
            <a:r>
              <a:rPr lang="it-IT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	         </a:t>
            </a:r>
            <a:r>
              <a:rPr lang="it-IT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Maurizio Marcialis                                                Bruno </a:t>
            </a:r>
            <a:r>
              <a:rPr lang="it-IT" b="1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Modafferi</a:t>
            </a:r>
            <a:endParaRPr lang="it-IT" sz="2000" b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just"/>
            <a:r>
              <a:rPr lang="it-IT" dirty="0" smtClean="0">
                <a:solidFill>
                  <a:srgbClr val="0070C0"/>
                </a:solidFill>
                <a:latin typeface="Georgia" panose="02040502050405020303" pitchFamily="18" charset="0"/>
              </a:rPr>
              <a:t>	                (</a:t>
            </a:r>
            <a:r>
              <a:rPr lang="it-IT" dirty="0">
                <a:solidFill>
                  <a:srgbClr val="0070C0"/>
                </a:solidFill>
                <a:latin typeface="Georgia" panose="02040502050405020303" pitchFamily="18" charset="0"/>
              </a:rPr>
              <a:t>Corrado </a:t>
            </a:r>
            <a:r>
              <a:rPr lang="it-IT" dirty="0" err="1">
                <a:solidFill>
                  <a:srgbClr val="0070C0"/>
                </a:solidFill>
                <a:latin typeface="Georgia" panose="02040502050405020303" pitchFamily="18" charset="0"/>
              </a:rPr>
              <a:t>Barani</a:t>
            </a:r>
            <a:r>
              <a:rPr lang="it-IT" dirty="0">
                <a:solidFill>
                  <a:srgbClr val="0070C0"/>
                </a:solidFill>
                <a:latin typeface="Georgia" panose="02040502050405020303" pitchFamily="18" charset="0"/>
              </a:rPr>
              <a:t> – Andrea </a:t>
            </a:r>
            <a:r>
              <a:rPr lang="it-IT" dirty="0" err="1">
                <a:solidFill>
                  <a:srgbClr val="0070C0"/>
                </a:solidFill>
                <a:latin typeface="Georgia" panose="02040502050405020303" pitchFamily="18" charset="0"/>
              </a:rPr>
              <a:t>Buscaroli</a:t>
            </a:r>
            <a:r>
              <a:rPr lang="it-IT" dirty="0">
                <a:solidFill>
                  <a:srgbClr val="0070C0"/>
                </a:solidFill>
                <a:latin typeface="Georgia" panose="02040502050405020303" pitchFamily="18" charset="0"/>
              </a:rPr>
              <a:t>) </a:t>
            </a:r>
            <a:r>
              <a:rPr lang="it-IT" dirty="0" smtClean="0">
                <a:solidFill>
                  <a:srgbClr val="0070C0"/>
                </a:solidFill>
                <a:latin typeface="Georgia" panose="02040502050405020303" pitchFamily="18" charset="0"/>
              </a:rPr>
              <a:t>                     (</a:t>
            </a:r>
            <a:r>
              <a:rPr lang="it-IT" dirty="0">
                <a:solidFill>
                  <a:srgbClr val="0070C0"/>
                </a:solidFill>
                <a:latin typeface="Georgia" panose="02040502050405020303" pitchFamily="18" charset="0"/>
              </a:rPr>
              <a:t>Daniele </a:t>
            </a:r>
            <a:r>
              <a:rPr lang="it-IT" dirty="0" err="1">
                <a:solidFill>
                  <a:srgbClr val="0070C0"/>
                </a:solidFill>
                <a:latin typeface="Georgia" panose="02040502050405020303" pitchFamily="18" charset="0"/>
              </a:rPr>
              <a:t>Carloni</a:t>
            </a:r>
            <a:r>
              <a:rPr lang="it-IT" dirty="0">
                <a:solidFill>
                  <a:srgbClr val="0070C0"/>
                </a:solidFill>
                <a:latin typeface="Georgia" panose="02040502050405020303" pitchFamily="18" charset="0"/>
              </a:rPr>
              <a:t> – Cesare Lunardi)</a:t>
            </a:r>
          </a:p>
          <a:p>
            <a:pPr algn="just"/>
            <a:endParaRPr lang="it-IT" b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dirty="0" smtClean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endParaRPr lang="it-IT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ctr"/>
            <a:endParaRPr lang="it-IT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ctr"/>
            <a:endParaRPr lang="it-IT" b="1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533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SISD – SIAG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Repubblica di San Marino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2746427"/>
            <a:ext cx="12228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Donazioni</a:t>
            </a:r>
            <a:endParaRPr lang="it-IT" sz="4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52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SISD – SIAG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Repubblica di San Marino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-18257" y="1663783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 smtClean="0">
                <a:solidFill>
                  <a:srgbClr val="00B050"/>
                </a:solidFill>
                <a:latin typeface="Georgia" panose="02040502050405020303" pitchFamily="18" charset="0"/>
              </a:rPr>
              <a:t>Donazioni</a:t>
            </a:r>
          </a:p>
          <a:p>
            <a:pPr algn="ctr"/>
            <a:endParaRPr lang="it-IT" dirty="0"/>
          </a:p>
          <a:p>
            <a:pPr algn="ctr"/>
            <a:r>
              <a:rPr lang="it-IT" sz="3200" b="1" dirty="0" smtClean="0">
                <a:solidFill>
                  <a:srgbClr val="FF33CC"/>
                </a:solidFill>
                <a:latin typeface="Georgia" panose="02040502050405020303" pitchFamily="18" charset="0"/>
              </a:rPr>
              <a:t>Fondo di dotazione </a:t>
            </a:r>
          </a:p>
          <a:p>
            <a:pPr algn="ctr"/>
            <a:r>
              <a:rPr lang="it-IT" dirty="0" smtClean="0">
                <a:solidFill>
                  <a:srgbClr val="FF33CC"/>
                </a:solidFill>
                <a:latin typeface="Georgia" panose="02040502050405020303" pitchFamily="18" charset="0"/>
              </a:rPr>
              <a:t>(</a:t>
            </a:r>
            <a:r>
              <a:rPr lang="it-IT" dirty="0" err="1" smtClean="0">
                <a:solidFill>
                  <a:srgbClr val="FF33CC"/>
                </a:solidFill>
                <a:latin typeface="Georgia" panose="02040502050405020303" pitchFamily="18" charset="0"/>
              </a:rPr>
              <a:t>Endowment</a:t>
            </a:r>
            <a:r>
              <a:rPr lang="it-IT" dirty="0" smtClean="0">
                <a:solidFill>
                  <a:srgbClr val="FF33CC"/>
                </a:solidFill>
                <a:latin typeface="Georgia" panose="02040502050405020303" pitchFamily="18" charset="0"/>
              </a:rPr>
              <a:t> Fund, ex Fondo Permanente)</a:t>
            </a:r>
          </a:p>
          <a:p>
            <a:pPr algn="ctr"/>
            <a:endParaRPr lang="it-IT" dirty="0">
              <a:latin typeface="Georgia" panose="02040502050405020303" pitchFamily="18" charset="0"/>
            </a:endParaRPr>
          </a:p>
          <a:p>
            <a:pPr algn="ctr"/>
            <a:r>
              <a:rPr lang="it-IT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Fondo Annuale</a:t>
            </a:r>
          </a:p>
          <a:p>
            <a:pPr algn="ctr"/>
            <a:endParaRPr lang="it-IT" sz="2400" b="1" dirty="0">
              <a:latin typeface="Georgia" panose="02040502050405020303" pitchFamily="18" charset="0"/>
            </a:endParaRPr>
          </a:p>
          <a:p>
            <a:pPr algn="ctr"/>
            <a:r>
              <a:rPr lang="it-IT" sz="32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Fondo PolioPlus</a:t>
            </a:r>
          </a:p>
          <a:p>
            <a:pPr algn="ctr"/>
            <a:r>
              <a:rPr lang="it-IT" dirty="0" smtClean="0">
                <a:solidFill>
                  <a:srgbClr val="00B0F0"/>
                </a:solidFill>
                <a:latin typeface="Georgia" panose="02040502050405020303" pitchFamily="18" charset="0"/>
              </a:rPr>
              <a:t>(End Polio </a:t>
            </a:r>
            <a:r>
              <a:rPr lang="it-IT" dirty="0" err="1" smtClean="0">
                <a:solidFill>
                  <a:srgbClr val="00B0F0"/>
                </a:solidFill>
                <a:latin typeface="Georgia" panose="02040502050405020303" pitchFamily="18" charset="0"/>
              </a:rPr>
              <a:t>Now</a:t>
            </a:r>
            <a:r>
              <a:rPr lang="it-IT" dirty="0" smtClean="0">
                <a:solidFill>
                  <a:srgbClr val="00B0F0"/>
                </a:solidFill>
                <a:latin typeface="Georgia" panose="02040502050405020303" pitchFamily="18" charset="0"/>
              </a:rPr>
              <a:t>)</a:t>
            </a:r>
            <a:endParaRPr lang="it-IT" dirty="0">
              <a:solidFill>
                <a:srgbClr val="00B0F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41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SISD – SIAG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Repubblica di San Marino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1734671"/>
            <a:ext cx="12192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Raccolta Fondi</a:t>
            </a:r>
          </a:p>
          <a:p>
            <a:pPr algn="ctr"/>
            <a:r>
              <a:rPr lang="it-IT" sz="1600" b="1" u="sng" dirty="0" smtClean="0">
                <a:solidFill>
                  <a:srgbClr val="FF0000"/>
                </a:solidFill>
                <a:latin typeface="Georgia" panose="02040502050405020303" pitchFamily="18" charset="0"/>
              </a:rPr>
              <a:t>Giuseppe Berardo</a:t>
            </a:r>
          </a:p>
          <a:p>
            <a:pPr algn="ctr"/>
            <a:endParaRPr lang="it-IT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2013-2014:		332.633 US$</a:t>
            </a:r>
          </a:p>
          <a:p>
            <a:pPr algn="ctr"/>
            <a:endParaRPr lang="it-IT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2400" b="1" i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2014-2015:		58.385 US$</a:t>
            </a:r>
          </a:p>
          <a:p>
            <a:pPr algn="ctr"/>
            <a:r>
              <a:rPr lang="it-IT" sz="1600" b="1" i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(a tutt’oggi)</a:t>
            </a:r>
          </a:p>
          <a:p>
            <a:pPr algn="ctr"/>
            <a:endParaRPr lang="it-IT" sz="2400" b="1" i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algn="ctr"/>
            <a:r>
              <a:rPr lang="it-IT" sz="2400" b="1" i="1" dirty="0" smtClean="0">
                <a:solidFill>
                  <a:schemeClr val="accent5"/>
                </a:solidFill>
                <a:latin typeface="Georgia" panose="02040502050405020303" pitchFamily="18" charset="0"/>
              </a:rPr>
              <a:t>2015-2016:		330.000 US$</a:t>
            </a:r>
            <a:endParaRPr lang="it-IT" sz="2800" b="1" i="1" dirty="0">
              <a:solidFill>
                <a:schemeClr val="accent5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57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SISD – SIAG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Repubblica di San Marino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128576"/>
              </p:ext>
            </p:extLst>
          </p:nvPr>
        </p:nvGraphicFramePr>
        <p:xfrm>
          <a:off x="2649070" y="1144568"/>
          <a:ext cx="6697661" cy="4422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1352"/>
                <a:gridCol w="1086054"/>
                <a:gridCol w="1103291"/>
                <a:gridCol w="1103291"/>
                <a:gridCol w="1196325"/>
                <a:gridCol w="1197348"/>
              </a:tblGrid>
              <a:tr h="40207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Anno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Fondo</a:t>
                      </a:r>
                      <a:endParaRPr lang="it-IT" sz="1400" b="1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7030A0"/>
                          </a:solidFill>
                          <a:effectLst/>
                          <a:latin typeface="Georgia" panose="02040502050405020303" pitchFamily="18" charset="0"/>
                        </a:rPr>
                        <a:t>Fondo</a:t>
                      </a:r>
                      <a:endParaRPr lang="it-IT" sz="1400" b="1" i="0" u="none" strike="noStrike" dirty="0">
                        <a:solidFill>
                          <a:srgbClr val="7030A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FODD</a:t>
                      </a:r>
                      <a:endParaRPr lang="it-IT" sz="1400" b="1" i="0" u="none" strike="noStrike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Sovvenzioni</a:t>
                      </a:r>
                      <a:endParaRPr lang="it-IT" sz="14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Sovvenzioni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</a:tr>
              <a:tr h="40207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Rotariano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Annuale</a:t>
                      </a:r>
                      <a:endParaRPr lang="it-IT" sz="1400" b="1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7030A0"/>
                          </a:solidFill>
                          <a:effectLst/>
                          <a:latin typeface="Georgia" panose="02040502050405020303" pitchFamily="18" charset="0"/>
                        </a:rPr>
                        <a:t>Mondiale</a:t>
                      </a:r>
                      <a:endParaRPr lang="it-IT" sz="1400" b="1" i="0" u="none" strike="noStrike" dirty="0">
                        <a:solidFill>
                          <a:srgbClr val="7030A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[**]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Distrettuali</a:t>
                      </a:r>
                      <a:endParaRPr lang="it-IT" sz="14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Globali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</a:tr>
              <a:tr h="40207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A </a:t>
                      </a:r>
                      <a:endParaRPr lang="it-IT" sz="1400" b="1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7030A0"/>
                          </a:solidFill>
                          <a:effectLst/>
                          <a:latin typeface="Georgia" panose="02040502050405020303" pitchFamily="18" charset="0"/>
                        </a:rPr>
                        <a:t>B</a:t>
                      </a:r>
                      <a:endParaRPr lang="it-IT" sz="1400" b="1" i="0" u="none" strike="noStrike" dirty="0">
                        <a:solidFill>
                          <a:srgbClr val="7030A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C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D </a:t>
                      </a:r>
                      <a:endParaRPr lang="it-IT" sz="14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E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</a:tr>
              <a:tr h="40207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400" b="1" i="0" u="none" strike="noStrike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7030A0"/>
                          </a:solidFill>
                          <a:effectLst/>
                          <a:latin typeface="Georgia" panose="02040502050405020303" pitchFamily="18" charset="0"/>
                        </a:rPr>
                        <a:t>50%*A</a:t>
                      </a:r>
                      <a:endParaRPr lang="it-IT" sz="1400" b="1" i="0" u="none" strike="noStrike" dirty="0">
                        <a:solidFill>
                          <a:srgbClr val="7030A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50%*A</a:t>
                      </a:r>
                      <a:endParaRPr lang="it-IT" sz="1400" b="1" i="0" u="none" strike="noStrike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 50%*C</a:t>
                      </a:r>
                      <a:endParaRPr lang="it-IT" sz="14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 50%*C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</a:tr>
              <a:tr h="40207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400" b="1" i="0" u="none" strike="noStrike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US$</a:t>
                      </a:r>
                      <a:endParaRPr lang="it-IT" sz="1400" b="1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7030A0"/>
                          </a:solidFill>
                          <a:effectLst/>
                          <a:latin typeface="Georgia" panose="02040502050405020303" pitchFamily="18" charset="0"/>
                        </a:rPr>
                        <a:t>US$</a:t>
                      </a:r>
                      <a:endParaRPr lang="it-IT" sz="1400" b="1" i="0" u="none" strike="noStrike" dirty="0">
                        <a:solidFill>
                          <a:srgbClr val="7030A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US$</a:t>
                      </a:r>
                      <a:endParaRPr lang="it-IT" sz="1400" b="1" i="0" u="none" strike="noStrike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US$</a:t>
                      </a:r>
                      <a:endParaRPr lang="it-IT" sz="14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US$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</a:tr>
              <a:tr h="40207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2010-2011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     354.000 </a:t>
                      </a:r>
                      <a:endParaRPr lang="it-IT" sz="1400" b="1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7030A0"/>
                          </a:solidFill>
                          <a:effectLst/>
                          <a:latin typeface="Georgia" panose="02040502050405020303" pitchFamily="18" charset="0"/>
                        </a:rPr>
                        <a:t>     177.000 </a:t>
                      </a:r>
                      <a:endParaRPr lang="it-IT" sz="1400" b="1" i="0" u="none" strike="noStrike" dirty="0">
                        <a:solidFill>
                          <a:srgbClr val="7030A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    177.000 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       88.500 </a:t>
                      </a:r>
                      <a:endParaRPr lang="it-IT" sz="14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       88.500 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>
                    <a:solidFill>
                      <a:srgbClr val="FFFF00"/>
                    </a:solidFill>
                  </a:tcPr>
                </a:tc>
              </a:tr>
              <a:tr h="40207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2011-2012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     334.000 </a:t>
                      </a:r>
                      <a:endParaRPr lang="it-IT" sz="1400" b="1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7030A0"/>
                          </a:solidFill>
                          <a:effectLst/>
                          <a:latin typeface="Georgia" panose="02040502050405020303" pitchFamily="18" charset="0"/>
                        </a:rPr>
                        <a:t>     167.000 </a:t>
                      </a:r>
                      <a:endParaRPr lang="it-IT" sz="1400" b="1" i="0" u="none" strike="noStrike" dirty="0">
                        <a:solidFill>
                          <a:srgbClr val="7030A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    167.000 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       83.500 </a:t>
                      </a:r>
                      <a:endParaRPr lang="it-IT" sz="14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       83.500 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>
                    <a:solidFill>
                      <a:srgbClr val="FFC000"/>
                    </a:solidFill>
                  </a:tcPr>
                </a:tc>
              </a:tr>
              <a:tr h="40207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2012-2013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>
                    <a:solidFill>
                      <a:srgbClr val="FCBC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     340.000 </a:t>
                      </a:r>
                      <a:endParaRPr lang="it-IT" sz="1400" b="1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>
                    <a:solidFill>
                      <a:srgbClr val="FCBC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7030A0"/>
                          </a:solidFill>
                          <a:effectLst/>
                          <a:latin typeface="Georgia" panose="02040502050405020303" pitchFamily="18" charset="0"/>
                        </a:rPr>
                        <a:t>     170.000 </a:t>
                      </a:r>
                      <a:endParaRPr lang="it-IT" sz="1400" b="1" i="0" u="none" strike="noStrike" dirty="0">
                        <a:solidFill>
                          <a:srgbClr val="7030A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>
                    <a:solidFill>
                      <a:srgbClr val="FCBC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    170.000 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>
                    <a:solidFill>
                      <a:srgbClr val="FCBC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       85.000 </a:t>
                      </a:r>
                      <a:endParaRPr lang="it-IT" sz="14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>
                    <a:solidFill>
                      <a:srgbClr val="FCBC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       85.000 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>
                    <a:solidFill>
                      <a:srgbClr val="FCBCEE"/>
                    </a:solidFill>
                  </a:tcPr>
                </a:tc>
              </a:tr>
              <a:tr h="40207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2013-2014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     335.000 </a:t>
                      </a:r>
                      <a:endParaRPr lang="it-IT" sz="1400" b="1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7030A0"/>
                          </a:solidFill>
                          <a:effectLst/>
                          <a:latin typeface="Georgia" panose="02040502050405020303" pitchFamily="18" charset="0"/>
                        </a:rPr>
                        <a:t>     167.500 </a:t>
                      </a:r>
                      <a:endParaRPr lang="it-IT" sz="1400" b="1" i="0" u="none" strike="noStrike" dirty="0">
                        <a:solidFill>
                          <a:srgbClr val="7030A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    167.500 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       83.750 </a:t>
                      </a:r>
                      <a:endParaRPr lang="it-IT" sz="14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       83.750 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</a:tr>
              <a:tr h="40207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7030A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rgbClr val="7030A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</a:tr>
              <a:tr h="402070"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   </a:t>
                      </a:r>
                      <a:r>
                        <a:rPr lang="it-IT" sz="14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endParaRPr lang="it-IT" sz="1400" b="1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7030A0"/>
                          </a:solidFill>
                          <a:effectLst/>
                          <a:latin typeface="Georgia" panose="02040502050405020303" pitchFamily="18" charset="0"/>
                        </a:rPr>
                        <a:t>     </a:t>
                      </a:r>
                      <a:r>
                        <a:rPr lang="it-IT" sz="14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endParaRPr lang="it-IT" sz="1400" b="1" i="0" u="none" strike="noStrike" dirty="0">
                        <a:solidFill>
                          <a:srgbClr val="7030A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   </a:t>
                      </a:r>
                      <a:r>
                        <a:rPr lang="it-IT" sz="14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      </a:t>
                      </a:r>
                      <a:endParaRPr lang="it-IT" sz="14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       </a:t>
                      </a:r>
                      <a:r>
                        <a:rPr lang="it-IT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7" marR="9527" marT="9522" marB="0" anchor="b"/>
                </a:tc>
              </a:tr>
            </a:tbl>
          </a:graphicData>
        </a:graphic>
      </p:graphicFrame>
      <p:sp>
        <p:nvSpPr>
          <p:cNvPr id="2" name="Freccia a destra 1"/>
          <p:cNvSpPr/>
          <p:nvPr/>
        </p:nvSpPr>
        <p:spPr>
          <a:xfrm>
            <a:off x="1788459" y="4056780"/>
            <a:ext cx="871273" cy="3227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82389" y="4020021"/>
            <a:ext cx="1465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33CC"/>
                </a:solidFill>
                <a:latin typeface="Georgia" panose="02040502050405020303" pitchFamily="18" charset="0"/>
              </a:rPr>
              <a:t>2015-2016</a:t>
            </a:r>
            <a:endParaRPr lang="it-IT" b="1" dirty="0">
              <a:solidFill>
                <a:srgbClr val="FF33CC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9245" y="774491"/>
            <a:ext cx="11555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Fondo Annuale</a:t>
            </a:r>
            <a:endParaRPr lang="it-IT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42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5823132"/>
            <a:ext cx="1244524" cy="5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7649"/>
            <a:ext cx="4980984" cy="61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Tx/>
            </a:pPr>
            <a:r>
              <a:rPr lang="it-IT" altLang="it-IT" sz="2200" b="1" dirty="0">
                <a:solidFill>
                  <a:srgbClr val="3557A2"/>
                </a:solidFill>
              </a:rPr>
              <a:t>        </a:t>
            </a:r>
            <a:r>
              <a:rPr lang="it-IT" altLang="it-IT" sz="1100" b="1" dirty="0">
                <a:solidFill>
                  <a:srgbClr val="3557A2"/>
                </a:solidFill>
              </a:rPr>
              <a:t>Distretto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2072</a:t>
            </a:r>
          </a:p>
          <a:p>
            <a:pPr eaLnBrk="1" hangingPunct="1">
              <a:buClrTx/>
            </a:pPr>
            <a:r>
              <a:rPr lang="it-IT" altLang="it-IT" sz="1100" b="1" dirty="0" smtClean="0">
                <a:solidFill>
                  <a:srgbClr val="3557A2"/>
                </a:solidFill>
              </a:rPr>
              <a:t>                Governatore 2015-2016  Paolo Pasini</a:t>
            </a:r>
          </a:p>
          <a:p>
            <a:pPr eaLnBrk="1" hangingPunct="1">
              <a:buClrTx/>
            </a:pPr>
            <a:r>
              <a:rPr lang="it-IT" altLang="it-IT" sz="1100" b="1" dirty="0">
                <a:solidFill>
                  <a:srgbClr val="3557A2"/>
                </a:solidFill>
              </a:rPr>
              <a:t> </a:t>
            </a:r>
            <a:r>
              <a:rPr lang="it-IT" altLang="it-IT" sz="1100" b="1" dirty="0" smtClean="0">
                <a:solidFill>
                  <a:srgbClr val="3557A2"/>
                </a:solidFill>
              </a:rPr>
              <a:t>               Emilia Romagna – Repubblica di San Marino</a:t>
            </a:r>
            <a:endParaRPr lang="it-IT" altLang="it-IT" sz="1100" b="1" dirty="0">
              <a:solidFill>
                <a:srgbClr val="3557A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399147" y="5988676"/>
            <a:ext cx="0" cy="719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640947" y="6033149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SISD – SIAG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Repubblica di San Marino</a:t>
            </a:r>
          </a:p>
          <a:p>
            <a:r>
              <a:rPr lang="it-IT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28/03/2015</a:t>
            </a:r>
            <a:endParaRPr lang="it-IT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99245" y="5838982"/>
            <a:ext cx="11024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1011" y="5879279"/>
            <a:ext cx="1379365" cy="922372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36513" y="154524"/>
            <a:ext cx="12228513" cy="6207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Fondazione Rotary</a:t>
            </a:r>
            <a:endParaRPr lang="it-IT" altLang="it-IT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CasellaDiTesto 3"/>
          <p:cNvSpPr txBox="1">
            <a:spLocks noChangeArrowheads="1"/>
          </p:cNvSpPr>
          <p:nvPr/>
        </p:nvSpPr>
        <p:spPr bwMode="auto">
          <a:xfrm>
            <a:off x="1" y="765175"/>
            <a:ext cx="1219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sz="1600" b="1" dirty="0">
                <a:solidFill>
                  <a:srgbClr val="00B050"/>
                </a:solidFill>
                <a:latin typeface="Georgia" panose="02040502050405020303" pitchFamily="18" charset="0"/>
              </a:rPr>
              <a:t>Donazioni 2010-2011 al Fondo Annuale e ritorno (FODD+FM) 2013-2014</a:t>
            </a:r>
            <a:endParaRPr lang="it-IT" altLang="it-IT" b="1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947943"/>
              </p:ext>
            </p:extLst>
          </p:nvPr>
        </p:nvGraphicFramePr>
        <p:xfrm>
          <a:off x="1957588" y="1103313"/>
          <a:ext cx="8185148" cy="44023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7042"/>
                <a:gridCol w="72975"/>
                <a:gridCol w="940157"/>
                <a:gridCol w="667746"/>
                <a:gridCol w="841423"/>
                <a:gridCol w="1008207"/>
                <a:gridCol w="708228"/>
                <a:gridCol w="547319"/>
                <a:gridCol w="707897"/>
                <a:gridCol w="864154"/>
              </a:tblGrid>
              <a:tr h="314293"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endParaRPr lang="it-IT" sz="1800"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D 2072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1" i="0" u="none" strike="noStrike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1" i="0" u="none" strike="noStrike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Georgia" panose="02040502050405020303" pitchFamily="18" charset="0"/>
                        </a:rPr>
                        <a:t>FM*</a:t>
                      </a:r>
                      <a:endParaRPr lang="it-IT" sz="1400" b="1" i="0" u="none" strike="noStrike" dirty="0">
                        <a:solidFill>
                          <a:srgbClr val="7030A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Altri D</a:t>
                      </a:r>
                      <a:endParaRPr lang="it-IT" sz="1400" b="0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FM</a:t>
                      </a:r>
                      <a:endParaRPr lang="it-IT" sz="1400" b="0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</a:tr>
              <a:tr h="436201"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endParaRPr lang="it-IT" sz="1800" dirty="0"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FODD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Georgia" panose="02040502050405020303" pitchFamily="18" charset="0"/>
                        </a:rPr>
                        <a:t>Parifica-</a:t>
                      </a:r>
                    </a:p>
                    <a:p>
                      <a:pPr algn="ctr" fontAlgn="b"/>
                      <a:r>
                        <a:rPr lang="it-IT" sz="14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Georgia" panose="02040502050405020303" pitchFamily="18" charset="0"/>
                        </a:rPr>
                        <a:t>zione</a:t>
                      </a:r>
                      <a:endParaRPr lang="it-IT" sz="1400" b="1" i="0" u="none" strike="noStrike" dirty="0">
                        <a:solidFill>
                          <a:srgbClr val="7030A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FODD</a:t>
                      </a:r>
                      <a:endParaRPr lang="it-IT" sz="1400" b="0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</a:tr>
              <a:tr h="497154">
                <a:tc gridSpan="2">
                  <a:txBody>
                    <a:bodyPr/>
                    <a:lstStyle/>
                    <a:p>
                      <a:pPr algn="ctr" fontAlgn="b"/>
                      <a:endParaRPr lang="it-IT" sz="1600" b="0" i="1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         124.500 </a:t>
                      </a:r>
                      <a:endParaRPr lang="it-IT" sz="1600" b="0" i="1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600" b="0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600" b="0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solidFill>
                            <a:srgbClr val="7030A0"/>
                          </a:solidFill>
                          <a:effectLst/>
                          <a:latin typeface="Georgia" panose="02040502050405020303" pitchFamily="18" charset="0"/>
                        </a:rPr>
                        <a:t>     197.680 </a:t>
                      </a:r>
                      <a:endParaRPr lang="it-IT" sz="1600" b="0" i="1" u="none" strike="noStrike" dirty="0">
                        <a:solidFill>
                          <a:srgbClr val="7030A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      44.545 </a:t>
                      </a:r>
                      <a:endParaRPr lang="it-IT" sz="1400" b="0" i="1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400" b="0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      93.846 </a:t>
                      </a:r>
                      <a:endParaRPr lang="it-IT" sz="1400" b="0" i="1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0" i="1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</a:tr>
              <a:tr h="55771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Sovvenzioni Globali (FODD+FM)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                                                                        </a:t>
                      </a:r>
                      <a:r>
                        <a:rPr lang="it-IT" sz="16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322.180 </a:t>
                      </a:r>
                      <a:endParaRPr lang="it-IT" sz="16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                                             138.391 </a:t>
                      </a:r>
                      <a:endParaRPr lang="it-IT" sz="16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    460.571 </a:t>
                      </a:r>
                      <a:endParaRPr lang="it-IT" sz="16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</a:tr>
              <a:tr h="55771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Sovvenzioni </a:t>
                      </a:r>
                      <a:r>
                        <a:rPr lang="it-IT" sz="1400" b="1" u="none" strike="noStrike" dirty="0" smtClean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Distrettuali (FODD)</a:t>
                      </a:r>
                      <a:endParaRPr lang="it-IT" sz="14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rgbClr val="00B050"/>
                          </a:solidFill>
                          <a:effectLst/>
                          <a:latin typeface="Georgia" panose="02040502050405020303" pitchFamily="18" charset="0"/>
                        </a:rPr>
                        <a:t>                                                                           90.180 </a:t>
                      </a:r>
                      <a:endParaRPr lang="it-IT" sz="1600" b="1" i="0" u="none" strike="noStrike" dirty="0">
                        <a:solidFill>
                          <a:srgbClr val="00B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</a:tr>
              <a:tr h="58817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Totale dalla </a:t>
                      </a:r>
                      <a:r>
                        <a:rPr lang="it-IT" sz="14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FR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(2013-2014)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                                                                        </a:t>
                      </a:r>
                      <a:r>
                        <a:rPr lang="it-IT" sz="16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412.360</a:t>
                      </a:r>
                      <a:r>
                        <a:rPr lang="it-IT" sz="1600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endParaRPr lang="it-IT" sz="16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</a:tr>
              <a:tr h="83181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Donazioni al Fondo Annuale </a:t>
                      </a:r>
                    </a:p>
                    <a:p>
                      <a:pPr algn="ctr" fontAlgn="b"/>
                      <a:r>
                        <a:rPr lang="it-IT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(2010-2011)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18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                                                                         </a:t>
                      </a:r>
                      <a:r>
                        <a:rPr lang="it-IT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- 354.000 </a:t>
                      </a:r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/>
                </a:tc>
              </a:tr>
              <a:tr h="61906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Bilancio</a:t>
                      </a:r>
                      <a:endParaRPr lang="it-IT" sz="18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>
                    <a:solidFill>
                      <a:srgbClr val="A3DD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it-IT" sz="20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>
                    <a:solidFill>
                      <a:srgbClr val="A3DDC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u="none" strike="noStrike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                                                    </a:t>
                      </a:r>
                      <a:r>
                        <a:rPr lang="it-IT" sz="2000" b="1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               </a:t>
                      </a:r>
                      <a:r>
                        <a:rPr lang="it-IT" sz="20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+ 58.360 </a:t>
                      </a:r>
                      <a:r>
                        <a:rPr lang="it-IT" sz="16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(+</a:t>
                      </a:r>
                      <a:r>
                        <a:rPr lang="it-IT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</a:rPr>
                        <a:t>16,5%)</a:t>
                      </a:r>
                      <a:endParaRPr lang="it-IT" sz="16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>
                    <a:solidFill>
                      <a:srgbClr val="A3DD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1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>
                    <a:solidFill>
                      <a:srgbClr val="A3DDC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 dirty="0">
                        <a:solidFill>
                          <a:srgbClr val="0070C0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>
                    <a:solidFill>
                      <a:srgbClr val="A3DD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>
                    <a:solidFill>
                      <a:srgbClr val="A3DD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dirty="0"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25" marB="0" anchor="b">
                    <a:solidFill>
                      <a:srgbClr val="A3DDC1"/>
                    </a:solidFill>
                  </a:tcPr>
                </a:tc>
              </a:tr>
            </a:tbl>
          </a:graphicData>
        </a:graphic>
      </p:graphicFrame>
      <p:sp>
        <p:nvSpPr>
          <p:cNvPr id="12" name="CasellaDiTesto 5"/>
          <p:cNvSpPr txBox="1">
            <a:spLocks noChangeArrowheads="1"/>
          </p:cNvSpPr>
          <p:nvPr/>
        </p:nvSpPr>
        <p:spPr bwMode="auto">
          <a:xfrm>
            <a:off x="0" y="5506355"/>
            <a:ext cx="1219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sz="1400" b="1" dirty="0">
                <a:solidFill>
                  <a:srgbClr val="7030A0"/>
                </a:solidFill>
                <a:latin typeface="Georgia" panose="02040502050405020303" pitchFamily="18" charset="0"/>
              </a:rPr>
              <a:t>* FM = 50% Cash + 100% FODD</a:t>
            </a:r>
            <a:endParaRPr lang="it-IT" altLang="it-IT" sz="16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43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2647</Words>
  <Application>Microsoft Office PowerPoint</Application>
  <PresentationFormat>Widescreen</PresentationFormat>
  <Paragraphs>1120</Paragraphs>
  <Slides>35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4" baseType="lpstr">
      <vt:lpstr>Arial Unicode MS</vt:lpstr>
      <vt:lpstr>Arial</vt:lpstr>
      <vt:lpstr>Calibri</vt:lpstr>
      <vt:lpstr>Calibri Light</vt:lpstr>
      <vt:lpstr>Georgia</vt:lpstr>
      <vt:lpstr>Times New Roman</vt:lpstr>
      <vt:lpstr>Wingdings</vt:lpstr>
      <vt:lpstr>ヒラギノ角ゴ Pro W3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82</cp:revision>
  <dcterms:created xsi:type="dcterms:W3CDTF">2015-02-13T16:20:08Z</dcterms:created>
  <dcterms:modified xsi:type="dcterms:W3CDTF">2015-02-24T17:32:42Z</dcterms:modified>
</cp:coreProperties>
</file>