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6" r:id="rId18"/>
  </p:sldIdLst>
  <p:sldSz cx="9144000" cy="6858000" type="screen4x3"/>
  <p:notesSz cx="6867525" cy="9994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86" y="-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C08B7E7E-6A29-4317-A745-DE6B146C5EFA}" type="datetimeFigureOut">
              <a:rPr lang="it-IT" smtClean="0"/>
              <a:t>24/03/2015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ED20B4A8-DE26-4CA9-B0E0-6EB8C073B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4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429000" cy="3429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9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03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7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5" y="6165126"/>
            <a:ext cx="136817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0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645024"/>
            <a:ext cx="9154746" cy="1296144"/>
          </a:xfrm>
        </p:spPr>
        <p:txBody>
          <a:bodyPr/>
          <a:lstStyle/>
          <a:p>
            <a:r>
              <a:rPr lang="it-IT" sz="3600" b="1" dirty="0" smtClean="0">
                <a:latin typeface="Georgia" panose="02040502050405020303" pitchFamily="18" charset="0"/>
              </a:rPr>
              <a:t>Sviluppo dell’effettivo,</a:t>
            </a:r>
            <a:br>
              <a:rPr lang="it-IT" sz="3600" b="1" dirty="0" smtClean="0">
                <a:latin typeface="Georgia" panose="02040502050405020303" pitchFamily="18" charset="0"/>
              </a:rPr>
            </a:br>
            <a:r>
              <a:rPr lang="it-IT" sz="3600" b="1" dirty="0">
                <a:latin typeface="Georgia" panose="02040502050405020303" pitchFamily="18" charset="0"/>
              </a:rPr>
              <a:t>n</a:t>
            </a:r>
            <a:r>
              <a:rPr lang="it-IT" sz="3600" b="1" dirty="0" smtClean="0">
                <a:latin typeface="Georgia" panose="02040502050405020303" pitchFamily="18" charset="0"/>
              </a:rPr>
              <a:t>uovi orientamenti</a:t>
            </a:r>
            <a:endParaRPr lang="it-IT" sz="3600" b="1" dirty="0">
              <a:latin typeface="Georgia" panose="02040502050405020303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18864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SIPE</a:t>
            </a:r>
            <a:r>
              <a:rPr lang="it-IT" sz="24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it-IT" sz="1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SEMINARI 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ISTRUZIONE PRESIDENTI </a:t>
            </a:r>
            <a:r>
              <a:rPr lang="it-IT" sz="1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ELETTI</a:t>
            </a:r>
            <a:endParaRPr lang="it-IT" sz="1200" dirty="0" smtClean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it-IT" sz="8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SISE</a:t>
            </a:r>
            <a:r>
              <a:rPr lang="it-IT" sz="24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it-IT" sz="1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SEMINARIO 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ISTRUZIONE </a:t>
            </a:r>
            <a:r>
              <a:rPr lang="it-IT" sz="1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SEGRETARI</a:t>
            </a:r>
            <a:endParaRPr lang="it-IT" sz="1200" dirty="0" smtClean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it-IT" sz="8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1200" b="1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Castrocaro Terme – Sabato 28 marzo 2015</a:t>
            </a:r>
            <a:endParaRPr lang="it-IT" sz="12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1200" dirty="0" err="1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Grand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 Hotel delle Terme</a:t>
            </a:r>
            <a:endParaRPr lang="it-IT" sz="1200" dirty="0">
              <a:solidFill>
                <a:schemeClr val="tx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86178" y="2636912"/>
            <a:ext cx="79208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Giuseppe Castagnoli PDG</a:t>
            </a:r>
            <a:endParaRPr lang="it-IT" sz="14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Presidente della Commissione per </a:t>
            </a:r>
            <a:r>
              <a:rPr lang="it-IT" sz="1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l’effettivo</a:t>
            </a:r>
          </a:p>
          <a:p>
            <a:pPr algn="just">
              <a:spcAft>
                <a:spcPts val="0"/>
              </a:spcAft>
            </a:pPr>
            <a:endParaRPr lang="it-IT" sz="8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1200" i="1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Componenti della Commissione:</a:t>
            </a:r>
            <a:endParaRPr lang="it-IT" sz="12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Vittorio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Capatti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, Paolo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Malpezzi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, Antonio Maselli, Gianluigi Poggi, Francesco Rossi</a:t>
            </a:r>
            <a:endParaRPr lang="it-IT" sz="1200" dirty="0">
              <a:solidFill>
                <a:schemeClr val="tx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/>
                <a:ea typeface="Times New Roman"/>
              </a:rPr>
              <a:t> </a:t>
            </a:r>
            <a:endParaRPr lang="it-IT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27212" y="6237312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Frutiger LT Std 57 Cn"/>
                <a:ea typeface="Times New Roman"/>
              </a:rPr>
              <a:t>Distretto 2072 – Governatore 2015-2016 PAOLO PASINI</a:t>
            </a:r>
            <a:endParaRPr lang="it-IT" sz="16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72" y="5409699"/>
            <a:ext cx="160882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31640" y="1720840"/>
            <a:ext cx="74168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La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presenza femminile comincia ad assumere una certa rilevanza nei nostri Club. Ed è naturale che si sviluppi, vista la sempre più forte incidenza delle donne nella realtà sociale di oggi.   </a:t>
            </a: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Quindi</a:t>
            </a:r>
            <a:r>
              <a:rPr lang="it-IT" sz="2400" dirty="0">
                <a:latin typeface="Georgia" panose="02040502050405020303" pitchFamily="18" charset="0"/>
                <a:ea typeface="Times New Roman"/>
              </a:rPr>
              <a:t>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la nostra attenzione, - in tema di crescita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dell’</a:t>
            </a: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EFFETTIVO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– deve essere rivolta a persone con alte doti morali e professionali, con un occhio di riguardo per i giovani e le donne.</a:t>
            </a:r>
          </a:p>
          <a:p>
            <a:pPr>
              <a:spcAft>
                <a:spcPts val="0"/>
              </a:spcAft>
            </a:pPr>
            <a:r>
              <a:rPr lang="it-IT" sz="2400" dirty="0">
                <a:latin typeface="Georgia" panose="02040502050405020303" pitchFamily="18" charset="0"/>
                <a:ea typeface="Times New Roman"/>
              </a:rPr>
              <a:t> </a:t>
            </a:r>
            <a:endParaRPr lang="it-IT" sz="2400" dirty="0">
              <a:effectLst/>
              <a:latin typeface="Georgia" panose="02040502050405020303" pitchFamily="18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7576" y="1325379"/>
            <a:ext cx="761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6.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75656" y="1567992"/>
            <a:ext cx="6534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Ma dove attingere preferibilmente ?</a:t>
            </a:r>
          </a:p>
          <a:p>
            <a:pPr>
              <a:spcAft>
                <a:spcPts val="0"/>
              </a:spcAft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Vediamo quali sono i terreni su cui operare</a:t>
            </a: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.</a:t>
            </a:r>
            <a:endParaRPr lang="it-IT" sz="4400" b="1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0" y="1700808"/>
            <a:ext cx="1403648" cy="4846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23333" y="3691680"/>
            <a:ext cx="1403648" cy="4846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46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59632" y="1443841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33400" algn="l"/>
              </a:tabLs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Il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Rotaract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. Chi ha vissuto in anni precedenti – non molto lontani – l’esperienza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rotaractiana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, già conosce il nostro sodalizio e noi conosciamo lui.</a:t>
            </a: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 </a:t>
            </a:r>
          </a:p>
          <a:p>
            <a:pPr lvl="0">
              <a:spcAft>
                <a:spcPts val="0"/>
              </a:spcAft>
              <a:tabLst>
                <a:tab pos="533400" algn="l"/>
              </a:tabLs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Associazioni come la Round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Table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 le cui finalità sono molto vicine agli obiettivi che anche noi perseguiamo;</a:t>
            </a: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 </a:t>
            </a:r>
          </a:p>
          <a:p>
            <a:pPr lvl="0">
              <a:spcAft>
                <a:spcPts val="0"/>
              </a:spcAft>
              <a:tabLst>
                <a:tab pos="533400" algn="l"/>
              </a:tabLs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 giovani borsisti che noi abbiamo sostenuto e aiutato con i nostri fondi, non certo per pretendere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una ”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ricompensa” ma per  associarli alle nostre iniziative e avvalerci delle loro esperienze</a:t>
            </a:r>
            <a:endParaRPr lang="it-IT" sz="2400" dirty="0">
              <a:solidFill>
                <a:schemeClr val="tx1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8070" y="1079157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1. 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5525" y="2564904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 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8191" y="4005064"/>
            <a:ext cx="8194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3.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0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02457" y="1257663"/>
            <a:ext cx="78360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533400" algn="l"/>
              </a:tabLs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 giovani che noi stessi abbiamo premiato nelle numerose manifestazioni che i Club propongono per valorizzare gli studenti o i giovani professionisti che più hanno meritato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.</a:t>
            </a:r>
          </a:p>
          <a:p>
            <a:pPr lvl="0">
              <a:spcAft>
                <a:spcPts val="0"/>
              </a:spcAft>
              <a:tabLst>
                <a:tab pos="533400" algn="l"/>
              </a:tabLst>
            </a:pPr>
            <a:endParaRPr lang="it-IT" sz="12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Un’attenzione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particolare la dobbiamo riservare a coloro che esercitano le cosiddette nuove professioni, in particolare quelle legate alle nuove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tecnologie</a:t>
            </a:r>
          </a:p>
          <a:p>
            <a:pPr>
              <a:spcAft>
                <a:spcPts val="0"/>
              </a:spcAft>
            </a:pPr>
            <a:endParaRPr lang="it-IT" sz="12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533400" algn="l"/>
              </a:tabLs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Altrettanta cura merita, da parte nostra, il mondo della scuola e dell’Università. Contare sulla presenza di Presidi, docenti di scuola primaria e secondaria e professori universitari è un importante arricchimento per ogni Club</a:t>
            </a:r>
            <a:r>
              <a:rPr lang="it-IT" sz="2400" dirty="0">
                <a:latin typeface="Georgia" panose="02040502050405020303" pitchFamily="18" charset="0"/>
                <a:ea typeface="Times New Roman"/>
              </a:rPr>
              <a:t>.</a:t>
            </a:r>
            <a:endParaRPr lang="it-IT" sz="2400" dirty="0">
              <a:effectLst/>
              <a:latin typeface="Georgia" panose="02040502050405020303" pitchFamily="18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8495" y="908720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4. 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68495" y="2492896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5. 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68495" y="3802877"/>
            <a:ext cx="9541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6. 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9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370490"/>
            <a:ext cx="840356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Alla base </a:t>
            </a:r>
            <a:r>
              <a:rPr lang="it-IT" sz="2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di tutto rimangono comunque le 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CLASSIFICHE PROFESSIONALI, </a:t>
            </a:r>
            <a:r>
              <a:rPr lang="it-IT" sz="2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il cui rispetto garantisce un perfetto equilibrio all’interno del Club  e quindi una maggiore presenza del Rotary – sempre a livello di eccellenza - in ogni ambito della vita sociale</a:t>
            </a:r>
            <a:r>
              <a:rPr lang="it-IT" sz="2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it-IT" sz="900" dirty="0"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Georgia" panose="02040502050405020303" pitchFamily="18" charset="0"/>
                <a:ea typeface="Times New Roman"/>
              </a:rPr>
              <a:t> </a:t>
            </a: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 ogni Presidente </a:t>
            </a:r>
            <a:r>
              <a:rPr lang="it-IT" sz="2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è stata consegnata una piccola Guida che raccoglie le indicazioni del Rotary International per rafforzare l’Effettivo.</a:t>
            </a:r>
            <a:endParaRPr lang="it-IT" sz="2800" dirty="0">
              <a:solidFill>
                <a:schemeClr val="tx1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03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83568" y="1196752"/>
            <a:ext cx="81369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Il termine “Rafforzare” </a:t>
            </a:r>
            <a:endParaRPr lang="it-IT" sz="6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è 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significativo perché sta a indicare la “missione” che ogni Presidente si assume per il suo anno alla guida del Club, e cioè renderlo più forte nel numero e nella qualità dei soci e rendere ancor più incisive le sue iniziative nel territorio.</a:t>
            </a:r>
          </a:p>
          <a:p>
            <a:pPr algn="just">
              <a:spcAft>
                <a:spcPts val="0"/>
              </a:spcAft>
            </a:pPr>
            <a:r>
              <a:rPr lang="it-IT" dirty="0">
                <a:latin typeface="Times New Roman"/>
                <a:ea typeface="Times New Roman"/>
              </a:rPr>
              <a:t> 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930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1398" y="1340768"/>
            <a:ext cx="826108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54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Il nostro è un </a:t>
            </a:r>
            <a:endParaRPr lang="it-IT" sz="54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54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Distretto giovane </a:t>
            </a:r>
          </a:p>
          <a:p>
            <a:pPr>
              <a:spcAft>
                <a:spcPts val="0"/>
              </a:spcAft>
            </a:pPr>
            <a:endParaRPr lang="it-IT" sz="9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it-IT" sz="12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36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che </a:t>
            </a: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ambisce a crescere e a contare. </a:t>
            </a:r>
            <a:endParaRPr lang="it-IT" sz="3600" dirty="0" smtClean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36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Voi </a:t>
            </a: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Presidenti rappresentate uno dei tasselli essenziali per raggiungere gli obiettivi che noi </a:t>
            </a:r>
            <a:r>
              <a:rPr lang="it-IT" sz="36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Rotariani </a:t>
            </a: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ci siamo dati. </a:t>
            </a:r>
          </a:p>
          <a:p>
            <a:pPr>
              <a:spcAft>
                <a:spcPts val="0"/>
              </a:spcAft>
            </a:pP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it-IT" dirty="0">
                <a:latin typeface="Times New Roman"/>
                <a:ea typeface="Times New Roman"/>
              </a:rPr>
              <a:t> 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242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1398" y="134076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dirty="0">
                <a:latin typeface="Times New Roman"/>
                <a:ea typeface="Times New Roman"/>
              </a:rPr>
              <a:t> 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84456" y="2492896"/>
            <a:ext cx="61750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Grazie </a:t>
            </a:r>
            <a:endParaRPr lang="it-IT" sz="4000" b="1" dirty="0" smtClean="0">
              <a:solidFill>
                <a:schemeClr val="accent1">
                  <a:lumMod val="50000"/>
                </a:schemeClr>
              </a:solidFill>
              <a:latin typeface="Georgia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it-IT" sz="4000" b="1" dirty="0" smtClean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della 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vostra attenzione</a:t>
            </a:r>
            <a:endParaRPr lang="it-IT" sz="4000" b="1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12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 dirty="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7200" b="1" dirty="0" smtClean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L’EFFETTIVO </a:t>
            </a:r>
          </a:p>
          <a:p>
            <a:pPr>
              <a:spcAft>
                <a:spcPts val="0"/>
              </a:spcAft>
            </a:pPr>
            <a:endParaRPr lang="it-IT" sz="2400" dirty="0" smtClean="0">
              <a:solidFill>
                <a:schemeClr val="tx1">
                  <a:lumMod val="50000"/>
                </a:schemeClr>
              </a:solidFill>
              <a:latin typeface="Georgi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deve 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essere uno dei temi principali dell’annata per  ogni Presidente di Club </a:t>
            </a:r>
            <a:endParaRPr lang="it-IT" sz="3200" dirty="0" smtClean="0">
              <a:solidFill>
                <a:schemeClr val="tx1">
                  <a:lumMod val="50000"/>
                </a:schemeClr>
              </a:solidFill>
              <a:latin typeface="Georgia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e 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per gli Assistenti del Governatore che hanno il compito di seguire i Club di una determinata zona.</a:t>
            </a:r>
            <a:endParaRPr lang="it-IT" sz="3200" dirty="0">
              <a:solidFill>
                <a:schemeClr val="tx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74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 dirty="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213992" y="1700808"/>
            <a:ext cx="4572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it-IT" sz="4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Tema determinante dell’annata per almeno 3 motivi:</a:t>
            </a:r>
          </a:p>
          <a:p>
            <a:pPr algn="just">
              <a:spcAft>
                <a:spcPts val="0"/>
              </a:spcAft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Georgia"/>
                <a:ea typeface="Times New Roman"/>
              </a:rPr>
              <a:t> </a:t>
            </a:r>
            <a:endParaRPr lang="it-IT" sz="12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448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593705" y="2276872"/>
            <a:ext cx="61206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la </a:t>
            </a: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crescita di un Club è sempre sintomo di vitalità e di un felice inserimento del Club nella realtà che lo circonda;</a:t>
            </a:r>
            <a:endParaRPr lang="it-IT" sz="3600" dirty="0">
              <a:solidFill>
                <a:schemeClr val="tx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1784" y="1492042"/>
            <a:ext cx="15219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9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1.</a:t>
            </a:r>
            <a:endParaRPr lang="it-IT" sz="96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583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739256" y="2132856"/>
            <a:ext cx="5577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la qualità e la consistenza dell’effettivo rappresentano </a:t>
            </a:r>
            <a:endParaRPr lang="it-IT" sz="3600" dirty="0" smtClean="0">
              <a:solidFill>
                <a:schemeClr val="tx1">
                  <a:lumMod val="50000"/>
                </a:schemeClr>
              </a:solidFill>
              <a:latin typeface="Georgia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6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un </a:t>
            </a:r>
            <a:r>
              <a:rPr lang="it-IT" sz="36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ulteriore positivo segnale dello stato di salute del Club;</a:t>
            </a:r>
            <a:endParaRPr lang="it-IT" sz="3600" dirty="0">
              <a:solidFill>
                <a:schemeClr val="tx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15616" y="1341135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9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</a:t>
            </a:r>
            <a:endParaRPr lang="it-IT" sz="96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661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22180" y="1833211"/>
            <a:ext cx="68982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la crescita del numero dei soci </a:t>
            </a:r>
            <a:endParaRPr lang="it-IT" sz="3200" dirty="0" smtClean="0">
              <a:solidFill>
                <a:schemeClr val="tx1">
                  <a:lumMod val="50000"/>
                </a:schemeClr>
              </a:solidFill>
              <a:latin typeface="Georgia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dà il 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senso compiuto dell’attrattività </a:t>
            </a:r>
            <a:endParaRPr lang="it-IT" sz="3200" dirty="0" smtClean="0">
              <a:solidFill>
                <a:schemeClr val="tx1">
                  <a:lumMod val="50000"/>
                </a:schemeClr>
              </a:solidFill>
              <a:latin typeface="Georgia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476250" algn="l"/>
              </a:tabLst>
            </a:pPr>
            <a:r>
              <a:rPr lang="it-IT" sz="32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del 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/>
                <a:ea typeface="Times New Roman"/>
              </a:rPr>
              <a:t>Club e quindi della capacità del Presidente e del Consiglio Direttivo sia per quanto riguarda il piano strategico sia per quanto concerne la serietà e il valore del programma messo in atto.</a:t>
            </a:r>
            <a:endParaRPr lang="it-IT" sz="3200" dirty="0">
              <a:solidFill>
                <a:schemeClr val="tx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1048381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96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3.</a:t>
            </a:r>
            <a:endParaRPr lang="it-IT" sz="96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38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9552" y="1324130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4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L’obiettivo</a:t>
            </a:r>
            <a:r>
              <a:rPr lang="it-IT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 </a:t>
            </a:r>
            <a:endParaRPr lang="it-IT" sz="32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della </a:t>
            </a:r>
            <a:r>
              <a:rPr lang="it-IT" sz="2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crescita deve essere comunque perseguito con equilibrio, con saggezza e con la consapevolezza di che cosa è il Rotary e di che cosa esso rappresenta nella società. </a:t>
            </a:r>
          </a:p>
          <a:p>
            <a:pPr>
              <a:spcAft>
                <a:spcPts val="0"/>
              </a:spcAft>
            </a:pPr>
            <a:r>
              <a:rPr lang="it-IT" sz="3200" dirty="0">
                <a:latin typeface="Georgia" panose="02040502050405020303" pitchFamily="18" charset="0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4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Ciò comporta </a:t>
            </a:r>
            <a:endParaRPr lang="it-IT" sz="48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la </a:t>
            </a:r>
            <a:r>
              <a:rPr lang="it-IT" sz="2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necessità di osservare regole precise nel proporre (e nell’accettare) nuovi soci</a:t>
            </a:r>
            <a:r>
              <a:rPr lang="it-IT" sz="32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:</a:t>
            </a:r>
            <a:endParaRPr lang="it-IT" sz="3200" dirty="0">
              <a:solidFill>
                <a:schemeClr val="tx1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977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394559" y="1720840"/>
            <a:ext cx="72818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Assoluta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qualità della persona candidata a entrare nel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sodalizio</a:t>
            </a:r>
          </a:p>
          <a:p>
            <a:pPr>
              <a:spcAft>
                <a:spcPts val="0"/>
              </a:spcAft>
            </a:pPr>
            <a:endParaRPr lang="it-IT" sz="24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La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Qualità abbraccia sia le doti morali del candidato sia le doti professionali. Entrambe devono essere unanimemente riconosciute.</a:t>
            </a:r>
          </a:p>
          <a:p>
            <a:pPr>
              <a:spcAft>
                <a:spcPts val="0"/>
              </a:spcAft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Il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Rotary guarda all’oggi ma anche – e soprattutto – al domani. Quindi la scelta non può che posarsi preferibilmente su giovani già affermati o in forte ascesa professionale.</a:t>
            </a:r>
            <a:endParaRPr lang="it-IT" sz="2400" dirty="0">
              <a:solidFill>
                <a:schemeClr val="tx1">
                  <a:lumMod val="50000"/>
                </a:schemeClr>
              </a:solidFill>
              <a:effectLst/>
              <a:latin typeface="Georgia" panose="02040502050405020303" pitchFamily="18" charset="0"/>
              <a:ea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48091" y="1213008"/>
            <a:ext cx="10118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latin typeface="Times New Roman"/>
                <a:ea typeface="Times New Roman"/>
              </a:rPr>
              <a:t> </a:t>
            </a:r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1.</a:t>
            </a:r>
            <a:r>
              <a:rPr lang="it-IT" b="1" dirty="0" smtClean="0">
                <a:latin typeface="Times New Roman"/>
                <a:ea typeface="Times New Roman"/>
              </a:rPr>
              <a:t>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82743" y="2394490"/>
            <a:ext cx="8771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atin typeface="Times New Roman"/>
                <a:ea typeface="Times New Roman"/>
              </a:rPr>
              <a:t> </a:t>
            </a:r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2.</a:t>
            </a:r>
            <a:r>
              <a:rPr lang="it-IT" b="1" dirty="0">
                <a:latin typeface="Times New Roman"/>
                <a:ea typeface="Times New Roman"/>
              </a:rPr>
              <a:t>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48091" y="3798332"/>
            <a:ext cx="11464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latin typeface="Times New Roman"/>
                <a:ea typeface="Times New Roman"/>
              </a:rPr>
              <a:t> </a:t>
            </a:r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3.</a:t>
            </a:r>
            <a:r>
              <a:rPr lang="it-IT" sz="6000" b="1" dirty="0" smtClean="0">
                <a:latin typeface="Times New Roman"/>
                <a:ea typeface="Times New Roman"/>
              </a:rPr>
              <a:t> 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112246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 smtClean="0">
                <a:latin typeface="Georgia"/>
                <a:ea typeface="Calibri"/>
                <a:cs typeface="Times New Roman"/>
              </a:rPr>
              <a:t/>
            </a:r>
            <a:br>
              <a:rPr lang="it-IT" sz="2400" b="1" dirty="0" smtClean="0">
                <a:latin typeface="Georgia"/>
                <a:ea typeface="Calibri"/>
                <a:cs typeface="Times New Roman"/>
              </a:rPr>
            </a:br>
            <a:r>
              <a:rPr lang="it-IT" sz="1800" b="1" dirty="0" smtClean="0">
                <a:latin typeface="Georgia"/>
                <a:ea typeface="Calibri"/>
                <a:cs typeface="Times New Roman"/>
              </a:rPr>
              <a:t>Sviluppo </a:t>
            </a:r>
            <a:r>
              <a:rPr lang="it-IT" sz="1800" b="1" dirty="0">
                <a:latin typeface="Georgia"/>
                <a:ea typeface="Calibri"/>
                <a:cs typeface="Times New Roman"/>
              </a:rPr>
              <a:t>dell’effettivo, nuovi orientamenti</a:t>
            </a:r>
            <a:r>
              <a:rPr lang="it-IT" sz="1400" dirty="0">
                <a:latin typeface="Calibri"/>
                <a:ea typeface="Calibri"/>
                <a:cs typeface="Times New Roman"/>
              </a:rPr>
              <a:t/>
            </a:r>
            <a:br>
              <a:rPr lang="it-IT" sz="1400" dirty="0">
                <a:latin typeface="Calibri"/>
                <a:ea typeface="Calibri"/>
                <a:cs typeface="Times New Roman"/>
              </a:rPr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340768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600">
                <a:latin typeface="Times New Roman"/>
                <a:ea typeface="Times New Roman"/>
              </a:rPr>
              <a:t> </a:t>
            </a:r>
            <a:endParaRPr lang="it-IT" sz="1200" dirty="0">
              <a:latin typeface="Times New Roman"/>
              <a:ea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115616" y="1586989"/>
            <a:ext cx="78488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La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preferenza per i giovani (che nel nostro caso arrivano fino ai 45-50 anni) non deve apparire come 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una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sterile copia della “rottamazione” oggi tanto in voga. </a:t>
            </a:r>
            <a:endParaRPr lang="it-IT" sz="2400" dirty="0" smtClean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E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’ una necessità. Ogni organismo ha bisogno di sangue nuovo per puntare a sempre nuovi obiettivi</a:t>
            </a: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it-IT" sz="1200" dirty="0" smtClean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endParaRPr lang="it-IT" sz="12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Ai 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  <a:ea typeface="Times New Roman"/>
              </a:rPr>
              <a:t>giovani imprenditori, professionisti o lavoratori dipendenti prescelti per entrare nel Rotary noi affidiamo il futuro del nostro sodalizio, ma in essi devono convivere la proiezione verso il domani e il rispetto della tradizione che è uno dei motivi di forza del Rotary.</a:t>
            </a:r>
          </a:p>
          <a:p>
            <a:pPr algn="just">
              <a:spcAft>
                <a:spcPts val="0"/>
              </a:spcAft>
            </a:pPr>
            <a:r>
              <a:rPr lang="it-IT" dirty="0">
                <a:latin typeface="Georgia" panose="02040502050405020303" pitchFamily="18" charset="0"/>
                <a:ea typeface="Times New Roman"/>
              </a:rPr>
              <a:t> </a:t>
            </a:r>
            <a:endParaRPr lang="it-IT" sz="1200" dirty="0">
              <a:latin typeface="Georgia" panose="02040502050405020303" pitchFamily="18" charset="0"/>
              <a:ea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6189" y="1196752"/>
            <a:ext cx="761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4.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2694" y="3356992"/>
            <a:ext cx="7617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5.</a:t>
            </a:r>
            <a:endParaRPr lang="it-IT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48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munications_Templa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ary-NewBrand_Pallette">
    <a:dk1>
      <a:srgbClr val="958D85"/>
    </a:dk1>
    <a:lt1>
      <a:sysClr val="window" lastClr="FFFFFF"/>
    </a:lt1>
    <a:dk2>
      <a:srgbClr val="00246C"/>
    </a:dk2>
    <a:lt2>
      <a:srgbClr val="E6E5D8"/>
    </a:lt2>
    <a:accent1>
      <a:srgbClr val="01B4E7"/>
    </a:accent1>
    <a:accent2>
      <a:srgbClr val="FEBD11"/>
    </a:accent2>
    <a:accent3>
      <a:srgbClr val="009999"/>
    </a:accent3>
    <a:accent4>
      <a:srgbClr val="872175"/>
    </a:accent4>
    <a:accent5>
      <a:srgbClr val="D91B5C"/>
    </a:accent5>
    <a:accent6>
      <a:srgbClr val="FF7600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642</Words>
  <Application>Microsoft Office PowerPoint</Application>
  <PresentationFormat>Presentazione su schermo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1_Communications_Template</vt:lpstr>
      <vt:lpstr>Sviluppo dell’effettivo, nuovi orientamenti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  <vt:lpstr> Sviluppo dell’effettivo, nuovi orientamenti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gianluigi43</dc:creator>
  <cp:lastModifiedBy>imagicom</cp:lastModifiedBy>
  <cp:revision>15</cp:revision>
  <cp:lastPrinted>2015-03-23T17:00:58Z</cp:lastPrinted>
  <dcterms:created xsi:type="dcterms:W3CDTF">2015-03-23T11:34:07Z</dcterms:created>
  <dcterms:modified xsi:type="dcterms:W3CDTF">2015-03-24T17:38:40Z</dcterms:modified>
</cp:coreProperties>
</file>