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9"/>
  </p:notesMasterIdLst>
  <p:sldIdLst>
    <p:sldId id="260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5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7008813" cy="9294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80" y="105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474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3080" name="AutoShape 7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3081" name="AutoShape 8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3082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30825" cy="3994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4088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6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6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6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6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Arial Unicode MS" charset="0"/>
              </a:defRPr>
            </a:lvl1pPr>
          </a:lstStyle>
          <a:p>
            <a:pPr>
              <a:defRPr/>
            </a:pPr>
            <a:fld id="{F5885E7A-82BA-45E6-8DCA-3380583B7C6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969051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10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dirty="0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11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12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13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dirty="0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14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15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16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17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18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19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2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20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21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22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23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24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25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26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27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3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4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5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6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7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dirty="0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8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9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9875" y="273050"/>
            <a:ext cx="2052638" cy="58435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0275" cy="58435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0663" cy="45116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0263" y="1604963"/>
            <a:ext cx="4032250" cy="45116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800">
            <a:solidFill>
              <a:srgbClr val="958D8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15313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 titolo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5313" cy="451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Arial" panose="020B0604020202020204" pitchFamily="34" charset="0"/>
          <a:ea typeface="ヒラギノ角ゴ Pro W3" charset="0"/>
          <a:cs typeface="ヒラギノ角ゴ Pro W3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Arial" panose="020B0604020202020204" pitchFamily="34" charset="0"/>
          <a:ea typeface="ヒラギノ角ゴ Pro W3" charset="0"/>
          <a:cs typeface="ヒラギノ角ゴ Pro W3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Arial" panose="020B0604020202020204" pitchFamily="34" charset="0"/>
          <a:ea typeface="ヒラギノ角ゴ Pro W3" charset="0"/>
          <a:cs typeface="ヒラギノ角ゴ Pro W3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Arial" panose="020B0604020202020204" pitchFamily="34" charset="0"/>
          <a:ea typeface="ヒラギノ角ゴ Pro W3" charset="0"/>
          <a:cs typeface="ヒラギノ角ゴ Pro W3" charset="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Arial" panose="020B0604020202020204" pitchFamily="34" charset="0"/>
          <a:ea typeface="ヒラギノ角ゴ Pro W3" charset="0"/>
          <a:cs typeface="ヒラギノ角ゴ Pro W3" charset="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Arial" panose="020B0604020202020204" pitchFamily="34" charset="0"/>
          <a:ea typeface="ヒラギノ角ゴ Pro W3" charset="0"/>
          <a:cs typeface="ヒラギノ角ゴ Pro W3" charset="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Arial" panose="020B0604020202020204" pitchFamily="34" charset="0"/>
          <a:ea typeface="ヒラギノ角ゴ Pro W3" charset="0"/>
          <a:cs typeface="ヒラギノ角ゴ Pro W3" charset="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Arial" panose="020B0604020202020204" pitchFamily="34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49263" rtl="0" eaLnBrk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 kern="1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400" kern="12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coper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364"/>
            <a:ext cx="9144000" cy="6836636"/>
          </a:xfrm>
          <a:prstGeom prst="rect">
            <a:avLst/>
          </a:prstGeom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1958975"/>
            <a:ext cx="91440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b="1">
              <a:solidFill>
                <a:srgbClr val="3155A4"/>
              </a:solidFill>
              <a:latin typeface="Georgia" pitchFamily="18" charset="0"/>
            </a:endParaRPr>
          </a:p>
        </p:txBody>
      </p:sp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17" name="Immagine 12" descr="T1516-E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9" y="260648"/>
            <a:ext cx="1458246" cy="93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sellaDiTesto 8"/>
          <p:cNvSpPr txBox="1">
            <a:spLocks noChangeArrowheads="1"/>
          </p:cNvSpPr>
          <p:nvPr/>
        </p:nvSpPr>
        <p:spPr bwMode="auto">
          <a:xfrm>
            <a:off x="3347864" y="548680"/>
            <a:ext cx="34563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b="1" dirty="0" smtClean="0">
                <a:solidFill>
                  <a:srgbClr val="002060"/>
                </a:solidFill>
                <a:cs typeface="Arial" charset="0"/>
              </a:rPr>
              <a:t>III Congresso Distrettuale</a:t>
            </a:r>
            <a:endParaRPr lang="it-IT" altLang="it-IT" b="1" dirty="0">
              <a:solidFill>
                <a:srgbClr val="002060"/>
              </a:solidFill>
              <a:cs typeface="Arial" charset="0"/>
            </a:endParaRPr>
          </a:p>
          <a:p>
            <a:pPr algn="ctr"/>
            <a:r>
              <a:rPr lang="it-IT" altLang="it-IT" b="1" dirty="0" smtClean="0">
                <a:solidFill>
                  <a:srgbClr val="002060"/>
                </a:solidFill>
                <a:cs typeface="Arial" charset="0"/>
              </a:rPr>
              <a:t>Rimini 18/19 Giugno 2016</a:t>
            </a:r>
            <a:endParaRPr lang="it-IT" altLang="it-IT" b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2420888"/>
            <a:ext cx="9144000" cy="5760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400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3717032"/>
            <a:ext cx="9144000" cy="11521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lnSpc>
                <a:spcPts val="40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4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" name="Immagine 15" descr="Rotary_logo_distret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58868"/>
            <a:ext cx="2736304" cy="1075059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0" y="3356992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  <a:latin typeface="Georgia" pitchFamily="18" charset="0"/>
              </a:rPr>
              <a:t>Fondazione Rotary</a:t>
            </a:r>
            <a:endParaRPr lang="it-IT" sz="40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it-IT" sz="4400" b="1" dirty="0" smtClean="0">
                <a:solidFill>
                  <a:srgbClr val="C00000"/>
                </a:solidFill>
                <a:latin typeface="Georgia" pitchFamily="18" charset="0"/>
              </a:rPr>
              <a:t>St. </a:t>
            </a:r>
            <a:r>
              <a:rPr lang="it-IT" sz="4400" b="1" dirty="0" err="1" smtClean="0">
                <a:solidFill>
                  <a:srgbClr val="C00000"/>
                </a:solidFill>
                <a:latin typeface="Georgia" pitchFamily="18" charset="0"/>
              </a:rPr>
              <a:t>Kizito</a:t>
            </a:r>
            <a:r>
              <a:rPr lang="it-IT" sz="4400" b="1" dirty="0" smtClean="0">
                <a:solidFill>
                  <a:srgbClr val="C00000"/>
                </a:solidFill>
                <a:latin typeface="Georgia" pitchFamily="18" charset="0"/>
              </a:rPr>
              <a:t> Clinic</a:t>
            </a:r>
          </a:p>
          <a:p>
            <a:pPr algn="ctr"/>
            <a:r>
              <a:rPr lang="it-IT" b="1" dirty="0" err="1" smtClean="0">
                <a:solidFill>
                  <a:srgbClr val="C00000"/>
                </a:solidFill>
                <a:latin typeface="Georgia" pitchFamily="18" charset="0"/>
              </a:rPr>
              <a:t>Lekki</a:t>
            </a:r>
            <a:r>
              <a:rPr lang="it-IT" b="1" dirty="0" smtClean="0">
                <a:solidFill>
                  <a:srgbClr val="C00000"/>
                </a:solidFill>
                <a:latin typeface="Georgia" pitchFamily="18" charset="0"/>
              </a:rPr>
              <a:t> Lagos - Nigeria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0" y="1988840"/>
            <a:ext cx="9144000" cy="165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3200" b="1" dirty="0" smtClean="0">
                <a:solidFill>
                  <a:srgbClr val="3155A4"/>
                </a:solidFill>
                <a:latin typeface="Georgia" panose="02040502050405020303" pitchFamily="18" charset="0"/>
              </a:rPr>
              <a:t>Dr.ssa Alda </a:t>
            </a:r>
            <a:r>
              <a:rPr lang="it-IT" altLang="it-IT" sz="3200" b="1" dirty="0" err="1" smtClean="0">
                <a:solidFill>
                  <a:srgbClr val="3155A4"/>
                </a:solidFill>
                <a:latin typeface="Georgia" panose="02040502050405020303" pitchFamily="18" charset="0"/>
              </a:rPr>
              <a:t>Gemmani</a:t>
            </a:r>
            <a:r>
              <a:rPr lang="it-IT" altLang="it-IT" sz="4000" dirty="0">
                <a:solidFill>
                  <a:srgbClr val="958D85"/>
                </a:solidFill>
                <a:latin typeface="Georgia" panose="02040502050405020303" pitchFamily="18" charset="0"/>
              </a:rPr>
              <a:t/>
            </a:r>
            <a:br>
              <a:rPr lang="it-IT" altLang="it-IT" sz="4000" dirty="0">
                <a:solidFill>
                  <a:srgbClr val="958D85"/>
                </a:solidFill>
                <a:latin typeface="Georgia" panose="02040502050405020303" pitchFamily="18" charset="0"/>
              </a:rPr>
            </a:br>
            <a:r>
              <a:rPr lang="it-IT" altLang="it-IT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Direttore Sanitario </a:t>
            </a:r>
            <a:endParaRPr lang="it-IT" altLang="it-IT" sz="20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Picture 1" descr="Loving Gaze_St Kizito Clinic 2016-3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348880"/>
            <a:ext cx="4214118" cy="2804405"/>
          </a:xfrm>
          <a:prstGeom prst="rect">
            <a:avLst/>
          </a:prstGeom>
        </p:spPr>
      </p:pic>
      <p:sp>
        <p:nvSpPr>
          <p:cNvPr id="16" name="Rectangle 2"/>
          <p:cNvSpPr/>
          <p:nvPr/>
        </p:nvSpPr>
        <p:spPr>
          <a:xfrm>
            <a:off x="4427984" y="1844824"/>
            <a:ext cx="460851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Il progetto è stato costruito tenendo conto di due elementi fondamentali della esperienza di </a:t>
            </a:r>
            <a:r>
              <a:rPr lang="it-IT" sz="1600" dirty="0" err="1" smtClean="0">
                <a:solidFill>
                  <a:srgbClr val="800000"/>
                </a:solidFill>
                <a:latin typeface="Tahoma"/>
                <a:cs typeface="Tahoma"/>
              </a:rPr>
              <a:t>Loving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lang="it-IT" sz="1600" dirty="0" err="1" smtClean="0">
                <a:solidFill>
                  <a:srgbClr val="800000"/>
                </a:solidFill>
                <a:latin typeface="Tahoma"/>
                <a:cs typeface="Tahoma"/>
              </a:rPr>
              <a:t>Gaze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:</a:t>
            </a:r>
          </a:p>
          <a:p>
            <a:endParaRPr lang="it-IT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Il valore chiave dell’ </a:t>
            </a: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educazione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 e della formazione non solo in ambito scolastico, ma anche socio-sanitario per erogare un servizio di qualità e veramente efficace</a:t>
            </a:r>
            <a:b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</a:br>
            <a:endParaRPr lang="it-IT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La promozione di servizi finalizzati a rispondere ai </a:t>
            </a: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bisogni emergenti della comunità locale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.</a:t>
            </a:r>
            <a:b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</a:br>
            <a:endParaRPr lang="en-US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Il progetto intende potenziare attività già avviate, che siano successivamente sostenibili</a:t>
            </a:r>
            <a:r>
              <a:rPr lang="it-IT" sz="2000" dirty="0" smtClean="0">
                <a:solidFill>
                  <a:srgbClr val="800000"/>
                </a:solidFill>
                <a:latin typeface="Tahoma"/>
                <a:cs typeface="Tahoma"/>
              </a:rPr>
              <a:t>. </a:t>
            </a:r>
            <a:endParaRPr lang="en-US" sz="2200" dirty="0">
              <a:solidFill>
                <a:srgbClr val="800000"/>
              </a:solidFill>
              <a:latin typeface="Tahoma"/>
              <a:cs typeface="Tahoma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1124744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Formazione e attenzione ai bisogni della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comunita’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 locale.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0" y="1268760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Linee guida del progetto: attrezzature e formazione sanitaria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pic>
        <p:nvPicPr>
          <p:cNvPr id="16" name="Picture 1" descr="Loving Gaze_St Kizito Clinic 2016-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50873"/>
            <a:ext cx="4283968" cy="2850470"/>
          </a:xfrm>
          <a:prstGeom prst="rect">
            <a:avLst/>
          </a:prstGeom>
        </p:spPr>
      </p:pic>
      <p:sp>
        <p:nvSpPr>
          <p:cNvPr id="18" name="Rectangle 2"/>
          <p:cNvSpPr/>
          <p:nvPr/>
        </p:nvSpPr>
        <p:spPr>
          <a:xfrm>
            <a:off x="4247456" y="2276872"/>
            <a:ext cx="47170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Ne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è nato un progetto che opererà in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due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direzioni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:</a:t>
            </a:r>
          </a:p>
          <a:p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>
              <a:buFont typeface="Arial"/>
              <a:buChar char="•"/>
            </a:pP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Donazione </a:t>
            </a:r>
            <a:r>
              <a:rPr lang="it-IT" sz="1600" b="1" dirty="0">
                <a:solidFill>
                  <a:srgbClr val="800000"/>
                </a:solidFill>
                <a:latin typeface="Tahoma"/>
                <a:cs typeface="Tahoma"/>
              </a:rPr>
              <a:t>di attrezzature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, per potenziare le infrastrutture già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presenti</a:t>
            </a:r>
            <a:b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</a:b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>
              <a:buFont typeface="Arial"/>
              <a:buChar char="•"/>
            </a:pP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Formazione </a:t>
            </a:r>
            <a:r>
              <a:rPr lang="it-IT" sz="1600" b="1" dirty="0">
                <a:solidFill>
                  <a:srgbClr val="800000"/>
                </a:solidFill>
                <a:latin typeface="Tahoma"/>
                <a:cs typeface="Tahoma"/>
              </a:rPr>
              <a:t>del personale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attraverso eventi formativi supportati da personale volontario italiano altamente qualificato, nelle aree di attività con maggiore impatto sulla comunità locale secondo le necessità prioritarie individuate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.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Picture 4" descr="Loving Gaze_St Kizito Clinic 2016-2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708920"/>
            <a:ext cx="3854079" cy="2564556"/>
          </a:xfrm>
          <a:prstGeom prst="rect">
            <a:avLst/>
          </a:prstGeom>
        </p:spPr>
      </p:pic>
      <p:sp>
        <p:nvSpPr>
          <p:cNvPr id="16" name="Rectangle 2"/>
          <p:cNvSpPr/>
          <p:nvPr/>
        </p:nvSpPr>
        <p:spPr>
          <a:xfrm>
            <a:off x="3995936" y="2348880"/>
            <a:ext cx="514806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Sono stati individuati 4 obbiettivi primari:</a:t>
            </a:r>
          </a:p>
          <a:p>
            <a:endParaRPr lang="it-IT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>
              <a:buFont typeface="Arial"/>
              <a:buChar char="•"/>
            </a:pP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Tubercolosi</a:t>
            </a:r>
          </a:p>
          <a:p>
            <a:pPr marL="800100" lvl="1" indent="-342900"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Controllo della Tubercolosi (TB)</a:t>
            </a:r>
          </a:p>
          <a:p>
            <a:pPr marL="800100" lvl="1" indent="-342900"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Tubercolosi resistente alla multiterapia (MDRTB)</a:t>
            </a:r>
          </a:p>
          <a:p>
            <a:pPr marL="800100" lvl="1" indent="-342900"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TB/HIV ed altre patologie associate</a:t>
            </a:r>
            <a:b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</a:br>
            <a:endParaRPr lang="en-US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>
              <a:buFont typeface="Arial"/>
              <a:buChar char="•"/>
            </a:pP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Formazione </a:t>
            </a:r>
            <a:r>
              <a:rPr lang="it-IT" sz="1600" b="1" dirty="0" err="1" smtClean="0">
                <a:solidFill>
                  <a:srgbClr val="800000"/>
                </a:solidFill>
                <a:latin typeface="Tahoma"/>
                <a:cs typeface="Tahoma"/>
              </a:rPr>
              <a:t>Basic</a:t>
            </a: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 Life </a:t>
            </a:r>
            <a:r>
              <a:rPr lang="it-IT" sz="1600" b="1" dirty="0" err="1" smtClean="0">
                <a:solidFill>
                  <a:srgbClr val="800000"/>
                </a:solidFill>
                <a:latin typeface="Tahoma"/>
                <a:cs typeface="Tahoma"/>
              </a:rPr>
              <a:t>Support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/>
            </a:r>
            <a:b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</a:br>
            <a:endParaRPr lang="en-US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>
              <a:buFont typeface="Arial"/>
              <a:buChar char="•"/>
            </a:pP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Formazione per assistenza alla Maternità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/>
            </a:r>
            <a:b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</a:br>
            <a:endParaRPr lang="en-US" sz="1600" b="1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>
              <a:buFont typeface="Arial"/>
              <a:buChar char="•"/>
            </a:pP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Prevenzione del Cancro della Cervice Uterina</a:t>
            </a:r>
            <a:endParaRPr lang="en-US" sz="1600" b="1" dirty="0">
              <a:solidFill>
                <a:srgbClr val="800000"/>
              </a:solidFill>
              <a:latin typeface="Tahoma"/>
              <a:cs typeface="Tahoma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1484784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Rotary e St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Kizito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 Clinic hanno individuato 4 obiettivi primari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Picture 11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23528" y="2492896"/>
            <a:ext cx="4392488" cy="2812852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0" y="1124744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Obiettivo 1: controllo TB, MDRTB, TB-HIV, altre patologie associate 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Rectangle 5"/>
          <p:cNvSpPr/>
          <p:nvPr/>
        </p:nvSpPr>
        <p:spPr>
          <a:xfrm>
            <a:off x="0" y="155679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2000" b="1" dirty="0" smtClean="0">
                <a:solidFill>
                  <a:srgbClr val="800000"/>
                </a:solidFill>
                <a:latin typeface="Tahoma"/>
                <a:cs typeface="Tahoma"/>
              </a:rPr>
              <a:t>La </a:t>
            </a:r>
            <a:r>
              <a:rPr lang="it-IT" altLang="it-IT" sz="2000" b="1" dirty="0">
                <a:solidFill>
                  <a:srgbClr val="800000"/>
                </a:solidFill>
                <a:latin typeface="Tahoma"/>
                <a:cs typeface="Tahoma"/>
              </a:rPr>
              <a:t>Nigeria è tra i paesi con maggiore incidenza TB</a:t>
            </a:r>
            <a:endParaRPr lang="en-US" sz="2000" dirty="0">
              <a:solidFill>
                <a:srgbClr val="800000"/>
              </a:solidFill>
              <a:latin typeface="Tahoma"/>
              <a:cs typeface="Tahoma"/>
            </a:endParaRPr>
          </a:p>
        </p:txBody>
      </p:sp>
      <p:sp>
        <p:nvSpPr>
          <p:cNvPr id="19" name="Rectangle 1"/>
          <p:cNvSpPr/>
          <p:nvPr/>
        </p:nvSpPr>
        <p:spPr>
          <a:xfrm>
            <a:off x="4788024" y="2348880"/>
            <a:ext cx="403244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La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Nigeria è attualmente al 5°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posto</a:t>
            </a:r>
          </a:p>
          <a:p>
            <a:pPr eaLnBrk="0" hangingPunct="0"/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eaLnBrk="0" hangingPunct="0"/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Ogni anno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: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1714500" lvl="3" indent="-342900" eaLnBrk="0" hangingPunct="0">
              <a:lnSpc>
                <a:spcPct val="14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450.000 nuovi casi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1714500" lvl="3" indent="-342900" eaLnBrk="0" hangingPunct="0">
              <a:lnSpc>
                <a:spcPct val="140000"/>
              </a:lnSpc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150.000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decessi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1714500" lvl="3" indent="-342900" eaLnBrk="0" hangingPunct="0">
              <a:lnSpc>
                <a:spcPct val="14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16% casi notificati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1714500" lvl="3" indent="-342900" eaLnBrk="0" hangingPunct="0">
              <a:lnSpc>
                <a:spcPct val="14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17% resistenti alla multiterapia </a:t>
            </a:r>
            <a:endParaRPr lang="it-IT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eaLnBrk="0" hangingPunct="0"/>
            <a:endParaRPr lang="it-IT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eaLnBrk="0" hangingPunct="0"/>
            <a:r>
              <a:rPr lang="it-IT" sz="1200" dirty="0">
                <a:solidFill>
                  <a:srgbClr val="800000"/>
                </a:solidFill>
                <a:latin typeface="Tahoma"/>
                <a:cs typeface="Tahoma"/>
              </a:rPr>
              <a:t>(WHO Global TB report 2015)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endParaRPr lang="en-US" sz="2200" dirty="0">
              <a:solidFill>
                <a:srgbClr val="8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0" y="980728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Lagos: la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piu’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 alta incidenza TB in Nigeria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Rectangle 4"/>
          <p:cNvSpPr/>
          <p:nvPr/>
        </p:nvSpPr>
        <p:spPr>
          <a:xfrm>
            <a:off x="0" y="184482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2000" b="1" dirty="0" smtClean="0">
                <a:solidFill>
                  <a:srgbClr val="800000"/>
                </a:solidFill>
                <a:latin typeface="Tahoma"/>
                <a:cs typeface="Tahoma"/>
              </a:rPr>
              <a:t>A Lagos si registra il 10% dei casi di TB di tutto il paese</a:t>
            </a:r>
            <a:endParaRPr lang="it-IT" sz="2000" b="1" dirty="0">
              <a:solidFill>
                <a:srgbClr val="800000"/>
              </a:solidFill>
              <a:latin typeface="Tahoma"/>
              <a:cs typeface="Tahoma"/>
            </a:endParaRPr>
          </a:p>
        </p:txBody>
      </p:sp>
      <p:pic>
        <p:nvPicPr>
          <p:cNvPr id="18" name="Picture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9144000" cy="3024336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Picture 1" descr="TB centre low for web-6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849" y="1988840"/>
            <a:ext cx="4660018" cy="3100839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0" y="1052736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St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Kizito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 Clinic: 120 pazienti TB ogni anno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4932040" y="2276872"/>
            <a:ext cx="396044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0"/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Dal </a:t>
            </a:r>
            <a:r>
              <a:rPr lang="it-IT" sz="1600" b="1" dirty="0">
                <a:solidFill>
                  <a:srgbClr val="800000"/>
                </a:solidFill>
                <a:latin typeface="Tahoma"/>
                <a:cs typeface="Tahoma"/>
              </a:rPr>
              <a:t>2005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nella nostra clinica di </a:t>
            </a:r>
            <a:r>
              <a:rPr lang="it-IT" sz="1600" dirty="0" err="1">
                <a:solidFill>
                  <a:srgbClr val="800000"/>
                </a:solidFill>
                <a:latin typeface="Tahoma"/>
                <a:cs typeface="Tahoma"/>
              </a:rPr>
              <a:t>Lekki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 il centro TB/DOTS (terapia sotto diretta osservazione) opera in collaborazione con Ministero della Salute, come centro satellite del programma nazionale per la TB (NTBLCP)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.</a:t>
            </a:r>
          </a:p>
          <a:p>
            <a:pPr fontAlgn="base" hangingPunct="0"/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sz="1600" b="1" dirty="0">
                <a:solidFill>
                  <a:srgbClr val="800000"/>
                </a:solidFill>
                <a:latin typeface="Tahoma"/>
                <a:cs typeface="Tahoma"/>
              </a:rPr>
              <a:t>120 casi trattati ogni </a:t>
            </a: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anno</a:t>
            </a:r>
          </a:p>
          <a:p>
            <a:pPr fontAlgn="base" hangingPunct="0"/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20% co-infezioni TB/HIV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eaLnBrk="0" hangingPunct="0"/>
            <a:endParaRPr lang="it-IT" sz="2200" dirty="0">
              <a:solidFill>
                <a:srgbClr val="8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Picture 1" descr="TB centre low for web-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024" y="2204864"/>
            <a:ext cx="4329147" cy="2880673"/>
          </a:xfrm>
          <a:prstGeom prst="rect">
            <a:avLst/>
          </a:prstGeom>
        </p:spPr>
      </p:pic>
      <p:sp>
        <p:nvSpPr>
          <p:cNvPr id="16" name="Rectangle 4"/>
          <p:cNvSpPr/>
          <p:nvPr/>
        </p:nvSpPr>
        <p:spPr>
          <a:xfrm>
            <a:off x="4463480" y="2060848"/>
            <a:ext cx="468052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Intervento Fondazione Rotary a supporto pazienti TB St </a:t>
            </a:r>
            <a:r>
              <a:rPr lang="it-IT" altLang="it-IT" sz="1600" dirty="0" err="1" smtClean="0">
                <a:solidFill>
                  <a:srgbClr val="800000"/>
                </a:solidFill>
                <a:latin typeface="Tahoma"/>
                <a:cs typeface="Tahoma"/>
              </a:rPr>
              <a:t>Kizito</a:t>
            </a:r>
            <a:r>
              <a:rPr lang="it-IT" alt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 Clinic</a:t>
            </a:r>
          </a:p>
          <a:p>
            <a:endParaRPr lang="it-IT" altLang="it-IT" sz="14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lvl="0"/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Donazione di apparecchiature</a:t>
            </a:r>
            <a:endParaRPr lang="en-US" sz="1600" b="1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800100" lvl="1" indent="-342900"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Microscopio a Fluorescenza</a:t>
            </a:r>
            <a:endParaRPr lang="en-US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800100" lvl="1" indent="-342900"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Vaso Anaerobico</a:t>
            </a:r>
            <a:endParaRPr lang="en-US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800100" lvl="1" indent="-342900"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Centrifuga</a:t>
            </a:r>
            <a:endParaRPr lang="en-US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800100" lvl="1" indent="-342900"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Lampada a luce ultravioletta </a:t>
            </a:r>
            <a:endParaRPr lang="en-US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 </a:t>
            </a:r>
            <a:endParaRPr lang="en-US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lvl="0"/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Formazione</a:t>
            </a:r>
          </a:p>
          <a:p>
            <a:pPr marL="800100" lvl="1" indent="-342900"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Invio di team di volontari</a:t>
            </a:r>
            <a:endParaRPr lang="en-US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800100" lvl="1" indent="-342900"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Tre giorni di formazione per quaranta operatori sanitari </a:t>
            </a:r>
            <a:endParaRPr lang="it-IT" sz="1600" dirty="0">
              <a:solidFill>
                <a:srgbClr val="800000"/>
              </a:solidFill>
              <a:latin typeface="Tahoma"/>
              <a:cs typeface="Tahoma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1124744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Obiettivo 1: controllo TB, MDRTB, TB-HIV, altre patologie associate  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0" y="1196752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Obiettivo 2: Formazione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Basic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 Life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Support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pic>
        <p:nvPicPr>
          <p:cNvPr id="16" name="Picture 1" descr="DEA training studenti Nigeria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04" y="2348880"/>
            <a:ext cx="3573001" cy="2679750"/>
          </a:xfrm>
          <a:prstGeom prst="rect">
            <a:avLst/>
          </a:prstGeom>
        </p:spPr>
      </p:pic>
      <p:sp>
        <p:nvSpPr>
          <p:cNvPr id="18" name="Rectangle 4"/>
          <p:cNvSpPr/>
          <p:nvPr/>
        </p:nvSpPr>
        <p:spPr>
          <a:xfrm>
            <a:off x="3707904" y="1844824"/>
            <a:ext cx="525658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Il BLS (Basic Life </a:t>
            </a:r>
            <a:r>
              <a:rPr lang="it-IT" sz="1600" dirty="0" err="1">
                <a:solidFill>
                  <a:srgbClr val="800000"/>
                </a:solidFill>
                <a:latin typeface="Tahoma"/>
                <a:cs typeface="Tahoma"/>
              </a:rPr>
              <a:t>Support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), cioè le manovre salva-vita in caso di arresto cardio respiratorio, è universalmente raccomandato per il trattamento delle emergenze in ogni ambiente, non solo in ambito clinico.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endParaRPr lang="it-IT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Training </a:t>
            </a:r>
            <a:r>
              <a:rPr lang="it-IT" b="1" dirty="0">
                <a:solidFill>
                  <a:srgbClr val="800000"/>
                </a:solidFill>
                <a:latin typeface="Tahoma"/>
                <a:cs typeface="Tahoma"/>
              </a:rPr>
              <a:t>in BLS 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(Basic Life </a:t>
            </a:r>
            <a:r>
              <a:rPr lang="it-IT" dirty="0" err="1">
                <a:solidFill>
                  <a:srgbClr val="800000"/>
                </a:solidFill>
                <a:latin typeface="Tahoma"/>
                <a:cs typeface="Tahoma"/>
              </a:rPr>
              <a:t>Support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) per 40 operatori sanitari, in 3 sessioni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.</a:t>
            </a:r>
            <a:b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</a:b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La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Clinica St </a:t>
            </a:r>
            <a:r>
              <a:rPr lang="it-IT" sz="1600" dirty="0" err="1">
                <a:solidFill>
                  <a:srgbClr val="800000"/>
                </a:solidFill>
                <a:latin typeface="Tahoma"/>
                <a:cs typeface="Tahoma"/>
              </a:rPr>
              <a:t>Kizito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 è dotata dei presidi essenziali per l’addestramento e per il trattamento delle emergenze cardio-respiratorie, ma solo una formazione adeguata può permetterne un uso appropriato ed efficace.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Nella nostra area può essere particolarmente utile l’addestramento di personale delle scuole e dei campi sportivi.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0" y="1124744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Obiettivo 3: Formazione Assistenza Maternità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Rectangle 1"/>
          <p:cNvSpPr/>
          <p:nvPr/>
        </p:nvSpPr>
        <p:spPr>
          <a:xfrm>
            <a:off x="0" y="155679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hangingPunct="0"/>
            <a:r>
              <a:rPr lang="it-IT" sz="1600" b="1" dirty="0">
                <a:solidFill>
                  <a:srgbClr val="800000"/>
                </a:solidFill>
                <a:latin typeface="Tahoma"/>
                <a:cs typeface="Tahoma"/>
              </a:rPr>
              <a:t>La Nigeria è al 2° posto al mondo fra i paesi a maggiore incidenza di morte materna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</p:txBody>
      </p:sp>
      <p:pic>
        <p:nvPicPr>
          <p:cNvPr id="18" name="Immagine 2" descr="C:\Users\Dr Alda\Desktop\Trend maternal Health Nig 201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4540907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magine 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60032" y="2204864"/>
            <a:ext cx="4104456" cy="3240360"/>
          </a:xfrm>
          <a:prstGeom prst="rect">
            <a:avLst/>
          </a:prstGeom>
        </p:spPr>
      </p:pic>
      <p:sp>
        <p:nvSpPr>
          <p:cNvPr id="20" name="Rectangle 2"/>
          <p:cNvSpPr/>
          <p:nvPr/>
        </p:nvSpPr>
        <p:spPr>
          <a:xfrm>
            <a:off x="0" y="5661248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hangingPunct="0"/>
            <a:r>
              <a:rPr lang="en-US" sz="1200" b="1" i="1" dirty="0">
                <a:solidFill>
                  <a:schemeClr val="accent6"/>
                </a:solidFill>
                <a:latin typeface="Tahoma"/>
                <a:cs typeface="Tahoma"/>
              </a:rPr>
              <a:t>2013 Nigeria Demographic and Health Survey (NDHS)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0" y="1196752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Obiettivo 3: Formazione Assistenza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Maternita’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83968" y="1772816"/>
            <a:ext cx="468052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0"/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La Clinica St </a:t>
            </a:r>
            <a:r>
              <a:rPr lang="it-IT" sz="1600" dirty="0" err="1">
                <a:solidFill>
                  <a:srgbClr val="800000"/>
                </a:solidFill>
                <a:latin typeface="Tahoma"/>
                <a:cs typeface="Tahoma"/>
              </a:rPr>
              <a:t>Kizito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fin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dall’inizio, ha erogato il servizio di  monitoraggio di gravidanza e 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post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-</a:t>
            </a:r>
            <a:r>
              <a:rPr lang="it-IT" sz="1600" dirty="0" err="1">
                <a:solidFill>
                  <a:srgbClr val="800000"/>
                </a:solidFill>
                <a:latin typeface="Tahoma"/>
                <a:cs typeface="Tahoma"/>
              </a:rPr>
              <a:t>partum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, riferendo le pazienti per il parto a strutture di livello superiore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.</a:t>
            </a:r>
          </a:p>
          <a:p>
            <a:pPr marL="342900" indent="-342900" fontAlgn="base" hangingPunct="0">
              <a:buFont typeface="Arial"/>
              <a:buChar char="•"/>
            </a:pPr>
            <a:endParaRPr lang="it-IT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en-US" sz="1600" dirty="0" smtClean="0">
                <a:solidFill>
                  <a:srgbClr val="800000"/>
                </a:solidFill>
                <a:latin typeface="Tahoma"/>
                <a:cs typeface="Tahoma"/>
              </a:rPr>
              <a:t>St </a:t>
            </a:r>
            <a:r>
              <a:rPr lang="en-US" sz="1600" dirty="0">
                <a:solidFill>
                  <a:srgbClr val="800000"/>
                </a:solidFill>
                <a:latin typeface="Tahoma"/>
                <a:cs typeface="Tahoma"/>
              </a:rPr>
              <a:t>Kizito Clinic - Report 2015 </a:t>
            </a:r>
            <a:endParaRPr lang="en-US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en-US" sz="1600" b="1" dirty="0" smtClean="0">
                <a:solidFill>
                  <a:srgbClr val="800000"/>
                </a:solidFill>
                <a:latin typeface="Tahoma"/>
                <a:cs typeface="Tahoma"/>
              </a:rPr>
              <a:t>1273 </a:t>
            </a:r>
            <a:r>
              <a:rPr lang="en-US" sz="1600" b="1" dirty="0" err="1" smtClean="0">
                <a:solidFill>
                  <a:srgbClr val="800000"/>
                </a:solidFill>
                <a:latin typeface="Tahoma"/>
                <a:cs typeface="Tahoma"/>
              </a:rPr>
              <a:t>donne</a:t>
            </a:r>
            <a:r>
              <a:rPr lang="en-US" sz="1600" b="1" dirty="0" smtClean="0">
                <a:solidFill>
                  <a:srgbClr val="800000"/>
                </a:solidFill>
                <a:latin typeface="Tahoma"/>
                <a:cs typeface="Tahoma"/>
              </a:rPr>
              <a:t> in </a:t>
            </a:r>
            <a:r>
              <a:rPr lang="en-US" sz="1600" b="1" dirty="0" err="1" smtClean="0">
                <a:solidFill>
                  <a:srgbClr val="800000"/>
                </a:solidFill>
                <a:latin typeface="Tahoma"/>
                <a:cs typeface="Tahoma"/>
              </a:rPr>
              <a:t>monitoraggio</a:t>
            </a:r>
            <a:r>
              <a:rPr lang="en-US" sz="1600" b="1" dirty="0" smtClean="0">
                <a:solidFill>
                  <a:srgbClr val="800000"/>
                </a:solidFill>
                <a:latin typeface="Tahoma"/>
                <a:cs typeface="Tahoma"/>
              </a:rPr>
              <a:t> di </a:t>
            </a:r>
            <a:r>
              <a:rPr lang="en-US" sz="1600" b="1" dirty="0" err="1" smtClean="0">
                <a:solidFill>
                  <a:srgbClr val="800000"/>
                </a:solidFill>
                <a:latin typeface="Tahoma"/>
                <a:cs typeface="Tahoma"/>
              </a:rPr>
              <a:t>gravidanza</a:t>
            </a:r>
            <a:endParaRPr lang="en-US" sz="1600" b="1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en-US" sz="1600" b="1" dirty="0" smtClean="0">
                <a:solidFill>
                  <a:srgbClr val="800000"/>
                </a:solidFill>
                <a:latin typeface="Tahoma"/>
                <a:cs typeface="Tahoma"/>
              </a:rPr>
              <a:t> 783  </a:t>
            </a:r>
            <a:r>
              <a:rPr lang="en-US" sz="1600" b="1" dirty="0" err="1" smtClean="0">
                <a:solidFill>
                  <a:srgbClr val="800000"/>
                </a:solidFill>
                <a:latin typeface="Tahoma"/>
                <a:cs typeface="Tahoma"/>
              </a:rPr>
              <a:t>visite</a:t>
            </a:r>
            <a:r>
              <a:rPr lang="en-US" sz="1600" b="1" dirty="0" smtClean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lang="en-US" sz="1600" b="1" dirty="0" err="1">
                <a:solidFill>
                  <a:srgbClr val="800000"/>
                </a:solidFill>
                <a:latin typeface="Tahoma"/>
                <a:cs typeface="Tahoma"/>
              </a:rPr>
              <a:t>ostetriche</a:t>
            </a:r>
            <a:r>
              <a:rPr lang="en-US" sz="1600" b="1" dirty="0">
                <a:solidFill>
                  <a:srgbClr val="800000"/>
                </a:solidFill>
                <a:latin typeface="Tahoma"/>
                <a:cs typeface="Tahoma"/>
              </a:rPr>
              <a:t> post-partum</a:t>
            </a:r>
            <a:r>
              <a:rPr lang="en-US" sz="1600" b="1" dirty="0" smtClean="0">
                <a:solidFill>
                  <a:srgbClr val="800000"/>
                </a:solidFill>
                <a:latin typeface="Tahoma"/>
                <a:cs typeface="Tahoma"/>
              </a:rPr>
              <a:t>:</a:t>
            </a:r>
          </a:p>
          <a:p>
            <a:pPr fontAlgn="base" hangingPunct="0"/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•	52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% dei parti spontanei è assistito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da 	personale qualificato</a:t>
            </a:r>
            <a:b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</a:b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•	15% è sottoposto a Taglio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Cesareo</a:t>
            </a:r>
            <a:b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</a:b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•	33% dei parti </a:t>
            </a:r>
            <a:r>
              <a:rPr lang="it-IT" sz="1600" b="1" dirty="0">
                <a:solidFill>
                  <a:srgbClr val="800000"/>
                </a:solidFill>
                <a:latin typeface="Tahoma"/>
                <a:cs typeface="Tahoma"/>
              </a:rPr>
              <a:t>non è assistito da </a:t>
            </a: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	personale qualificato</a:t>
            </a:r>
            <a:endParaRPr lang="en-US" sz="1600" b="1" dirty="0">
              <a:solidFill>
                <a:srgbClr val="800000"/>
              </a:solidFill>
              <a:latin typeface="Tahoma"/>
              <a:cs typeface="Tahoma"/>
            </a:endParaRPr>
          </a:p>
        </p:txBody>
      </p:sp>
      <p:pic>
        <p:nvPicPr>
          <p:cNvPr id="18" name="Picture 2" descr="Loving Gaze_Nutrition Centre 2016-4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420888"/>
            <a:ext cx="4070101" cy="27083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9" name="Picture 4" descr="LovingGaze_Final_RGB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9552" y="2204864"/>
            <a:ext cx="2996161" cy="2996161"/>
          </a:xfrm>
          <a:prstGeom prst="rect">
            <a:avLst/>
          </a:prstGeom>
        </p:spPr>
      </p:pic>
      <p:sp>
        <p:nvSpPr>
          <p:cNvPr id="20" name="Rectangle 1"/>
          <p:cNvSpPr/>
          <p:nvPr/>
        </p:nvSpPr>
        <p:spPr>
          <a:xfrm>
            <a:off x="3779912" y="2132856"/>
            <a:ext cx="50405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0"/>
            <a:r>
              <a:rPr lang="it-IT" sz="2000" dirty="0" err="1">
                <a:solidFill>
                  <a:srgbClr val="800000"/>
                </a:solidFill>
                <a:latin typeface="Tahoma"/>
                <a:cs typeface="Tahoma"/>
              </a:rPr>
              <a:t>Loving</a:t>
            </a:r>
            <a:r>
              <a:rPr lang="it-IT" sz="2000" dirty="0">
                <a:solidFill>
                  <a:srgbClr val="800000"/>
                </a:solidFill>
                <a:latin typeface="Tahoma"/>
                <a:cs typeface="Tahoma"/>
              </a:rPr>
              <a:t> Gaze </a:t>
            </a:r>
            <a:r>
              <a:rPr lang="it-IT" sz="2000" dirty="0" err="1">
                <a:solidFill>
                  <a:srgbClr val="800000"/>
                </a:solidFill>
                <a:latin typeface="Tahoma"/>
                <a:cs typeface="Tahoma"/>
              </a:rPr>
              <a:t>e’</a:t>
            </a:r>
            <a:r>
              <a:rPr lang="it-IT" sz="2000" dirty="0">
                <a:solidFill>
                  <a:srgbClr val="800000"/>
                </a:solidFill>
                <a:latin typeface="Tahoma"/>
                <a:cs typeface="Tahoma"/>
              </a:rPr>
              <a:t> un NGO indipendente, con 25 anni di esperienza in Nigeria</a:t>
            </a:r>
            <a:r>
              <a:rPr lang="it-IT" sz="2000" dirty="0" smtClean="0">
                <a:solidFill>
                  <a:srgbClr val="800000"/>
                </a:solidFill>
                <a:latin typeface="Tahoma"/>
                <a:cs typeface="Tahoma"/>
              </a:rPr>
              <a:t>.</a:t>
            </a:r>
            <a:br>
              <a:rPr lang="it-IT" sz="2000" dirty="0" smtClean="0">
                <a:solidFill>
                  <a:srgbClr val="800000"/>
                </a:solidFill>
                <a:latin typeface="Tahoma"/>
                <a:cs typeface="Tahoma"/>
              </a:rPr>
            </a:br>
            <a:endParaRPr lang="it-IT" sz="20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sz="2000" dirty="0" smtClean="0">
                <a:solidFill>
                  <a:srgbClr val="800000"/>
                </a:solidFill>
                <a:latin typeface="Tahoma"/>
                <a:cs typeface="Tahoma"/>
              </a:rPr>
              <a:t>Operiamo </a:t>
            </a:r>
            <a:r>
              <a:rPr lang="it-IT" sz="2000" dirty="0">
                <a:solidFill>
                  <a:srgbClr val="800000"/>
                </a:solidFill>
                <a:latin typeface="Tahoma"/>
                <a:cs typeface="Tahoma"/>
              </a:rPr>
              <a:t>a Lagos e nello stato di </a:t>
            </a:r>
            <a:r>
              <a:rPr lang="it-IT" sz="2000" dirty="0" err="1">
                <a:solidFill>
                  <a:srgbClr val="800000"/>
                </a:solidFill>
                <a:latin typeface="Tahoma"/>
                <a:cs typeface="Tahoma"/>
              </a:rPr>
              <a:t>Taraba</a:t>
            </a:r>
            <a:r>
              <a:rPr lang="it-IT" sz="2000" dirty="0">
                <a:solidFill>
                  <a:srgbClr val="800000"/>
                </a:solidFill>
                <a:latin typeface="Tahoma"/>
                <a:cs typeface="Tahoma"/>
              </a:rPr>
              <a:t> (nord-est) attraverso </a:t>
            </a:r>
            <a:r>
              <a:rPr lang="it-IT" sz="2000" dirty="0" err="1">
                <a:solidFill>
                  <a:srgbClr val="800000"/>
                </a:solidFill>
                <a:latin typeface="Tahoma"/>
                <a:cs typeface="Tahoma"/>
              </a:rPr>
              <a:t>attivita’</a:t>
            </a:r>
            <a:r>
              <a:rPr lang="it-IT" sz="2000" dirty="0">
                <a:solidFill>
                  <a:srgbClr val="800000"/>
                </a:solidFill>
                <a:latin typeface="Tahoma"/>
                <a:cs typeface="Tahoma"/>
              </a:rPr>
              <a:t> educative, servizi sanitari, microcredito alle donne. </a:t>
            </a:r>
            <a:endParaRPr lang="it-IT" sz="20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en-US" sz="2000" dirty="0" smtClean="0">
                <a:solidFill>
                  <a:srgbClr val="800000"/>
                </a:solidFill>
                <a:latin typeface="Tahoma"/>
                <a:cs typeface="Tahoma"/>
              </a:rPr>
              <a:t/>
            </a:r>
            <a:br>
              <a:rPr lang="en-US" sz="2000" dirty="0" smtClean="0">
                <a:solidFill>
                  <a:srgbClr val="800000"/>
                </a:solidFill>
                <a:latin typeface="Tahoma"/>
                <a:cs typeface="Tahoma"/>
              </a:rPr>
            </a:br>
            <a:r>
              <a:rPr lang="it-IT" sz="2000" dirty="0" smtClean="0">
                <a:solidFill>
                  <a:srgbClr val="800000"/>
                </a:solidFill>
                <a:latin typeface="Tahoma"/>
                <a:cs typeface="Tahoma"/>
              </a:rPr>
              <a:t>L’80</a:t>
            </a:r>
            <a:r>
              <a:rPr lang="it-IT" sz="2000" dirty="0">
                <a:solidFill>
                  <a:srgbClr val="800000"/>
                </a:solidFill>
                <a:latin typeface="Tahoma"/>
                <a:cs typeface="Tahoma"/>
              </a:rPr>
              <a:t>% dei nostri fondi e’ donato da privati e aziende. Reinvestiamo il 95% nelle </a:t>
            </a:r>
            <a:r>
              <a:rPr lang="it-IT" sz="2000" dirty="0" err="1">
                <a:solidFill>
                  <a:srgbClr val="800000"/>
                </a:solidFill>
                <a:latin typeface="Tahoma"/>
                <a:cs typeface="Tahoma"/>
              </a:rPr>
              <a:t>attivita’</a:t>
            </a:r>
            <a:r>
              <a:rPr lang="it-IT" sz="2000" dirty="0">
                <a:solidFill>
                  <a:srgbClr val="800000"/>
                </a:solidFill>
                <a:latin typeface="Tahoma"/>
                <a:cs typeface="Tahoma"/>
              </a:rPr>
              <a:t> e staff </a:t>
            </a:r>
            <a:r>
              <a:rPr lang="it-IT" sz="2000" dirty="0" smtClean="0">
                <a:solidFill>
                  <a:srgbClr val="800000"/>
                </a:solidFill>
                <a:latin typeface="Tahoma"/>
                <a:cs typeface="Tahoma"/>
              </a:rPr>
              <a:t>nigeriano.</a:t>
            </a:r>
            <a:endParaRPr lang="en-US" sz="2000" dirty="0">
              <a:solidFill>
                <a:srgbClr val="800000"/>
              </a:solidFill>
              <a:latin typeface="Tahoma"/>
              <a:cs typeface="Tahoma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0" y="119675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chemeClr val="accent6"/>
                </a:solidFill>
              </a:rPr>
              <a:t>Loving</a:t>
            </a:r>
            <a:r>
              <a:rPr lang="it-IT" sz="2000" b="1" dirty="0" smtClean="0">
                <a:solidFill>
                  <a:schemeClr val="accent6"/>
                </a:solidFill>
              </a:rPr>
              <a:t> </a:t>
            </a:r>
            <a:r>
              <a:rPr lang="it-IT" sz="2000" b="1" dirty="0" err="1" smtClean="0">
                <a:solidFill>
                  <a:schemeClr val="accent6"/>
                </a:solidFill>
              </a:rPr>
              <a:t>Gaze</a:t>
            </a:r>
            <a:r>
              <a:rPr lang="it-IT" sz="2000" b="1" dirty="0" smtClean="0">
                <a:solidFill>
                  <a:schemeClr val="accent6"/>
                </a:solidFill>
              </a:rPr>
              <a:t> – Lagos - Nigeria</a:t>
            </a:r>
            <a:endParaRPr lang="it-IT" sz="20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0" y="1628800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Obiettivo 3: Formazione Assistenza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Maternita’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pic>
        <p:nvPicPr>
          <p:cNvPr id="16" name="Picture 2" descr="Loving Gaze_St Kizito Clinic_maternity-1-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780927"/>
            <a:ext cx="4392488" cy="2922821"/>
          </a:xfrm>
          <a:prstGeom prst="rect">
            <a:avLst/>
          </a:prstGeom>
        </p:spPr>
      </p:pic>
      <p:sp>
        <p:nvSpPr>
          <p:cNvPr id="18" name="Rectangle 15"/>
          <p:cNvSpPr/>
          <p:nvPr/>
        </p:nvSpPr>
        <p:spPr>
          <a:xfrm>
            <a:off x="4716016" y="2996952"/>
            <a:ext cx="4104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0"/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Dall’inizio 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del </a:t>
            </a:r>
            <a:r>
              <a:rPr lang="it-IT" b="1" dirty="0">
                <a:solidFill>
                  <a:srgbClr val="800000"/>
                </a:solidFill>
                <a:latin typeface="Tahoma"/>
                <a:cs typeface="Tahoma"/>
              </a:rPr>
              <a:t>2016 è invece stata aperta la </a:t>
            </a:r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Maternità in St </a:t>
            </a:r>
            <a:r>
              <a:rPr lang="it-IT" b="1" dirty="0" err="1" smtClean="0">
                <a:solidFill>
                  <a:srgbClr val="800000"/>
                </a:solidFill>
                <a:latin typeface="Tahoma"/>
                <a:cs typeface="Tahoma"/>
              </a:rPr>
              <a:t>Kizito</a:t>
            </a:r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 Clinic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, 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per includere la assistenza al parto a basso rischio. </a:t>
            </a:r>
            <a:endParaRPr lang="it-IT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endParaRPr lang="it-IT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Si 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tratta di un passo notevole di qualità e di continuità nella assistenza alla maternità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.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0" y="1268760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Obiettivo 3</a:t>
            </a:r>
            <a:r>
              <a:rPr lang="it-IT" altLang="it-IT" b="1" smtClean="0">
                <a:solidFill>
                  <a:schemeClr val="accent6"/>
                </a:solidFill>
                <a:latin typeface="Georgia" panose="02040502050405020303" pitchFamily="18" charset="0"/>
              </a:rPr>
              <a:t>: Formazione Assistenza Maternità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pic>
        <p:nvPicPr>
          <p:cNvPr id="20" name="Picture 2" descr="Loving Gaze_St Kizito Clinic 2016-4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350121"/>
            <a:ext cx="4176464" cy="2778759"/>
          </a:xfrm>
          <a:prstGeom prst="rect">
            <a:avLst/>
          </a:prstGeom>
        </p:spPr>
      </p:pic>
      <p:sp>
        <p:nvSpPr>
          <p:cNvPr id="22" name="Rectangle 15"/>
          <p:cNvSpPr/>
          <p:nvPr/>
        </p:nvSpPr>
        <p:spPr>
          <a:xfrm>
            <a:off x="4427984" y="2348880"/>
            <a:ext cx="45365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0"/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L’intervento della Fondazione Rotary </a:t>
            </a:r>
            <a:r>
              <a:rPr lang="it-IT" sz="1600" dirty="0" err="1" smtClean="0">
                <a:solidFill>
                  <a:srgbClr val="800000"/>
                </a:solidFill>
                <a:latin typeface="Tahoma"/>
                <a:cs typeface="Tahoma"/>
              </a:rPr>
              <a:t>consistera’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 in un training di assistenza alla maternità </a:t>
            </a:r>
            <a:r>
              <a:rPr lang="it-IT" sz="1600" dirty="0" err="1" smtClean="0">
                <a:solidFill>
                  <a:srgbClr val="800000"/>
                </a:solidFill>
                <a:latin typeface="Tahoma"/>
                <a:cs typeface="Tahoma"/>
              </a:rPr>
              <a:t>cosi’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 articolato:</a:t>
            </a:r>
            <a:b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</a:br>
            <a:endParaRPr lang="it-IT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 fontAlgn="base" hangingPunct="0"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Prenatale</a:t>
            </a:r>
            <a:endParaRPr lang="it-IT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 fontAlgn="base" hangingPunct="0"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T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ravaglio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e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parto</a:t>
            </a:r>
          </a:p>
          <a:p>
            <a:pPr marL="342900" indent="-342900" fontAlgn="base" hangingPunct="0"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Neonatale </a:t>
            </a:r>
          </a:p>
          <a:p>
            <a:pPr marL="342900" indent="-342900" fontAlgn="base" hangingPunct="0"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Postnatale</a:t>
            </a:r>
          </a:p>
          <a:p>
            <a:pPr marL="342900" indent="-342900" fontAlgn="base" hangingPunct="0">
              <a:buFont typeface="Arial"/>
              <a:buChar char="•"/>
            </a:pP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sz="1600" b="1" dirty="0">
                <a:solidFill>
                  <a:srgbClr val="800000"/>
                </a:solidFill>
                <a:latin typeface="Tahoma"/>
                <a:cs typeface="Tahoma"/>
              </a:rPr>
              <a:t>3 giorni di training per 40 operatori sanitari</a:t>
            </a:r>
            <a:endParaRPr lang="en-US" sz="1600" b="1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 fontAlgn="base" hangingPunct="0">
              <a:buFont typeface="Arial"/>
              <a:buChar char="•"/>
            </a:pP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0" y="1412776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Obiettivo 4: Prevenzione del cancro della cervice uterina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pic>
        <p:nvPicPr>
          <p:cNvPr id="19" name="Immagine 4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312" r="2690"/>
          <a:stretch/>
        </p:blipFill>
        <p:spPr bwMode="auto">
          <a:xfrm>
            <a:off x="179512" y="2420888"/>
            <a:ext cx="4536504" cy="3024336"/>
          </a:xfrm>
          <a:prstGeom prst="rect">
            <a:avLst/>
          </a:prstGeom>
          <a:noFill/>
        </p:spPr>
      </p:pic>
      <p:pic>
        <p:nvPicPr>
          <p:cNvPr id="20" name="Immagine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4077126" cy="369791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0" y="1052736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Obiettivo 4: Prevenzione del cancro della cervice uterina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Rectangle 1"/>
          <p:cNvSpPr/>
          <p:nvPr/>
        </p:nvSpPr>
        <p:spPr>
          <a:xfrm>
            <a:off x="-1" y="1340768"/>
            <a:ext cx="91440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it-IT" sz="1400" b="1" dirty="0">
                <a:solidFill>
                  <a:srgbClr val="800000"/>
                </a:solidFill>
                <a:latin typeface="Tahoma"/>
                <a:cs typeface="Tahoma"/>
              </a:rPr>
              <a:t>Incidenza del cancro della cervice in rapporto ad altri </a:t>
            </a:r>
            <a:r>
              <a:rPr lang="it-IT" sz="1400" b="1" dirty="0" smtClean="0">
                <a:solidFill>
                  <a:srgbClr val="800000"/>
                </a:solidFill>
                <a:latin typeface="Tahoma"/>
                <a:cs typeface="Tahoma"/>
              </a:rPr>
              <a:t>tipi </a:t>
            </a:r>
            <a:r>
              <a:rPr lang="it-IT" sz="1400" b="1" dirty="0">
                <a:solidFill>
                  <a:srgbClr val="800000"/>
                </a:solidFill>
                <a:latin typeface="Tahoma"/>
                <a:cs typeface="Tahoma"/>
              </a:rPr>
              <a:t>di tumore </a:t>
            </a:r>
            <a:r>
              <a:rPr lang="it-IT" sz="1400" b="1" dirty="0" smtClean="0">
                <a:solidFill>
                  <a:srgbClr val="800000"/>
                </a:solidFill>
                <a:latin typeface="Tahoma"/>
                <a:cs typeface="Tahoma"/>
              </a:rPr>
              <a:t>in Nigeria (IARC </a:t>
            </a:r>
            <a:r>
              <a:rPr lang="it-IT" sz="1400" b="1" dirty="0">
                <a:solidFill>
                  <a:srgbClr val="800000"/>
                </a:solidFill>
                <a:latin typeface="Tahoma"/>
                <a:cs typeface="Tahoma"/>
              </a:rPr>
              <a:t>2013 </a:t>
            </a:r>
            <a:r>
              <a:rPr lang="it-IT" sz="1400" b="1" dirty="0" smtClean="0">
                <a:solidFill>
                  <a:srgbClr val="800000"/>
                </a:solidFill>
                <a:latin typeface="Tahoma"/>
                <a:cs typeface="Tahoma"/>
              </a:rPr>
              <a:t>)</a:t>
            </a:r>
            <a:endParaRPr lang="en-US" sz="1400" b="1" dirty="0">
              <a:solidFill>
                <a:srgbClr val="800000"/>
              </a:solidFill>
              <a:latin typeface="Tahoma"/>
              <a:cs typeface="Tahoma"/>
            </a:endParaRPr>
          </a:p>
        </p:txBody>
      </p:sp>
      <p:pic>
        <p:nvPicPr>
          <p:cNvPr id="18" name="Immagine 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153246" cy="41764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0" y="1124744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Obiettivo 4: Prevenzione del cancro della cervice uterina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pic>
        <p:nvPicPr>
          <p:cNvPr id="16" name="Picture 1" descr="Cervical Cancer 2012-16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04" y="2132856"/>
            <a:ext cx="4287794" cy="2847538"/>
          </a:xfrm>
          <a:prstGeom prst="rect">
            <a:avLst/>
          </a:prstGeom>
        </p:spPr>
      </p:pic>
      <p:sp>
        <p:nvSpPr>
          <p:cNvPr id="18" name="Rectangle 14"/>
          <p:cNvSpPr/>
          <p:nvPr/>
        </p:nvSpPr>
        <p:spPr>
          <a:xfrm>
            <a:off x="4427984" y="1772816"/>
            <a:ext cx="453650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0"/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Il cancro della cervice uterina può essere </a:t>
            </a:r>
            <a:r>
              <a:rPr lang="it-IT" sz="1600" b="1" dirty="0">
                <a:solidFill>
                  <a:srgbClr val="800000"/>
                </a:solidFill>
                <a:latin typeface="Tahoma"/>
                <a:cs typeface="Tahoma"/>
              </a:rPr>
              <a:t>prevenuto e curato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 se diagnosticato in fase precoce.</a:t>
            </a:r>
          </a:p>
          <a:p>
            <a:pPr fontAlgn="base" hangingPunct="0"/>
            <a:endParaRPr lang="it-IT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Un’efficace procedura di prevenzione è lo screening periodico: </a:t>
            </a:r>
            <a:r>
              <a:rPr lang="it-IT" sz="1600" b="1" dirty="0">
                <a:solidFill>
                  <a:srgbClr val="800000"/>
                </a:solidFill>
                <a:latin typeface="Tahoma"/>
                <a:cs typeface="Tahoma"/>
              </a:rPr>
              <a:t>“</a:t>
            </a:r>
            <a:r>
              <a:rPr lang="it-IT" sz="1600" b="1" dirty="0" err="1">
                <a:solidFill>
                  <a:srgbClr val="800000"/>
                </a:solidFill>
                <a:latin typeface="Tahoma"/>
                <a:cs typeface="Tahoma"/>
              </a:rPr>
              <a:t>see</a:t>
            </a:r>
            <a:r>
              <a:rPr lang="it-IT" sz="1600" b="1" dirty="0">
                <a:solidFill>
                  <a:srgbClr val="800000"/>
                </a:solidFill>
                <a:latin typeface="Tahoma"/>
                <a:cs typeface="Tahoma"/>
              </a:rPr>
              <a:t> &amp; </a:t>
            </a:r>
            <a:r>
              <a:rPr lang="it-IT" sz="1600" b="1" dirty="0" err="1">
                <a:solidFill>
                  <a:srgbClr val="800000"/>
                </a:solidFill>
                <a:latin typeface="Tahoma"/>
                <a:cs typeface="Tahoma"/>
              </a:rPr>
              <a:t>treat</a:t>
            </a: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”.</a:t>
            </a:r>
          </a:p>
          <a:p>
            <a:pPr fontAlgn="base" hangingPunct="0"/>
            <a:endParaRPr lang="it-IT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St Kizito Clinic opera ogni anno questo tipo di screening per oltre </a:t>
            </a: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1,000 donne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, sia all’interno della clinica che attraverso campagne di screening su territorio.</a:t>
            </a:r>
          </a:p>
          <a:p>
            <a:pPr fontAlgn="base" hangingPunct="0"/>
            <a:endParaRPr lang="it-IT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Ha organizzato trainings per diffondere questo metodo di screening, formando </a:t>
            </a: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415 operatori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sanitari, pubblici e privati.</a:t>
            </a:r>
          </a:p>
          <a:p>
            <a:pPr fontAlgn="base" hangingPunct="0"/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1196752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Obiettivo 4: Prevenzione del cancro della cervice uterina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pic>
        <p:nvPicPr>
          <p:cNvPr id="18" name="Picture 1" descr="Clinic 2014-57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04" y="2348880"/>
            <a:ext cx="4358134" cy="2899899"/>
          </a:xfrm>
          <a:prstGeom prst="rect">
            <a:avLst/>
          </a:prstGeom>
        </p:spPr>
      </p:pic>
      <p:sp>
        <p:nvSpPr>
          <p:cNvPr id="19" name="Rectangle 14"/>
          <p:cNvSpPr/>
          <p:nvPr/>
        </p:nvSpPr>
        <p:spPr>
          <a:xfrm>
            <a:off x="4572000" y="1844824"/>
            <a:ext cx="439248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“</a:t>
            </a:r>
            <a:r>
              <a:rPr lang="it-IT" b="1" dirty="0" err="1" smtClean="0">
                <a:solidFill>
                  <a:srgbClr val="800000"/>
                </a:solidFill>
                <a:latin typeface="Tahoma"/>
                <a:cs typeface="Tahoma"/>
              </a:rPr>
              <a:t>See</a:t>
            </a:r>
            <a:r>
              <a:rPr lang="it-IT" b="1" dirty="0">
                <a:solidFill>
                  <a:srgbClr val="800000"/>
                </a:solidFill>
                <a:latin typeface="Tahoma"/>
                <a:cs typeface="Tahoma"/>
              </a:rPr>
              <a:t>”: </a:t>
            </a:r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VIA-VILI </a:t>
            </a:r>
          </a:p>
          <a:p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(screening con metodo visivo)</a:t>
            </a:r>
          </a:p>
          <a:p>
            <a:endParaRPr lang="it-IT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U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nica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visita, 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R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isultato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immediato, 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M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olto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sensibile,  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N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on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necessario il laboratorio,  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B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asso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costo, 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F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acile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apprendimento, 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E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seguibile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anche fuori da strutture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sanitarie</a:t>
            </a:r>
          </a:p>
          <a:p>
            <a:pPr marL="342900" lvl="0" indent="-342900" fontAlgn="base" hangingPunct="0">
              <a:lnSpc>
                <a:spcPct val="120000"/>
              </a:lnSpc>
              <a:buFont typeface="Arial"/>
              <a:buChar char="•"/>
            </a:pPr>
            <a:endParaRPr lang="it-IT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r>
              <a:rPr lang="it-IT" b="1" dirty="0">
                <a:solidFill>
                  <a:srgbClr val="800000"/>
                </a:solidFill>
                <a:latin typeface="Tahoma"/>
                <a:cs typeface="Tahoma"/>
              </a:rPr>
              <a:t>“&amp; </a:t>
            </a:r>
            <a:r>
              <a:rPr lang="it-IT" b="1" dirty="0" err="1">
                <a:solidFill>
                  <a:srgbClr val="800000"/>
                </a:solidFill>
                <a:latin typeface="Tahoma"/>
                <a:cs typeface="Tahoma"/>
              </a:rPr>
              <a:t>Treat</a:t>
            </a:r>
            <a:r>
              <a:rPr lang="it-IT" b="1" dirty="0">
                <a:solidFill>
                  <a:srgbClr val="800000"/>
                </a:solidFill>
                <a:latin typeface="Tahoma"/>
                <a:cs typeface="Tahoma"/>
              </a:rPr>
              <a:t>”: </a:t>
            </a:r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CRIOTERAPIA</a:t>
            </a:r>
            <a:endParaRPr lang="it-IT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Trattamento dei casi positivi, rimozione delle lesioni </a:t>
            </a:r>
            <a:r>
              <a:rPr lang="it-IT" sz="1600" dirty="0" err="1">
                <a:solidFill>
                  <a:srgbClr val="800000"/>
                </a:solidFill>
                <a:latin typeface="Tahoma"/>
                <a:cs typeface="Tahoma"/>
              </a:rPr>
              <a:t>pre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-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cancerose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0" y="1412776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Obiettivo 4: Prevenzione del cancro della cervice uterina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pic>
        <p:nvPicPr>
          <p:cNvPr id="16" name="Picture 6" descr="Cervical Cancer Training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9512" y="2492896"/>
            <a:ext cx="4514750" cy="2587291"/>
          </a:xfrm>
          <a:prstGeom prst="rect">
            <a:avLst/>
          </a:prstGeom>
        </p:spPr>
      </p:pic>
      <p:sp>
        <p:nvSpPr>
          <p:cNvPr id="18" name="Rectangle 1"/>
          <p:cNvSpPr/>
          <p:nvPr/>
        </p:nvSpPr>
        <p:spPr>
          <a:xfrm>
            <a:off x="4788024" y="2204864"/>
            <a:ext cx="4248472" cy="316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0"/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Interventi del Rotary:</a:t>
            </a:r>
            <a:b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</a:b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lvl="0" fontAlgn="base" hangingPunct="0">
              <a:lnSpc>
                <a:spcPct val="130000"/>
              </a:lnSpc>
            </a:pPr>
            <a:r>
              <a:rPr lang="it-IT" b="1" dirty="0">
                <a:solidFill>
                  <a:srgbClr val="800000"/>
                </a:solidFill>
                <a:latin typeface="Tahoma"/>
                <a:cs typeface="Tahoma"/>
              </a:rPr>
              <a:t>Donazione di apparecchiature</a:t>
            </a:r>
            <a:endParaRPr lang="en-US" b="1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 fontAlgn="base" hangingPunct="0">
              <a:lnSpc>
                <a:spcPct val="130000"/>
              </a:lnSpc>
              <a:buFont typeface="Arial"/>
              <a:buChar char="•"/>
            </a:pP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Apparecchio per 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Crioterapia</a:t>
            </a:r>
          </a:p>
          <a:p>
            <a:pPr lvl="0" fontAlgn="base" hangingPunct="0">
              <a:lnSpc>
                <a:spcPct val="130000"/>
              </a:lnSpc>
            </a:pP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lvl="0" fontAlgn="base" hangingPunct="0">
              <a:lnSpc>
                <a:spcPct val="130000"/>
              </a:lnSpc>
            </a:pPr>
            <a:r>
              <a:rPr lang="it-IT" b="1" dirty="0">
                <a:solidFill>
                  <a:srgbClr val="800000"/>
                </a:solidFill>
                <a:latin typeface="Tahoma"/>
                <a:cs typeface="Tahoma"/>
              </a:rPr>
              <a:t>Formazione, invio di team di volontari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.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 fontAlgn="base" hangingPunct="0">
              <a:lnSpc>
                <a:spcPct val="130000"/>
              </a:lnSpc>
              <a:buFont typeface="Arial"/>
              <a:buChar char="•"/>
            </a:pP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3 giorni di formazione per 40 operatori sanitari 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07504" y="1052736"/>
            <a:ext cx="9036496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400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GRAZIE!</a:t>
            </a:r>
            <a:endParaRPr lang="it-IT" altLang="it-IT" sz="2400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pic>
        <p:nvPicPr>
          <p:cNvPr id="16" name="Picture 2" descr="Loving Gaze_St Kizito Clinic 2016-5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276872"/>
            <a:ext cx="4790182" cy="3187197"/>
          </a:xfrm>
          <a:prstGeom prst="rect">
            <a:avLst/>
          </a:prstGeom>
        </p:spPr>
      </p:pic>
      <p:sp>
        <p:nvSpPr>
          <p:cNvPr id="18" name="Rectangle 4"/>
          <p:cNvSpPr/>
          <p:nvPr/>
        </p:nvSpPr>
        <p:spPr>
          <a:xfrm>
            <a:off x="4860032" y="2492896"/>
            <a:ext cx="4104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hangingPunct="0"/>
            <a:r>
              <a:rPr lang="it-IT" sz="2400" b="1" dirty="0" err="1" smtClean="0">
                <a:solidFill>
                  <a:srgbClr val="800000"/>
                </a:solidFill>
                <a:latin typeface="Tahoma"/>
                <a:cs typeface="Tahoma"/>
              </a:rPr>
              <a:t>Loving</a:t>
            </a:r>
            <a:r>
              <a:rPr lang="it-IT" sz="2400" b="1" dirty="0" smtClean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lang="it-IT" sz="2400" b="1" dirty="0" err="1">
                <a:solidFill>
                  <a:srgbClr val="800000"/>
                </a:solidFill>
                <a:latin typeface="Tahoma"/>
                <a:cs typeface="Tahoma"/>
              </a:rPr>
              <a:t>Gaze</a:t>
            </a:r>
            <a:r>
              <a:rPr lang="it-IT" sz="2400" b="1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endParaRPr lang="it-IT" sz="2400" b="1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algn="ctr" fontAlgn="base" hangingPunct="0"/>
            <a:r>
              <a:rPr lang="it-IT" sz="2400" dirty="0" smtClean="0">
                <a:solidFill>
                  <a:srgbClr val="800000"/>
                </a:solidFill>
                <a:latin typeface="Tahoma"/>
                <a:cs typeface="Tahoma"/>
              </a:rPr>
              <a:t>ringrazia </a:t>
            </a:r>
            <a:r>
              <a:rPr lang="it-IT" sz="2400" dirty="0">
                <a:solidFill>
                  <a:srgbClr val="800000"/>
                </a:solidFill>
                <a:latin typeface="Tahoma"/>
                <a:cs typeface="Tahoma"/>
              </a:rPr>
              <a:t>vivamente </a:t>
            </a:r>
            <a:endParaRPr lang="it-IT" sz="24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algn="ctr" fontAlgn="base" hangingPunct="0"/>
            <a:r>
              <a:rPr lang="it-IT" sz="2400" dirty="0" smtClean="0">
                <a:solidFill>
                  <a:srgbClr val="800000"/>
                </a:solidFill>
                <a:latin typeface="Tahoma"/>
                <a:cs typeface="Tahoma"/>
              </a:rPr>
              <a:t>i </a:t>
            </a:r>
            <a:r>
              <a:rPr lang="it-IT" sz="2400" b="1" dirty="0" smtClean="0">
                <a:solidFill>
                  <a:srgbClr val="800000"/>
                </a:solidFill>
                <a:latin typeface="Tahoma"/>
                <a:cs typeface="Tahoma"/>
              </a:rPr>
              <a:t>club</a:t>
            </a:r>
            <a:r>
              <a:rPr lang="it-IT" sz="2400" dirty="0" smtClean="0">
                <a:solidFill>
                  <a:srgbClr val="800000"/>
                </a:solidFill>
                <a:latin typeface="Tahoma"/>
                <a:cs typeface="Tahoma"/>
              </a:rPr>
              <a:t>, </a:t>
            </a:r>
          </a:p>
          <a:p>
            <a:pPr algn="ctr" fontAlgn="base" hangingPunct="0"/>
            <a:r>
              <a:rPr lang="it-IT" sz="2400" dirty="0" smtClean="0">
                <a:solidFill>
                  <a:srgbClr val="800000"/>
                </a:solidFill>
                <a:latin typeface="Tahoma"/>
                <a:cs typeface="Tahoma"/>
              </a:rPr>
              <a:t>il </a:t>
            </a:r>
            <a:r>
              <a:rPr lang="it-IT" sz="2400" b="1" dirty="0" smtClean="0">
                <a:solidFill>
                  <a:srgbClr val="800000"/>
                </a:solidFill>
                <a:latin typeface="Tahoma"/>
                <a:cs typeface="Tahoma"/>
              </a:rPr>
              <a:t>Distretto 2072 </a:t>
            </a:r>
          </a:p>
          <a:p>
            <a:pPr algn="ctr" fontAlgn="base" hangingPunct="0"/>
            <a:r>
              <a:rPr lang="it-IT" sz="2400" dirty="0" smtClean="0">
                <a:solidFill>
                  <a:srgbClr val="800000"/>
                </a:solidFill>
                <a:latin typeface="Tahoma"/>
                <a:cs typeface="Tahoma"/>
              </a:rPr>
              <a:t>e la </a:t>
            </a:r>
            <a:r>
              <a:rPr lang="it-IT" sz="2400" b="1" dirty="0" smtClean="0">
                <a:solidFill>
                  <a:srgbClr val="800000"/>
                </a:solidFill>
                <a:latin typeface="Tahoma"/>
                <a:cs typeface="Tahoma"/>
              </a:rPr>
              <a:t>Fondazione Rotary  </a:t>
            </a:r>
          </a:p>
          <a:p>
            <a:pPr algn="ctr" fontAlgn="base" hangingPunct="0"/>
            <a:r>
              <a:rPr lang="it-IT" sz="2400" dirty="0" smtClean="0">
                <a:solidFill>
                  <a:srgbClr val="800000"/>
                </a:solidFill>
                <a:latin typeface="Tahoma"/>
                <a:cs typeface="Tahoma"/>
              </a:rPr>
              <a:t>per il sostegno </a:t>
            </a:r>
          </a:p>
          <a:p>
            <a:pPr algn="ctr" fontAlgn="base" hangingPunct="0"/>
            <a:r>
              <a:rPr lang="it-IT" sz="2400" dirty="0" smtClean="0">
                <a:solidFill>
                  <a:srgbClr val="800000"/>
                </a:solidFill>
                <a:latin typeface="Tahoma"/>
                <a:cs typeface="Tahoma"/>
              </a:rPr>
              <a:t>a St. </a:t>
            </a:r>
            <a:r>
              <a:rPr lang="it-IT" sz="2400" dirty="0" err="1" smtClean="0">
                <a:solidFill>
                  <a:srgbClr val="800000"/>
                </a:solidFill>
                <a:latin typeface="Tahoma"/>
                <a:cs typeface="Tahoma"/>
              </a:rPr>
              <a:t>Kizito</a:t>
            </a:r>
            <a:r>
              <a:rPr lang="it-IT" sz="2400" dirty="0" smtClean="0">
                <a:solidFill>
                  <a:srgbClr val="800000"/>
                </a:solidFill>
                <a:latin typeface="Tahoma"/>
                <a:cs typeface="Tahoma"/>
              </a:rPr>
              <a:t> Clinic.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Picture 2" descr="Loving Gaze_Nutrition Centre 2016-7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988840"/>
            <a:ext cx="4502520" cy="2996565"/>
          </a:xfrm>
          <a:prstGeom prst="rect">
            <a:avLst/>
          </a:prstGeom>
        </p:spPr>
      </p:pic>
      <p:sp>
        <p:nvSpPr>
          <p:cNvPr id="16" name="Rectangle 1"/>
          <p:cNvSpPr/>
          <p:nvPr/>
        </p:nvSpPr>
        <p:spPr>
          <a:xfrm>
            <a:off x="4751512" y="1916832"/>
            <a:ext cx="43924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0"/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Riconosciamo e rispettiamo il valore e la dignità di ogni persona, senza barriere di genere, religione o etnia. 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/>
            </a:r>
            <a:b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</a:b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Il nostro impegno è di servire con cura, professionalità e gioia chi ci incontra nel bisogno.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/>
            </a:r>
            <a:b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</a:b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Crediamo 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in un mondo dove le persone condividono il dono di uno </a:t>
            </a:r>
            <a:r>
              <a:rPr lang="it-IT" b="1" dirty="0">
                <a:solidFill>
                  <a:srgbClr val="800000"/>
                </a:solidFill>
                <a:latin typeface="Tahoma"/>
                <a:cs typeface="Tahoma"/>
              </a:rPr>
              <a:t>sguardo amorevole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.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1268760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Loving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Gaze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: WE CARE. DO YOU?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276872"/>
            <a:ext cx="4283968" cy="2988815"/>
          </a:xfrm>
          <a:prstGeom prst="rect">
            <a:avLst/>
          </a:prstGeom>
        </p:spPr>
      </p:pic>
      <p:sp>
        <p:nvSpPr>
          <p:cNvPr id="16" name="Rectangle 1"/>
          <p:cNvSpPr/>
          <p:nvPr/>
        </p:nvSpPr>
        <p:spPr>
          <a:xfrm>
            <a:off x="4427984" y="1988840"/>
            <a:ext cx="45365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0"/>
            <a:r>
              <a:rPr lang="en-US" sz="1600" dirty="0" smtClean="0">
                <a:solidFill>
                  <a:srgbClr val="800000"/>
                </a:solidFill>
                <a:latin typeface="Tahoma"/>
                <a:cs typeface="Tahoma"/>
              </a:rPr>
              <a:t>L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a Nigeria </a:t>
            </a:r>
            <a:r>
              <a:rPr lang="it-IT" sz="1600" dirty="0" err="1" smtClean="0">
                <a:solidFill>
                  <a:srgbClr val="800000"/>
                </a:solidFill>
                <a:latin typeface="Tahoma"/>
                <a:cs typeface="Tahoma"/>
              </a:rPr>
              <a:t>e’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 una ex-colonia inglese, indipendente dal 1960, composta da 500 gruppi etnici.</a:t>
            </a:r>
          </a:p>
          <a:p>
            <a:pPr fontAlgn="base" hangingPunct="0"/>
            <a:endParaRPr lang="it-IT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Si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trova sulla costa atlantica del continente africano, conta </a:t>
            </a: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185 </a:t>
            </a:r>
            <a:r>
              <a:rPr lang="it-IT" sz="1600" b="1" dirty="0">
                <a:solidFill>
                  <a:srgbClr val="800000"/>
                </a:solidFill>
                <a:latin typeface="Tahoma"/>
                <a:cs typeface="Tahoma"/>
              </a:rPr>
              <a:t>milioni di </a:t>
            </a: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abitanti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con un’età media di 19 anni,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2,5% della popolazione mondiale, 25% della popolazione Africana. </a:t>
            </a:r>
            <a:r>
              <a:rPr lang="it-IT" sz="800" dirty="0" smtClean="0">
                <a:solidFill>
                  <a:srgbClr val="800000"/>
                </a:solidFill>
                <a:latin typeface="Tahoma"/>
                <a:cs typeface="Tahoma"/>
              </a:rPr>
              <a:t>(Nigeria National Bureau of </a:t>
            </a:r>
            <a:r>
              <a:rPr lang="it-IT" sz="800" dirty="0" err="1" smtClean="0">
                <a:solidFill>
                  <a:srgbClr val="800000"/>
                </a:solidFill>
                <a:latin typeface="Tahoma"/>
                <a:cs typeface="Tahoma"/>
              </a:rPr>
              <a:t>Statistics</a:t>
            </a:r>
            <a:r>
              <a:rPr lang="it-IT" sz="800" dirty="0" smtClean="0">
                <a:solidFill>
                  <a:srgbClr val="800000"/>
                </a:solidFill>
                <a:latin typeface="Tahoma"/>
                <a:cs typeface="Tahoma"/>
              </a:rPr>
              <a:t>)</a:t>
            </a:r>
          </a:p>
          <a:p>
            <a:pPr fontAlgn="base" hangingPunct="0"/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Aspettativa di vita </a:t>
            </a:r>
            <a:r>
              <a:rPr lang="it-IT" sz="1600" b="1" dirty="0">
                <a:solidFill>
                  <a:srgbClr val="800000"/>
                </a:solidFill>
                <a:latin typeface="Tahoma"/>
                <a:cs typeface="Tahoma"/>
              </a:rPr>
              <a:t>47 anni </a:t>
            </a:r>
            <a:r>
              <a:rPr lang="it-IT" sz="800" dirty="0">
                <a:solidFill>
                  <a:srgbClr val="800000"/>
                </a:solidFill>
                <a:latin typeface="Tahoma"/>
                <a:cs typeface="Tahoma"/>
              </a:rPr>
              <a:t>(Nigeria Center for </a:t>
            </a:r>
            <a:r>
              <a:rPr lang="it-IT" sz="800" dirty="0" err="1">
                <a:solidFill>
                  <a:srgbClr val="800000"/>
                </a:solidFill>
                <a:latin typeface="Tahoma"/>
                <a:cs typeface="Tahoma"/>
              </a:rPr>
              <a:t>Disease</a:t>
            </a:r>
            <a:r>
              <a:rPr lang="it-IT" sz="800" dirty="0">
                <a:solidFill>
                  <a:srgbClr val="800000"/>
                </a:solidFill>
                <a:latin typeface="Tahoma"/>
                <a:cs typeface="Tahoma"/>
              </a:rPr>
              <a:t> Control</a:t>
            </a:r>
            <a:r>
              <a:rPr lang="it-IT" sz="800" dirty="0" smtClean="0">
                <a:solidFill>
                  <a:srgbClr val="800000"/>
                </a:solidFill>
                <a:latin typeface="Tahoma"/>
                <a:cs typeface="Tahoma"/>
              </a:rPr>
              <a:t>)</a:t>
            </a:r>
            <a:br>
              <a:rPr lang="it-IT" sz="800" dirty="0" smtClean="0">
                <a:solidFill>
                  <a:srgbClr val="800000"/>
                </a:solidFill>
                <a:latin typeface="Tahoma"/>
                <a:cs typeface="Tahoma"/>
              </a:rPr>
            </a:br>
            <a:endParaRPr lang="en-US" sz="800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1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bambino su 8 muore prima dei 5 anni (30% cause perinatali, 21% Malaria, 15% Infezioni respiratorie, 10%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Diarrea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)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1052736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Loving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Gaze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: opera esclusivamente in Nigeria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Picture 4" descr="Ikate Waterside MT-3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872"/>
            <a:ext cx="4298410" cy="2860220"/>
          </a:xfrm>
          <a:prstGeom prst="rect">
            <a:avLst/>
          </a:prstGeom>
        </p:spPr>
      </p:pic>
      <p:sp>
        <p:nvSpPr>
          <p:cNvPr id="16" name="Rectangle 1"/>
          <p:cNvSpPr/>
          <p:nvPr/>
        </p:nvSpPr>
        <p:spPr>
          <a:xfrm>
            <a:off x="4427984" y="1844824"/>
            <a:ext cx="45365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0"/>
            <a:r>
              <a:rPr lang="en-US" sz="1600" dirty="0" smtClean="0">
                <a:solidFill>
                  <a:srgbClr val="800000"/>
                </a:solidFill>
                <a:latin typeface="Tahoma"/>
                <a:cs typeface="Tahoma"/>
              </a:rPr>
              <a:t>L</a:t>
            </a:r>
            <a:r>
              <a:rPr lang="it-IT" sz="1600" dirty="0" err="1" smtClean="0">
                <a:solidFill>
                  <a:srgbClr val="800000"/>
                </a:solidFill>
                <a:latin typeface="Tahoma"/>
                <a:cs typeface="Tahoma"/>
              </a:rPr>
              <a:t>agos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, dove </a:t>
            </a:r>
            <a:r>
              <a:rPr lang="it-IT" sz="1600" dirty="0" err="1" smtClean="0">
                <a:solidFill>
                  <a:srgbClr val="800000"/>
                </a:solidFill>
                <a:latin typeface="Tahoma"/>
                <a:cs typeface="Tahoma"/>
              </a:rPr>
              <a:t>Loving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 Gaze concentra gran parte delle sue </a:t>
            </a:r>
            <a:r>
              <a:rPr lang="it-IT" sz="1600" dirty="0" err="1" smtClean="0">
                <a:solidFill>
                  <a:srgbClr val="800000"/>
                </a:solidFill>
                <a:latin typeface="Tahoma"/>
                <a:cs typeface="Tahoma"/>
              </a:rPr>
              <a:t>attivita’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, </a:t>
            </a:r>
            <a:r>
              <a:rPr lang="it-IT" sz="1600" dirty="0" err="1" smtClean="0">
                <a:solidFill>
                  <a:srgbClr val="800000"/>
                </a:solidFill>
                <a:latin typeface="Tahoma"/>
                <a:cs typeface="Tahoma"/>
              </a:rPr>
              <a:t>e’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 una </a:t>
            </a: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megalopoli di 21 milioni di abitanti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.</a:t>
            </a:r>
          </a:p>
          <a:p>
            <a:pPr fontAlgn="base" hangingPunct="0"/>
            <a:endParaRPr lang="it-IT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E’ la capitale commerciale del paese e dell’Africa Occidentale.</a:t>
            </a:r>
          </a:p>
          <a:p>
            <a:pPr fontAlgn="base" hangingPunct="0"/>
            <a:endParaRPr lang="en-US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Sede di intensa immigrazione di popolazioni rurali, fortemente aumentata negli ultimi anni a causa del terrorismo degli stati del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Nord.</a:t>
            </a:r>
          </a:p>
          <a:p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Pur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essendoci alcuni milionari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, </a:t>
            </a:r>
            <a:r>
              <a:rPr lang="it-IT" sz="1600" b="1" dirty="0">
                <a:solidFill>
                  <a:srgbClr val="800000"/>
                </a:solidFill>
                <a:latin typeface="Tahoma"/>
                <a:cs typeface="Tahoma"/>
              </a:rPr>
              <a:t>il </a:t>
            </a:r>
            <a:r>
              <a:rPr lang="it-IT" sz="1600" b="1" dirty="0" smtClean="0">
                <a:solidFill>
                  <a:srgbClr val="800000"/>
                </a:solidFill>
                <a:latin typeface="Tahoma"/>
                <a:cs typeface="Tahoma"/>
              </a:rPr>
              <a:t>76</a:t>
            </a:r>
            <a:r>
              <a:rPr lang="it-IT" sz="1600" b="1" dirty="0">
                <a:solidFill>
                  <a:srgbClr val="800000"/>
                </a:solidFill>
                <a:latin typeface="Tahoma"/>
                <a:cs typeface="Tahoma"/>
              </a:rPr>
              <a:t>% della popolazione vive negli </a:t>
            </a:r>
            <a:r>
              <a:rPr lang="it-IT" sz="1600" b="1" dirty="0" err="1" smtClean="0">
                <a:solidFill>
                  <a:srgbClr val="800000"/>
                </a:solidFill>
                <a:latin typeface="Tahoma"/>
                <a:cs typeface="Tahoma"/>
              </a:rPr>
              <a:t>slums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,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senza accesso ad acqua potabile, elettricità, smaltimento dei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rifiuti.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1124744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Loving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Gaze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: opera esclusivamente in Nigeria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sp>
        <p:nvSpPr>
          <p:cNvPr id="15" name="Rectangle 1"/>
          <p:cNvSpPr/>
          <p:nvPr/>
        </p:nvSpPr>
        <p:spPr>
          <a:xfrm>
            <a:off x="0" y="1484784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0"/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Sanità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: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		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			3 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cliniche a Lagos e stazioni 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mobili 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(St </a:t>
            </a:r>
            <a:r>
              <a:rPr lang="it-IT" dirty="0" err="1">
                <a:solidFill>
                  <a:srgbClr val="800000"/>
                </a:solidFill>
                <a:latin typeface="Tahoma"/>
                <a:cs typeface="Tahoma"/>
              </a:rPr>
              <a:t>Kizito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 Clinics)</a:t>
            </a:r>
          </a:p>
          <a:p>
            <a:pPr fontAlgn="base" hangingPunct="0"/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			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			</a:t>
            </a:r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70,000 </a:t>
            </a:r>
            <a:r>
              <a:rPr lang="it-IT" b="1" dirty="0">
                <a:solidFill>
                  <a:srgbClr val="800000"/>
                </a:solidFill>
                <a:latin typeface="Tahoma"/>
                <a:cs typeface="Tahoma"/>
              </a:rPr>
              <a:t>pazienti ogni anno</a:t>
            </a:r>
          </a:p>
          <a:p>
            <a:pPr fontAlgn="base" hangingPunct="0"/>
            <a:endParaRPr lang="it-IT" sz="1000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Sicurezza Nutrizionale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:	</a:t>
            </a:r>
            <a:endParaRPr lang="it-IT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3086100" lvl="6" indent="-342900" fontAlgn="base" hangingPunct="0">
              <a:buFont typeface="Arial"/>
              <a:buChar char="•"/>
            </a:pP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St </a:t>
            </a:r>
            <a:r>
              <a:rPr lang="it-IT" dirty="0" err="1">
                <a:solidFill>
                  <a:srgbClr val="800000"/>
                </a:solidFill>
                <a:latin typeface="Tahoma"/>
                <a:cs typeface="Tahoma"/>
              </a:rPr>
              <a:t>Kizito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Clinic si prende cura di circa 200 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bambini ogni anno in 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condizioni 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critiche di 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malnutrizione </a:t>
            </a:r>
          </a:p>
          <a:p>
            <a:pPr marL="3086100" lvl="6" indent="-342900" fontAlgn="base" hangingPunct="0">
              <a:buFont typeface="Arial"/>
              <a:buChar char="•"/>
            </a:pP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Progetto agricolo in </a:t>
            </a:r>
            <a:r>
              <a:rPr lang="it-IT" dirty="0" err="1" smtClean="0">
                <a:solidFill>
                  <a:srgbClr val="800000"/>
                </a:solidFill>
                <a:latin typeface="Tahoma"/>
                <a:cs typeface="Tahoma"/>
              </a:rPr>
              <a:t>Taraba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 State </a:t>
            </a:r>
          </a:p>
          <a:p>
            <a:pPr marL="3086100" lvl="6" indent="-342900" fontAlgn="base" hangingPunct="0">
              <a:buFont typeface="Arial"/>
              <a:buChar char="•"/>
            </a:pP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Educazione alimentare (vs </a:t>
            </a:r>
            <a:r>
              <a:rPr lang="it-IT" dirty="0" err="1" smtClean="0">
                <a:solidFill>
                  <a:srgbClr val="800000"/>
                </a:solidFill>
                <a:latin typeface="Tahoma"/>
                <a:cs typeface="Tahoma"/>
              </a:rPr>
              <a:t>obesita’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-diabete-malattie cardiovascolari)</a:t>
            </a:r>
            <a:b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</a:br>
            <a:endParaRPr lang="it-IT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Educazione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: 			3 scuole con 1,000 studenti </a:t>
            </a:r>
          </a:p>
          <a:p>
            <a:pPr fontAlgn="base" hangingPunct="0"/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						2 scuole a Lagos ed 1 in </a:t>
            </a:r>
            <a:r>
              <a:rPr lang="it-IT" dirty="0" err="1" smtClean="0">
                <a:solidFill>
                  <a:srgbClr val="800000"/>
                </a:solidFill>
                <a:latin typeface="Tahoma"/>
                <a:cs typeface="Tahoma"/>
              </a:rPr>
              <a:t>Taraba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 State</a:t>
            </a:r>
          </a:p>
          <a:p>
            <a:pPr fontAlgn="base" hangingPunct="0"/>
            <a:endParaRPr lang="it-IT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en-US" b="1" dirty="0" err="1" smtClean="0">
                <a:solidFill>
                  <a:srgbClr val="800000"/>
                </a:solidFill>
                <a:latin typeface="Tahoma"/>
                <a:cs typeface="Tahoma"/>
              </a:rPr>
              <a:t>Servizi</a:t>
            </a:r>
            <a:r>
              <a:rPr lang="en-US" b="1" dirty="0" smtClean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  <a:latin typeface="Tahoma"/>
                <a:cs typeface="Tahoma"/>
              </a:rPr>
              <a:t>sociali</a:t>
            </a:r>
            <a:r>
              <a:rPr lang="en-US" dirty="0" smtClean="0">
                <a:solidFill>
                  <a:srgbClr val="800000"/>
                </a:solidFill>
                <a:latin typeface="Tahoma"/>
                <a:cs typeface="Tahoma"/>
              </a:rPr>
              <a:t>:			</a:t>
            </a:r>
            <a:r>
              <a:rPr lang="en-US" dirty="0" err="1" smtClean="0">
                <a:solidFill>
                  <a:srgbClr val="800000"/>
                </a:solidFill>
                <a:latin typeface="Tahoma"/>
                <a:cs typeface="Tahoma"/>
              </a:rPr>
              <a:t>Microcredito</a:t>
            </a:r>
            <a:r>
              <a:rPr lang="en-US" dirty="0" smtClean="0">
                <a:solidFill>
                  <a:srgbClr val="800000"/>
                </a:solidFill>
                <a:latin typeface="Tahoma"/>
                <a:cs typeface="Tahoma"/>
              </a:rPr>
              <a:t> e </a:t>
            </a:r>
            <a:r>
              <a:rPr lang="en-US" dirty="0" err="1" smtClean="0">
                <a:solidFill>
                  <a:srgbClr val="800000"/>
                </a:solidFill>
                <a:latin typeface="Tahoma"/>
                <a:cs typeface="Tahoma"/>
              </a:rPr>
              <a:t>formazione</a:t>
            </a:r>
            <a:r>
              <a:rPr lang="en-US" dirty="0" smtClean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Tahoma"/>
                <a:cs typeface="Tahoma"/>
              </a:rPr>
              <a:t>professionale</a:t>
            </a:r>
            <a:r>
              <a:rPr lang="en-US" dirty="0" smtClean="0">
                <a:solidFill>
                  <a:srgbClr val="800000"/>
                </a:solidFill>
                <a:latin typeface="Tahoma"/>
                <a:cs typeface="Tahoma"/>
              </a:rPr>
              <a:t> per 80 </a:t>
            </a:r>
            <a:r>
              <a:rPr lang="en-US" dirty="0" err="1" smtClean="0">
                <a:solidFill>
                  <a:srgbClr val="800000"/>
                </a:solidFill>
                <a:latin typeface="Tahoma"/>
                <a:cs typeface="Tahoma"/>
              </a:rPr>
              <a:t>donne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endParaRPr lang="it-IT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Formazione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:		ad operatori sanitari, educatori scolastici, operatori socio-sanitari</a:t>
            </a:r>
            <a:endParaRPr lang="it-IT" dirty="0">
              <a:solidFill>
                <a:srgbClr val="800000"/>
              </a:solidFill>
              <a:latin typeface="Tahoma"/>
              <a:cs typeface="Tahoma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980728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Loving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Gaze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: le nostre aree di intervento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Picture 4" descr="Loving Gaze_St Kizito Clinic 2016-4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348880"/>
            <a:ext cx="4436453" cy="2952328"/>
          </a:xfrm>
          <a:prstGeom prst="rect">
            <a:avLst/>
          </a:prstGeom>
        </p:spPr>
      </p:pic>
      <p:sp>
        <p:nvSpPr>
          <p:cNvPr id="16" name="Rectangle 1"/>
          <p:cNvSpPr/>
          <p:nvPr/>
        </p:nvSpPr>
        <p:spPr>
          <a:xfrm>
            <a:off x="4679504" y="2204864"/>
            <a:ext cx="44644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0"/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Dal 1991 la Clinica St </a:t>
            </a:r>
            <a:r>
              <a:rPr lang="it-IT" dirty="0" err="1">
                <a:solidFill>
                  <a:srgbClr val="800000"/>
                </a:solidFill>
                <a:latin typeface="Tahoma"/>
                <a:cs typeface="Tahoma"/>
              </a:rPr>
              <a:t>Kizito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 offre </a:t>
            </a:r>
            <a:r>
              <a:rPr lang="it-IT" b="1" dirty="0">
                <a:solidFill>
                  <a:srgbClr val="800000"/>
                </a:solidFill>
                <a:latin typeface="Tahoma"/>
                <a:cs typeface="Tahoma"/>
              </a:rPr>
              <a:t>servizi sanitari di </a:t>
            </a:r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base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, 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in particolare 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alle fasce </a:t>
            </a:r>
            <a:r>
              <a:rPr lang="it-IT" dirty="0" err="1">
                <a:solidFill>
                  <a:srgbClr val="800000"/>
                </a:solidFill>
                <a:latin typeface="Tahoma"/>
                <a:cs typeface="Tahoma"/>
              </a:rPr>
              <a:t>piu’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vulnerabili della </a:t>
            </a:r>
            <a:r>
              <a:rPr lang="it-IT" dirty="0" err="1" smtClean="0">
                <a:solidFill>
                  <a:srgbClr val="800000"/>
                </a:solidFill>
                <a:latin typeface="Tahoma"/>
                <a:cs typeface="Tahoma"/>
              </a:rPr>
              <a:t>comunita’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.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fontAlgn="base" hangingPunct="0"/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 fontAlgn="base" hangingPunct="0">
              <a:buFont typeface="Arial"/>
              <a:buChar char="•"/>
            </a:pP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Le nostre cliniche sono in: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 fontAlgn="base" hangingPunct="0">
              <a:buFont typeface="Arial"/>
              <a:buChar char="•"/>
            </a:pP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Tahoma"/>
                <a:cs typeface="Tahoma"/>
              </a:rPr>
              <a:t>Jakande</a:t>
            </a:r>
            <a:r>
              <a:rPr lang="en-US" dirty="0">
                <a:solidFill>
                  <a:srgbClr val="800000"/>
                </a:solidFill>
                <a:latin typeface="Tahoma"/>
                <a:cs typeface="Tahoma"/>
              </a:rPr>
              <a:t> Estate, </a:t>
            </a:r>
            <a:r>
              <a:rPr lang="en-US" dirty="0" err="1">
                <a:solidFill>
                  <a:srgbClr val="800000"/>
                </a:solidFill>
                <a:latin typeface="Tahoma"/>
                <a:cs typeface="Tahoma"/>
              </a:rPr>
              <a:t>Lekki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 fontAlgn="base" hangingPunct="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  <a:latin typeface="Tahoma"/>
                <a:cs typeface="Tahoma"/>
              </a:rPr>
              <a:t> Idi-</a:t>
            </a:r>
            <a:r>
              <a:rPr lang="en-US" dirty="0" err="1">
                <a:solidFill>
                  <a:srgbClr val="800000"/>
                </a:solidFill>
                <a:latin typeface="Tahoma"/>
                <a:cs typeface="Tahoma"/>
              </a:rPr>
              <a:t>Araba</a:t>
            </a:r>
            <a:r>
              <a:rPr lang="en-US" dirty="0">
                <a:solidFill>
                  <a:srgbClr val="800000"/>
                </a:solidFill>
                <a:latin typeface="Tahoma"/>
                <a:cs typeface="Tahoma"/>
              </a:rPr>
              <a:t>, in Mushin</a:t>
            </a:r>
          </a:p>
          <a:p>
            <a:pPr marL="342900" lvl="0" indent="-342900" fontAlgn="base" hangingPunct="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Tahoma"/>
                <a:cs typeface="Tahoma"/>
              </a:rPr>
              <a:t>Piccola</a:t>
            </a:r>
            <a:r>
              <a:rPr lang="en-US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Tahoma"/>
                <a:cs typeface="Tahoma"/>
              </a:rPr>
              <a:t>clinica</a:t>
            </a:r>
            <a:r>
              <a:rPr lang="en-US" dirty="0">
                <a:solidFill>
                  <a:srgbClr val="800000"/>
                </a:solidFill>
                <a:latin typeface="Tahoma"/>
                <a:cs typeface="Tahoma"/>
              </a:rPr>
              <a:t> in </a:t>
            </a:r>
            <a:r>
              <a:rPr lang="en-US" dirty="0" err="1">
                <a:solidFill>
                  <a:srgbClr val="800000"/>
                </a:solidFill>
                <a:latin typeface="Tahoma"/>
                <a:cs typeface="Tahoma"/>
              </a:rPr>
              <a:t>Ikorodu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 fontAlgn="base" hangingPunct="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Tahoma"/>
                <a:cs typeface="Tahoma"/>
              </a:rPr>
              <a:t>Stazioni</a:t>
            </a:r>
            <a:r>
              <a:rPr lang="en-US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Tahoma"/>
                <a:cs typeface="Tahoma"/>
              </a:rPr>
              <a:t>mobili</a:t>
            </a:r>
            <a:endParaRPr lang="en-US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 fontAlgn="base" hangingPunct="0">
              <a:buFont typeface="Arial"/>
              <a:buChar char="•"/>
            </a:pP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 fontAlgn="base" hangingPunct="0">
              <a:buFont typeface="Arial"/>
              <a:buChar char="•"/>
            </a:pPr>
            <a:r>
              <a:rPr lang="en-US" dirty="0" err="1" smtClean="0">
                <a:solidFill>
                  <a:srgbClr val="800000"/>
                </a:solidFill>
                <a:latin typeface="Tahoma"/>
                <a:cs typeface="Tahoma"/>
              </a:rPr>
              <a:t>Trattiamo</a:t>
            </a:r>
            <a:r>
              <a:rPr lang="en-US" dirty="0" smtClean="0">
                <a:solidFill>
                  <a:srgbClr val="800000"/>
                </a:solidFill>
                <a:latin typeface="Tahoma"/>
                <a:cs typeface="Tahoma"/>
              </a:rPr>
              <a:t> 70,000 </a:t>
            </a:r>
            <a:r>
              <a:rPr lang="en-US" dirty="0" err="1" smtClean="0">
                <a:solidFill>
                  <a:srgbClr val="800000"/>
                </a:solidFill>
                <a:latin typeface="Tahoma"/>
                <a:cs typeface="Tahoma"/>
              </a:rPr>
              <a:t>pazienti</a:t>
            </a:r>
            <a:r>
              <a:rPr lang="en-US" dirty="0" smtClean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Tahoma"/>
                <a:cs typeface="Tahoma"/>
              </a:rPr>
              <a:t>ogni</a:t>
            </a:r>
            <a:r>
              <a:rPr lang="en-US" dirty="0" smtClean="0">
                <a:solidFill>
                  <a:srgbClr val="800000"/>
                </a:solidFill>
                <a:latin typeface="Tahoma"/>
                <a:cs typeface="Tahoma"/>
              </a:rPr>
              <a:t> anno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1196752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Loving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Gaze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: Servizi Sanitari, St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Kizito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Clinics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Picture 2" descr="Loving Gaze_St Kizito Clinic 2016-5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50" y="2120740"/>
            <a:ext cx="4346192" cy="2892436"/>
          </a:xfrm>
          <a:prstGeom prst="rect">
            <a:avLst/>
          </a:prstGeom>
        </p:spPr>
      </p:pic>
      <p:sp>
        <p:nvSpPr>
          <p:cNvPr id="16" name="Rectangle 1"/>
          <p:cNvSpPr/>
          <p:nvPr/>
        </p:nvSpPr>
        <p:spPr>
          <a:xfrm>
            <a:off x="4535488" y="1484784"/>
            <a:ext cx="4608512" cy="443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0"/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Le nostre cliniche offrono:</a:t>
            </a:r>
          </a:p>
          <a:p>
            <a:pPr fontAlgn="base" hangingPunct="0">
              <a:lnSpc>
                <a:spcPct val="70000"/>
              </a:lnSpc>
            </a:pPr>
            <a:endParaRPr lang="it-IT" sz="1600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Visite 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generali e trattamento delle </a:t>
            </a:r>
            <a:r>
              <a:rPr lang="it-IT" sz="1600" dirty="0" err="1">
                <a:solidFill>
                  <a:srgbClr val="800000"/>
                </a:solidFill>
                <a:latin typeface="Tahoma"/>
                <a:cs typeface="Tahoma"/>
              </a:rPr>
              <a:t>piu’</a:t>
            </a: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 comuni malattie (incluse Tubercolosi, HIV e Malaria)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Servizi per la maternità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Pediatria 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Centro nutrizionale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Servizi per la salute della donna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Analisi di laboratorio 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Radiologia ed Ecografia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Farmacia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Servizio Ambulanza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>
                <a:solidFill>
                  <a:srgbClr val="800000"/>
                </a:solidFill>
                <a:latin typeface="Tahoma"/>
                <a:cs typeface="Tahoma"/>
              </a:rPr>
              <a:t>Screening sanitario per le </a:t>
            </a: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aziende</a:t>
            </a:r>
            <a:endParaRPr lang="en-US" sz="1600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 fontAlgn="base" hangingPunct="0">
              <a:lnSpc>
                <a:spcPct val="110000"/>
              </a:lnSpc>
              <a:buFont typeface="Arial"/>
              <a:buChar char="•"/>
            </a:pPr>
            <a:r>
              <a:rPr lang="it-IT" sz="1600" dirty="0" smtClean="0">
                <a:solidFill>
                  <a:srgbClr val="800000"/>
                </a:solidFill>
                <a:latin typeface="Tahoma"/>
                <a:cs typeface="Tahoma"/>
              </a:rPr>
              <a:t>Visite specialistiche: dentista, oculista, ginecologo</a:t>
            </a:r>
            <a:endParaRPr lang="it-IT" sz="1600" dirty="0">
              <a:solidFill>
                <a:srgbClr val="800000"/>
              </a:solidFill>
              <a:latin typeface="Tahoma"/>
              <a:cs typeface="Tahoma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1052736"/>
            <a:ext cx="914400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Loving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Gaze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: Servizi Sanitari, St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Kizito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Clinics</a:t>
            </a:r>
            <a:endParaRPr lang="it-IT" altLang="it-IT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+mn-lt"/>
              </a:rPr>
              <a:t>St. </a:t>
            </a:r>
            <a:r>
              <a:rPr lang="it-IT" altLang="it-IT" b="1" dirty="0" err="1" smtClean="0">
                <a:latin typeface="+mn-lt"/>
              </a:rPr>
              <a:t>Kizito</a:t>
            </a:r>
            <a:r>
              <a:rPr lang="it-IT" altLang="it-IT" b="1" dirty="0" smtClean="0">
                <a:latin typeface="+mn-lt"/>
              </a:rPr>
              <a:t> Clinic</a:t>
            </a:r>
            <a:endParaRPr lang="it-IT" altLang="it-IT" sz="12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err="1" smtClean="0">
                <a:latin typeface="+mn-lt"/>
              </a:rPr>
              <a:t>Lekki</a:t>
            </a:r>
            <a:r>
              <a:rPr lang="it-IT" altLang="it-IT" sz="1200" b="1" dirty="0" smtClean="0">
                <a:latin typeface="+mn-lt"/>
              </a:rPr>
              <a:t> Lagos - Nigeria</a:t>
            </a:r>
            <a:endParaRPr lang="it-IT" altLang="it-IT" sz="1200" b="1" dirty="0">
              <a:latin typeface="+mn-l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0" y="1196752"/>
            <a:ext cx="9036496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St </a:t>
            </a:r>
            <a:r>
              <a:rPr lang="it-IT" altLang="it-IT" b="1" dirty="0" err="1" smtClean="0">
                <a:solidFill>
                  <a:schemeClr val="accent6"/>
                </a:solidFill>
                <a:latin typeface="Georgia" panose="02040502050405020303" pitchFamily="18" charset="0"/>
              </a:rPr>
              <a:t>Kizito</a:t>
            </a:r>
            <a:r>
              <a:rPr lang="it-IT" altLang="it-IT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 Clinic - Distretto 2072 – Fondazione Rotary</a:t>
            </a:r>
            <a:r>
              <a:rPr lang="it-IT" altLang="it-IT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endParaRPr lang="it-IT" altLang="it-IT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Rectangle 1"/>
          <p:cNvSpPr/>
          <p:nvPr/>
        </p:nvSpPr>
        <p:spPr>
          <a:xfrm>
            <a:off x="323528" y="2132856"/>
            <a:ext cx="388843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800000"/>
                </a:solidFill>
                <a:latin typeface="Tahoma"/>
                <a:cs typeface="Tahoma"/>
              </a:rPr>
              <a:t> </a:t>
            </a:r>
            <a:endParaRPr lang="en-US" sz="2200" dirty="0">
              <a:solidFill>
                <a:srgbClr val="800000"/>
              </a:solidFill>
              <a:latin typeface="Tahoma"/>
              <a:cs typeface="Tahoma"/>
            </a:endParaRPr>
          </a:p>
          <a:p>
            <a:r>
              <a:rPr lang="en-US" b="1" dirty="0" err="1" smtClean="0">
                <a:solidFill>
                  <a:srgbClr val="800000"/>
                </a:solidFill>
                <a:latin typeface="Tahoma"/>
                <a:cs typeface="Tahoma"/>
              </a:rPr>
              <a:t>Beneficiario</a:t>
            </a:r>
            <a:r>
              <a:rPr lang="en-US" b="1" dirty="0" smtClean="0">
                <a:solidFill>
                  <a:srgbClr val="800000"/>
                </a:solidFill>
                <a:latin typeface="Tahoma"/>
                <a:cs typeface="Tahoma"/>
              </a:rPr>
              <a:t>:</a:t>
            </a:r>
          </a:p>
          <a:p>
            <a:r>
              <a:rPr lang="en-US" dirty="0" smtClean="0">
                <a:solidFill>
                  <a:srgbClr val="800000"/>
                </a:solidFill>
                <a:latin typeface="Tahoma"/>
                <a:cs typeface="Tahoma"/>
              </a:rPr>
              <a:t>St </a:t>
            </a:r>
            <a:r>
              <a:rPr lang="en-US" dirty="0" err="1" smtClean="0">
                <a:solidFill>
                  <a:srgbClr val="800000"/>
                </a:solidFill>
                <a:latin typeface="Tahoma"/>
                <a:cs typeface="Tahoma"/>
              </a:rPr>
              <a:t>Kizito</a:t>
            </a:r>
            <a:r>
              <a:rPr lang="en-US" dirty="0" smtClean="0">
                <a:solidFill>
                  <a:srgbClr val="800000"/>
                </a:solidFill>
                <a:latin typeface="Tahoma"/>
                <a:cs typeface="Tahoma"/>
              </a:rPr>
              <a:t> Clinic, </a:t>
            </a:r>
            <a:r>
              <a:rPr lang="en-US" dirty="0" err="1" smtClean="0">
                <a:solidFill>
                  <a:srgbClr val="800000"/>
                </a:solidFill>
                <a:latin typeface="Tahoma"/>
                <a:cs typeface="Tahoma"/>
              </a:rPr>
              <a:t>Lekki</a:t>
            </a:r>
            <a:r>
              <a:rPr lang="en-US" dirty="0" smtClean="0">
                <a:solidFill>
                  <a:srgbClr val="800000"/>
                </a:solidFill>
                <a:latin typeface="Tahoma"/>
                <a:cs typeface="Tahoma"/>
              </a:rPr>
              <a:t>, Lagos, Nigeria</a:t>
            </a:r>
          </a:p>
          <a:p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r>
              <a:rPr lang="en-US" b="1" dirty="0" err="1" smtClean="0">
                <a:solidFill>
                  <a:srgbClr val="800000"/>
                </a:solidFill>
                <a:latin typeface="Tahoma"/>
                <a:cs typeface="Tahoma"/>
              </a:rPr>
              <a:t>Progetto</a:t>
            </a:r>
            <a:r>
              <a:rPr lang="en-US" b="1" dirty="0" smtClean="0">
                <a:solidFill>
                  <a:srgbClr val="800000"/>
                </a:solidFill>
                <a:latin typeface="Tahoma"/>
                <a:cs typeface="Tahoma"/>
              </a:rPr>
              <a:t>:</a:t>
            </a:r>
          </a:p>
          <a:p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Progetto sanitario-umanitario, team di supporto e training formativo</a:t>
            </a:r>
            <a:endParaRPr lang="en-US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endParaRPr lang="it-IT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Periodo: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/>
            </a:r>
            <a:b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</a:b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16/05/2016 – 18/04/2018</a:t>
            </a:r>
            <a:endParaRPr lang="en-US" dirty="0" smtClean="0">
              <a:solidFill>
                <a:srgbClr val="800000"/>
              </a:solidFill>
              <a:latin typeface="Tahoma"/>
              <a:cs typeface="Tahoma"/>
            </a:endParaRPr>
          </a:p>
        </p:txBody>
      </p:sp>
      <p:sp>
        <p:nvSpPr>
          <p:cNvPr id="18" name="Rectangle 2"/>
          <p:cNvSpPr/>
          <p:nvPr/>
        </p:nvSpPr>
        <p:spPr>
          <a:xfrm>
            <a:off x="4427984" y="1772816"/>
            <a:ext cx="4320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u="sng" dirty="0" smtClean="0">
                <a:solidFill>
                  <a:srgbClr val="800000"/>
                </a:solidFill>
                <a:latin typeface="Tahoma"/>
                <a:cs typeface="Tahoma"/>
              </a:rPr>
              <a:t>Sostenitori</a:t>
            </a:r>
          </a:p>
          <a:p>
            <a:endParaRPr lang="en-US" b="1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r>
              <a:rPr lang="en-US" b="1" dirty="0" smtClean="0">
                <a:solidFill>
                  <a:srgbClr val="800000"/>
                </a:solidFill>
                <a:latin typeface="Tahoma"/>
                <a:cs typeface="Tahoma"/>
              </a:rPr>
              <a:t>Rotary Club</a:t>
            </a:r>
            <a:endParaRPr lang="en-US" b="1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>
              <a:buFont typeface="Arial"/>
              <a:buChar char="•"/>
            </a:pP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Rimini (Partner Internazionale)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  <a:latin typeface="Tahoma"/>
                <a:cs typeface="Tahoma"/>
              </a:rPr>
              <a:t>Victoria Garden City, Lagos (Partner Locale)</a:t>
            </a:r>
            <a:endParaRPr lang="it-IT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>
              <a:buFont typeface="Arial"/>
              <a:buChar char="•"/>
            </a:pP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Rimini Riviera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>
              <a:buFont typeface="Arial"/>
              <a:buChar char="•"/>
            </a:pP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Riccione-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Cattolica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>
              <a:buFont typeface="Arial"/>
              <a:buChar char="•"/>
            </a:pP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Novafeltria-Alto 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Montefeltro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>
              <a:buFont typeface="Arial"/>
              <a:buChar char="•"/>
            </a:pP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Bologna Valle del </a:t>
            </a:r>
            <a:r>
              <a:rPr lang="it-IT" dirty="0" smtClean="0">
                <a:solidFill>
                  <a:srgbClr val="800000"/>
                </a:solidFill>
                <a:latin typeface="Tahoma"/>
                <a:cs typeface="Tahoma"/>
              </a:rPr>
              <a:t>Samoggia</a:t>
            </a:r>
            <a:endParaRPr lang="en-US" dirty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>
              <a:buFont typeface="Arial"/>
              <a:buChar char="•"/>
            </a:pPr>
            <a:r>
              <a:rPr lang="it-IT" dirty="0" err="1">
                <a:solidFill>
                  <a:srgbClr val="800000"/>
                </a:solidFill>
                <a:latin typeface="Tahoma"/>
                <a:cs typeface="Tahoma"/>
              </a:rPr>
              <a:t>Vignola-Castelfranco</a:t>
            </a:r>
            <a:r>
              <a:rPr lang="it-IT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lang="it-IT" dirty="0" err="1" smtClean="0">
                <a:solidFill>
                  <a:srgbClr val="800000"/>
                </a:solidFill>
                <a:latin typeface="Tahoma"/>
                <a:cs typeface="Tahoma"/>
              </a:rPr>
              <a:t>Emilia-Bazzano</a:t>
            </a:r>
            <a:endParaRPr lang="it-IT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/>
            <a:endParaRPr lang="it-IT" dirty="0" smtClean="0">
              <a:solidFill>
                <a:srgbClr val="800000"/>
              </a:solidFill>
              <a:latin typeface="Tahoma"/>
              <a:cs typeface="Tahoma"/>
            </a:endParaRPr>
          </a:p>
          <a:p>
            <a:pPr marL="342900" lvl="0" indent="-342900"/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Distretto 2072</a:t>
            </a:r>
          </a:p>
          <a:p>
            <a:pPr marL="342900" lvl="0" indent="-342900"/>
            <a:r>
              <a:rPr lang="it-IT" b="1" dirty="0" smtClean="0">
                <a:solidFill>
                  <a:srgbClr val="800000"/>
                </a:solidFill>
                <a:latin typeface="Tahoma"/>
                <a:cs typeface="Tahoma"/>
              </a:rPr>
              <a:t>Fondazione Rotary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ヒラギノ角ゴ Pro W3"/>
        <a:cs typeface="ヒラギノ角ゴ Pro W3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35314</TotalTime>
  <Words>2031</Words>
  <Application>Microsoft Office PowerPoint</Application>
  <PresentationFormat>Presentazione su schermo (4:3)</PresentationFormat>
  <Paragraphs>476</Paragraphs>
  <Slides>27</Slides>
  <Notes>27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Leonardo Deangelis</cp:lastModifiedBy>
  <cp:revision>101</cp:revision>
  <cp:lastPrinted>1601-01-01T00:00:00Z</cp:lastPrinted>
  <dcterms:created xsi:type="dcterms:W3CDTF">1601-01-01T00:00:00Z</dcterms:created>
  <dcterms:modified xsi:type="dcterms:W3CDTF">2016-06-15T14:12:31Z</dcterms:modified>
</cp:coreProperties>
</file>