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sldIdLst>
    <p:sldId id="260" r:id="rId2"/>
    <p:sldId id="261" r:id="rId3"/>
    <p:sldId id="324" r:id="rId4"/>
    <p:sldId id="326" r:id="rId5"/>
    <p:sldId id="327" r:id="rId6"/>
    <p:sldId id="329" r:id="rId7"/>
    <p:sldId id="330" r:id="rId8"/>
    <p:sldId id="331" r:id="rId9"/>
    <p:sldId id="332" r:id="rId10"/>
    <p:sldId id="333" r:id="rId11"/>
    <p:sldId id="334" r:id="rId12"/>
    <p:sldId id="337" r:id="rId13"/>
    <p:sldId id="263" r:id="rId14"/>
    <p:sldId id="346" r:id="rId15"/>
    <p:sldId id="347" r:id="rId16"/>
    <p:sldId id="348" r:id="rId17"/>
    <p:sldId id="264" r:id="rId18"/>
    <p:sldId id="265" r:id="rId19"/>
    <p:sldId id="266" r:id="rId20"/>
    <p:sldId id="268" r:id="rId21"/>
    <p:sldId id="269" r:id="rId22"/>
    <p:sldId id="271" r:id="rId23"/>
    <p:sldId id="273" r:id="rId24"/>
    <p:sldId id="274" r:id="rId25"/>
    <p:sldId id="338" r:id="rId26"/>
    <p:sldId id="339" r:id="rId27"/>
    <p:sldId id="340" r:id="rId28"/>
    <p:sldId id="341" r:id="rId29"/>
    <p:sldId id="342" r:id="rId30"/>
    <p:sldId id="343" r:id="rId31"/>
  </p:sldIdLst>
  <p:sldSz cx="9144000" cy="6858000" type="screen4x3"/>
  <p:notesSz cx="7008813" cy="9294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olo G Morselli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80" y="21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6-12T16:24:34.546" idx="1">
    <p:pos x="8761" y="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3075" name="AutoShape 2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3080" name="AutoShape 7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3081" name="AutoShape 8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3082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30825" cy="3994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4088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67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67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67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67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Arial Unicode MS" charset="0"/>
              </a:defRPr>
            </a:lvl1pPr>
          </a:lstStyle>
          <a:p>
            <a:pPr>
              <a:defRPr/>
            </a:pPr>
            <a:fld id="{F5885E7A-82BA-45E6-8DCA-3380583B7C6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969051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19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20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21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22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23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24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6917" indent="-291122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488" indent="-232898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284" indent="-232898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079" indent="-232898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1874" indent="-2328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7670" indent="-2328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3465" indent="-2328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59261" indent="-2328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120FD7FA-A5C8-8F46-9029-5EA2633FBD3E}" type="slidenum">
              <a:rPr lang="it-IT" sz="1200"/>
              <a:pPr eaLnBrk="1" hangingPunct="1"/>
              <a:t>30</a:t>
            </a:fld>
            <a:endParaRPr lang="it-IT" sz="1200" dirty="0"/>
          </a:p>
        </p:txBody>
      </p:sp>
      <p:sp>
        <p:nvSpPr>
          <p:cNvPr id="218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solidFill>
            <a:srgbClr val="FFFFFF"/>
          </a:solidFill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2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6917" indent="-291122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488" indent="-232898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284" indent="-232898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079" indent="-232898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1874" indent="-2328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7670" indent="-2328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3465" indent="-2328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59261" indent="-23289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A34B334F-2703-8E44-BEC7-A5092830939A}" type="slidenum">
              <a:rPr lang="it-IT" sz="1200"/>
              <a:pPr eaLnBrk="1" hangingPunct="1"/>
              <a:t>3</a:t>
            </a:fld>
            <a:endParaRPr lang="it-IT" sz="1200" dirty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12800"/>
            <a:ext cx="5324475" cy="3994150"/>
          </a:xfrm>
          <a:ln/>
        </p:spPr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13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14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15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16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17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180BB5-F47C-421C-95BF-F8691B87EFF7}" type="slidenum">
              <a:rPr lang="it-IT" altLang="it-IT" smtClean="0"/>
              <a:pPr/>
              <a:t>18</a:t>
            </a:fld>
            <a:endParaRPr lang="it-IT" altLang="it-IT" smtClean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C629A-5A57-45B6-A447-E959BED798E6}" type="slidenum">
              <a:rPr lang="it-IT" altLang="it-IT" sz="2400">
                <a:solidFill>
                  <a:srgbClr val="FFFFFF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3240" tIns="46440" rIns="93240" bIns="46440" anchor="b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62A027-FDD0-4C19-AE2A-F1543A797569}" type="slidenum">
              <a:rPr lang="it-IT" altLang="it-IT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it-IT" altLang="it-IT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mtClean="0">
              <a:ea typeface="Microsoft YaHei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9875" y="273050"/>
            <a:ext cx="2052638" cy="58435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0275" cy="58435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0663" cy="45116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0263" y="1604963"/>
            <a:ext cx="4032250" cy="45116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800">
            <a:solidFill>
              <a:srgbClr val="958D8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15313" cy="11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 titolo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5313" cy="451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Arial" panose="020B0604020202020204" pitchFamily="34" charset="0"/>
          <a:ea typeface="ヒラギノ角ゴ Pro W3" charset="0"/>
          <a:cs typeface="ヒラギノ角ゴ Pro W3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Arial" panose="020B0604020202020204" pitchFamily="34" charset="0"/>
          <a:ea typeface="ヒラギノ角ゴ Pro W3" charset="0"/>
          <a:cs typeface="ヒラギノ角ゴ Pro W3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Arial" panose="020B0604020202020204" pitchFamily="34" charset="0"/>
          <a:ea typeface="ヒラギノ角ゴ Pro W3" charset="0"/>
          <a:cs typeface="ヒラギノ角ゴ Pro W3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Arial" panose="020B0604020202020204" pitchFamily="34" charset="0"/>
          <a:ea typeface="ヒラギノ角ゴ Pro W3" charset="0"/>
          <a:cs typeface="ヒラギノ角ゴ Pro W3" charset="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Arial" panose="020B0604020202020204" pitchFamily="34" charset="0"/>
          <a:ea typeface="ヒラギノ角ゴ Pro W3" charset="0"/>
          <a:cs typeface="ヒラギノ角ゴ Pro W3" charset="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Arial" panose="020B0604020202020204" pitchFamily="34" charset="0"/>
          <a:ea typeface="ヒラギノ角ゴ Pro W3" charset="0"/>
          <a:cs typeface="ヒラギノ角ゴ Pro W3" charset="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Arial" panose="020B0604020202020204" pitchFamily="34" charset="0"/>
          <a:ea typeface="ヒラギノ角ゴ Pro W3" charset="0"/>
          <a:cs typeface="ヒラギノ角ゴ Pro W3" charset="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latin typeface="Arial" panose="020B0604020202020204" pitchFamily="34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49263" rtl="0" eaLnBrk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 kern="1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400" kern="12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000" kern="12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 kern="12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 kern="12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file://localhost/Users/utente/Desktop/rotaRY/DSCN0646.JPG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61.jpeg"/><Relationship Id="rId12" Type="http://schemas.openxmlformats.org/officeDocument/2006/relationships/image" Target="../media/image65.jpe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11" Type="http://schemas.openxmlformats.org/officeDocument/2006/relationships/image" Target="file://localhost/Users/utente/Desktop/rotaRY/DSCN0643.JPG" TargetMode="External"/><Relationship Id="rId5" Type="http://schemas.openxmlformats.org/officeDocument/2006/relationships/image" Target="../media/image59.png"/><Relationship Id="rId15" Type="http://schemas.openxmlformats.org/officeDocument/2006/relationships/image" Target="file://localhost/Users/utente/Desktop/rotaRY/DSCN0639.JPG" TargetMode="External"/><Relationship Id="rId10" Type="http://schemas.openxmlformats.org/officeDocument/2006/relationships/image" Target="../media/image64.jpeg"/><Relationship Id="rId4" Type="http://schemas.openxmlformats.org/officeDocument/2006/relationships/image" Target="../media/image7.png"/><Relationship Id="rId9" Type="http://schemas.openxmlformats.org/officeDocument/2006/relationships/image" Target="../media/image63.jpeg"/><Relationship Id="rId1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copert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364"/>
            <a:ext cx="9144000" cy="6836636"/>
          </a:xfrm>
          <a:prstGeom prst="rect">
            <a:avLst/>
          </a:prstGeom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1958975"/>
            <a:ext cx="91440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b="1">
              <a:solidFill>
                <a:srgbClr val="3155A4"/>
              </a:solidFill>
              <a:latin typeface="Georgia" pitchFamily="18" charset="0"/>
            </a:endParaRPr>
          </a:p>
        </p:txBody>
      </p:sp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17" name="Immagine 12" descr="T1516-E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9" y="260648"/>
            <a:ext cx="1458246" cy="93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sellaDiTesto 8"/>
          <p:cNvSpPr txBox="1">
            <a:spLocks noChangeArrowheads="1"/>
          </p:cNvSpPr>
          <p:nvPr/>
        </p:nvSpPr>
        <p:spPr bwMode="auto">
          <a:xfrm>
            <a:off x="3347864" y="548680"/>
            <a:ext cx="34563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b="1" dirty="0" smtClean="0">
                <a:solidFill>
                  <a:srgbClr val="002060"/>
                </a:solidFill>
                <a:cs typeface="Arial" charset="0"/>
              </a:rPr>
              <a:t>III Congresso Distrettuale</a:t>
            </a:r>
            <a:endParaRPr lang="it-IT" altLang="it-IT" b="1" dirty="0">
              <a:solidFill>
                <a:srgbClr val="002060"/>
              </a:solidFill>
              <a:cs typeface="Arial" charset="0"/>
            </a:endParaRPr>
          </a:p>
          <a:p>
            <a:pPr algn="ctr"/>
            <a:r>
              <a:rPr lang="it-IT" altLang="it-IT" b="1" dirty="0" smtClean="0">
                <a:solidFill>
                  <a:srgbClr val="002060"/>
                </a:solidFill>
                <a:cs typeface="Arial" charset="0"/>
              </a:rPr>
              <a:t>Rimini 18/19 Giugno 2016</a:t>
            </a:r>
            <a:endParaRPr lang="it-IT" altLang="it-IT" b="1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0" y="2420888"/>
            <a:ext cx="9144000" cy="5760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400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3717032"/>
            <a:ext cx="9144000" cy="11521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lnSpc>
                <a:spcPts val="40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4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" name="Immagine 15" descr="Rotary_logo_distrett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58868"/>
            <a:ext cx="2736304" cy="1075059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0" y="328498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  <a:latin typeface="Georgia" pitchFamily="18" charset="0"/>
              </a:rPr>
              <a:t>Fondazione Rotary</a:t>
            </a:r>
            <a:endParaRPr lang="it-IT" sz="40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it-IT" sz="48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it-IT" sz="3200" b="1" dirty="0" smtClean="0">
                <a:solidFill>
                  <a:srgbClr val="C00000"/>
                </a:solidFill>
                <a:latin typeface="Georgia" pitchFamily="18" charset="0"/>
              </a:rPr>
              <a:t>Ospedale di </a:t>
            </a:r>
            <a:r>
              <a:rPr lang="it-IT" sz="3200" b="1" dirty="0" err="1" smtClean="0">
                <a:solidFill>
                  <a:srgbClr val="C00000"/>
                </a:solidFill>
                <a:latin typeface="Georgia" pitchFamily="18" charset="0"/>
              </a:rPr>
              <a:t>Kirtipur</a:t>
            </a:r>
            <a:r>
              <a:rPr lang="it-IT" sz="3200" b="1" dirty="0" smtClean="0">
                <a:solidFill>
                  <a:srgbClr val="C00000"/>
                </a:solidFill>
                <a:latin typeface="Georgia" pitchFamily="18" charset="0"/>
              </a:rPr>
              <a:t> -  Nepal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Georgia" pitchFamily="18" charset="0"/>
              </a:rPr>
              <a:t>per bambini  affetti da gravi malformazioni e per Ustionati</a:t>
            </a:r>
          </a:p>
          <a:p>
            <a:pPr algn="ctr"/>
            <a:endParaRPr lang="it-IT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0" y="1988841"/>
            <a:ext cx="914400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3200" b="1" dirty="0" smtClean="0">
                <a:solidFill>
                  <a:srgbClr val="3155A4"/>
                </a:solidFill>
                <a:latin typeface="Georgia" panose="02040502050405020303" pitchFamily="18" charset="0"/>
              </a:rPr>
              <a:t>Prof. Dott. Paolo </a:t>
            </a:r>
            <a:r>
              <a:rPr lang="it-IT" altLang="it-IT" sz="3200" b="1" dirty="0" err="1" smtClean="0">
                <a:solidFill>
                  <a:srgbClr val="3155A4"/>
                </a:solidFill>
                <a:latin typeface="Georgia" panose="02040502050405020303" pitchFamily="18" charset="0"/>
              </a:rPr>
              <a:t>Morselli</a:t>
            </a:r>
            <a:r>
              <a:rPr lang="it-IT" altLang="it-IT" sz="4000" dirty="0">
                <a:solidFill>
                  <a:srgbClr val="958D85"/>
                </a:solidFill>
                <a:latin typeface="Georgia" panose="02040502050405020303" pitchFamily="18" charset="0"/>
              </a:rPr>
              <a:t/>
            </a:r>
            <a:br>
              <a:rPr lang="it-IT" altLang="it-IT" sz="4000" dirty="0">
                <a:solidFill>
                  <a:srgbClr val="958D85"/>
                </a:solidFill>
                <a:latin typeface="Georgia" panose="02040502050405020303" pitchFamily="18" charset="0"/>
              </a:rPr>
            </a:br>
            <a:r>
              <a:rPr lang="it-IT" altLang="it-IT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endParaRPr lang="it-IT" altLang="it-IT" sz="20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365126"/>
            <a:ext cx="7886700" cy="132556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71600" y="1825625"/>
            <a:ext cx="7886700" cy="4351338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62325" y="2060575"/>
            <a:ext cx="42386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 anchor="ctr"/>
          <a:lstStyle/>
          <a:p>
            <a:pPr marL="39688" algn="ctr"/>
            <a:endParaRPr lang="it-IT" sz="1200" b="1">
              <a:solidFill>
                <a:srgbClr val="993300"/>
              </a:solidFill>
              <a:latin typeface="Book Antiqua" charset="0"/>
              <a:sym typeface="Trajan Pro Bold" charset="0"/>
            </a:endParaRPr>
          </a:p>
        </p:txBody>
      </p:sp>
      <p:pic>
        <p:nvPicPr>
          <p:cNvPr id="5" name="Picture 3" descr="INTERETHNOS-FLAG3r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091" y="5843588"/>
            <a:ext cx="158829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Macintosh HD:Users:paolo:Desktop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2" t="2162" r="4462" b="79941"/>
          <a:stretch>
            <a:fillRect/>
          </a:stretch>
        </p:blipFill>
        <p:spPr bwMode="auto">
          <a:xfrm>
            <a:off x="3059832" y="5843588"/>
            <a:ext cx="327310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77492" y="1628775"/>
            <a:ext cx="3078956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buSzPct val="100000"/>
              <a:buFont typeface="小塚ゴシック Pro B" charset="0"/>
              <a:buNone/>
            </a:pPr>
            <a:endParaRPr lang="it-IT">
              <a:solidFill>
                <a:srgbClr val="993300"/>
              </a:solidFill>
              <a:latin typeface="Book Antiqua" charset="0"/>
              <a:sym typeface="小塚ゴシック Pro R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7150" y="2598738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GB" b="1" dirty="0">
                <a:solidFill>
                  <a:srgbClr val="993300"/>
                </a:solidFill>
                <a:latin typeface="Book Antiqua" charset="0"/>
              </a:rPr>
              <a:t>          </a:t>
            </a:r>
            <a:r>
              <a:rPr lang="en-GB" b="1" dirty="0" smtClean="0">
                <a:solidFill>
                  <a:srgbClr val="993300"/>
                </a:solidFill>
                <a:latin typeface="Book Antiqua" charset="0"/>
              </a:rPr>
              <a:t>DIDATTICA </a:t>
            </a:r>
            <a:r>
              <a:rPr lang="en-GB" b="1" dirty="0">
                <a:solidFill>
                  <a:srgbClr val="993300"/>
                </a:solidFill>
                <a:latin typeface="Book Antiqua" charset="0"/>
              </a:rPr>
              <a:t>E FORMAZIONE</a:t>
            </a:r>
          </a:p>
        </p:txBody>
      </p:sp>
      <p:pic>
        <p:nvPicPr>
          <p:cNvPr id="9" name="Picture 8" descr="Macintosh HD:Users:paolo:Desktop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35" y="76200"/>
            <a:ext cx="175609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/>
          </p:cNvSpPr>
          <p:nvPr/>
        </p:nvSpPr>
        <p:spPr bwMode="auto">
          <a:xfrm>
            <a:off x="742950" y="1066800"/>
            <a:ext cx="262123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  <a:spcBef>
                <a:spcPct val="50000"/>
              </a:spcBef>
            </a:pPr>
            <a:endParaRPr lang="it-IT" sz="1600" b="1">
              <a:solidFill>
                <a:srgbClr val="400417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it-IT" sz="1600" b="1">
              <a:solidFill>
                <a:srgbClr val="400417"/>
              </a:solidFill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b="1">
                <a:solidFill>
                  <a:srgbClr val="400417"/>
                </a:solidFill>
              </a:rPr>
              <a:t> Università di Bologna</a:t>
            </a:r>
            <a:endParaRPr lang="it-IT" sz="2000" i="1">
              <a:solidFill>
                <a:srgbClr val="400417"/>
              </a:solidFill>
            </a:endParaRPr>
          </a:p>
          <a:p>
            <a:endParaRPr lang="it-IT" sz="1600">
              <a:solidFill>
                <a:srgbClr val="400417"/>
              </a:solidFill>
            </a:endParaRPr>
          </a:p>
          <a:p>
            <a:endParaRPr lang="it-IT"/>
          </a:p>
        </p:txBody>
      </p:sp>
      <p:sp>
        <p:nvSpPr>
          <p:cNvPr id="11" name="Rectangle 10"/>
          <p:cNvSpPr>
            <a:spLocks/>
          </p:cNvSpPr>
          <p:nvPr/>
        </p:nvSpPr>
        <p:spPr bwMode="auto">
          <a:xfrm>
            <a:off x="4171950" y="382477"/>
            <a:ext cx="4114800" cy="730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it-IT" sz="2000" dirty="0">
                <a:solidFill>
                  <a:srgbClr val="670559"/>
                </a:solidFill>
                <a:latin typeface="Book Antiqua" charset="0"/>
              </a:rPr>
              <a:t>UNIVERSITA</a:t>
            </a:r>
            <a:r>
              <a:rPr lang="ja-JP" altLang="it-IT" sz="2000" dirty="0">
                <a:solidFill>
                  <a:srgbClr val="670559"/>
                </a:solidFill>
                <a:latin typeface="Book Antiqua" charset="0"/>
              </a:rPr>
              <a:t>’</a:t>
            </a:r>
            <a:r>
              <a:rPr lang="it-IT" altLang="ja-JP" sz="2000" dirty="0">
                <a:solidFill>
                  <a:srgbClr val="670559"/>
                </a:solidFill>
                <a:latin typeface="Book Antiqua" charset="0"/>
              </a:rPr>
              <a:t> DI ROMA -Sapienza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it-IT" sz="2000" dirty="0">
                <a:solidFill>
                  <a:srgbClr val="670559"/>
                </a:solidFill>
                <a:latin typeface="Book Antiqua" charset="0"/>
              </a:rPr>
              <a:t>UNIVERSITA</a:t>
            </a:r>
            <a:r>
              <a:rPr lang="ja-JP" altLang="it-IT" sz="2000" dirty="0">
                <a:solidFill>
                  <a:srgbClr val="670559"/>
                </a:solidFill>
                <a:latin typeface="Book Antiqua" charset="0"/>
              </a:rPr>
              <a:t>’</a:t>
            </a:r>
            <a:r>
              <a:rPr lang="it-IT" altLang="ja-JP" sz="2000" dirty="0">
                <a:solidFill>
                  <a:srgbClr val="670559"/>
                </a:solidFill>
                <a:latin typeface="Book Antiqua" charset="0"/>
              </a:rPr>
              <a:t> DI CATANIA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it-IT" sz="2000" dirty="0">
                <a:solidFill>
                  <a:srgbClr val="670559"/>
                </a:solidFill>
                <a:latin typeface="Book Antiqua" charset="0"/>
              </a:rPr>
              <a:t>UNIVERSITA</a:t>
            </a:r>
            <a:r>
              <a:rPr lang="ja-JP" altLang="it-IT" sz="2000" dirty="0">
                <a:solidFill>
                  <a:srgbClr val="670559"/>
                </a:solidFill>
                <a:latin typeface="Book Antiqua" charset="0"/>
              </a:rPr>
              <a:t>’</a:t>
            </a:r>
            <a:r>
              <a:rPr lang="it-IT" altLang="ja-JP" sz="2000" dirty="0">
                <a:solidFill>
                  <a:srgbClr val="670559"/>
                </a:solidFill>
                <a:latin typeface="Book Antiqua" charset="0"/>
              </a:rPr>
              <a:t> DI SASSARI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it-IT" sz="2000" dirty="0">
                <a:solidFill>
                  <a:srgbClr val="670559"/>
                </a:solidFill>
                <a:latin typeface="Book Antiqua" charset="0"/>
              </a:rPr>
              <a:t>UNIVERSITA</a:t>
            </a:r>
            <a:r>
              <a:rPr lang="ja-JP" altLang="it-IT" sz="2000" dirty="0">
                <a:solidFill>
                  <a:srgbClr val="670559"/>
                </a:solidFill>
                <a:latin typeface="Book Antiqua" charset="0"/>
              </a:rPr>
              <a:t>’</a:t>
            </a:r>
            <a:r>
              <a:rPr lang="it-IT" altLang="ja-JP" sz="2000" dirty="0">
                <a:solidFill>
                  <a:srgbClr val="670559"/>
                </a:solidFill>
                <a:latin typeface="Book Antiqua" charset="0"/>
              </a:rPr>
              <a:t> DI MILANO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it-IT" sz="2000" dirty="0">
                <a:solidFill>
                  <a:srgbClr val="670559"/>
                </a:solidFill>
                <a:latin typeface="Book Antiqua" charset="0"/>
              </a:rPr>
              <a:t>UNIVERSITA</a:t>
            </a:r>
            <a:r>
              <a:rPr lang="ja-JP" altLang="it-IT" sz="2000" dirty="0">
                <a:solidFill>
                  <a:srgbClr val="670559"/>
                </a:solidFill>
                <a:latin typeface="Book Antiqua" charset="0"/>
              </a:rPr>
              <a:t>’</a:t>
            </a:r>
            <a:r>
              <a:rPr lang="it-IT" altLang="ja-JP" sz="2000" dirty="0">
                <a:solidFill>
                  <a:srgbClr val="670559"/>
                </a:solidFill>
                <a:latin typeface="Book Antiqua" charset="0"/>
              </a:rPr>
              <a:t> DI TORINO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it-IT" sz="2000" dirty="0">
                <a:solidFill>
                  <a:srgbClr val="670559"/>
                </a:solidFill>
                <a:latin typeface="Book Antiqua" charset="0"/>
              </a:rPr>
              <a:t>UNIVERSITA</a:t>
            </a:r>
            <a:r>
              <a:rPr lang="ja-JP" altLang="it-IT" sz="2000" dirty="0">
                <a:solidFill>
                  <a:srgbClr val="670559"/>
                </a:solidFill>
                <a:latin typeface="Book Antiqua" charset="0"/>
              </a:rPr>
              <a:t>’</a:t>
            </a:r>
            <a:r>
              <a:rPr lang="it-IT" altLang="ja-JP" sz="2000" dirty="0">
                <a:solidFill>
                  <a:srgbClr val="670559"/>
                </a:solidFill>
                <a:latin typeface="Book Antiqua" charset="0"/>
              </a:rPr>
              <a:t> DI FIRENZE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it-IT" sz="2000" dirty="0">
                <a:solidFill>
                  <a:srgbClr val="670559"/>
                </a:solidFill>
                <a:latin typeface="Book Antiqua" charset="0"/>
              </a:rPr>
              <a:t>UNIVERSITA</a:t>
            </a:r>
            <a:r>
              <a:rPr lang="ja-JP" altLang="it-IT" sz="2000" dirty="0">
                <a:solidFill>
                  <a:srgbClr val="670559"/>
                </a:solidFill>
                <a:latin typeface="Book Antiqua" charset="0"/>
              </a:rPr>
              <a:t>’</a:t>
            </a:r>
            <a:r>
              <a:rPr lang="it-IT" altLang="ja-JP" sz="2000" dirty="0">
                <a:solidFill>
                  <a:srgbClr val="670559"/>
                </a:solidFill>
                <a:latin typeface="Book Antiqua" charset="0"/>
              </a:rPr>
              <a:t> DI MODENA</a:t>
            </a:r>
          </a:p>
          <a:p>
            <a:pPr eaLnBrk="0" hangingPunct="0">
              <a:spcBef>
                <a:spcPct val="20000"/>
              </a:spcBef>
            </a:pPr>
            <a:r>
              <a:rPr lang="it-IT" sz="2000" dirty="0">
                <a:solidFill>
                  <a:srgbClr val="670559"/>
                </a:solidFill>
                <a:latin typeface="Book Antiqua" charset="0"/>
              </a:rPr>
              <a:t>UNIVERSITA</a:t>
            </a:r>
            <a:r>
              <a:rPr lang="ja-JP" altLang="it-IT" sz="2000" dirty="0">
                <a:solidFill>
                  <a:srgbClr val="670559"/>
                </a:solidFill>
                <a:latin typeface="Book Antiqua" charset="0"/>
              </a:rPr>
              <a:t>’</a:t>
            </a:r>
            <a:r>
              <a:rPr lang="it-IT" altLang="ja-JP" sz="2000" dirty="0">
                <a:solidFill>
                  <a:srgbClr val="670559"/>
                </a:solidFill>
                <a:latin typeface="Book Antiqua" charset="0"/>
              </a:rPr>
              <a:t> DI MESSINA</a:t>
            </a:r>
          </a:p>
          <a:p>
            <a:pPr eaLnBrk="0" hangingPunct="0">
              <a:spcBef>
                <a:spcPct val="20000"/>
              </a:spcBef>
            </a:pPr>
            <a:r>
              <a:rPr lang="it-IT" sz="2000" dirty="0">
                <a:solidFill>
                  <a:srgbClr val="670559"/>
                </a:solidFill>
                <a:latin typeface="Book Antiqua" charset="0"/>
              </a:rPr>
              <a:t>UNIVERSITA</a:t>
            </a:r>
            <a:r>
              <a:rPr lang="ja-JP" altLang="it-IT" sz="2000" dirty="0">
                <a:solidFill>
                  <a:srgbClr val="670559"/>
                </a:solidFill>
                <a:latin typeface="Book Antiqua" charset="0"/>
              </a:rPr>
              <a:t>’</a:t>
            </a:r>
            <a:r>
              <a:rPr lang="it-IT" altLang="ja-JP" sz="2000" dirty="0">
                <a:solidFill>
                  <a:srgbClr val="670559"/>
                </a:solidFill>
                <a:latin typeface="Book Antiqua" charset="0"/>
              </a:rPr>
              <a:t> DI </a:t>
            </a:r>
            <a:r>
              <a:rPr lang="it-IT" altLang="ja-JP" sz="2000" dirty="0" smtClean="0">
                <a:solidFill>
                  <a:srgbClr val="670559"/>
                </a:solidFill>
                <a:latin typeface="Book Antiqua" charset="0"/>
              </a:rPr>
              <a:t>NAPOLI</a:t>
            </a:r>
          </a:p>
          <a:p>
            <a:pPr eaLnBrk="0" hangingPunct="0">
              <a:spcBef>
                <a:spcPct val="20000"/>
              </a:spcBef>
            </a:pPr>
            <a:r>
              <a:rPr lang="it-IT" sz="2000" dirty="0" smtClean="0">
                <a:solidFill>
                  <a:srgbClr val="670559"/>
                </a:solidFill>
                <a:latin typeface="Book Antiqua" charset="0"/>
              </a:rPr>
              <a:t>UNIVERSITA</a:t>
            </a:r>
            <a:r>
              <a:rPr lang="ja-JP" altLang="it-IT" sz="2000" dirty="0">
                <a:solidFill>
                  <a:srgbClr val="670559"/>
                </a:solidFill>
                <a:latin typeface="Book Antiqua" charset="0"/>
              </a:rPr>
              <a:t>’</a:t>
            </a:r>
            <a:r>
              <a:rPr lang="it-IT" altLang="ja-JP" sz="2000" dirty="0">
                <a:solidFill>
                  <a:srgbClr val="670559"/>
                </a:solidFill>
                <a:latin typeface="Book Antiqua" charset="0"/>
              </a:rPr>
              <a:t> DI </a:t>
            </a:r>
            <a:r>
              <a:rPr lang="it-IT" altLang="ja-JP" sz="2000" dirty="0" smtClean="0">
                <a:solidFill>
                  <a:srgbClr val="670559"/>
                </a:solidFill>
                <a:latin typeface="Book Antiqua" charset="0"/>
              </a:rPr>
              <a:t>PALERMO</a:t>
            </a:r>
          </a:p>
          <a:p>
            <a:pPr eaLnBrk="0" hangingPunct="0">
              <a:spcBef>
                <a:spcPct val="20000"/>
              </a:spcBef>
            </a:pPr>
            <a:endParaRPr lang="it-IT" altLang="ja-JP" sz="2000" dirty="0">
              <a:solidFill>
                <a:srgbClr val="670559"/>
              </a:solidFill>
              <a:latin typeface="Book Antiqua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it-IT" sz="2000" dirty="0">
                <a:solidFill>
                  <a:srgbClr val="670559"/>
                </a:solidFill>
                <a:latin typeface="Book Antiqua" charset="0"/>
              </a:rPr>
              <a:t>UNIVERSITY OF WASHINGTON</a:t>
            </a:r>
            <a:endParaRPr lang="it-IT" sz="1200" dirty="0">
              <a:solidFill>
                <a:srgbClr val="670559"/>
              </a:solidFill>
              <a:latin typeface="Book Antiqua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it-IT" sz="2000" dirty="0">
                <a:solidFill>
                  <a:srgbClr val="670559"/>
                </a:solidFill>
                <a:latin typeface="Book Antiqua" charset="0"/>
              </a:rPr>
              <a:t>UNIVERSITY OF STANFORD</a:t>
            </a:r>
          </a:p>
          <a:p>
            <a:pPr eaLnBrk="0" hangingPunct="0">
              <a:spcBef>
                <a:spcPct val="20000"/>
              </a:spcBef>
            </a:pPr>
            <a:r>
              <a:rPr lang="it-IT" sz="2000" dirty="0">
                <a:solidFill>
                  <a:srgbClr val="670559"/>
                </a:solidFill>
                <a:latin typeface="Book Antiqua" charset="0"/>
              </a:rPr>
              <a:t>UNIVERSITY OF LONDON</a:t>
            </a:r>
          </a:p>
          <a:p>
            <a:pPr eaLnBrk="0" hangingPunct="0">
              <a:spcBef>
                <a:spcPct val="20000"/>
              </a:spcBef>
            </a:pPr>
            <a:endParaRPr lang="it-IT" dirty="0">
              <a:solidFill>
                <a:srgbClr val="670559"/>
              </a:solidFill>
              <a:latin typeface="Book Antiqua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endParaRPr lang="it-IT" sz="3200" dirty="0">
              <a:solidFill>
                <a:srgbClr val="670559"/>
              </a:solidFill>
              <a:latin typeface="Book Antiqua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endParaRPr lang="it-IT" sz="3200" dirty="0">
              <a:solidFill>
                <a:srgbClr val="670559"/>
              </a:solidFill>
              <a:latin typeface="Book Antiqua" charset="0"/>
            </a:endParaRPr>
          </a:p>
          <a:p>
            <a:endParaRPr lang="it-IT" dirty="0">
              <a:latin typeface="Book Antiqua" charset="0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 bwMode="auto">
          <a:xfrm>
            <a:off x="1085850" y="3179763"/>
            <a:ext cx="3393878" cy="20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2900" dirty="0" smtClean="0"/>
              <a:t>10</a:t>
            </a:r>
            <a:r>
              <a:rPr lang="it-IT" sz="6000" dirty="0" smtClean="0"/>
              <a:t>+</a:t>
            </a:r>
            <a:r>
              <a:rPr lang="it-IT" sz="12900" dirty="0"/>
              <a:t>3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0038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02699" y="365126"/>
            <a:ext cx="7886700" cy="1325563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02699" y="1825625"/>
            <a:ext cx="7886700" cy="4351338"/>
          </a:xfrm>
        </p:spPr>
        <p:txBody>
          <a:bodyPr/>
          <a:lstStyle/>
          <a:p>
            <a:endParaRPr lang="it-IT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08589" y="1557338"/>
            <a:ext cx="6172200" cy="4525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小塚ゴシック Pro B" charset="0"/>
              <a:buNone/>
            </a:pPr>
            <a:r>
              <a:rPr lang="en-GB" sz="1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GB" sz="1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GB" sz="1600" b="1" i="1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GB" sz="1600" b="1" i="1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1) </a:t>
            </a:r>
            <a:r>
              <a:rPr lang="en-GB" sz="1600" i="1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team base</a:t>
            </a: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: 8/10 </a:t>
            </a:r>
            <a:r>
              <a:rPr lang="en-GB" sz="1600" dirty="0" err="1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persone</a:t>
            </a: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endParaRPr lang="en-GB" sz="1600" dirty="0" smtClean="0">
              <a:solidFill>
                <a:srgbClr val="993300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>
              <a:buFont typeface="小塚ゴシック Pro B" charset="0"/>
              <a:buNone/>
            </a:pP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      2) </a:t>
            </a:r>
            <a:r>
              <a:rPr lang="en-GB" sz="1600" i="1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big team</a:t>
            </a: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: </a:t>
            </a:r>
            <a:r>
              <a:rPr lang="en-GB" sz="1600" dirty="0" err="1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grande</a:t>
            </a: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600" dirty="0" err="1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necessità</a:t>
            </a: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600" dirty="0" err="1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clinica</a:t>
            </a: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: 2 team </a:t>
            </a:r>
            <a:r>
              <a:rPr lang="en-GB" sz="1600" dirty="0" err="1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che</a:t>
            </a: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 </a:t>
            </a:r>
            <a:r>
              <a:rPr lang="en-GB" sz="1600" dirty="0" err="1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si</a:t>
            </a: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600" dirty="0" err="1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alternano</a:t>
            </a: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endParaRPr lang="en-GB" sz="1600" dirty="0" smtClean="0">
              <a:solidFill>
                <a:srgbClr val="993300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>
              <a:buFont typeface="小塚ゴシック Pro B" charset="0"/>
              <a:buNone/>
            </a:pP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      3) </a:t>
            </a:r>
            <a:r>
              <a:rPr lang="en-GB" sz="1600" i="1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micro-team</a:t>
            </a: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: 4 </a:t>
            </a:r>
            <a:r>
              <a:rPr lang="en-GB" sz="1600" dirty="0" err="1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persone</a:t>
            </a: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</a:t>
            </a:r>
            <a:b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endParaRPr lang="en-GB" sz="1600" dirty="0" smtClean="0">
              <a:solidFill>
                <a:srgbClr val="993300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>
              <a:buFont typeface="小塚ゴシック Pro B" charset="0"/>
              <a:buNone/>
            </a:pP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      4) </a:t>
            </a:r>
            <a:r>
              <a:rPr lang="en-GB" sz="1600" i="1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mono-team</a:t>
            </a:r>
            <a:r>
              <a:rPr lang="en-GB" sz="16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: 1 solo </a:t>
            </a:r>
            <a:r>
              <a:rPr lang="en-GB" sz="1600" dirty="0" err="1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chirurgo</a:t>
            </a:r>
            <a:endParaRPr lang="it-IT" sz="1600" dirty="0">
              <a:solidFill>
                <a:srgbClr val="993300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Macintosh HD:Users:paolo:Desktop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870"/>
          <a:stretch>
            <a:fillRect/>
          </a:stretch>
        </p:blipFill>
        <p:spPr bwMode="auto">
          <a:xfrm>
            <a:off x="3388649" y="1905000"/>
            <a:ext cx="14287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acintosh HD:Users:paolo:Desktop:IMGP66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96" r="18840" b="9375"/>
          <a:stretch>
            <a:fillRect/>
          </a:stretch>
        </p:blipFill>
        <p:spPr bwMode="auto">
          <a:xfrm>
            <a:off x="5544871" y="2659063"/>
            <a:ext cx="176807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P9423"/>
          <p:cNvPicPr>
            <a:picLocks noChangeAspect="1" noChangeArrowheads="1"/>
          </p:cNvPicPr>
          <p:nvPr/>
        </p:nvPicPr>
        <p:blipFill>
          <a:blip r:embed="rId4" cstate="print">
            <a:lum bright="18000" contrast="4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37" b="18906"/>
          <a:stretch>
            <a:fillRect/>
          </a:stretch>
        </p:blipFill>
        <p:spPr bwMode="auto">
          <a:xfrm>
            <a:off x="3385078" y="3573464"/>
            <a:ext cx="145851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GP1223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358" t="61035" r="33582"/>
          <a:stretch>
            <a:fillRect/>
          </a:stretch>
        </p:blipFill>
        <p:spPr bwMode="auto">
          <a:xfrm>
            <a:off x="3600580" y="5084763"/>
            <a:ext cx="75604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acintosh HD:Users:paolo:Desktop:IMGP61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23"/>
          <a:stretch>
            <a:fillRect/>
          </a:stretch>
        </p:blipFill>
        <p:spPr bwMode="auto">
          <a:xfrm>
            <a:off x="5544871" y="1917700"/>
            <a:ext cx="178236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764636" y="908051"/>
            <a:ext cx="4968479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b="1">
                <a:solidFill>
                  <a:srgbClr val="993300"/>
                </a:solidFill>
                <a:latin typeface="Book Antiqua" charset="0"/>
              </a:rPr>
              <a:t> PLASTICITA’</a:t>
            </a:r>
          </a:p>
          <a:p>
            <a:pPr algn="ctr" eaLnBrk="0" hangingPunct="0"/>
            <a:r>
              <a:rPr lang="en-GB">
                <a:solidFill>
                  <a:srgbClr val="993300"/>
                </a:solidFill>
                <a:latin typeface="Book Antiqua" charset="0"/>
                <a:sym typeface="小塚ゴシック Pro R" charset="0"/>
              </a:rPr>
              <a:t>rispondere alle RICHIESTE del paese ospite</a:t>
            </a:r>
            <a:endParaRPr lang="en-GB" b="1">
              <a:solidFill>
                <a:srgbClr val="993300"/>
              </a:solidFill>
              <a:latin typeface="Book Antiqua" charset="0"/>
            </a:endParaRPr>
          </a:p>
        </p:txBody>
      </p:sp>
      <p:pic>
        <p:nvPicPr>
          <p:cNvPr id="11" name="Picture 1" descr="Immagine 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359" b="19719"/>
          <a:stretch>
            <a:fillRect/>
          </a:stretch>
        </p:blipFill>
        <p:spPr bwMode="auto">
          <a:xfrm>
            <a:off x="3274349" y="76201"/>
            <a:ext cx="188595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4025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14350" y="0"/>
            <a:ext cx="5829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dirty="0" smtClean="0">
                <a:solidFill>
                  <a:srgbClr val="FFFF00"/>
                </a:solidFill>
                <a:latin typeface="Skia" charset="0"/>
                <a:ea typeface="ＭＳ Ｐゴシック" charset="0"/>
                <a:cs typeface="ＭＳ Ｐゴシック" charset="0"/>
              </a:rPr>
              <a:t/>
            </a:r>
            <a:br>
              <a:rPr lang="it-IT" sz="5400" dirty="0" smtClean="0">
                <a:solidFill>
                  <a:srgbClr val="FFFF00"/>
                </a:solidFill>
                <a:latin typeface="Skia" charset="0"/>
                <a:ea typeface="ＭＳ Ｐゴシック" charset="0"/>
                <a:cs typeface="ＭＳ Ｐゴシック" charset="0"/>
              </a:rPr>
            </a:br>
            <a:r>
              <a:rPr lang="it-IT" sz="5400" dirty="0" smtClean="0">
                <a:solidFill>
                  <a:srgbClr val="FFFF00"/>
                </a:solidFill>
                <a:latin typeface="Skia" charset="0"/>
                <a:ea typeface="ＭＳ Ｐゴシック" charset="0"/>
                <a:cs typeface="ＭＳ Ｐゴシック" charset="0"/>
              </a:rPr>
              <a:t/>
            </a:r>
            <a:br>
              <a:rPr lang="it-IT" sz="5400" dirty="0" smtClean="0">
                <a:solidFill>
                  <a:srgbClr val="FFFF00"/>
                </a:solidFill>
                <a:latin typeface="Skia" charset="0"/>
                <a:ea typeface="ＭＳ Ｐゴシック" charset="0"/>
                <a:cs typeface="ＭＳ Ｐゴシック" charset="0"/>
              </a:rPr>
            </a:br>
            <a:r>
              <a:rPr lang="it-IT" sz="32000" b="1" dirty="0" smtClean="0">
                <a:solidFill>
                  <a:srgbClr val="800000"/>
                </a:solidFill>
                <a:latin typeface="Skia" charset="0"/>
                <a:ea typeface="ＭＳ Ｐゴシック" charset="0"/>
                <a:cs typeface="ＭＳ Ｐゴシック" charset="0"/>
              </a:rPr>
              <a:t>NEPAL</a:t>
            </a:r>
            <a:r>
              <a:rPr lang="it-IT" sz="5400" dirty="0" smtClean="0">
                <a:solidFill>
                  <a:srgbClr val="FF0000"/>
                </a:solidFill>
                <a:latin typeface="Skia" charset="0"/>
                <a:ea typeface="ＭＳ Ｐゴシック" charset="0"/>
                <a:cs typeface="ＭＳ Ｐゴシック" charset="0"/>
              </a:rPr>
              <a:t/>
            </a:r>
            <a:br>
              <a:rPr lang="it-IT" sz="5400" dirty="0" smtClean="0">
                <a:solidFill>
                  <a:srgbClr val="FF0000"/>
                </a:solidFill>
                <a:latin typeface="Skia" charset="0"/>
                <a:ea typeface="ＭＳ Ｐゴシック" charset="0"/>
                <a:cs typeface="ＭＳ Ｐゴシック" charset="0"/>
              </a:rPr>
            </a:br>
            <a:endParaRPr lang="it-IT" sz="5400" dirty="0">
              <a:solidFill>
                <a:srgbClr val="FFFF00"/>
              </a:solidFill>
              <a:latin typeface="Sk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INTRP-5B_025_2.jpg                                             0002C2AD&#10;iMacintosh HD                  ABA7815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959776"/>
            <a:ext cx="5587604" cy="4745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 descr="Schermata 2015-10-25 alle 15.59.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25" y="512804"/>
            <a:ext cx="1990725" cy="1409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38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400" b="1" dirty="0" smtClean="0">
                <a:latin typeface="+mn-lt"/>
              </a:rPr>
              <a:t>Ospedale di </a:t>
            </a:r>
            <a:r>
              <a:rPr lang="it-IT" altLang="it-IT" sz="1400" b="1" dirty="0" err="1" smtClean="0">
                <a:latin typeface="+mn-lt"/>
              </a:rPr>
              <a:t>Kirtipur</a:t>
            </a:r>
            <a:r>
              <a:rPr lang="it-IT" altLang="it-IT" sz="1400" b="1" dirty="0" smtClean="0">
                <a:latin typeface="+mn-lt"/>
              </a:rPr>
              <a:t> - Nepal</a:t>
            </a:r>
            <a:endParaRPr lang="it-IT" altLang="it-IT" sz="14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100" b="1" dirty="0" smtClean="0">
                <a:latin typeface="+mn-lt"/>
              </a:rPr>
              <a:t>p</a:t>
            </a:r>
            <a:r>
              <a:rPr lang="it-IT" altLang="it-IT" sz="1100" b="1" dirty="0" smtClean="0">
                <a:latin typeface="+mn-lt"/>
              </a:rPr>
              <a:t>er bambini affetti da gravi malformazioni e Ustionati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6" name="Immagine 15" descr="DSC_04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836712"/>
            <a:ext cx="7911090" cy="52787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400" b="1" dirty="0" smtClean="0">
                <a:latin typeface="+mn-lt"/>
              </a:rPr>
              <a:t>Ospedale di </a:t>
            </a:r>
            <a:r>
              <a:rPr lang="it-IT" altLang="it-IT" sz="1400" b="1" dirty="0" err="1" smtClean="0">
                <a:latin typeface="+mn-lt"/>
              </a:rPr>
              <a:t>Kirtipur</a:t>
            </a:r>
            <a:r>
              <a:rPr lang="it-IT" altLang="it-IT" sz="1400" b="1" dirty="0" smtClean="0">
                <a:latin typeface="+mn-lt"/>
              </a:rPr>
              <a:t> - Nepal</a:t>
            </a:r>
            <a:endParaRPr lang="it-IT" altLang="it-IT" sz="14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100" b="1" dirty="0" smtClean="0">
                <a:latin typeface="+mn-lt"/>
              </a:rPr>
              <a:t>p</a:t>
            </a:r>
            <a:r>
              <a:rPr lang="it-IT" altLang="it-IT" sz="1100" b="1" dirty="0" smtClean="0">
                <a:latin typeface="+mn-lt"/>
              </a:rPr>
              <a:t>er bambini affetti da gravi malformazioni e Ustionati</a:t>
            </a:r>
            <a:endParaRPr lang="it-IT" altLang="it-IT" sz="1200" b="1" dirty="0">
              <a:latin typeface="+mn-lt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0" y="1772816"/>
            <a:ext cx="9144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u="sng" dirty="0" smtClean="0">
                <a:solidFill>
                  <a:srgbClr val="002060"/>
                </a:solidFill>
                <a:latin typeface="Georgia" pitchFamily="18" charset="0"/>
              </a:rPr>
              <a:t>Il progetto Rotary</a:t>
            </a:r>
          </a:p>
          <a:p>
            <a:pPr algn="ctr"/>
            <a:endParaRPr lang="it-IT" sz="2800" b="1" u="sng" dirty="0" smtClean="0">
              <a:solidFill>
                <a:srgbClr val="7030A0"/>
              </a:solidFill>
              <a:latin typeface="Georgia" pitchFamily="18" charset="0"/>
            </a:endParaRPr>
          </a:p>
          <a:p>
            <a:pPr algn="ctr"/>
            <a:r>
              <a:rPr lang="it-IT" sz="2800" b="1" dirty="0" smtClean="0">
                <a:solidFill>
                  <a:srgbClr val="7030A0"/>
                </a:solidFill>
                <a:latin typeface="Georgia" pitchFamily="18" charset="0"/>
              </a:rPr>
              <a:t>Fornitura </a:t>
            </a:r>
            <a:r>
              <a:rPr lang="it-IT" sz="2800" b="1" dirty="0" smtClean="0">
                <a:solidFill>
                  <a:srgbClr val="7030A0"/>
                </a:solidFill>
                <a:latin typeface="Georgia" pitchFamily="18" charset="0"/>
              </a:rPr>
              <a:t>di attrezzature specialistiche</a:t>
            </a:r>
            <a:endParaRPr lang="it-IT" sz="2000" b="1" dirty="0" smtClean="0">
              <a:solidFill>
                <a:srgbClr val="7030A0"/>
              </a:solidFill>
              <a:latin typeface="Georgia" pitchFamily="18" charset="0"/>
            </a:endParaRPr>
          </a:p>
          <a:p>
            <a:pPr algn="ctr"/>
            <a:r>
              <a:rPr lang="it-IT" sz="2400" b="1" dirty="0" smtClean="0">
                <a:solidFill>
                  <a:srgbClr val="7030A0"/>
                </a:solidFill>
                <a:latin typeface="Georgia" pitchFamily="18" charset="0"/>
              </a:rPr>
              <a:t>nella sala operatoria per curare </a:t>
            </a:r>
          </a:p>
          <a:p>
            <a:pPr algn="ctr"/>
            <a:r>
              <a:rPr lang="it-IT" sz="2400" b="1" dirty="0" smtClean="0">
                <a:solidFill>
                  <a:srgbClr val="7030A0"/>
                </a:solidFill>
                <a:latin typeface="Georgia" pitchFamily="18" charset="0"/>
              </a:rPr>
              <a:t>4.600 pazienti/anno</a:t>
            </a:r>
          </a:p>
          <a:p>
            <a:pPr algn="ctr"/>
            <a:r>
              <a:rPr lang="it-IT" b="1" dirty="0" smtClean="0">
                <a:solidFill>
                  <a:srgbClr val="7030A0"/>
                </a:solidFill>
                <a:latin typeface="Georgia" pitchFamily="18" charset="0"/>
              </a:rPr>
              <a:t>In particolare bambini affetti da gravi malformazioni e Ustionati</a:t>
            </a:r>
            <a:endParaRPr lang="it-IT" sz="2400" b="1" dirty="0" smtClean="0">
              <a:solidFill>
                <a:srgbClr val="7030A0"/>
              </a:solidFill>
              <a:latin typeface="Georgia" pitchFamily="18" charset="0"/>
            </a:endParaRPr>
          </a:p>
          <a:p>
            <a:pPr algn="ctr"/>
            <a:endParaRPr lang="it-IT" sz="2400" b="1" dirty="0" smtClean="0">
              <a:solidFill>
                <a:srgbClr val="7030A0"/>
              </a:solidFill>
              <a:latin typeface="Georgia" pitchFamily="18" charset="0"/>
            </a:endParaRPr>
          </a:p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Georgia" pitchFamily="18" charset="0"/>
              </a:rPr>
              <a:t>Valore del progetto: </a:t>
            </a:r>
            <a:r>
              <a:rPr lang="it-IT" sz="2800" b="1" dirty="0" smtClean="0">
                <a:solidFill>
                  <a:srgbClr val="FF0000"/>
                </a:solidFill>
                <a:latin typeface="Georgia" pitchFamily="18" charset="0"/>
              </a:rPr>
              <a:t>100.800 </a:t>
            </a:r>
            <a:r>
              <a:rPr lang="it-IT" sz="2800" b="1" dirty="0" smtClean="0">
                <a:solidFill>
                  <a:srgbClr val="FF0000"/>
                </a:solidFill>
                <a:latin typeface="Georgia" pitchFamily="18" charset="0"/>
              </a:rPr>
              <a:t>Dollari US</a:t>
            </a:r>
            <a:endParaRPr lang="it-IT" sz="28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0" y="2132856"/>
            <a:ext cx="9144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 smtClean="0">
                <a:solidFill>
                  <a:srgbClr val="7030A0"/>
                </a:solidFill>
                <a:latin typeface="Georgia" pitchFamily="18" charset="0"/>
              </a:rPr>
              <a:t>Finanziamento</a:t>
            </a:r>
          </a:p>
          <a:p>
            <a:pPr algn="ctr"/>
            <a:endParaRPr lang="it-IT" b="1" u="sng" dirty="0" smtClean="0">
              <a:solidFill>
                <a:srgbClr val="7030A0"/>
              </a:solidFill>
              <a:latin typeface="Georgia" pitchFamily="18" charset="0"/>
            </a:endParaRPr>
          </a:p>
          <a:p>
            <a:pPr algn="ctr"/>
            <a:endParaRPr lang="it-IT" b="1" u="sng" dirty="0" smtClean="0">
              <a:solidFill>
                <a:srgbClr val="7030A0"/>
              </a:solidFill>
              <a:latin typeface="Georgia" pitchFamily="18" charset="0"/>
            </a:endParaRPr>
          </a:p>
          <a:p>
            <a:pPr algn="ctr"/>
            <a:r>
              <a:rPr lang="it-IT" sz="2400" b="1" dirty="0" smtClean="0">
                <a:solidFill>
                  <a:srgbClr val="C00000"/>
                </a:solidFill>
                <a:latin typeface="Georgia" pitchFamily="18" charset="0"/>
              </a:rPr>
              <a:t>Rotary Club:			</a:t>
            </a:r>
            <a:r>
              <a:rPr lang="it-IT" sz="2400" b="1" dirty="0" smtClean="0">
                <a:solidFill>
                  <a:srgbClr val="C00000"/>
                </a:solidFill>
                <a:latin typeface="Georgia" pitchFamily="18" charset="0"/>
              </a:rPr>
              <a:t>                 26.350 </a:t>
            </a:r>
            <a:r>
              <a:rPr lang="it-IT" sz="2400" b="1" dirty="0" smtClean="0">
                <a:solidFill>
                  <a:srgbClr val="C00000"/>
                </a:solidFill>
                <a:latin typeface="Georgia" pitchFamily="18" charset="0"/>
              </a:rPr>
              <a:t>Dollari US</a:t>
            </a:r>
          </a:p>
          <a:p>
            <a:pPr algn="ctr"/>
            <a:r>
              <a:rPr lang="it-IT" sz="2400" b="1" dirty="0" smtClean="0">
                <a:solidFill>
                  <a:srgbClr val="0070C0"/>
                </a:solidFill>
                <a:latin typeface="Georgia" pitchFamily="18" charset="0"/>
              </a:rPr>
              <a:t>Distretto 2072: 	</a:t>
            </a:r>
            <a:r>
              <a:rPr lang="it-IT" sz="2400" b="1" dirty="0" smtClean="0">
                <a:solidFill>
                  <a:srgbClr val="0070C0"/>
                </a:solidFill>
                <a:latin typeface="Georgia" pitchFamily="18" charset="0"/>
              </a:rPr>
              <a:t>                  </a:t>
            </a:r>
            <a:r>
              <a:rPr lang="it-IT" sz="2400" b="1" dirty="0" smtClean="0">
                <a:solidFill>
                  <a:srgbClr val="0070C0"/>
                </a:solidFill>
                <a:latin typeface="Georgia" pitchFamily="18" charset="0"/>
              </a:rPr>
              <a:t>	10.000 Dollari US</a:t>
            </a:r>
          </a:p>
          <a:p>
            <a:pPr algn="ctr"/>
            <a:r>
              <a:rPr lang="it-IT" sz="2400" b="1" dirty="0" smtClean="0">
                <a:solidFill>
                  <a:srgbClr val="00B050"/>
                </a:solidFill>
                <a:latin typeface="Georgia" pitchFamily="18" charset="0"/>
              </a:rPr>
              <a:t>Enti non </a:t>
            </a:r>
            <a:r>
              <a:rPr lang="it-IT" sz="2400" b="1" dirty="0" smtClean="0">
                <a:solidFill>
                  <a:srgbClr val="00B050"/>
                </a:solidFill>
                <a:latin typeface="Georgia" pitchFamily="18" charset="0"/>
              </a:rPr>
              <a:t>Rotariani e privati: 27.500 </a:t>
            </a:r>
            <a:r>
              <a:rPr lang="it-IT" sz="2400" b="1" dirty="0" smtClean="0">
                <a:solidFill>
                  <a:srgbClr val="00B050"/>
                </a:solidFill>
                <a:latin typeface="Georgia" pitchFamily="18" charset="0"/>
              </a:rPr>
              <a:t>Dollari US</a:t>
            </a:r>
          </a:p>
          <a:p>
            <a:pPr algn="ctr"/>
            <a:r>
              <a:rPr lang="it-IT" sz="2400" b="1" dirty="0" smtClean="0">
                <a:solidFill>
                  <a:srgbClr val="7030A0"/>
                </a:solidFill>
                <a:latin typeface="Georgia" pitchFamily="18" charset="0"/>
              </a:rPr>
              <a:t>Fondazione Rotary: </a:t>
            </a:r>
            <a:r>
              <a:rPr lang="it-IT" sz="2400" b="1" dirty="0" smtClean="0">
                <a:solidFill>
                  <a:srgbClr val="7030A0"/>
                </a:solidFill>
                <a:latin typeface="Georgia" pitchFamily="18" charset="0"/>
              </a:rPr>
              <a:t>                36.950 </a:t>
            </a:r>
            <a:r>
              <a:rPr lang="it-IT" sz="2400" b="1" dirty="0" smtClean="0">
                <a:solidFill>
                  <a:srgbClr val="7030A0"/>
                </a:solidFill>
                <a:latin typeface="Georgia" pitchFamily="18" charset="0"/>
              </a:rPr>
              <a:t>Dollari US</a:t>
            </a:r>
          </a:p>
          <a:p>
            <a:pPr algn="ctr"/>
            <a:r>
              <a:rPr lang="it-IT" sz="2400" b="1" dirty="0" smtClean="0">
                <a:solidFill>
                  <a:srgbClr val="7030A0"/>
                </a:solidFill>
                <a:latin typeface="Georgia" pitchFamily="18" charset="0"/>
              </a:rPr>
              <a:t>___________________________________</a:t>
            </a:r>
            <a:endParaRPr lang="it-IT" sz="2400" b="1" dirty="0" smtClean="0">
              <a:solidFill>
                <a:srgbClr val="7030A0"/>
              </a:solidFill>
              <a:latin typeface="Georgia" pitchFamily="18" charset="0"/>
            </a:endParaRPr>
          </a:p>
          <a:p>
            <a:pPr algn="ctr"/>
            <a:r>
              <a:rPr lang="it-IT" sz="2400" b="1" dirty="0" smtClean="0">
                <a:solidFill>
                  <a:srgbClr val="002060"/>
                </a:solidFill>
                <a:latin typeface="Georgia" pitchFamily="18" charset="0"/>
              </a:rPr>
              <a:t>Totale: 				     </a:t>
            </a:r>
            <a:r>
              <a:rPr lang="it-IT" sz="2400" b="1" dirty="0" smtClean="0">
                <a:solidFill>
                  <a:srgbClr val="002060"/>
                </a:solidFill>
                <a:latin typeface="Georgia" pitchFamily="18" charset="0"/>
              </a:rPr>
              <a:t>                100.800 </a:t>
            </a:r>
            <a:r>
              <a:rPr lang="it-IT" sz="2400" b="1" dirty="0" smtClean="0">
                <a:solidFill>
                  <a:srgbClr val="002060"/>
                </a:solidFill>
                <a:latin typeface="Georgia" pitchFamily="18" charset="0"/>
              </a:rPr>
              <a:t>Dollari </a:t>
            </a:r>
            <a:r>
              <a:rPr lang="it-IT" sz="2400" b="1" dirty="0" smtClean="0">
                <a:solidFill>
                  <a:srgbClr val="002060"/>
                </a:solidFill>
                <a:latin typeface="Georgia" pitchFamily="18" charset="0"/>
              </a:rPr>
              <a:t>US</a:t>
            </a:r>
          </a:p>
          <a:p>
            <a:pPr algn="ctr"/>
            <a:endParaRPr lang="it-IT" sz="2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endParaRPr lang="it-IT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400" b="1" dirty="0" smtClean="0">
                <a:latin typeface="+mn-lt"/>
              </a:rPr>
              <a:t>Ospedale di </a:t>
            </a:r>
            <a:r>
              <a:rPr lang="it-IT" altLang="it-IT" sz="1400" b="1" dirty="0" err="1" smtClean="0">
                <a:latin typeface="+mn-lt"/>
              </a:rPr>
              <a:t>Kirtipur</a:t>
            </a:r>
            <a:r>
              <a:rPr lang="it-IT" altLang="it-IT" sz="1400" b="1" dirty="0" smtClean="0">
                <a:latin typeface="+mn-lt"/>
              </a:rPr>
              <a:t> - Nepal</a:t>
            </a:r>
            <a:endParaRPr lang="it-IT" altLang="it-IT" sz="14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100" b="1" dirty="0" smtClean="0">
                <a:latin typeface="+mn-lt"/>
              </a:rPr>
              <a:t>p</a:t>
            </a:r>
            <a:r>
              <a:rPr lang="it-IT" altLang="it-IT" sz="1100" b="1" dirty="0" smtClean="0">
                <a:latin typeface="+mn-lt"/>
              </a:rPr>
              <a:t>er bambini affetti da gravi malformazioni e Ustionati</a:t>
            </a:r>
            <a:endParaRPr lang="it-IT" altLang="it-IT" sz="1200" b="1" dirty="0"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400" b="1" dirty="0" smtClean="0">
                <a:latin typeface="+mn-lt"/>
              </a:rPr>
              <a:t>Ospedale di </a:t>
            </a:r>
            <a:r>
              <a:rPr lang="it-IT" altLang="it-IT" sz="1400" b="1" dirty="0" err="1" smtClean="0">
                <a:latin typeface="+mn-lt"/>
              </a:rPr>
              <a:t>Kirtipur</a:t>
            </a:r>
            <a:r>
              <a:rPr lang="it-IT" altLang="it-IT" sz="1400" b="1" dirty="0" smtClean="0">
                <a:latin typeface="+mn-lt"/>
              </a:rPr>
              <a:t> - Nepal</a:t>
            </a:r>
            <a:endParaRPr lang="it-IT" altLang="it-IT" sz="14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100" b="1" dirty="0" smtClean="0">
                <a:latin typeface="+mn-lt"/>
              </a:rPr>
              <a:t>p</a:t>
            </a:r>
            <a:r>
              <a:rPr lang="it-IT" altLang="it-IT" sz="1100" b="1" dirty="0" smtClean="0">
                <a:latin typeface="+mn-lt"/>
              </a:rPr>
              <a:t>er bambini affetti da gravi malformazioni e Ustionati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6" name="Immagine 15" descr="Schermata 2016-06-09 alle 22.20.5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8640960" cy="549530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400" b="1" dirty="0" smtClean="0">
                <a:latin typeface="+mn-lt"/>
              </a:rPr>
              <a:t>Ospedale di </a:t>
            </a:r>
            <a:r>
              <a:rPr lang="it-IT" altLang="it-IT" sz="1400" b="1" dirty="0" err="1" smtClean="0">
                <a:latin typeface="+mn-lt"/>
              </a:rPr>
              <a:t>Kirtipur</a:t>
            </a:r>
            <a:r>
              <a:rPr lang="it-IT" altLang="it-IT" sz="1400" b="1" dirty="0" smtClean="0">
                <a:latin typeface="+mn-lt"/>
              </a:rPr>
              <a:t> - Nepal</a:t>
            </a:r>
            <a:endParaRPr lang="it-IT" altLang="it-IT" sz="14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100" b="1" dirty="0" smtClean="0">
                <a:latin typeface="+mn-lt"/>
              </a:rPr>
              <a:t>p</a:t>
            </a:r>
            <a:r>
              <a:rPr lang="it-IT" altLang="it-IT" sz="1100" b="1" dirty="0" smtClean="0">
                <a:latin typeface="+mn-lt"/>
              </a:rPr>
              <a:t>er bambini affetti da gravi malformazioni e Ustionati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Immagine 14" descr="DSC_003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4" y="908720"/>
            <a:ext cx="7662036" cy="511256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400" b="1" dirty="0" smtClean="0">
                <a:latin typeface="+mn-lt"/>
              </a:rPr>
              <a:t>Ospedale di </a:t>
            </a:r>
            <a:r>
              <a:rPr lang="it-IT" altLang="it-IT" sz="1400" b="1" dirty="0" err="1" smtClean="0">
                <a:latin typeface="+mn-lt"/>
              </a:rPr>
              <a:t>Kirtipur</a:t>
            </a:r>
            <a:r>
              <a:rPr lang="it-IT" altLang="it-IT" sz="1400" b="1" dirty="0" smtClean="0">
                <a:latin typeface="+mn-lt"/>
              </a:rPr>
              <a:t> - Nepal</a:t>
            </a:r>
            <a:endParaRPr lang="it-IT" altLang="it-IT" sz="14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100" b="1" dirty="0" smtClean="0">
                <a:latin typeface="+mn-lt"/>
              </a:rPr>
              <a:t>p</a:t>
            </a:r>
            <a:r>
              <a:rPr lang="it-IT" altLang="it-IT" sz="1100" b="1" dirty="0" smtClean="0">
                <a:latin typeface="+mn-lt"/>
              </a:rPr>
              <a:t>er bambini affetti da gravi malformazioni e Ustionati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Immagine 14" descr="DSC_001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764704"/>
            <a:ext cx="3514672" cy="531162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400" b="1" dirty="0" smtClean="0">
                <a:latin typeface="+mn-lt"/>
              </a:rPr>
              <a:t>Ospedale di </a:t>
            </a:r>
            <a:r>
              <a:rPr lang="it-IT" altLang="it-IT" sz="1400" b="1" dirty="0" err="1" smtClean="0">
                <a:latin typeface="+mn-lt"/>
              </a:rPr>
              <a:t>Kirtipur</a:t>
            </a:r>
            <a:r>
              <a:rPr lang="it-IT" altLang="it-IT" sz="1400" b="1" dirty="0" smtClean="0">
                <a:latin typeface="+mn-lt"/>
              </a:rPr>
              <a:t> - Nepal</a:t>
            </a:r>
            <a:endParaRPr lang="it-IT" altLang="it-IT" sz="14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100" b="1" dirty="0" smtClean="0">
                <a:latin typeface="+mn-lt"/>
              </a:rPr>
              <a:t>p</a:t>
            </a:r>
            <a:r>
              <a:rPr lang="it-IT" altLang="it-IT" sz="1100" b="1" dirty="0" smtClean="0">
                <a:latin typeface="+mn-lt"/>
              </a:rPr>
              <a:t>er bambini affetti da gravi malformazioni e Ustionati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Immagine 14" descr="DSC_02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836712"/>
            <a:ext cx="7992888" cy="533333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400" b="1" dirty="0" smtClean="0">
                <a:latin typeface="+mn-lt"/>
              </a:rPr>
              <a:t>Ospedale di </a:t>
            </a:r>
            <a:r>
              <a:rPr lang="it-IT" altLang="it-IT" sz="1400" b="1" dirty="0" err="1" smtClean="0">
                <a:latin typeface="+mn-lt"/>
              </a:rPr>
              <a:t>Kirtipur</a:t>
            </a:r>
            <a:r>
              <a:rPr lang="it-IT" altLang="it-IT" sz="1400" b="1" dirty="0" smtClean="0">
                <a:latin typeface="+mn-lt"/>
              </a:rPr>
              <a:t> - Nepal</a:t>
            </a:r>
            <a:endParaRPr lang="it-IT" altLang="it-IT" sz="14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100" b="1" dirty="0" smtClean="0">
                <a:latin typeface="+mn-lt"/>
              </a:rPr>
              <a:t>p</a:t>
            </a:r>
            <a:r>
              <a:rPr lang="it-IT" altLang="it-IT" sz="1100" b="1" dirty="0" smtClean="0">
                <a:latin typeface="+mn-lt"/>
              </a:rPr>
              <a:t>er bambini affetti da gravi malformazioni e Ustionati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Picture 1" descr="Immagine 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359" b="19719"/>
          <a:stretch>
            <a:fillRect/>
          </a:stretch>
        </p:blipFill>
        <p:spPr bwMode="auto">
          <a:xfrm>
            <a:off x="971600" y="836712"/>
            <a:ext cx="7200800" cy="224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3356992"/>
            <a:ext cx="9144000" cy="1205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Trajan Pro" charset="0"/>
                <a:ea typeface="ＭＳ Ｐゴシック" charset="0"/>
                <a:cs typeface="ＭＳ Ｐゴシック" charset="0"/>
              </a:rPr>
              <a:t>Prof. Dott. Paolo G.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Trajan Pro" charset="0"/>
                <a:ea typeface="ＭＳ Ｐゴシック" charset="0"/>
                <a:cs typeface="ＭＳ Ｐゴシック" charset="0"/>
              </a:rPr>
              <a:t>Morselli</a:t>
            </a:r>
            <a:endParaRPr kumimoji="0" lang="it-IT" sz="3200" b="1" i="0" u="none" strike="noStrike" kern="1200" cap="none" spc="0" normalizeH="0" baseline="0" noProof="0" dirty="0" smtClean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Trajan Pro" charset="0"/>
              <a:ea typeface="ＭＳ Ｐゴシック" charset="0"/>
              <a:cs typeface="ＭＳ Ｐゴシック" charset="0"/>
            </a:endParaRPr>
          </a:p>
          <a:p>
            <a:pPr marL="342900" marR="0" lvl="0" indent="-342900" algn="ctr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Trajan Pro" charset="0"/>
                <a:ea typeface="ＭＳ Ｐゴシック" charset="0"/>
                <a:cs typeface="ＭＳ Ｐゴシック" charset="0"/>
              </a:rPr>
              <a:t>Professore in Chirurgia Plastica</a:t>
            </a:r>
          </a:p>
          <a:p>
            <a:pPr marL="342900" marR="0" lvl="0" indent="-342900" algn="ctr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Trajan Pro" charset="0"/>
                <a:ea typeface="ＭＳ Ｐゴシック" charset="0"/>
                <a:cs typeface="ＭＳ Ｐゴシック" charset="0"/>
              </a:rPr>
              <a:t> Ricostruttiva ed Estetica</a:t>
            </a:r>
          </a:p>
          <a:p>
            <a:pPr marL="342900" marR="0" lvl="0" indent="-342900" algn="ctr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Trajan Pro" charset="0"/>
                <a:ea typeface="ＭＳ Ｐゴシック" charset="0"/>
                <a:cs typeface="ＭＳ Ｐゴシック" charset="0"/>
              </a:rPr>
              <a:t>Alma Mater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Trajan Pro" charset="0"/>
                <a:ea typeface="ＭＳ Ｐゴシック" charset="0"/>
                <a:cs typeface="ＭＳ Ｐゴシック" charset="0"/>
              </a:rPr>
              <a:t>Studiorum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Trajan Pro" charset="0"/>
                <a:ea typeface="ＭＳ Ｐゴシック" charset="0"/>
                <a:cs typeface="ＭＳ Ｐゴシック" charset="0"/>
              </a:rPr>
              <a:t> – Università di Bologna</a:t>
            </a:r>
          </a:p>
          <a:p>
            <a:pPr marL="342900" marR="0" lvl="0" indent="-342900" algn="ctr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Trajan Pro" charset="0"/>
                <a:ea typeface="ＭＳ Ｐゴシック" charset="0"/>
                <a:cs typeface="ＭＳ Ｐゴシック" charset="0"/>
              </a:rPr>
              <a:t>FONDATORE E PRESIDENTE </a:t>
            </a:r>
          </a:p>
          <a:p>
            <a:pPr marL="342900" marR="0" lvl="0" indent="-342900" algn="ctr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Trajan Pro" charset="0"/>
                <a:ea typeface="ＭＳ Ｐゴシック" charset="0"/>
                <a:cs typeface="ＭＳ Ｐゴシック" charset="0"/>
              </a:rPr>
              <a:t>DI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Trajan Pro" charset="0"/>
                <a:ea typeface="ＭＳ Ｐゴシック" charset="0"/>
                <a:cs typeface="ＭＳ Ｐゴシック" charset="0"/>
              </a:rPr>
              <a:t> INTERETHNOS INTERPLAST ITALY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Trajan Pro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" name="Picture 16" descr="Macintosh HD:A-RECORDS-PB-2010-07-30:AA-PPP:PRIMA IMMAGINE: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933056"/>
            <a:ext cx="1738242" cy="173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400" b="1" dirty="0" smtClean="0">
                <a:latin typeface="+mn-lt"/>
              </a:rPr>
              <a:t>Ospedale di </a:t>
            </a:r>
            <a:r>
              <a:rPr lang="it-IT" altLang="it-IT" sz="1400" b="1" dirty="0" err="1" smtClean="0">
                <a:latin typeface="+mn-lt"/>
              </a:rPr>
              <a:t>Kirtipur</a:t>
            </a:r>
            <a:r>
              <a:rPr lang="it-IT" altLang="it-IT" sz="1400" b="1" dirty="0" smtClean="0">
                <a:latin typeface="+mn-lt"/>
              </a:rPr>
              <a:t> - Nepal</a:t>
            </a:r>
            <a:endParaRPr lang="it-IT" altLang="it-IT" sz="14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100" b="1" dirty="0" smtClean="0">
                <a:latin typeface="+mn-lt"/>
              </a:rPr>
              <a:t>p</a:t>
            </a:r>
            <a:r>
              <a:rPr lang="it-IT" altLang="it-IT" sz="1100" b="1" dirty="0" smtClean="0">
                <a:latin typeface="+mn-lt"/>
              </a:rPr>
              <a:t>er bambini affetti da gravi malformazioni e Ustionati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Immagine 14" descr="DSC_038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836712"/>
            <a:ext cx="7769951" cy="51845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400" b="1" dirty="0" smtClean="0">
                <a:latin typeface="+mn-lt"/>
              </a:rPr>
              <a:t>Ospedale di </a:t>
            </a:r>
            <a:r>
              <a:rPr lang="it-IT" altLang="it-IT" sz="1400" b="1" dirty="0" err="1" smtClean="0">
                <a:latin typeface="+mn-lt"/>
              </a:rPr>
              <a:t>Kirtipur</a:t>
            </a:r>
            <a:r>
              <a:rPr lang="it-IT" altLang="it-IT" sz="1400" b="1" dirty="0" smtClean="0">
                <a:latin typeface="+mn-lt"/>
              </a:rPr>
              <a:t> - Nepal</a:t>
            </a:r>
            <a:endParaRPr lang="it-IT" altLang="it-IT" sz="14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100" b="1" dirty="0" smtClean="0">
                <a:latin typeface="+mn-lt"/>
              </a:rPr>
              <a:t>p</a:t>
            </a:r>
            <a:r>
              <a:rPr lang="it-IT" altLang="it-IT" sz="1100" b="1" dirty="0" smtClean="0">
                <a:latin typeface="+mn-lt"/>
              </a:rPr>
              <a:t>er bambini affetti da gravi malformazioni e Ustionati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Immagine 14" descr="DSC_0384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236" y="836712"/>
            <a:ext cx="7877868" cy="52565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400" b="1" dirty="0" smtClean="0">
                <a:latin typeface="+mn-lt"/>
              </a:rPr>
              <a:t>Ospedale di </a:t>
            </a:r>
            <a:r>
              <a:rPr lang="it-IT" altLang="it-IT" sz="1400" b="1" dirty="0" err="1" smtClean="0">
                <a:latin typeface="+mn-lt"/>
              </a:rPr>
              <a:t>Kirtipur</a:t>
            </a:r>
            <a:r>
              <a:rPr lang="it-IT" altLang="it-IT" sz="1400" b="1" dirty="0" smtClean="0">
                <a:latin typeface="+mn-lt"/>
              </a:rPr>
              <a:t> - Nepal</a:t>
            </a:r>
            <a:endParaRPr lang="it-IT" altLang="it-IT" sz="14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100" b="1" dirty="0" smtClean="0">
                <a:latin typeface="+mn-lt"/>
              </a:rPr>
              <a:t>p</a:t>
            </a:r>
            <a:r>
              <a:rPr lang="it-IT" altLang="it-IT" sz="1100" b="1" dirty="0" smtClean="0">
                <a:latin typeface="+mn-lt"/>
              </a:rPr>
              <a:t>er bambini affetti da gravi malformazioni e Ustionati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Immagine 14" descr="DSC_0492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567" y="764705"/>
            <a:ext cx="7776865" cy="518919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400" b="1" dirty="0" smtClean="0">
                <a:latin typeface="+mn-lt"/>
              </a:rPr>
              <a:t>Ospedale di </a:t>
            </a:r>
            <a:r>
              <a:rPr lang="it-IT" altLang="it-IT" sz="1400" b="1" dirty="0" err="1" smtClean="0">
                <a:latin typeface="+mn-lt"/>
              </a:rPr>
              <a:t>Kirtipur</a:t>
            </a:r>
            <a:r>
              <a:rPr lang="it-IT" altLang="it-IT" sz="1400" b="1" dirty="0" smtClean="0">
                <a:latin typeface="+mn-lt"/>
              </a:rPr>
              <a:t> - Nepal</a:t>
            </a:r>
            <a:endParaRPr lang="it-IT" altLang="it-IT" sz="14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100" b="1" dirty="0" smtClean="0">
                <a:latin typeface="+mn-lt"/>
              </a:rPr>
              <a:t>p</a:t>
            </a:r>
            <a:r>
              <a:rPr lang="it-IT" altLang="it-IT" sz="1100" b="1" dirty="0" smtClean="0">
                <a:latin typeface="+mn-lt"/>
              </a:rPr>
              <a:t>er bambini affetti da gravi malformazioni e Ustionati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Immagine 14" descr="DSC_0135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568" y="836712"/>
            <a:ext cx="7769951" cy="51845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284984"/>
            <a:ext cx="9144000" cy="72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/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 b="1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16488" y="6381328"/>
            <a:ext cx="30480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 smtClean="0">
                <a:solidFill>
                  <a:srgbClr val="002060"/>
                </a:solidFill>
              </a:rPr>
              <a:t>Governatore  2015 – 2016  </a:t>
            </a:r>
            <a:r>
              <a:rPr lang="it-IT" altLang="it-IT" sz="1000" b="1" dirty="0">
                <a:solidFill>
                  <a:srgbClr val="002060"/>
                </a:solidFill>
              </a:rPr>
              <a:t>Paolo </a:t>
            </a:r>
            <a:r>
              <a:rPr lang="it-IT" altLang="it-IT" sz="1000" b="1" dirty="0" err="1">
                <a:solidFill>
                  <a:srgbClr val="002060"/>
                </a:solidFill>
              </a:rPr>
              <a:t>Pasini</a:t>
            </a:r>
            <a:endParaRPr lang="it-IT" altLang="it-IT" sz="1000" b="1" dirty="0">
              <a:solidFill>
                <a:srgbClr val="002060"/>
              </a:solidFill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000" b="1" dirty="0">
                <a:solidFill>
                  <a:srgbClr val="002060"/>
                </a:solidFill>
              </a:rPr>
              <a:t>Emilia Romagna – Repubblica di San </a:t>
            </a:r>
            <a:r>
              <a:rPr lang="it-IT" altLang="it-IT" sz="1100" b="1" dirty="0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3707904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>
            <a:off x="1333128" y="6359406"/>
            <a:ext cx="287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it-IT" altLang="it-IT" sz="1200" b="1" smtClean="0">
                <a:solidFill>
                  <a:srgbClr val="002060"/>
                </a:solidFill>
                <a:cs typeface="Arial" charset="0"/>
              </a:rPr>
              <a:t>III 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Congresso Distrettuale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  <a:p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Rimini </a:t>
            </a:r>
            <a:r>
              <a:rPr lang="it-IT" altLang="it-IT" sz="1200" b="1" u="sng" dirty="0" smtClean="0">
                <a:solidFill>
                  <a:srgbClr val="002060"/>
                </a:solidFill>
                <a:cs typeface="Arial" charset="0"/>
              </a:rPr>
              <a:t>18/19</a:t>
            </a:r>
            <a:r>
              <a:rPr lang="it-IT" altLang="it-IT" sz="1200" b="1" dirty="0" smtClean="0">
                <a:solidFill>
                  <a:srgbClr val="002060"/>
                </a:solidFill>
                <a:cs typeface="Arial" charset="0"/>
              </a:rPr>
              <a:t> Giugno 2016</a:t>
            </a:r>
            <a:endParaRPr lang="it-IT" altLang="it-IT" sz="12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4" name="Immagine 10" descr="T1516-E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37312"/>
            <a:ext cx="820559" cy="5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Rotary_logo_distr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6260420"/>
            <a:ext cx="1224136" cy="480948"/>
          </a:xfrm>
          <a:prstGeom prst="rect">
            <a:avLst/>
          </a:prstGeom>
        </p:spPr>
      </p:pic>
      <p:pic>
        <p:nvPicPr>
          <p:cNvPr id="23" name="Immagine 22" descr="header_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782116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3528" y="260648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400" dirty="0">
              <a:latin typeface="+mn-lt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5580112" y="6341913"/>
            <a:ext cx="0" cy="3994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116632"/>
            <a:ext cx="543609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eaLnBrk="1" hangingPunct="1">
              <a:lnSpc>
                <a:spcPts val="1300"/>
              </a:lnSpc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200" b="1" dirty="0" smtClean="0">
                <a:latin typeface="+mn-lt"/>
              </a:rPr>
              <a:t>La  Fondazione Rotary</a:t>
            </a: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400" b="1" dirty="0" smtClean="0">
                <a:latin typeface="+mn-lt"/>
              </a:rPr>
              <a:t>Ospedale di </a:t>
            </a:r>
            <a:r>
              <a:rPr lang="it-IT" altLang="it-IT" sz="1400" b="1" dirty="0" err="1" smtClean="0">
                <a:latin typeface="+mn-lt"/>
              </a:rPr>
              <a:t>Kirtipur</a:t>
            </a:r>
            <a:r>
              <a:rPr lang="it-IT" altLang="it-IT" sz="1400" b="1" dirty="0" smtClean="0">
                <a:latin typeface="+mn-lt"/>
              </a:rPr>
              <a:t> - Nepal</a:t>
            </a:r>
            <a:endParaRPr lang="it-IT" altLang="it-IT" sz="1400" b="1" dirty="0" smtClean="0">
              <a:latin typeface="+mn-lt"/>
            </a:endParaRPr>
          </a:p>
          <a:p>
            <a:pPr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100" b="1" dirty="0" smtClean="0">
                <a:latin typeface="+mn-lt"/>
              </a:rPr>
              <a:t>p</a:t>
            </a:r>
            <a:r>
              <a:rPr lang="it-IT" altLang="it-IT" sz="1100" b="1" dirty="0" smtClean="0">
                <a:latin typeface="+mn-lt"/>
              </a:rPr>
              <a:t>er bambini affetti da gravi malformazioni e Ustionati</a:t>
            </a:r>
            <a:endParaRPr lang="it-IT" altLang="it-IT" sz="1200" b="1" dirty="0">
              <a:latin typeface="+mn-lt"/>
            </a:endParaRPr>
          </a:p>
        </p:txBody>
      </p:sp>
      <p:pic>
        <p:nvPicPr>
          <p:cNvPr id="15" name="Immagine 14" descr="DSC_0507.JPG"/>
          <p:cNvPicPr>
            <a:picLocks noChangeAspect="1"/>
          </p:cNvPicPr>
          <p:nvPr/>
        </p:nvPicPr>
        <p:blipFill rotWithShape="1">
          <a:blip r:embed="rId6" cstate="print"/>
          <a:srcRect l="8864" r="-477"/>
          <a:stretch/>
        </p:blipFill>
        <p:spPr>
          <a:xfrm>
            <a:off x="1115616" y="836712"/>
            <a:ext cx="7118264" cy="51845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5" descr="Schermata 2015-10-18 alle 16.57.3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334" b="21334"/>
          <a:stretch>
            <a:fillRect/>
          </a:stretch>
        </p:blipFill>
        <p:spPr>
          <a:xfrm>
            <a:off x="1222182" y="1600201"/>
            <a:ext cx="6172200" cy="4525963"/>
          </a:xfrm>
          <a:prstGeom prst="rect">
            <a:avLst/>
          </a:prstGeom>
        </p:spPr>
      </p:pic>
      <p:pic>
        <p:nvPicPr>
          <p:cNvPr id="5" name="Immagine 4" descr="Schermata 2015-10-18 alle 17.31.4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4939"/>
            <a:ext cx="6524625" cy="1739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331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 descr="Schermata 2015-10-18 alle 16.51.2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28" y="513321"/>
            <a:ext cx="8359940" cy="56894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347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Schermata 2015-10-18 alle 16.52.2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8" y="211643"/>
            <a:ext cx="8335319" cy="63004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588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34" y="5829301"/>
            <a:ext cx="1520909" cy="84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1971676" y="5829300"/>
            <a:ext cx="10715" cy="10287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311258" y="5744389"/>
            <a:ext cx="82682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-27385" y="154524"/>
            <a:ext cx="9171385" cy="62071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none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Fondazione Rotary – Sala Operatoria, </a:t>
            </a:r>
            <a:r>
              <a:rPr lang="it-IT" altLang="it-IT" sz="2400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Kirtipur</a:t>
            </a:r>
            <a:r>
              <a:rPr lang="it-IT" altLang="it-IT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, Nepal</a:t>
            </a:r>
            <a:endParaRPr lang="it-IT" altLang="it-IT" sz="2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196704" y="5715001"/>
            <a:ext cx="48327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2000" b="1" dirty="0" smtClean="0"/>
              <a:t>Paolo Pasini  Governatore 2015-2016</a:t>
            </a:r>
            <a:endParaRPr lang="it-IT" altLang="it-IT" sz="1600" b="1" dirty="0" smtClean="0"/>
          </a:p>
          <a:p>
            <a:r>
              <a:rPr lang="it-IT" altLang="it-IT" sz="1400" b="1" dirty="0" smtClean="0"/>
              <a:t>                Distretto 2072 Emilia Romagna – Repubblica di San Marino</a:t>
            </a:r>
            <a:endParaRPr lang="it-IT" altLang="it-IT" sz="800" b="1" dirty="0" smtClean="0">
              <a:solidFill>
                <a:srgbClr val="FFC000"/>
              </a:solidFill>
            </a:endParaRPr>
          </a:p>
          <a:p>
            <a:r>
              <a:rPr lang="it-IT" sz="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</a:t>
            </a:r>
            <a:r>
              <a:rPr lang="it-IT" sz="7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</a:p>
          <a:p>
            <a:pPr algn="ctr"/>
            <a:r>
              <a:rPr 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18/19 giugno 2016 – </a:t>
            </a:r>
            <a:r>
              <a:rPr lang="it-IT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Palacongressi</a:t>
            </a:r>
            <a:r>
              <a:rPr 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 Rimini</a:t>
            </a:r>
          </a:p>
          <a:p>
            <a:pPr algn="ctr"/>
            <a:r>
              <a:rPr lang="it-IT" sz="1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III°</a:t>
            </a:r>
            <a:r>
              <a:rPr lang="it-IT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Congresso Distrettuale </a:t>
            </a:r>
          </a:p>
          <a:p>
            <a:endParaRPr lang="it-IT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8791" y="5815014"/>
            <a:ext cx="1114425" cy="993611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>
          <a:xfrm>
            <a:off x="7179470" y="5829300"/>
            <a:ext cx="10716" cy="1028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DSC_002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8317" y="1637568"/>
            <a:ext cx="10277856" cy="5143500"/>
          </a:xfrm>
          <a:prstGeom prst="rect">
            <a:avLst/>
          </a:prstGeom>
        </p:spPr>
      </p:pic>
      <p:pic>
        <p:nvPicPr>
          <p:cNvPr id="5" name="Immagine 4" descr="DSC_002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17264" y="2057611"/>
            <a:ext cx="8281028" cy="4144198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152207" y="540420"/>
            <a:ext cx="3377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DOPO UN ANNO</a:t>
            </a:r>
            <a:endParaRPr lang="it-IT" sz="3200" dirty="0"/>
          </a:p>
        </p:txBody>
      </p:sp>
    </p:spTree>
    <p:extLst>
      <p:ext uri="{BB962C8B-B14F-4D97-AF65-F5344CB8AC3E}">
        <p14:creationId xmlns="" xmlns:p14="http://schemas.microsoft.com/office/powerpoint/2010/main" val="57284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34" y="5829301"/>
            <a:ext cx="1520909" cy="84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1971676" y="5829300"/>
            <a:ext cx="10715" cy="10287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311258" y="5744389"/>
            <a:ext cx="82682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-27385" y="154524"/>
            <a:ext cx="9171385" cy="62071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none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Fondazione Rotary – Sala Operatoria, </a:t>
            </a:r>
            <a:r>
              <a:rPr lang="it-IT" altLang="it-IT" sz="2400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Kirtipur</a:t>
            </a:r>
            <a:r>
              <a:rPr lang="it-IT" altLang="it-IT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, Nepal</a:t>
            </a:r>
            <a:endParaRPr lang="it-IT" altLang="it-IT" sz="2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196704" y="5715001"/>
            <a:ext cx="48327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2000" b="1" dirty="0" smtClean="0"/>
              <a:t>Paolo Pasini  Governatore 2015-2016</a:t>
            </a:r>
            <a:endParaRPr lang="it-IT" altLang="it-IT" sz="1600" b="1" dirty="0" smtClean="0"/>
          </a:p>
          <a:p>
            <a:r>
              <a:rPr lang="it-IT" altLang="it-IT" sz="1400" b="1" dirty="0" smtClean="0"/>
              <a:t>                Distretto 2072 Emilia Romagna – Repubblica di San Marino</a:t>
            </a:r>
            <a:endParaRPr lang="it-IT" altLang="it-IT" sz="800" b="1" dirty="0" smtClean="0">
              <a:solidFill>
                <a:srgbClr val="FFC000"/>
              </a:solidFill>
            </a:endParaRPr>
          </a:p>
          <a:p>
            <a:r>
              <a:rPr lang="it-IT" sz="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</a:t>
            </a:r>
            <a:r>
              <a:rPr lang="it-IT" sz="7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</a:p>
          <a:p>
            <a:pPr algn="ctr"/>
            <a:r>
              <a:rPr 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18/19 giugno 2016 – </a:t>
            </a:r>
            <a:r>
              <a:rPr lang="it-IT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Palacongressi</a:t>
            </a:r>
            <a:r>
              <a:rPr 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 Rimini</a:t>
            </a:r>
          </a:p>
          <a:p>
            <a:pPr algn="ctr"/>
            <a:r>
              <a:rPr lang="it-IT" sz="1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III°</a:t>
            </a:r>
            <a:r>
              <a:rPr lang="it-IT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Congresso Distrettuale </a:t>
            </a:r>
          </a:p>
          <a:p>
            <a:endParaRPr lang="it-IT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8791" y="5815014"/>
            <a:ext cx="1114425" cy="993611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>
          <a:xfrm>
            <a:off x="7179470" y="5829300"/>
            <a:ext cx="10716" cy="1028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 descr=" Nepal articolo 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79" y="-97681"/>
            <a:ext cx="8070254" cy="75539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928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0" y="215900"/>
            <a:ext cx="2808288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GB" sz="3200" b="1" dirty="0">
                <a:solidFill>
                  <a:srgbClr val="993300"/>
                </a:solidFill>
                <a:latin typeface="Book Antiqua" charset="0"/>
              </a:rPr>
              <a:t>1988 </a:t>
            </a:r>
            <a:r>
              <a:rPr lang="en-GB" sz="3200" b="1" dirty="0" smtClean="0">
                <a:solidFill>
                  <a:srgbClr val="993300"/>
                </a:solidFill>
                <a:latin typeface="Book Antiqua" charset="0"/>
              </a:rPr>
              <a:t> </a:t>
            </a:r>
            <a:r>
              <a:rPr lang="en-GB" sz="3200" b="1" dirty="0">
                <a:solidFill>
                  <a:srgbClr val="993300"/>
                </a:solidFill>
                <a:latin typeface="Book Antiqua" charset="0"/>
              </a:rPr>
              <a:t>BOLOGNA</a:t>
            </a:r>
          </a:p>
          <a:p>
            <a:pPr algn="ctr" eaLnBrk="0" hangingPunct="0"/>
            <a:endParaRPr lang="en-GB" b="1" dirty="0">
              <a:solidFill>
                <a:srgbClr val="993300"/>
              </a:solidFill>
              <a:latin typeface="Book Antiqua" charset="0"/>
            </a:endParaRPr>
          </a:p>
          <a:p>
            <a:pPr algn="ctr" eaLnBrk="0" hangingPunct="0"/>
            <a:r>
              <a:rPr lang="en-GB" b="1" dirty="0" err="1">
                <a:solidFill>
                  <a:srgbClr val="993300"/>
                </a:solidFill>
                <a:latin typeface="Book Antiqua" charset="0"/>
              </a:rPr>
              <a:t>I</a:t>
            </a:r>
            <a:r>
              <a:rPr lang="en-GB" b="1" baseline="30000" dirty="0" err="1">
                <a:solidFill>
                  <a:srgbClr val="993300"/>
                </a:solidFill>
                <a:latin typeface="Book Antiqua" charset="0"/>
              </a:rPr>
              <a:t>a</a:t>
            </a:r>
            <a:r>
              <a:rPr lang="en-GB" b="1" baseline="30000" dirty="0">
                <a:solidFill>
                  <a:srgbClr val="993300"/>
                </a:solidFill>
                <a:latin typeface="Book Antiqua" charset="0"/>
              </a:rPr>
              <a:t> </a:t>
            </a:r>
            <a:r>
              <a:rPr lang="en-GB" b="1" dirty="0">
                <a:solidFill>
                  <a:srgbClr val="993300"/>
                </a:solidFill>
                <a:latin typeface="Book Antiqua" charset="0"/>
              </a:rPr>
              <a:t>MISSIONE</a:t>
            </a:r>
          </a:p>
          <a:p>
            <a:pPr algn="ctr" eaLnBrk="0" hangingPunct="0"/>
            <a:r>
              <a:rPr lang="en-GB" b="1" dirty="0" smtClean="0">
                <a:solidFill>
                  <a:srgbClr val="993300"/>
                </a:solidFill>
                <a:latin typeface="Book Antiqua" charset="0"/>
              </a:rPr>
              <a:t>UMANITARIA</a:t>
            </a:r>
            <a:endParaRPr lang="en-GB" b="1" dirty="0">
              <a:solidFill>
                <a:srgbClr val="993300"/>
              </a:solidFill>
              <a:latin typeface="Book Antiqua" charset="0"/>
            </a:endParaRPr>
          </a:p>
          <a:p>
            <a:pPr algn="ctr" eaLnBrk="0" hangingPunct="0"/>
            <a:endParaRPr lang="en-GB" b="1" dirty="0">
              <a:solidFill>
                <a:srgbClr val="993300"/>
              </a:solidFill>
              <a:latin typeface="Book Antiqua" charset="0"/>
            </a:endParaRPr>
          </a:p>
          <a:p>
            <a:pPr algn="ctr" eaLnBrk="0" hangingPunct="0"/>
            <a:r>
              <a:rPr lang="en-GB" b="1" dirty="0" err="1">
                <a:solidFill>
                  <a:srgbClr val="993300"/>
                </a:solidFill>
                <a:latin typeface="Book Antiqua" charset="0"/>
              </a:rPr>
              <a:t>Componenti</a:t>
            </a:r>
            <a:r>
              <a:rPr lang="en-GB" b="1" dirty="0">
                <a:solidFill>
                  <a:srgbClr val="993300"/>
                </a:solidFill>
                <a:latin typeface="Book Antiqua" charset="0"/>
              </a:rPr>
              <a:t> </a:t>
            </a:r>
          </a:p>
          <a:p>
            <a:pPr algn="ctr" eaLnBrk="0" hangingPunct="0"/>
            <a:r>
              <a:rPr lang="en-GB" b="1" dirty="0">
                <a:solidFill>
                  <a:srgbClr val="993300"/>
                </a:solidFill>
                <a:latin typeface="Book Antiqua" charset="0"/>
              </a:rPr>
              <a:t>del Team</a:t>
            </a:r>
          </a:p>
          <a:p>
            <a:pPr algn="ctr" eaLnBrk="0" hangingPunct="0"/>
            <a:r>
              <a:rPr lang="en-GB" b="1" dirty="0" err="1">
                <a:solidFill>
                  <a:srgbClr val="993300"/>
                </a:solidFill>
                <a:latin typeface="Book Antiqua" charset="0"/>
              </a:rPr>
              <a:t>sanitari</a:t>
            </a:r>
            <a:r>
              <a:rPr lang="en-GB" b="1" dirty="0">
                <a:solidFill>
                  <a:srgbClr val="993300"/>
                </a:solidFill>
                <a:latin typeface="Book Antiqua" charset="0"/>
              </a:rPr>
              <a:t> </a:t>
            </a:r>
          </a:p>
          <a:p>
            <a:pPr algn="ctr" eaLnBrk="0" hangingPunct="0"/>
            <a:r>
              <a:rPr lang="en-GB" b="1" dirty="0">
                <a:solidFill>
                  <a:srgbClr val="993300"/>
                </a:solidFill>
                <a:latin typeface="Book Antiqua" charset="0"/>
              </a:rPr>
              <a:t>del </a:t>
            </a:r>
            <a:r>
              <a:rPr lang="en-GB" b="1" dirty="0" err="1">
                <a:solidFill>
                  <a:srgbClr val="993300"/>
                </a:solidFill>
                <a:latin typeface="Book Antiqua" charset="0"/>
              </a:rPr>
              <a:t>Policlinico</a:t>
            </a:r>
            <a:endParaRPr lang="en-GB" b="1" dirty="0">
              <a:solidFill>
                <a:srgbClr val="993300"/>
              </a:solidFill>
              <a:latin typeface="Book Antiqua" charset="0"/>
            </a:endParaRPr>
          </a:p>
          <a:p>
            <a:pPr algn="ctr" eaLnBrk="0" hangingPunct="0"/>
            <a:r>
              <a:rPr lang="en-GB" b="1" dirty="0" err="1">
                <a:solidFill>
                  <a:srgbClr val="993300"/>
                </a:solidFill>
                <a:latin typeface="Book Antiqua" charset="0"/>
              </a:rPr>
              <a:t>S.Orsola</a:t>
            </a:r>
            <a:endParaRPr lang="en-GB" b="1" dirty="0">
              <a:solidFill>
                <a:srgbClr val="993300"/>
              </a:solidFill>
              <a:latin typeface="Book Antiqua" charset="0"/>
            </a:endParaRPr>
          </a:p>
        </p:txBody>
      </p:sp>
      <p:pic>
        <p:nvPicPr>
          <p:cNvPr id="6" name="Picture 3" descr="Macintosh HD:Users:paolo:Desktop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550" b="17206"/>
          <a:stretch>
            <a:fillRect/>
          </a:stretch>
        </p:blipFill>
        <p:spPr bwMode="auto">
          <a:xfrm>
            <a:off x="2840831" y="1"/>
            <a:ext cx="35433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Macintosh HD:Users:paolo:Desktop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84522"/>
            <a:ext cx="5040560" cy="507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SCN549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933056"/>
            <a:ext cx="3379862" cy="273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1156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4" name="Rectangle 5"/>
          <p:cNvSpPr>
            <a:spLocks noChangeArrowheads="1"/>
          </p:cNvSpPr>
          <p:nvPr/>
        </p:nvSpPr>
        <p:spPr bwMode="auto">
          <a:xfrm>
            <a:off x="2362200" y="2819402"/>
            <a:ext cx="109934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800" i="1">
                <a:solidFill>
                  <a:srgbClr val="F50B00"/>
                </a:solidFill>
                <a:latin typeface="Skia" charset="0"/>
              </a:rPr>
              <a:t/>
            </a:r>
            <a:br>
              <a:rPr lang="it-IT" sz="2800" i="1">
                <a:solidFill>
                  <a:srgbClr val="F50B00"/>
                </a:solidFill>
                <a:latin typeface="Skia" charset="0"/>
              </a:rPr>
            </a:br>
            <a:endParaRPr lang="it-IT" sz="3200" i="1">
              <a:solidFill>
                <a:srgbClr val="F50B00"/>
              </a:solidFill>
              <a:latin typeface="Skia" charset="0"/>
            </a:endParaRPr>
          </a:p>
        </p:txBody>
      </p:sp>
      <p:sp>
        <p:nvSpPr>
          <p:cNvPr id="217095" name="Rectangle 6"/>
          <p:cNvSpPr>
            <a:spLocks noChangeArrowheads="1"/>
          </p:cNvSpPr>
          <p:nvPr/>
        </p:nvSpPr>
        <p:spPr bwMode="auto">
          <a:xfrm>
            <a:off x="-152400" y="3352802"/>
            <a:ext cx="161750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800" i="1">
                <a:solidFill>
                  <a:srgbClr val="F50B00"/>
                </a:solidFill>
                <a:latin typeface="Skia" charset="0"/>
              </a:rPr>
              <a:t/>
            </a:r>
            <a:br>
              <a:rPr lang="it-IT" sz="2800" i="1">
                <a:solidFill>
                  <a:srgbClr val="F50B00"/>
                </a:solidFill>
                <a:latin typeface="Skia" charset="0"/>
              </a:rPr>
            </a:br>
            <a:endParaRPr lang="it-IT" sz="3200" i="1">
              <a:solidFill>
                <a:srgbClr val="F50B00"/>
              </a:solidFill>
              <a:latin typeface="Skia" charset="0"/>
            </a:endParaRPr>
          </a:p>
        </p:txBody>
      </p:sp>
      <p:sp>
        <p:nvSpPr>
          <p:cNvPr id="217096" name="Rectangle 7"/>
          <p:cNvSpPr>
            <a:spLocks noChangeArrowheads="1"/>
          </p:cNvSpPr>
          <p:nvPr/>
        </p:nvSpPr>
        <p:spPr bwMode="auto">
          <a:xfrm>
            <a:off x="-762000" y="3352802"/>
            <a:ext cx="161750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800" i="1">
                <a:solidFill>
                  <a:srgbClr val="F50B00"/>
                </a:solidFill>
                <a:latin typeface="Skia" charset="0"/>
              </a:rPr>
              <a:t/>
            </a:r>
            <a:br>
              <a:rPr lang="it-IT" sz="2800" i="1">
                <a:solidFill>
                  <a:srgbClr val="F50B00"/>
                </a:solidFill>
                <a:latin typeface="Skia" charset="0"/>
              </a:rPr>
            </a:br>
            <a:endParaRPr lang="it-IT" sz="3200" i="1">
              <a:solidFill>
                <a:srgbClr val="F50B00"/>
              </a:solidFill>
              <a:latin typeface="Skia" charset="0"/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00550" y="2590800"/>
            <a:ext cx="1943100" cy="8382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bIns="45720" anchor="t"/>
          <a:lstStyle/>
          <a:p>
            <a:pPr marL="0" indent="0"/>
            <a:endParaRPr lang="it-IT" sz="1600" dirty="0">
              <a:solidFill>
                <a:srgbClr val="FFFFFF"/>
              </a:solidFill>
              <a:latin typeface="Sk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6286500" y="5181601"/>
            <a:ext cx="1847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it-IT" sz="4800"/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1257300" y="2743201"/>
            <a:ext cx="5844779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800" i="1">
                <a:solidFill>
                  <a:srgbClr val="F50B00"/>
                </a:solidFill>
                <a:latin typeface="Skia" charset="0"/>
              </a:rPr>
              <a:t/>
            </a:r>
            <a:br>
              <a:rPr lang="it-IT" sz="2800" i="1">
                <a:solidFill>
                  <a:srgbClr val="F50B00"/>
                </a:solidFill>
                <a:latin typeface="Skia" charset="0"/>
              </a:rPr>
            </a:br>
            <a:endParaRPr lang="it-IT" sz="3200" i="1">
              <a:solidFill>
                <a:srgbClr val="F50B00"/>
              </a:solidFill>
              <a:latin typeface="Skia" charset="0"/>
            </a:endParaRP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2914650" y="5410200"/>
            <a:ext cx="2800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it-IT" sz="800">
              <a:solidFill>
                <a:srgbClr val="FFFFFF"/>
              </a:solidFill>
              <a:latin typeface="BookAntiqua" charset="0"/>
            </a:endParaRPr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4286250" y="472440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it-IT" sz="1800" u="sng"/>
          </a:p>
        </p:txBody>
      </p:sp>
      <p:pic>
        <p:nvPicPr>
          <p:cNvPr id="32" name="Picture 11" descr="Macintosh HD:A-RECORDS-PB-2010-04-14:AA-PPP:INTERPLAST:1 AAA-PPP-Interplast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8894"/>
            <a:ext cx="169486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" descr="Immagin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982" y="304801"/>
            <a:ext cx="2482154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magine 4" descr="ROTAR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792"/>
          <a:stretch>
            <a:fillRect/>
          </a:stretch>
        </p:blipFill>
        <p:spPr bwMode="auto">
          <a:xfrm>
            <a:off x="6087110" y="304801"/>
            <a:ext cx="1797257" cy="198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magine 34" descr="DSC_863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59" t="363" b="-363"/>
          <a:stretch/>
        </p:blipFill>
        <p:spPr>
          <a:xfrm rot="5400000">
            <a:off x="549985" y="2730869"/>
            <a:ext cx="2214728" cy="1243865"/>
          </a:xfrm>
          <a:prstGeom prst="rect">
            <a:avLst/>
          </a:prstGeom>
        </p:spPr>
      </p:pic>
      <p:pic>
        <p:nvPicPr>
          <p:cNvPr id="36" name="Immagine 35" descr="DSC_8640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82" t="1973" b="3057"/>
          <a:stretch/>
        </p:blipFill>
        <p:spPr>
          <a:xfrm rot="5400000">
            <a:off x="1747834" y="2799277"/>
            <a:ext cx="2474401" cy="1411504"/>
          </a:xfrm>
          <a:prstGeom prst="rect">
            <a:avLst/>
          </a:prstGeom>
        </p:spPr>
      </p:pic>
      <p:pic>
        <p:nvPicPr>
          <p:cNvPr id="37" name="Immagine 36" descr="DSC_864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1219" y="2872670"/>
            <a:ext cx="2210060" cy="1112662"/>
          </a:xfrm>
          <a:prstGeom prst="rect">
            <a:avLst/>
          </a:prstGeom>
        </p:spPr>
      </p:pic>
      <p:pic>
        <p:nvPicPr>
          <p:cNvPr id="38" name="Immagine 37" descr="DSC_8647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49" t="11266" r="8082"/>
          <a:stretch/>
        </p:blipFill>
        <p:spPr>
          <a:xfrm>
            <a:off x="3853776" y="4849454"/>
            <a:ext cx="1726335" cy="1475154"/>
          </a:xfrm>
          <a:prstGeom prst="rect">
            <a:avLst/>
          </a:prstGeom>
        </p:spPr>
      </p:pic>
      <p:pic>
        <p:nvPicPr>
          <p:cNvPr id="39" name="DSCN0643.JPG" descr="/Users/utente/Desktop/rotaRY/DSCN0643.JPG"/>
          <p:cNvPicPr>
            <a:picLocks noChangeAspect="1"/>
          </p:cNvPicPr>
          <p:nvPr/>
        </p:nvPicPr>
        <p:blipFill>
          <a:blip r:embed="rId10" r:link="rId11" cstate="print"/>
          <a:stretch>
            <a:fillRect/>
          </a:stretch>
        </p:blipFill>
        <p:spPr>
          <a:xfrm>
            <a:off x="6422784" y="2350902"/>
            <a:ext cx="1405436" cy="2498553"/>
          </a:xfrm>
          <a:prstGeom prst="rect">
            <a:avLst/>
          </a:prstGeom>
        </p:spPr>
      </p:pic>
      <p:pic>
        <p:nvPicPr>
          <p:cNvPr id="40" name="DSCN0646.JPG" descr="/Users/utente/Desktop/rotaRY/DSCN0646.JPG"/>
          <p:cNvPicPr>
            <a:picLocks noChangeAspect="1"/>
          </p:cNvPicPr>
          <p:nvPr/>
        </p:nvPicPr>
        <p:blipFill>
          <a:blip r:embed="rId12" r:link="rId13" cstate="print"/>
          <a:stretch>
            <a:fillRect/>
          </a:stretch>
        </p:blipFill>
        <p:spPr>
          <a:xfrm>
            <a:off x="1035417" y="4275138"/>
            <a:ext cx="1276945" cy="2270124"/>
          </a:xfrm>
          <a:prstGeom prst="rect">
            <a:avLst/>
          </a:prstGeom>
        </p:spPr>
      </p:pic>
      <p:pic>
        <p:nvPicPr>
          <p:cNvPr id="41" name="DSCN0639.JPG" descr="/Users/utente/Desktop/rotaRY/DSCN0639.JPG"/>
          <p:cNvPicPr>
            <a:picLocks noChangeAspect="1"/>
          </p:cNvPicPr>
          <p:nvPr/>
        </p:nvPicPr>
        <p:blipFill>
          <a:blip r:embed="rId14" r:link="rId15" cstate="print"/>
          <a:stretch>
            <a:fillRect/>
          </a:stretch>
        </p:blipFill>
        <p:spPr>
          <a:xfrm>
            <a:off x="2279282" y="4724401"/>
            <a:ext cx="1772369" cy="1801973"/>
          </a:xfrm>
          <a:prstGeom prst="rect">
            <a:avLst/>
          </a:prstGeom>
        </p:spPr>
      </p:pic>
      <p:sp>
        <p:nvSpPr>
          <p:cNvPr id="42" name="Rectangle 9"/>
          <p:cNvSpPr>
            <a:spLocks noChangeArrowheads="1"/>
          </p:cNvSpPr>
          <p:nvPr/>
        </p:nvSpPr>
        <p:spPr bwMode="auto">
          <a:xfrm>
            <a:off x="3028950" y="5562600"/>
            <a:ext cx="2800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it-IT" sz="800">
              <a:solidFill>
                <a:srgbClr val="FFFFFF"/>
              </a:solidFill>
              <a:latin typeface="BookAntiqua" charset="0"/>
            </a:endParaRPr>
          </a:p>
        </p:txBody>
      </p:sp>
      <p:pic>
        <p:nvPicPr>
          <p:cNvPr id="43" name="Immagine 42" descr="DSC_8641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4330191" y="3092536"/>
            <a:ext cx="2354151" cy="1159687"/>
          </a:xfrm>
          <a:prstGeom prst="rect">
            <a:avLst/>
          </a:prstGeom>
        </p:spPr>
      </p:pic>
      <p:pic>
        <p:nvPicPr>
          <p:cNvPr id="44" name="Immagine 43" descr="Schermata 2015-10-22 alle 11.43.13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869160"/>
            <a:ext cx="2499590" cy="14371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342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66850" y="365126"/>
            <a:ext cx="7886700" cy="1325563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66850" y="1825625"/>
            <a:ext cx="7886700" cy="4351338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4" name="Sottotitolo 2"/>
          <p:cNvSpPr txBox="1">
            <a:spLocks/>
          </p:cNvSpPr>
          <p:nvPr/>
        </p:nvSpPr>
        <p:spPr>
          <a:xfrm>
            <a:off x="1866900" y="144304"/>
            <a:ext cx="4800600" cy="671369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ALBANIA      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BOLIVIA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HONDURAS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BANGLADESH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INDIA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NEPAL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BUTHAN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TAILANDIA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CINA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TANZANIA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TOGO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UGANDA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ZAMBIA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TIBET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MYANMAR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BUTHAN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IRAQ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 smtClean="0"/>
              <a:t>VIETNAM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it-IT" dirty="0" smtClean="0"/>
          </a:p>
        </p:txBody>
      </p:sp>
      <p:pic>
        <p:nvPicPr>
          <p:cNvPr id="5" name="Picture 2" descr="http://4.bp.blogspot.com/-odyfgCv_9NI/TWfFD_zz0RI/AAAAAAAAL9g/G7OWwiCKkao/s1600/albania-flag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285751"/>
            <a:ext cx="58936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 descr="data:image/jpg;base64,/9j/4AAQSkZJRgABAQAAAQABAAD/2wBDAAkGBwgHBgkIBwgKCgkLDRYPDQwMDRsUFRAWIB0iIiAdHx8kKDQsJCYxJx8fLT0tMTU3Ojo6Iys/RD84QzQ5Ojf/2wBDAQoKCg0MDRoPDxo3JR8lNzc3Nzc3Nzc3Nzc3Nzc3Nzc3Nzc3Nzc3Nzc3Nzc3Nzc3Nzc3Nzc3Nzc3Nzc3Nzc3Nzf/wAARCACEAMQDASIAAhEBAxEB/8QAGwABAQEAAwEBAAAAAAAAAAAAAAcEAQIDBQb/xAA8EAABAgQBCAUKBgMBAAAAAAAAAQIDBAURFRIXIVRVgZPSEzFSkZQGIjIzQVFxcrGyBzQ1c3TBFFNh0f/EABsBAQACAwEBAAAAAAAAAAAAAAACAwEEBQYH/8QALhEAAgAEBAQGAQUBAAAAAAAAAAECAxFSBBVRoQUTFJESFiExMkEiM2FxweHw/9oADAMBAAIRAxEAPwD8fDrFVWEy9VqOlqaf8yL7vmO2L1XatR8ZF5jBC9VD+VPodrmrVn0CXhpDgX4LsjbjFV2rUfGReYYxVdq1HxkXmMV1F1FWT6aRYuyNuMVXatR8ZF5hjFV2rUfGReYxXUXUVY6aRYuyNuMVXatR8ZF5hjFV2rUfGReYxXUXUVY6aRYuyNuMVXatR8ZF5hjFV2rUfGReYxXUXUVY6aRYuyNuMVXatR8ZF5hjFV2rUfGReYxXUXUVY6aRYuyNuMVXatR8ZF5hjFV2rUfGReYxXUXUVY6aRYuyNuMVXatR8ZF5hjFV2rUfGReYxXUXUVY6aRYuyNuMVXatR8ZF5hjFV2rUfGReYxXUXUVY6aRYuyNuMVXatR8ZF5hjFV2rUfGReYxXUXUVY6aRYuyNuMVXatR8ZF5hjFV2rUfGReYxXUXUVY6aRYuyNuMVXatR8ZF5hjFV2rUfGReYxXUXUVY6aRYuyPqQKrU3NVXVSodeuReYGSX9BfiCSbNOPDyfE/xXZGSF6qH8qfQ7HWF6qH8qfQ7EToS/gjgAAmAAAAAAAAAAAAAAAAAAAAAAAAAAADk4OQDRLegvxAlvQX4gkjSmfJmWF6qH8qfQ7FHp/wCG8nMSErGWozDViQWPVEht0KrUU982MntOZ4bTjRcbwcLacWzKIOJ4ZQpVfYmO4binZsZPaczw2jNjJ7TmeG0xnmCu2ZPNMNrsTHcNxTs2MntOZ4bRmxk9pzPDaM8wV2zGaYbXYmO4binZsZPaczw2jNjJ7TmeG0Z5grtmM0w2r7Ex3DcU7NjJ7TmeG0ZsZPaczw2jPMFdsxmmG12JjuG4p2bGT2nM8NozYye05nhtGeYK7ZjNMNrsTHcNxTs2MltOZ4bRmxk9pzPDaM8wV2zGaYbXYmO4binZsZPaczw2jNjJ7TmeG0Z5grtmM0w2uxMdw3FOzYye05nhtGbGT2nM8NozzBXbMZphtdiY7huKdmxk9pzPDaM2MntOZ4bRnmCu2YzTDa7Ex3DcU7NjJ7TmeG0ZsZPaczw2jPMFdsxmmG1fYmO4FOzYye05nhtGbGS2nM8NozzBXbMZphtX2J1LegvxBQn/AIeSkuuSlQmFul9MNoLoeMYRqqi2NWPiEhxN12P2lG/R5D+LC+xpsMdG/R5D+LC+xpsPAz/1Iv5ZwF7AAFZkAAAAAAAHnHe+HCV8KH0jkt5iLZVT226wk26Iwei6EuvUfNk67TJyC2LCm4bUdfREXJtZbLe+j2H4ye8sY0rVmJJNfMvaqLGYrbKsNMpHte1E81zbXuns0qfLqapIV1spJZc2yNEv0DWqroa+jkPtZLotvbZbtW53sLwfxvwzXSqqv7IzFNgcLp6P/qlAnfKamSnRXiuidJFSGitaqIl/aqrZD7DXNe1Hw3I5qpdHNW6LvJNL9NOVeLAqsvFk4kuxViQlsj3NRFcqNVUTrydHsal1PqUHypc6d/x5iG+VioqMhy7WXVjFc1GQobFT3XVzlS5PF8HUtUlVqvcjK50bjdPxRRgdILnvhNdFh9G9UurMq+TvO555qjoWgAAAAAAAAAAAGOd9Y35f7UCd9Y35f7UHQlfBEGKN+jyH8WF9jTYY6N+jyH8WF9jTYac/9SL+WSXsAAVmQAAAAAAcp1p8TgdaGAR+gOVn4iRGRNDokxMM06LKqPT6m3yamqHBy56NCiIkKI1I0BnnR48ZqaVurvMhIv8A1Lqie49PKOkwqH5VurE+j4sjGe+PDZBaquWJ15K+xLKqrfq0afafPiTcaMq16pUxiyMzEd0VoqomhdNkRyL13W6aNLtC3RU+g4OdLjjhmp+jhSr+/r9ff9FvEoXOhUyW/ZJf4JqoOmatFfNwY0zHjROilYrlylg5T0VFW66Et5qonvX3rfvMRel/FRHs02qDW6P+WRfoohVGPIxmV2WprUp7HJCflPVypltulkcqrey9a6FumhPb9DySojKl5UPrUmx8KmwYnSNbFaqOWIrb5KX67Kq6V/5o0leMnQQOZMi9vC1Wv3p+30Q4XBFh5UUc1+rTW/sUxOoAHgyIAAAAAAAAAAABjnfWN+X+1AnfWN+X+1B0JXwRBijfpEh/FhfY02EnkqrUWyUsjZ6ZREgsRESKujzUPXFqlr81xVOnM4BNijbUa9TkZzLhdPCypglmLVLX5riqMWqWvzXFUh5em3oZ1LtZUwSzFqlr81xVGLVLX5riqPL029DOpdrKmCW4tUtfmuKpxi1S1+a4qjy9NvQzqXaypglmLVLX5riqMWqWvzXFUeXpt6GdS7WVNbKllsqL7DyiS0vEhdDEgQnwrKmQrEtp0Lo3qTHFqjr81xVGLVLX5riqSXAJy9piGdQWsp6QYKQWweiYkJqIiMyUyUROpLHoSzFqlr81xVOcWqWvzXFUPgE9+8xDO5drKkCWYtUtfmuKoxapa/NcVSPl6behnUu1lTBLMWqWvzXFUYtUtfmuKo8vTb0M6l2sqYJZi1S1+a4qjFqlr81xVHl6behnUu1lTBLcWqWvzXFU4xapa/NcVR5em3oZ1LtZUwSzFqlr81xVGLVLX5riqPL029DOpdrKPO+sb8v9qCYzNVqKvS89M9X+1QbUHBJkMKXiQzeB+vhZllPycv8AtN+iHqeUp+Tl/wBpv0Q9T0X2eej+TAABgAAAAAAAAAAAAAAAAAAAAAAAAAAAAAAzzHpp8AJj00+AJFi9jvKfk5f9pv0Q9TylPycv+037UPUj9kY/kwAARAAAAAAAAAAAAAAAAAAAAAAAAAAAAAAM8x6afAHMx6afAEixex0h5UOFDYj1s1iIiqiX0J8Dvlv7a9yAFlEbzlwVfohlv7a9yDLf217kAFEY5cGiGW/tr3IMt/bXuQAUQ5cGiGW/tr3IMt/bXuQAUQ5cGiGW/tr3IMt/bXuQAUQ5cGiGW/tr3IMt/bXuQAUQ5cGiGW/tr3IMt/bXuQAUQ5cGiGW/tr3IMt/bXuQAUQ5cGiGW/tr3IMt/bXuQAUQ5cGiGW/tr3IMt/bXuQAUQ5cGiGW/tr3IMt/bXuQAUQ5cGiGW/tr3IcZb+2vcgAohy4NEdIiucqKr16vcn/gAM0RJS4NEf/9k="/>
          <p:cNvSpPr>
            <a:spLocks noChangeAspect="1" noChangeArrowheads="1"/>
          </p:cNvSpPr>
          <p:nvPr/>
        </p:nvSpPr>
        <p:spPr bwMode="auto">
          <a:xfrm>
            <a:off x="5219679" y="5564903"/>
            <a:ext cx="5552726" cy="136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z="5000" dirty="0" smtClean="0">
                <a:latin typeface="Calibri" charset="0"/>
              </a:rPr>
              <a:t>20 paesi</a:t>
            </a:r>
            <a:endParaRPr lang="it-IT" sz="5000" dirty="0">
              <a:latin typeface="Calibri" charset="0"/>
            </a:endParaRPr>
          </a:p>
        </p:txBody>
      </p:sp>
      <p:pic>
        <p:nvPicPr>
          <p:cNvPr id="7" name="Picture 8" descr="http://t1.gstatic.com/images?q=tbn:ANd9GcS9LbFz1HyTin3p-8YHrouv11vSuzWVth2fsi3G5zfOEO05xKqjUDw80XWd4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857251"/>
            <a:ext cx="58936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http://www.flagsonline.it/Bandiere/Ico_band/hondur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892" y="1428750"/>
            <a:ext cx="564356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http://www.33ff.com/flags/L_flags/Bangladesh_flag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66" y="2000251"/>
            <a:ext cx="58935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http://www.33ff.com/flags/XL_flags/India_flag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67" y="2643188"/>
            <a:ext cx="56316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http://www.33ff.com/flags/XL_flags/Nepal_flag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66" y="3143251"/>
            <a:ext cx="626269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http://upload.wikimedia.org/wikipedia/commons/thumb/9/91/Flag_of_Bhutan.svg/300px-Flag_of_Bhutan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66" y="4214814"/>
            <a:ext cx="7239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http://www.rbvex.it/asiagif/thailgue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67" y="4910139"/>
            <a:ext cx="74414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http://www.33ff.com/flags/XL_flags_embossed/China_flag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66" y="5643564"/>
            <a:ext cx="80367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 descr="http://www.33ff.com/flags/XL_flags/Tanzania_flag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19" y="285750"/>
            <a:ext cx="857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6" descr="http://viaggi.globopix.net/bandiere/bandiera-togo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18" y="1143001"/>
            <a:ext cx="872729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8" descr="http://www.33ff.com/flags/XL_flags/Uganda_flag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19" y="2000251"/>
            <a:ext cx="88463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0" descr="http://upload.wikimedia.org/wikipedia/commons/thumb/0/06/Flag_of_Zambia.svg/300px-Flag_of_Zambia.sv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19" y="2857501"/>
            <a:ext cx="88463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2" descr="http://4.bp.blogspot.com/-2iPVhINrWbw/TiF94DU7D4I/AAAAAAAACa4/OQumKm0fuqM/s1600/BANDIERA_TIBE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19" y="3429000"/>
            <a:ext cx="96440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4" descr="http://www.33ff.com/flags/XL_flags/Iraq_flag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498" y="4643438"/>
            <a:ext cx="96440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3747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71650" y="365126"/>
            <a:ext cx="7886700" cy="1325563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1650" y="1825625"/>
            <a:ext cx="7886700" cy="4351338"/>
          </a:xfrm>
        </p:spPr>
        <p:txBody>
          <a:bodyPr/>
          <a:lstStyle/>
          <a:p>
            <a:endParaRPr lang="it-IT"/>
          </a:p>
        </p:txBody>
      </p:sp>
      <p:pic>
        <p:nvPicPr>
          <p:cNvPr id="4" name="Segnaposto contenuto 3" descr="Schermata 2015-06-12 alle 11.37.2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4" b="11059"/>
          <a:stretch/>
        </p:blipFill>
        <p:spPr>
          <a:xfrm>
            <a:off x="1763688" y="43399"/>
            <a:ext cx="5544616" cy="68146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805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65126"/>
            <a:ext cx="9163050" cy="132556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67075" y="2060575"/>
            <a:ext cx="42386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 anchor="ctr"/>
          <a:lstStyle/>
          <a:p>
            <a:pPr marL="39688" algn="ctr"/>
            <a:endParaRPr lang="it-IT" sz="1200" b="1">
              <a:solidFill>
                <a:srgbClr val="993300"/>
              </a:solidFill>
              <a:latin typeface="Book Antiqua" charset="0"/>
              <a:sym typeface="Trajan Pro Bold" charset="0"/>
            </a:endParaRPr>
          </a:p>
        </p:txBody>
      </p:sp>
      <p:pic>
        <p:nvPicPr>
          <p:cNvPr id="5" name="Picture 3" descr="INTERETHNOS-FLAG3r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1976"/>
            <a:ext cx="1656184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Macintosh HD:Users:paolo:Desktop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2" t="2162" r="4462" b="79941"/>
          <a:stretch>
            <a:fillRect/>
          </a:stretch>
        </p:blipFill>
        <p:spPr bwMode="auto">
          <a:xfrm>
            <a:off x="2699792" y="548680"/>
            <a:ext cx="3024708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0" y="3044825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sz="4000" b="1" i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  <a:ea typeface="ＭＳ Ｐゴシック" charset="0"/>
                <a:cs typeface="ＭＳ Ｐゴシック" charset="0"/>
              </a:rPr>
              <a:t>Interethnos</a:t>
            </a:r>
            <a:r>
              <a:rPr lang="it-IT" sz="40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  <a:ea typeface="ＭＳ Ｐゴシック" charset="0"/>
                <a:cs typeface="ＭＳ Ｐゴシック" charset="0"/>
              </a:rPr>
              <a:t> - </a:t>
            </a:r>
            <a:r>
              <a:rPr lang="it-IT" sz="4000" b="1" i="1" dirty="0" err="1" smtClean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  <a:ea typeface="ＭＳ Ｐゴシック" charset="0"/>
                <a:cs typeface="ＭＳ Ｐゴシック" charset="0"/>
              </a:rPr>
              <a:t>Interplast</a:t>
            </a:r>
            <a:r>
              <a:rPr lang="it-IT" sz="40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  <a:ea typeface="ＭＳ Ｐゴシック" charset="0"/>
                <a:cs typeface="ＭＳ Ｐゴシック" charset="0"/>
              </a:rPr>
              <a:t> Italy</a:t>
            </a:r>
            <a:r>
              <a:rPr lang="it-IT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  <a:ea typeface="ＭＳ Ｐゴシック" charset="0"/>
                <a:cs typeface="ＭＳ Ｐゴシック" charset="0"/>
              </a:rPr>
              <a:t> </a:t>
            </a:r>
            <a:br>
              <a:rPr lang="it-IT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fa parte di un gruppo Internazionale</a:t>
            </a:r>
            <a:b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800" b="1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Europa </a:t>
            </a:r>
            <a:br>
              <a:rPr lang="it-IT" sz="2800" b="1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(Germania, Olanda, Francia , Gran Bretagna)</a:t>
            </a:r>
            <a:b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it-IT" sz="2800" b="1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Stati Uniti </a:t>
            </a:r>
            <a:r>
              <a:rPr lang="it-IT" sz="2800" b="1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e </a:t>
            </a:r>
            <a:r>
              <a:rPr lang="it-IT" sz="2800" b="1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Australia</a:t>
            </a:r>
            <a: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 </a:t>
            </a:r>
            <a:b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i programmi da portare a termine vengono discussi in accordo </a:t>
            </a:r>
            <a: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con </a:t>
            </a:r>
            <a: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gli altri gruppi Internazionali</a:t>
            </a:r>
            <a:endParaRPr lang="it-IT" sz="2800" dirty="0">
              <a:solidFill>
                <a:srgbClr val="993300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1" descr="Immagine 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359" b="19719"/>
          <a:stretch>
            <a:fillRect/>
          </a:stretch>
        </p:blipFill>
        <p:spPr bwMode="auto">
          <a:xfrm>
            <a:off x="6552400" y="5727147"/>
            <a:ext cx="188595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0399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71825" y="2060575"/>
            <a:ext cx="42386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 anchor="ctr"/>
          <a:lstStyle/>
          <a:p>
            <a:pPr marL="39688" algn="ctr"/>
            <a:endParaRPr lang="it-IT" sz="1200" b="1">
              <a:solidFill>
                <a:srgbClr val="993300"/>
              </a:solidFill>
              <a:latin typeface="Book Antiqua" charset="0"/>
              <a:sym typeface="Trajan Pro Bold" charset="0"/>
            </a:endParaRPr>
          </a:p>
        </p:txBody>
      </p:sp>
      <p:pic>
        <p:nvPicPr>
          <p:cNvPr id="5" name="Picture 3" descr="INTERETHNOS-FLAG3r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19188"/>
            <a:ext cx="1505968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Macintosh HD:Users:paolo:Desktop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2" t="2162" r="4462" b="79941"/>
          <a:stretch>
            <a:fillRect/>
          </a:stretch>
        </p:blipFill>
        <p:spPr bwMode="auto">
          <a:xfrm>
            <a:off x="2483768" y="1124744"/>
            <a:ext cx="316835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123950" y="2997200"/>
            <a:ext cx="62865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54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              </a:t>
            </a:r>
            <a:br>
              <a:rPr lang="it-IT" sz="54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it-IT" sz="54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it-IT" sz="54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it-IT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Il </a:t>
            </a:r>
            <a:r>
              <a:rPr lang="it-IT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ook Antiqua" charset="0"/>
                <a:ea typeface="ＭＳ Ｐゴシック" charset="0"/>
                <a:cs typeface="ＭＳ Ｐゴシック" charset="0"/>
              </a:rPr>
              <a:t>TEAM</a:t>
            </a:r>
            <a:r>
              <a:rPr lang="it-IT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è composto  da:</a:t>
            </a:r>
            <a:br>
              <a:rPr lang="it-IT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it-IT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it-IT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- chirurghi plastici ricostruttivi</a:t>
            </a:r>
            <a:b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- anestesisti</a:t>
            </a:r>
            <a:b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- strumentisti</a:t>
            </a:r>
            <a:b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- infermieri di rianimazione</a:t>
            </a:r>
            <a:br>
              <a:rPr lang="it-IT" sz="2800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endParaRPr lang="it-IT" sz="5400" dirty="0">
              <a:latin typeface="Trajan Pro Bold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025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3500" y="339726"/>
            <a:ext cx="7886700" cy="13255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24225" y="2035175"/>
            <a:ext cx="42386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 anchor="ctr"/>
          <a:lstStyle/>
          <a:p>
            <a:pPr marL="39688" algn="ctr"/>
            <a:endParaRPr lang="it-IT" sz="1200" b="1">
              <a:solidFill>
                <a:srgbClr val="993300"/>
              </a:solidFill>
              <a:latin typeface="Book Antiqua" charset="0"/>
              <a:sym typeface="Trajan Pro Bold" charset="0"/>
            </a:endParaRPr>
          </a:p>
        </p:txBody>
      </p:sp>
      <p:pic>
        <p:nvPicPr>
          <p:cNvPr id="5" name="Picture 3" descr="INTERETHNOS-FLAG3r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0688"/>
            <a:ext cx="1512168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Macintosh HD:Users:paolo:Desktop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2" t="2162" r="4462" b="79941"/>
          <a:stretch>
            <a:fillRect/>
          </a:stretch>
        </p:blipFill>
        <p:spPr bwMode="auto">
          <a:xfrm>
            <a:off x="2123728" y="620688"/>
            <a:ext cx="331274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2276872"/>
            <a:ext cx="8964488" cy="1077218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3600" b="1" dirty="0" err="1">
                <a:solidFill>
                  <a:srgbClr val="993300"/>
                </a:solidFill>
                <a:latin typeface="Book Antiqua" charset="0"/>
              </a:rPr>
              <a:t>Volontari</a:t>
            </a:r>
            <a:r>
              <a:rPr lang="en-GB" sz="3600" b="1" dirty="0">
                <a:solidFill>
                  <a:srgbClr val="993300"/>
                </a:solidFill>
                <a:latin typeface="Book Antiqua" charset="0"/>
              </a:rPr>
              <a:t>- </a:t>
            </a:r>
            <a:r>
              <a:rPr lang="en-GB" sz="2800" b="1" dirty="0">
                <a:solidFill>
                  <a:srgbClr val="993300"/>
                </a:solidFill>
                <a:latin typeface="Book Antiqua" charset="0"/>
              </a:rPr>
              <a:t>NESSUNO E’ RETRIBUITO</a:t>
            </a:r>
            <a:r>
              <a:rPr lang="en-GB" sz="2800" b="1" dirty="0" smtClean="0">
                <a:solidFill>
                  <a:srgbClr val="993300"/>
                </a:solidFill>
                <a:latin typeface="Book Antiqua" charset="0"/>
              </a:rPr>
              <a:t> </a:t>
            </a:r>
          </a:p>
          <a:p>
            <a:pPr algn="ctr" eaLnBrk="0" hangingPunct="0"/>
            <a:r>
              <a:rPr lang="it-IT" sz="2800" b="1" dirty="0" err="1">
                <a:solidFill>
                  <a:srgbClr val="993300"/>
                </a:solidFill>
                <a:latin typeface="Book Antiqua" charset="0"/>
              </a:rPr>
              <a:t>P</a:t>
            </a:r>
            <a:r>
              <a:rPr lang="en-GB" sz="2800" b="1" dirty="0" err="1">
                <a:solidFill>
                  <a:srgbClr val="993300"/>
                </a:solidFill>
                <a:latin typeface="Book Antiqua" charset="0"/>
              </a:rPr>
              <a:t>er</a:t>
            </a:r>
            <a:r>
              <a:rPr lang="en-GB" sz="2800" b="1" dirty="0">
                <a:solidFill>
                  <a:srgbClr val="993300"/>
                </a:solidFill>
                <a:latin typeface="Book Antiqua" charset="0"/>
              </a:rPr>
              <a:t> le </a:t>
            </a:r>
            <a:r>
              <a:rPr lang="en-GB" sz="2800" b="1" dirty="0" err="1">
                <a:solidFill>
                  <a:srgbClr val="993300"/>
                </a:solidFill>
                <a:latin typeface="Book Antiqua" charset="0"/>
              </a:rPr>
              <a:t>missioni</a:t>
            </a:r>
            <a:r>
              <a:rPr lang="en-GB" sz="2800" b="1" dirty="0">
                <a:solidFill>
                  <a:srgbClr val="993300"/>
                </a:solidFill>
                <a:latin typeface="Book Antiqua" charset="0"/>
              </a:rPr>
              <a:t> </a:t>
            </a:r>
            <a:r>
              <a:rPr lang="en-GB" sz="2800" b="1" dirty="0" err="1">
                <a:solidFill>
                  <a:srgbClr val="993300"/>
                </a:solidFill>
                <a:latin typeface="Book Antiqua" charset="0"/>
              </a:rPr>
              <a:t>vengono</a:t>
            </a:r>
            <a:r>
              <a:rPr lang="en-GB" sz="2800" b="1" dirty="0">
                <a:solidFill>
                  <a:srgbClr val="993300"/>
                </a:solidFill>
                <a:latin typeface="Book Antiqua" charset="0"/>
              </a:rPr>
              <a:t> </a:t>
            </a:r>
            <a:r>
              <a:rPr lang="en-GB" sz="2800" b="1" dirty="0" err="1">
                <a:solidFill>
                  <a:srgbClr val="993300"/>
                </a:solidFill>
                <a:latin typeface="Book Antiqua" charset="0"/>
              </a:rPr>
              <a:t>utilizzate</a:t>
            </a:r>
            <a:r>
              <a:rPr lang="en-GB" sz="2800" b="1" dirty="0">
                <a:solidFill>
                  <a:srgbClr val="993300"/>
                </a:solidFill>
                <a:latin typeface="Book Antiqua" charset="0"/>
              </a:rPr>
              <a:t> le </a:t>
            </a:r>
            <a:r>
              <a:rPr lang="en-GB" sz="2800" b="1" dirty="0" err="1">
                <a:solidFill>
                  <a:srgbClr val="993300"/>
                </a:solidFill>
                <a:latin typeface="Book Antiqua" charset="0"/>
              </a:rPr>
              <a:t>ferie</a:t>
            </a:r>
            <a:endParaRPr lang="en-GB" sz="2800" b="1" dirty="0">
              <a:solidFill>
                <a:srgbClr val="993300"/>
              </a:solidFill>
              <a:latin typeface="Book Antiqua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1271588" y="3403600"/>
            <a:ext cx="5829300" cy="411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Operiamo pazienti che mai avrebbero potuto essere operati</a:t>
            </a:r>
          </a:p>
          <a:p>
            <a:r>
              <a:rPr lang="it-IT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Estrema povertà</a:t>
            </a:r>
          </a:p>
          <a:p>
            <a:r>
              <a:rPr lang="it-IT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Mancanza di medici specialisti in chirurgia</a:t>
            </a:r>
          </a:p>
          <a:p>
            <a:pPr>
              <a:buFont typeface="Arial" panose="020B0604020202020204" pitchFamily="34" charset="0"/>
              <a:buNone/>
            </a:pPr>
            <a:r>
              <a:rPr lang="it-IT" dirty="0" smtClean="0">
                <a:solidFill>
                  <a:srgbClr val="9933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     Plastica Ricostruttiva</a:t>
            </a:r>
            <a:endParaRPr lang="it-IT" dirty="0">
              <a:solidFill>
                <a:srgbClr val="993300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731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0" y="365126"/>
            <a:ext cx="7886700" cy="13255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09925" y="2060575"/>
            <a:ext cx="42386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 anchor="ctr"/>
          <a:lstStyle/>
          <a:p>
            <a:pPr marL="39688" algn="ctr"/>
            <a:endParaRPr lang="it-IT" sz="1200" b="1">
              <a:solidFill>
                <a:srgbClr val="993300"/>
              </a:solidFill>
              <a:latin typeface="Book Antiqua" charset="0"/>
              <a:sym typeface="Trajan Pro Bold" charset="0"/>
            </a:endParaRPr>
          </a:p>
        </p:txBody>
      </p:sp>
      <p:pic>
        <p:nvPicPr>
          <p:cNvPr id="5" name="Picture 3" descr="INTERETHNOS-FLAG3r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0648"/>
            <a:ext cx="2232248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567870" y="2152863"/>
            <a:ext cx="68580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5400" smtClean="0">
                <a:solidFill>
                  <a:srgbClr val="993300"/>
                </a:solidFill>
                <a:latin typeface="Book Antiqua" charset="0"/>
              </a:rPr>
              <a:t>DIDATTICA</a:t>
            </a:r>
            <a:endParaRPr lang="it-IT" sz="5400" dirty="0" smtClean="0">
              <a:solidFill>
                <a:srgbClr val="993300"/>
              </a:solidFill>
              <a:latin typeface="Book Antiqua" charset="0"/>
            </a:endParaRPr>
          </a:p>
        </p:txBody>
      </p:sp>
      <p:pic>
        <p:nvPicPr>
          <p:cNvPr id="7" name="Picture 1" descr="Immagine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359" b="19719"/>
          <a:stretch>
            <a:fillRect/>
          </a:stretch>
        </p:blipFill>
        <p:spPr bwMode="auto">
          <a:xfrm>
            <a:off x="251520" y="49214"/>
            <a:ext cx="5832648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65" y="3674269"/>
            <a:ext cx="3172587" cy="316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1450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ヒラギノ角ゴ Pro W3"/>
        <a:cs typeface="ヒラギノ角ゴ Pro W3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35414</TotalTime>
  <Words>818</Words>
  <Application>Microsoft Office PowerPoint</Application>
  <PresentationFormat>Presentazione su schermo (4:3)</PresentationFormat>
  <Paragraphs>247</Paragraphs>
  <Slides>30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Leonardo Deangelis</cp:lastModifiedBy>
  <cp:revision>116</cp:revision>
  <cp:lastPrinted>1601-01-01T00:00:00Z</cp:lastPrinted>
  <dcterms:created xsi:type="dcterms:W3CDTF">1601-01-01T00:00:00Z</dcterms:created>
  <dcterms:modified xsi:type="dcterms:W3CDTF">2016-06-15T14:15:54Z</dcterms:modified>
</cp:coreProperties>
</file>