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60" r:id="rId2"/>
    <p:sldId id="261" r:id="rId3"/>
    <p:sldId id="262" r:id="rId4"/>
    <p:sldId id="360" r:id="rId5"/>
    <p:sldId id="357" r:id="rId6"/>
    <p:sldId id="358" r:id="rId7"/>
    <p:sldId id="359" r:id="rId8"/>
    <p:sldId id="263" r:id="rId9"/>
    <p:sldId id="264" r:id="rId10"/>
    <p:sldId id="325" r:id="rId11"/>
    <p:sldId id="326" r:id="rId12"/>
    <p:sldId id="327" r:id="rId13"/>
    <p:sldId id="380" r:id="rId14"/>
    <p:sldId id="382" r:id="rId15"/>
    <p:sldId id="383" r:id="rId16"/>
    <p:sldId id="384" r:id="rId17"/>
    <p:sldId id="385" r:id="rId18"/>
    <p:sldId id="386" r:id="rId19"/>
    <p:sldId id="387" r:id="rId20"/>
    <p:sldId id="363" r:id="rId21"/>
    <p:sldId id="367" r:id="rId22"/>
    <p:sldId id="368" r:id="rId23"/>
    <p:sldId id="369" r:id="rId24"/>
    <p:sldId id="388" r:id="rId25"/>
    <p:sldId id="391" r:id="rId26"/>
    <p:sldId id="393" r:id="rId27"/>
    <p:sldId id="392" r:id="rId28"/>
    <p:sldId id="389" r:id="rId29"/>
    <p:sldId id="373" r:id="rId30"/>
    <p:sldId id="374" r:id="rId31"/>
    <p:sldId id="375" r:id="rId32"/>
    <p:sldId id="376" r:id="rId33"/>
    <p:sldId id="377" r:id="rId34"/>
    <p:sldId id="378" r:id="rId35"/>
    <p:sldId id="379" r:id="rId36"/>
  </p:sldIdLst>
  <p:sldSz cx="9144000" cy="6858000" type="screen4x3"/>
  <p:notesSz cx="6808788" cy="99409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07" autoAdjust="0"/>
    <p:restoredTop sz="48820" autoAdjust="0"/>
  </p:normalViewPr>
  <p:slideViewPr>
    <p:cSldViewPr>
      <p:cViewPr>
        <p:scale>
          <a:sx n="40" d="100"/>
          <a:sy n="40" d="100"/>
        </p:scale>
        <p:origin x="-40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74" y="253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4644"/>
    </p:cViewPr>
  </p:sorterViewPr>
  <p:notesViewPr>
    <p:cSldViewPr>
      <p:cViewPr>
        <p:scale>
          <a:sx n="70" d="100"/>
          <a:sy n="70" d="100"/>
        </p:scale>
        <p:origin x="-2052" y="504"/>
      </p:cViewPr>
      <p:guideLst>
        <p:guide orient="horz" pos="3080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ms\hq\GVA11\Home\greenw\My%20Documents\Michel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246C"/>
              </a:solidFill>
            </a:ln>
          </c:spPr>
          <c:marker>
            <c:symbol val="none"/>
          </c:marker>
          <c:cat>
            <c:numRef>
              <c:f>Sheet6!$A$5:$A$32</c:f>
              <c:numCache>
                <c:formatCode>0</c:formatCode>
                <c:ptCount val="2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</c:numCache>
            </c:numRef>
          </c:cat>
          <c:val>
            <c:numRef>
              <c:f>Sheet6!$H$5:$H$32</c:f>
              <c:numCache>
                <c:formatCode>#,##0</c:formatCode>
                <c:ptCount val="28"/>
                <c:pt idx="0">
                  <c:v>350000</c:v>
                </c:pt>
                <c:pt idx="1">
                  <c:v>261000</c:v>
                </c:pt>
                <c:pt idx="2">
                  <c:v>233000</c:v>
                </c:pt>
                <c:pt idx="3">
                  <c:v>134000</c:v>
                </c:pt>
                <c:pt idx="4">
                  <c:v>137000</c:v>
                </c:pt>
                <c:pt idx="5">
                  <c:v>76000</c:v>
                </c:pt>
                <c:pt idx="6">
                  <c:v>73000</c:v>
                </c:pt>
                <c:pt idx="7">
                  <c:v>60000</c:v>
                </c:pt>
                <c:pt idx="8">
                  <c:v>33000</c:v>
                </c:pt>
                <c:pt idx="9">
                  <c:v>18000</c:v>
                </c:pt>
                <c:pt idx="10">
                  <c:v>10000</c:v>
                </c:pt>
                <c:pt idx="11">
                  <c:v>10000</c:v>
                </c:pt>
                <c:pt idx="12">
                  <c:v>719</c:v>
                </c:pt>
                <c:pt idx="13">
                  <c:v>483</c:v>
                </c:pt>
                <c:pt idx="14">
                  <c:v>1918</c:v>
                </c:pt>
                <c:pt idx="15">
                  <c:v>784</c:v>
                </c:pt>
                <c:pt idx="16">
                  <c:v>1255</c:v>
                </c:pt>
                <c:pt idx="17">
                  <c:v>1979</c:v>
                </c:pt>
                <c:pt idx="18">
                  <c:v>1997</c:v>
                </c:pt>
                <c:pt idx="19">
                  <c:v>1315</c:v>
                </c:pt>
                <c:pt idx="20">
                  <c:v>1651</c:v>
                </c:pt>
                <c:pt idx="21">
                  <c:v>1604</c:v>
                </c:pt>
                <c:pt idx="22">
                  <c:v>1352</c:v>
                </c:pt>
                <c:pt idx="23">
                  <c:v>650</c:v>
                </c:pt>
                <c:pt idx="24">
                  <c:v>223</c:v>
                </c:pt>
                <c:pt idx="25">
                  <c:v>416</c:v>
                </c:pt>
                <c:pt idx="26">
                  <c:v>359</c:v>
                </c:pt>
                <c:pt idx="27">
                  <c:v>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32800"/>
        <c:axId val="92334336"/>
      </c:lineChart>
      <c:catAx>
        <c:axId val="923328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20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233433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9233433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2332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1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1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1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1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1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1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1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0" y="1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82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17563" y="869950"/>
            <a:ext cx="5692775" cy="427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34084" y="5431430"/>
            <a:ext cx="5861881" cy="513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73836" cy="55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156214" y="0"/>
            <a:ext cx="3173836" cy="55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0" y="10861161"/>
            <a:ext cx="3173836" cy="55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156214" y="10861161"/>
            <a:ext cx="3173836" cy="55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pPr>
              <a:defRPr/>
            </a:pPr>
            <a:fld id="{F5885E7A-82BA-45E6-8DCA-3380583B7C6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905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1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43" cy="1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858570" y="9445152"/>
            <a:ext cx="2950218" cy="495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EBEE59-1584-49AA-B32A-D30DEB156C86}" type="slidenum">
              <a:rPr 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4112" cy="3724275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9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5996" indent="-286922" defTabSz="93249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7686" indent="-229537" defTabSz="93249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6761" indent="-229537" defTabSz="93249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5835" indent="-229537" defTabSz="93249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4910" indent="-229537" defTabSz="93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3984" indent="-229537" defTabSz="93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3059" indent="-229537" defTabSz="93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2133" indent="-229537" defTabSz="93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8477EA-7E06-4826-B161-64C83375AE8F}" type="slidenum">
              <a:rPr 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3816928" y="7991"/>
            <a:ext cx="2918733" cy="5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05" tIns="43400" rIns="86805" bIns="43400" anchor="ctr"/>
          <a:lstStyle/>
          <a:p>
            <a:pPr defTabSz="883081"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268" name="Rectangle 3"/>
          <p:cNvSpPr>
            <a:spLocks noChangeArrowheads="1"/>
          </p:cNvSpPr>
          <p:nvPr/>
        </p:nvSpPr>
        <p:spPr bwMode="auto">
          <a:xfrm>
            <a:off x="3816928" y="10206187"/>
            <a:ext cx="2918733" cy="5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600" tIns="0" rIns="18600" bIns="0" anchor="b"/>
          <a:lstStyle/>
          <a:p>
            <a:pPr algn="r" defTabSz="9898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39269" name="Rectangle 4"/>
          <p:cNvSpPr>
            <a:spLocks noChangeArrowheads="1"/>
          </p:cNvSpPr>
          <p:nvPr/>
        </p:nvSpPr>
        <p:spPr bwMode="auto">
          <a:xfrm>
            <a:off x="-1591" y="10206187"/>
            <a:ext cx="2920324" cy="5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05" tIns="43400" rIns="86805" bIns="43400" anchor="ctr"/>
          <a:lstStyle/>
          <a:p>
            <a:pPr defTabSz="883081"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270" name="Rectangle 5"/>
          <p:cNvSpPr>
            <a:spLocks noChangeArrowheads="1"/>
          </p:cNvSpPr>
          <p:nvPr/>
        </p:nvSpPr>
        <p:spPr bwMode="auto">
          <a:xfrm>
            <a:off x="-1591" y="7991"/>
            <a:ext cx="2920324" cy="5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05" tIns="43400" rIns="86805" bIns="43400" anchor="ctr"/>
          <a:lstStyle/>
          <a:p>
            <a:pPr defTabSz="883081"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27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55663"/>
            <a:ext cx="5280025" cy="3960812"/>
          </a:xfrm>
          <a:ln w="12700" cap="flat">
            <a:solidFill>
              <a:schemeClr val="tx1"/>
            </a:solidFill>
          </a:ln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7713"/>
            <a:ext cx="4964112" cy="3724275"/>
          </a:xfrm>
          <a:ln/>
        </p:spPr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5468745" y="9187609"/>
            <a:ext cx="678934" cy="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4" tIns="45721" rIns="91444" bIns="45721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F74092-2A07-4B43-B4C9-C48571DCBB24}" type="slidenum">
              <a:rPr lang="en-US" sz="12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13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06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14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6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5885E7A-82BA-45E6-8DCA-3380583B7C62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19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2800" y="866775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5885E7A-82BA-45E6-8DCA-3380583B7C62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729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17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67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18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5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7312A0-1F12-4304-941B-B5FD0CF66B4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68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66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20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67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0982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099" indent="-285807" defTabSz="90982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229" indent="-228646" defTabSz="90982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520" indent="-228646" defTabSz="90982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811" indent="-228646" defTabSz="90982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5103" indent="-228646" defTabSz="90982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2394" indent="-228646" defTabSz="90982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686" indent="-228646" defTabSz="90982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977" indent="-228646" defTabSz="90982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49CD5E-1313-42CB-BC21-A594C37C8839}" type="datetime1">
              <a:rPr lang="en-GB" altLang="en-US" sz="1200" b="0">
                <a:solidFill>
                  <a:srgbClr val="000000"/>
                </a:solidFill>
              </a:rPr>
              <a:pPr eaLnBrk="1" hangingPunct="1"/>
              <a:t>17/06/2016</a:t>
            </a:fld>
            <a:endParaRPr lang="en-GB" altLang="en-US" sz="1200" b="0" dirty="0">
              <a:solidFill>
                <a:srgbClr val="000000"/>
              </a:solidFill>
            </a:endParaRP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82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099" indent="-285807" defTabSz="90982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229" indent="-228646" defTabSz="90982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520" indent="-228646" defTabSz="90982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811" indent="-228646" defTabSz="90982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5103" indent="-228646" defTabSz="90982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2394" indent="-228646" defTabSz="90982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686" indent="-228646" defTabSz="90982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977" indent="-228646" defTabSz="90982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2AE5FC-B8DD-425D-BADD-1775DAB34CAE}" type="slidenum">
              <a:rPr lang="en-GB" altLang="en-US" sz="1200" b="0">
                <a:solidFill>
                  <a:srgbClr val="000000"/>
                </a:solidFill>
              </a:rPr>
              <a:pPr eaLnBrk="1" hangingPunct="1"/>
              <a:t>21</a:t>
            </a:fld>
            <a:endParaRPr lang="en-GB" altLang="en-US" sz="1200" b="0" dirty="0">
              <a:solidFill>
                <a:srgbClr val="000000"/>
              </a:solidFill>
            </a:endParaRPr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7713"/>
            <a:ext cx="4965700" cy="3724275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22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67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23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75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91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58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DD66-0DD3-40BE-B9E7-73527E483E95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5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5885E7A-82BA-45E6-8DCA-3380583B7C62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093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624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5885E7A-82BA-45E6-8DCA-3380583B7C62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75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29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6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54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7713"/>
            <a:ext cx="4964112" cy="3724275"/>
          </a:xfrm>
          <a:ln/>
        </p:spPr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D40675-C407-4594-BDFF-51A794B55E8B}" type="slidenum">
              <a:rPr lang="en-US">
                <a:solidFill>
                  <a:srgbClr val="000000"/>
                </a:solidFill>
              </a:rPr>
              <a:pPr eaLnBrk="1" hangingPunct="1"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FF61-5A82-4CE5-992D-CC3D22721840}" type="slidenum">
              <a:rPr lang="en-US" smtClean="0"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14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32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260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33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45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65700" cy="3725862"/>
          </a:xfrm>
          <a:ln/>
        </p:spPr>
      </p:sp>
      <p:sp>
        <p:nvSpPr>
          <p:cNvPr id="29699" name="Notes Placeholder 1"/>
          <p:cNvSpPr>
            <a:spLocks noGrp="1"/>
          </p:cNvSpPr>
          <p:nvPr/>
        </p:nvSpPr>
        <p:spPr bwMode="auto">
          <a:xfrm>
            <a:off x="680562" y="4723253"/>
            <a:ext cx="5447666" cy="44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4" tIns="45411" rIns="90824" bIns="45411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35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7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7962-75F7-416D-AEC4-19AA430B56BB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628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869950"/>
            <a:ext cx="5692775" cy="427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A5984A-84C0-40B9-83CE-DC52069F47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2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87612-D262-4154-A2EA-EBF3D89629A4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7288" cy="372586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7713"/>
            <a:ext cx="4967288" cy="37258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FF61-5A82-4CE5-992D-CC3D22721840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4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7713"/>
            <a:ext cx="4964112" cy="3724275"/>
          </a:xfrm>
          <a:ln/>
        </p:spPr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D40675-C407-4594-BDFF-51A794B55E8B}" type="slidenum">
              <a:rPr 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9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43" cy="1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858570" y="9445152"/>
            <a:ext cx="2950218" cy="495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2638" cy="58435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8435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4511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2250" cy="4511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5313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7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9" name="Immagine 10" descr="T1516-E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16" descr="Rotary_logo_distrett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11" name="Immagine 22" descr="header_0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7504" y="188640"/>
            <a:ext cx="6048672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spcBef>
                <a:spcPts val="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latin typeface="+mn-lt"/>
              </a:rPr>
              <a:t>OMS e Rotary insieme per sconfiggere la </a:t>
            </a:r>
            <a:r>
              <a:rPr lang="it-IT" altLang="it-IT" sz="2400" dirty="0" smtClean="0">
                <a:latin typeface="+mn-lt"/>
              </a:rPr>
              <a:t>Polio</a:t>
            </a:r>
            <a:endParaRPr lang="it-IT" altLang="it-IT" sz="2400" dirty="0">
              <a:latin typeface="+mn-lt"/>
            </a:endParaRPr>
          </a:p>
        </p:txBody>
      </p:sp>
      <p:cxnSp>
        <p:nvCxnSpPr>
          <p:cNvPr id="13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k/url?sa=i&amp;rct=j&amp;q=&amp;esrc=s&amp;frm=1&amp;source=images&amp;cd=&amp;cad=rja&amp;uact=8&amp;docid=dhAxYGYytW-VLM&amp;tbnid=zCLQ_2MFs6nNcM:&amp;ved=0CAUQjRw&amp;url=http://tribune.com.pk/story/707958/for-international-travel-pakistanis-have-to-carry-polio-certificate-from-june-1/&amp;ei=dWmIU767M6aU0AX404HwBw&amp;bvm=bv.67720277,d.d2k&amp;psig=AFQjCNHXM5oS6rNRKn_5bdOnvEae5p6jBw&amp;ust=140153507978748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www.google.com.pk/url?sa=i&amp;rct=j&amp;q=&amp;esrc=s&amp;frm=1&amp;source=images&amp;cd=&amp;cad=rja&amp;uact=8&amp;docid=rYPYO9hHtMkYNM&amp;tbnid=Kq-bfkJ0t5JFNM:&amp;ved=0CAUQjRw&amp;url=http://www.bbc.co.uk/news/world-asia-27587069&amp;ei=GWiIU_z2IKnM0AWVoYFQ&amp;bvm=bv.67720277,d.d2k&amp;psig=AFQjCNE1TyhDfYIatzvj3QFdCIBqYk4wzw&amp;ust=1401534815761928" TargetMode="Externa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hyperlink" Target="http://www.polioeradication.org/Portals/0/Document/Resources/StrategyWork/PEESP_EN_US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oeradication.org/Portals/0/Document/Resources/StrategyWork/PEESP_EN_US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copert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748"/>
            <a:ext cx="9144000" cy="6836636"/>
          </a:xfrm>
          <a:prstGeom prst="rect">
            <a:avLst/>
          </a:prstGeom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916832"/>
            <a:ext cx="9144000" cy="671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 smtClean="0">
                <a:solidFill>
                  <a:srgbClr val="002060"/>
                </a:solidFill>
                <a:latin typeface="+mn-lt"/>
              </a:rPr>
              <a:t>Nicoletta Previsani</a:t>
            </a:r>
            <a:endParaRPr lang="it-IT" altLang="it-IT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1958975"/>
            <a:ext cx="9144000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>
              <a:solidFill>
                <a:srgbClr val="3155A4"/>
              </a:solidFill>
              <a:latin typeface="Georgia" pitchFamily="18" charset="0"/>
            </a:endParaRP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7" name="Immagine 12" descr="T1516-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9" y="260648"/>
            <a:ext cx="1458246" cy="93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8"/>
          <p:cNvSpPr txBox="1">
            <a:spLocks noChangeArrowheads="1"/>
          </p:cNvSpPr>
          <p:nvPr/>
        </p:nvSpPr>
        <p:spPr bwMode="auto">
          <a:xfrm>
            <a:off x="3347864" y="548680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b="1" dirty="0" smtClean="0">
                <a:solidFill>
                  <a:srgbClr val="002060"/>
                </a:solidFill>
                <a:cs typeface="Arial" charset="0"/>
              </a:rPr>
              <a:t>III Congresso Distrettuale</a:t>
            </a:r>
            <a:endParaRPr lang="it-IT" altLang="it-IT" b="1" dirty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it-IT" altLang="it-IT" b="1" dirty="0" smtClean="0">
                <a:solidFill>
                  <a:srgbClr val="002060"/>
                </a:solidFill>
                <a:cs typeface="Arial" charset="0"/>
              </a:rPr>
              <a:t>Rimini 18/19 Giugno 2016</a:t>
            </a:r>
            <a:endParaRPr lang="it-IT" altLang="it-IT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2420888"/>
            <a:ext cx="9144000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i="1" dirty="0">
                <a:solidFill>
                  <a:srgbClr val="002060"/>
                </a:solidFill>
              </a:rPr>
              <a:t>Global Poliovirus Containment Coordinator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i="1" dirty="0">
                <a:solidFill>
                  <a:srgbClr val="002060"/>
                </a:solidFill>
              </a:rPr>
              <a:t>WHO Geneva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3356992"/>
            <a:ext cx="9144000" cy="1152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6000" dirty="0">
                <a:solidFill>
                  <a:srgbClr val="002060"/>
                </a:solidFill>
              </a:rPr>
              <a:t>OMS e Rotary insieme per sconfiggere la </a:t>
            </a:r>
            <a:r>
              <a:rPr lang="it-IT" altLang="it-IT" sz="6000" dirty="0" smtClean="0">
                <a:solidFill>
                  <a:srgbClr val="002060"/>
                </a:solidFill>
              </a:rPr>
              <a:t>Polio</a:t>
            </a:r>
            <a:endParaRPr lang="it-IT" altLang="it-IT" sz="60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ts val="40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" name="Immagine 15" descr="Rotary_logo_distret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58868"/>
            <a:ext cx="2736304" cy="10750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3955" y="1898104"/>
            <a:ext cx="8792308" cy="4267200"/>
          </a:xfrm>
        </p:spPr>
        <p:txBody>
          <a:bodyPr/>
          <a:lstStyle/>
          <a:p>
            <a:pPr algn="ctr">
              <a:spcBef>
                <a:spcPct val="75000"/>
              </a:spcBef>
              <a:buFontTx/>
              <a:buNone/>
            </a:pPr>
            <a:r>
              <a:rPr lang="fr-FR" dirty="0" smtClean="0">
                <a:solidFill>
                  <a:schemeClr val="tx1"/>
                </a:solidFill>
              </a:rPr>
              <a:t>&gt; 25 </a:t>
            </a:r>
            <a:r>
              <a:rPr lang="fr-FR" dirty="0" err="1" smtClean="0">
                <a:solidFill>
                  <a:schemeClr val="tx1"/>
                </a:solidFill>
              </a:rPr>
              <a:t>anni</a:t>
            </a:r>
            <a:endParaRPr lang="fr-FR" dirty="0" smtClean="0">
              <a:solidFill>
                <a:schemeClr val="tx1"/>
              </a:solidFill>
            </a:endParaRPr>
          </a:p>
          <a:p>
            <a:pPr algn="ctr">
              <a:spcBef>
                <a:spcPct val="75000"/>
              </a:spcBef>
              <a:buFontTx/>
              <a:buNone/>
            </a:pPr>
            <a:r>
              <a:rPr lang="fr-FR" dirty="0" smtClean="0">
                <a:solidFill>
                  <a:schemeClr val="tx1"/>
                </a:solidFill>
              </a:rPr>
              <a:t>&gt; 200 </a:t>
            </a:r>
            <a:r>
              <a:rPr lang="fr-FR" dirty="0" err="1" smtClean="0">
                <a:solidFill>
                  <a:schemeClr val="tx1"/>
                </a:solidFill>
              </a:rPr>
              <a:t>paesi</a:t>
            </a:r>
            <a:endParaRPr lang="fr-FR" dirty="0" smtClean="0">
              <a:solidFill>
                <a:schemeClr val="tx1"/>
              </a:solidFill>
            </a:endParaRPr>
          </a:p>
          <a:p>
            <a:pPr algn="ctr">
              <a:spcBef>
                <a:spcPct val="75000"/>
              </a:spcBef>
              <a:buFontTx/>
              <a:buNone/>
            </a:pPr>
            <a:r>
              <a:rPr lang="fr-FR" dirty="0" smtClean="0">
                <a:solidFill>
                  <a:schemeClr val="tx1"/>
                </a:solidFill>
              </a:rPr>
              <a:t>&gt; 20 </a:t>
            </a:r>
            <a:r>
              <a:rPr lang="fr-FR" dirty="0" err="1" smtClean="0">
                <a:solidFill>
                  <a:schemeClr val="tx1"/>
                </a:solidFill>
              </a:rPr>
              <a:t>milioni</a:t>
            </a:r>
            <a:r>
              <a:rPr lang="fr-FR" dirty="0" smtClean="0">
                <a:solidFill>
                  <a:schemeClr val="tx1"/>
                </a:solidFill>
              </a:rPr>
              <a:t> di </a:t>
            </a:r>
            <a:r>
              <a:rPr lang="fr-FR" dirty="0" err="1" smtClean="0">
                <a:solidFill>
                  <a:schemeClr val="tx1"/>
                </a:solidFill>
              </a:rPr>
              <a:t>volontari</a:t>
            </a:r>
            <a:endParaRPr lang="fr-FR" dirty="0" smtClean="0">
              <a:solidFill>
                <a:schemeClr val="tx1"/>
              </a:solidFill>
            </a:endParaRPr>
          </a:p>
          <a:p>
            <a:pPr algn="ctr">
              <a:spcBef>
                <a:spcPct val="75000"/>
              </a:spcBef>
              <a:buFontTx/>
              <a:buNone/>
            </a:pPr>
            <a:r>
              <a:rPr lang="fr-FR" dirty="0" smtClean="0">
                <a:solidFill>
                  <a:schemeClr val="tx1"/>
                </a:solidFill>
              </a:rPr>
              <a:t>&gt; 2.5 </a:t>
            </a:r>
            <a:r>
              <a:rPr lang="fr-FR" dirty="0" err="1" smtClean="0">
                <a:solidFill>
                  <a:schemeClr val="tx1"/>
                </a:solidFill>
              </a:rPr>
              <a:t>miliardi</a:t>
            </a:r>
            <a:r>
              <a:rPr lang="fr-FR" dirty="0" smtClean="0">
                <a:solidFill>
                  <a:schemeClr val="tx1"/>
                </a:solidFill>
              </a:rPr>
              <a:t> di </a:t>
            </a:r>
            <a:r>
              <a:rPr lang="fr-FR" dirty="0" err="1" smtClean="0">
                <a:solidFill>
                  <a:schemeClr val="tx1"/>
                </a:solidFill>
              </a:rPr>
              <a:t>bambini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immunizzati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0" y="691939"/>
            <a:ext cx="9144000" cy="8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Il </a:t>
            </a:r>
            <a:r>
              <a:rPr lang="en-US" sz="3600" b="1" dirty="0" err="1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programma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 di </a:t>
            </a:r>
            <a:r>
              <a:rPr lang="en-US" sz="3600" b="1" dirty="0" err="1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eradicazione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8461" y="6243717"/>
            <a:ext cx="46745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4501" y="878681"/>
            <a:ext cx="8030308" cy="792163"/>
          </a:xfrm>
          <a:noFill/>
        </p:spPr>
        <p:txBody>
          <a:bodyPr wrap="none" lIns="92075" tIns="46038" rIns="92075" bIns="46038" anchor="t"/>
          <a:lstStyle/>
          <a:p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combattere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polio</a:t>
            </a:r>
          </a:p>
        </p:txBody>
      </p:sp>
      <p:pic>
        <p:nvPicPr>
          <p:cNvPr id="96265" name="Picture 9" descr="ethop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08" y="919617"/>
            <a:ext cx="2662604" cy="26590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6404074" y="3173721"/>
            <a:ext cx="262123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err="1" smtClean="0"/>
              <a:t>Sorveglianza</a:t>
            </a:r>
            <a:r>
              <a:rPr lang="en-GB" b="1" dirty="0" smtClean="0"/>
              <a:t> sanitaria</a:t>
            </a:r>
            <a:endParaRPr lang="en-US" b="1" dirty="0" smtClean="0"/>
          </a:p>
        </p:txBody>
      </p:sp>
      <p:pic>
        <p:nvPicPr>
          <p:cNvPr id="8194" name="Picture 2" descr="https://encrypted-tbn3.gstatic.com/images?q=tbn:ANd9GcQyMbHHfUINBLes0H1RSK6nENWCefZwPig-6uu_wFzOo1TSxTQr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57" y="1274764"/>
            <a:ext cx="2461846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African Swamp Crossing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39" y="2924945"/>
            <a:ext cx="3027485" cy="4854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58" name="Picture 2" descr="vaccinator and four burqaed wom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2"/>
          <a:stretch>
            <a:fillRect/>
          </a:stretch>
        </p:blipFill>
        <p:spPr bwMode="auto">
          <a:xfrm>
            <a:off x="6233746" y="3664466"/>
            <a:ext cx="2791558" cy="25225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183990" y="6228601"/>
            <a:ext cx="32729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err="1" smtClean="0"/>
              <a:t>Giornate</a:t>
            </a:r>
            <a:r>
              <a:rPr lang="en-GB" b="1" dirty="0" smtClean="0"/>
              <a:t> </a:t>
            </a:r>
            <a:r>
              <a:rPr lang="en-GB" b="1" dirty="0" err="1" smtClean="0"/>
              <a:t>nazionali</a:t>
            </a:r>
            <a:r>
              <a:rPr lang="en-GB" b="1" dirty="0" smtClean="0"/>
              <a:t> di </a:t>
            </a:r>
            <a:r>
              <a:rPr lang="en-GB" b="1" dirty="0" err="1" smtClean="0"/>
              <a:t>immunizzazione</a:t>
            </a:r>
            <a:endParaRPr lang="en-US" b="1" dirty="0" smtClean="0"/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6336324" y="6222657"/>
            <a:ext cx="266260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err="1" smtClean="0"/>
              <a:t>Attività</a:t>
            </a:r>
            <a:r>
              <a:rPr lang="en-GB" b="1" dirty="0" smtClean="0"/>
              <a:t> </a:t>
            </a:r>
            <a:r>
              <a:rPr lang="en-GB" b="1" dirty="0" err="1" smtClean="0"/>
              <a:t>supplementari</a:t>
            </a:r>
            <a:r>
              <a:rPr lang="en-GB" b="1" dirty="0" smtClean="0"/>
              <a:t> di </a:t>
            </a:r>
            <a:r>
              <a:rPr lang="en-GB" b="1" dirty="0" err="1" smtClean="0"/>
              <a:t>immunizzazione</a:t>
            </a:r>
            <a:r>
              <a:rPr lang="en-GB" b="1" dirty="0" smtClean="0"/>
              <a:t> </a:t>
            </a:r>
            <a:endParaRPr lang="en-US" b="1" dirty="0" smtClean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774373" y="2740278"/>
            <a:ext cx="242893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err="1" smtClean="0"/>
              <a:t>Vaccinazioni</a:t>
            </a:r>
            <a:r>
              <a:rPr lang="en-GB" b="1" dirty="0" smtClean="0"/>
              <a:t> di base</a:t>
            </a:r>
            <a:endParaRPr lang="en-US" b="1" dirty="0" smtClean="0"/>
          </a:p>
        </p:txBody>
      </p:sp>
      <p:pic>
        <p:nvPicPr>
          <p:cNvPr id="15" name="Picture 2" descr="http://www.polioeradication.org/portals/0/Image/Photos/PhotoEssays/Nigeria_UNICEF/unicef_nig_o_ss01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7782"/>
            <a:ext cx="3546675" cy="236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17989" y="3479800"/>
            <a:ext cx="242893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err="1" smtClean="0"/>
              <a:t>Vaccinazioni</a:t>
            </a:r>
            <a:r>
              <a:rPr lang="en-GB" b="1" dirty="0" smtClean="0"/>
              <a:t> di base</a:t>
            </a:r>
            <a:endParaRPr lang="en-US" b="1" dirty="0" smtClean="0"/>
          </a:p>
        </p:txBody>
      </p:sp>
      <p:pic>
        <p:nvPicPr>
          <p:cNvPr id="16" name="Picture 2" descr="C:\Users\SWANJ\Desktop\_HOS00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6" y="3923267"/>
            <a:ext cx="3586320" cy="238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611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0" y="908720"/>
            <a:ext cx="4381411" cy="89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</a:rPr>
              <a:t>Eradicazione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 del virus </a:t>
            </a:r>
            <a:r>
              <a:rPr lang="en-GB" sz="2400" b="1" dirty="0" err="1" smtClean="0">
                <a:solidFill>
                  <a:schemeClr val="tx1"/>
                </a:solidFill>
                <a:latin typeface="Calibri" pitchFamily="34" charset="0"/>
              </a:rPr>
              <a:t>selvaggio</a:t>
            </a:r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</a:p>
          <a:p>
            <a:pPr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</a:rPr>
              <a:t>1988-2016</a:t>
            </a:r>
            <a:endParaRPr lang="en-US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138" name="Chart 1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821022"/>
              </p:ext>
            </p:extLst>
          </p:nvPr>
        </p:nvGraphicFramePr>
        <p:xfrm>
          <a:off x="395536" y="2276872"/>
          <a:ext cx="6675479" cy="397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9" name="TextBox 1138"/>
          <p:cNvSpPr txBox="1"/>
          <p:nvPr/>
        </p:nvSpPr>
        <p:spPr>
          <a:xfrm>
            <a:off x="2739911" y="371877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1999:	</a:t>
            </a:r>
          </a:p>
          <a:p>
            <a:pPr algn="ctr"/>
            <a:r>
              <a:rPr lang="en-GB" sz="1200" b="1" dirty="0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ultimo </a:t>
            </a:r>
            <a:r>
              <a:rPr lang="en-GB" sz="1200" b="1" dirty="0" err="1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GB" sz="1200" b="1" dirty="0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di </a:t>
            </a:r>
            <a:endParaRPr lang="en-GB" sz="1200" b="1" dirty="0">
              <a:solidFill>
                <a:srgbClr val="002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 err="1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n-GB" sz="1200" b="1" dirty="0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sz="1200" b="1" dirty="0" err="1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GB" sz="1200" b="1" dirty="0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mondo</a:t>
            </a:r>
            <a:endParaRPr lang="en-GB" sz="1200" b="1" dirty="0">
              <a:solidFill>
                <a:srgbClr val="002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0" name="TextBox 1139"/>
          <p:cNvSpPr txBox="1"/>
          <p:nvPr/>
        </p:nvSpPr>
        <p:spPr>
          <a:xfrm>
            <a:off x="4981232" y="4150821"/>
            <a:ext cx="151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2012: </a:t>
            </a:r>
          </a:p>
          <a:p>
            <a:pPr algn="ctr"/>
            <a:r>
              <a:rPr lang="en-GB" sz="1200" b="1" dirty="0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ultimo </a:t>
            </a:r>
            <a:r>
              <a:rPr lang="en-GB" sz="1200" b="1" dirty="0" err="1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GB" sz="1200" b="1" dirty="0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200" b="1" dirty="0" err="1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n-GB" sz="1200" b="1" dirty="0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in Nigeria</a:t>
            </a:r>
            <a:endParaRPr lang="en-GB" sz="1200" b="1" dirty="0">
              <a:solidFill>
                <a:srgbClr val="002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1" name="TextBox 1140"/>
          <p:cNvSpPr txBox="1"/>
          <p:nvPr/>
        </p:nvSpPr>
        <p:spPr>
          <a:xfrm>
            <a:off x="5620231" y="4870901"/>
            <a:ext cx="119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2014:</a:t>
            </a:r>
          </a:p>
          <a:p>
            <a:pPr algn="ctr"/>
            <a:r>
              <a:rPr lang="en-GB" sz="1200" b="1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200" b="1" dirty="0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ltimo </a:t>
            </a:r>
            <a:r>
              <a:rPr lang="en-GB" sz="1200" b="1" dirty="0" err="1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GB" sz="1200" b="1" dirty="0" smtClean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Africa</a:t>
            </a:r>
            <a:endParaRPr lang="en-GB" sz="1200" b="1" dirty="0">
              <a:solidFill>
                <a:srgbClr val="002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2" name="Straight Connector 1141"/>
          <p:cNvCxnSpPr/>
          <p:nvPr/>
        </p:nvCxnSpPr>
        <p:spPr>
          <a:xfrm>
            <a:off x="3494715" y="4509120"/>
            <a:ext cx="0" cy="120844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Straight Connector 1142"/>
          <p:cNvCxnSpPr/>
          <p:nvPr/>
        </p:nvCxnSpPr>
        <p:spPr>
          <a:xfrm>
            <a:off x="5730762" y="4941168"/>
            <a:ext cx="3623" cy="74128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Straight Connector 1143"/>
          <p:cNvCxnSpPr/>
          <p:nvPr/>
        </p:nvCxnSpPr>
        <p:spPr>
          <a:xfrm>
            <a:off x="6215586" y="5506058"/>
            <a:ext cx="0" cy="22719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5" name="TextBox 1144"/>
          <p:cNvSpPr txBox="1"/>
          <p:nvPr/>
        </p:nvSpPr>
        <p:spPr>
          <a:xfrm>
            <a:off x="6748080" y="5132087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iugno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2016: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GB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paesi</a:t>
            </a: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" name="TextBox 1145"/>
          <p:cNvSpPr txBox="1"/>
          <p:nvPr/>
        </p:nvSpPr>
        <p:spPr>
          <a:xfrm>
            <a:off x="1187624" y="2567384"/>
            <a:ext cx="106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1988: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&gt;350,000 in &gt;125 </a:t>
            </a:r>
            <a:r>
              <a:rPr lang="en-GB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paesi</a:t>
            </a: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7" name="Group 4"/>
          <p:cNvGrpSpPr>
            <a:grpSpLocks/>
          </p:cNvGrpSpPr>
          <p:nvPr/>
        </p:nvGrpSpPr>
        <p:grpSpPr bwMode="auto">
          <a:xfrm>
            <a:off x="3851920" y="989776"/>
            <a:ext cx="5184576" cy="3247763"/>
            <a:chOff x="0" y="1076"/>
            <a:chExt cx="2454" cy="1314"/>
          </a:xfrm>
        </p:grpSpPr>
        <p:sp>
          <p:nvSpPr>
            <p:cNvPr id="1148" name="Text Box 5"/>
            <p:cNvSpPr txBox="1">
              <a:spLocks noChangeArrowheads="1"/>
            </p:cNvSpPr>
            <p:nvPr/>
          </p:nvSpPr>
          <p:spPr bwMode="auto">
            <a:xfrm>
              <a:off x="1079" y="2241"/>
              <a:ext cx="330" cy="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kern="0" dirty="0" smtClean="0">
                  <a:solidFill>
                    <a:prstClr val="black"/>
                  </a:solidFill>
                </a:rPr>
                <a:t>1988</a:t>
              </a:r>
            </a:p>
          </p:txBody>
        </p:sp>
        <p:sp>
          <p:nvSpPr>
            <p:cNvPr id="1149" name="Freeform 6"/>
            <p:cNvSpPr>
              <a:spLocks/>
            </p:cNvSpPr>
            <p:nvPr/>
          </p:nvSpPr>
          <p:spPr bwMode="auto">
            <a:xfrm>
              <a:off x="0" y="1233"/>
              <a:ext cx="8" cy="6"/>
            </a:xfrm>
            <a:custGeom>
              <a:avLst/>
              <a:gdLst>
                <a:gd name="T0" fmla="*/ 1 w 18"/>
                <a:gd name="T1" fmla="*/ 0 h 17"/>
                <a:gd name="T2" fmla="*/ 1 w 18"/>
                <a:gd name="T3" fmla="*/ 0 h 17"/>
                <a:gd name="T4" fmla="*/ 0 w 18"/>
                <a:gd name="T5" fmla="*/ 0 h 17"/>
                <a:gd name="T6" fmla="*/ 1 w 1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7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50" name="Freeform 7"/>
            <p:cNvSpPr>
              <a:spLocks/>
            </p:cNvSpPr>
            <p:nvPr/>
          </p:nvSpPr>
          <p:spPr bwMode="auto">
            <a:xfrm>
              <a:off x="192" y="1285"/>
              <a:ext cx="13" cy="18"/>
            </a:xfrm>
            <a:custGeom>
              <a:avLst/>
              <a:gdLst>
                <a:gd name="T0" fmla="*/ 0 w 31"/>
                <a:gd name="T1" fmla="*/ 0 h 47"/>
                <a:gd name="T2" fmla="*/ 0 w 31"/>
                <a:gd name="T3" fmla="*/ 1 h 47"/>
                <a:gd name="T4" fmla="*/ 1 w 31"/>
                <a:gd name="T5" fmla="*/ 1 h 47"/>
                <a:gd name="T6" fmla="*/ 1 w 31"/>
                <a:gd name="T7" fmla="*/ 0 h 47"/>
                <a:gd name="T8" fmla="*/ 0 w 31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7">
                  <a:moveTo>
                    <a:pt x="0" y="15"/>
                  </a:moveTo>
                  <a:lnTo>
                    <a:pt x="15" y="46"/>
                  </a:lnTo>
                  <a:lnTo>
                    <a:pt x="30" y="46"/>
                  </a:lnTo>
                  <a:lnTo>
                    <a:pt x="30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51" name="Freeform 8"/>
            <p:cNvSpPr>
              <a:spLocks/>
            </p:cNvSpPr>
            <p:nvPr/>
          </p:nvSpPr>
          <p:spPr bwMode="auto">
            <a:xfrm>
              <a:off x="192" y="1315"/>
              <a:ext cx="8" cy="12"/>
            </a:xfrm>
            <a:custGeom>
              <a:avLst/>
              <a:gdLst>
                <a:gd name="T0" fmla="*/ 1 w 17"/>
                <a:gd name="T1" fmla="*/ 0 h 32"/>
                <a:gd name="T2" fmla="*/ 0 w 17"/>
                <a:gd name="T3" fmla="*/ 0 h 32"/>
                <a:gd name="T4" fmla="*/ 1 w 17"/>
                <a:gd name="T5" fmla="*/ 1 h 32"/>
                <a:gd name="T6" fmla="*/ 1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16" y="0"/>
                  </a:moveTo>
                  <a:lnTo>
                    <a:pt x="0" y="16"/>
                  </a:lnTo>
                  <a:lnTo>
                    <a:pt x="16" y="3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52" name="Freeform 9"/>
            <p:cNvSpPr>
              <a:spLocks/>
            </p:cNvSpPr>
            <p:nvPr/>
          </p:nvSpPr>
          <p:spPr bwMode="auto">
            <a:xfrm>
              <a:off x="192" y="1331"/>
              <a:ext cx="8" cy="13"/>
            </a:xfrm>
            <a:custGeom>
              <a:avLst/>
              <a:gdLst>
                <a:gd name="T0" fmla="*/ 0 w 17"/>
                <a:gd name="T1" fmla="*/ 0 h 32"/>
                <a:gd name="T2" fmla="*/ 1 w 17"/>
                <a:gd name="T3" fmla="*/ 0 h 32"/>
                <a:gd name="T4" fmla="*/ 1 w 17"/>
                <a:gd name="T5" fmla="*/ 1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6" y="0"/>
                  </a:lnTo>
                  <a:lnTo>
                    <a:pt x="16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53" name="Freeform 10"/>
            <p:cNvSpPr>
              <a:spLocks/>
            </p:cNvSpPr>
            <p:nvPr/>
          </p:nvSpPr>
          <p:spPr bwMode="auto">
            <a:xfrm>
              <a:off x="571" y="1947"/>
              <a:ext cx="95" cy="107"/>
            </a:xfrm>
            <a:custGeom>
              <a:avLst/>
              <a:gdLst>
                <a:gd name="T0" fmla="*/ 3 w 224"/>
                <a:gd name="T1" fmla="*/ 0 h 279"/>
                <a:gd name="T2" fmla="*/ 2 w 224"/>
                <a:gd name="T3" fmla="*/ 0 h 279"/>
                <a:gd name="T4" fmla="*/ 1 w 224"/>
                <a:gd name="T5" fmla="*/ 0 h 279"/>
                <a:gd name="T6" fmla="*/ 1 w 224"/>
                <a:gd name="T7" fmla="*/ 1 h 279"/>
                <a:gd name="T8" fmla="*/ 0 w 224"/>
                <a:gd name="T9" fmla="*/ 0 h 279"/>
                <a:gd name="T10" fmla="*/ 0 w 224"/>
                <a:gd name="T11" fmla="*/ 0 h 279"/>
                <a:gd name="T12" fmla="*/ 0 w 224"/>
                <a:gd name="T13" fmla="*/ 1 h 279"/>
                <a:gd name="T14" fmla="*/ 0 w 224"/>
                <a:gd name="T15" fmla="*/ 2 h 279"/>
                <a:gd name="T16" fmla="*/ 0 w 224"/>
                <a:gd name="T17" fmla="*/ 2 h 279"/>
                <a:gd name="T18" fmla="*/ 0 w 224"/>
                <a:gd name="T19" fmla="*/ 2 h 279"/>
                <a:gd name="T20" fmla="*/ 0 w 224"/>
                <a:gd name="T21" fmla="*/ 3 h 279"/>
                <a:gd name="T22" fmla="*/ 1 w 224"/>
                <a:gd name="T23" fmla="*/ 3 h 279"/>
                <a:gd name="T24" fmla="*/ 1 w 224"/>
                <a:gd name="T25" fmla="*/ 3 h 279"/>
                <a:gd name="T26" fmla="*/ 0 w 224"/>
                <a:gd name="T27" fmla="*/ 3 h 279"/>
                <a:gd name="T28" fmla="*/ 1 w 224"/>
                <a:gd name="T29" fmla="*/ 5 h 279"/>
                <a:gd name="T30" fmla="*/ 2 w 224"/>
                <a:gd name="T31" fmla="*/ 6 h 279"/>
                <a:gd name="T32" fmla="*/ 2 w 224"/>
                <a:gd name="T33" fmla="*/ 6 h 279"/>
                <a:gd name="T34" fmla="*/ 3 w 224"/>
                <a:gd name="T35" fmla="*/ 5 h 279"/>
                <a:gd name="T36" fmla="*/ 3 w 224"/>
                <a:gd name="T37" fmla="*/ 5 h 279"/>
                <a:gd name="T38" fmla="*/ 3 w 224"/>
                <a:gd name="T39" fmla="*/ 5 h 279"/>
                <a:gd name="T40" fmla="*/ 3 w 224"/>
                <a:gd name="T41" fmla="*/ 6 h 279"/>
                <a:gd name="T42" fmla="*/ 4 w 224"/>
                <a:gd name="T43" fmla="*/ 5 h 279"/>
                <a:gd name="T44" fmla="*/ 5 w 224"/>
                <a:gd name="T45" fmla="*/ 5 h 279"/>
                <a:gd name="T46" fmla="*/ 7 w 224"/>
                <a:gd name="T47" fmla="*/ 4 h 279"/>
                <a:gd name="T48" fmla="*/ 7 w 224"/>
                <a:gd name="T49" fmla="*/ 5 h 279"/>
                <a:gd name="T50" fmla="*/ 7 w 224"/>
                <a:gd name="T51" fmla="*/ 3 h 279"/>
                <a:gd name="T52" fmla="*/ 6 w 224"/>
                <a:gd name="T53" fmla="*/ 3 h 279"/>
                <a:gd name="T54" fmla="*/ 6 w 224"/>
                <a:gd name="T55" fmla="*/ 3 h 279"/>
                <a:gd name="T56" fmla="*/ 5 w 224"/>
                <a:gd name="T57" fmla="*/ 2 h 279"/>
                <a:gd name="T58" fmla="*/ 4 w 224"/>
                <a:gd name="T59" fmla="*/ 1 h 279"/>
                <a:gd name="T60" fmla="*/ 3 w 224"/>
                <a:gd name="T61" fmla="*/ 1 h 279"/>
                <a:gd name="T62" fmla="*/ 3 w 224"/>
                <a:gd name="T63" fmla="*/ 1 h 279"/>
                <a:gd name="T64" fmla="*/ 3 w 224"/>
                <a:gd name="T65" fmla="*/ 0 h 2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4" h="279">
                  <a:moveTo>
                    <a:pt x="74" y="0"/>
                  </a:moveTo>
                  <a:lnTo>
                    <a:pt x="59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15" y="46"/>
                  </a:lnTo>
                  <a:lnTo>
                    <a:pt x="15" y="77"/>
                  </a:lnTo>
                  <a:lnTo>
                    <a:pt x="15" y="93"/>
                  </a:lnTo>
                  <a:lnTo>
                    <a:pt x="15" y="108"/>
                  </a:lnTo>
                  <a:lnTo>
                    <a:pt x="15" y="124"/>
                  </a:lnTo>
                  <a:lnTo>
                    <a:pt x="30" y="124"/>
                  </a:lnTo>
                  <a:lnTo>
                    <a:pt x="30" y="139"/>
                  </a:lnTo>
                  <a:lnTo>
                    <a:pt x="15" y="154"/>
                  </a:lnTo>
                  <a:lnTo>
                    <a:pt x="30" y="201"/>
                  </a:lnTo>
                  <a:lnTo>
                    <a:pt x="59" y="263"/>
                  </a:lnTo>
                  <a:lnTo>
                    <a:pt x="59" y="278"/>
                  </a:lnTo>
                  <a:lnTo>
                    <a:pt x="74" y="232"/>
                  </a:lnTo>
                  <a:lnTo>
                    <a:pt x="89" y="247"/>
                  </a:lnTo>
                  <a:lnTo>
                    <a:pt x="104" y="247"/>
                  </a:lnTo>
                  <a:lnTo>
                    <a:pt x="104" y="263"/>
                  </a:lnTo>
                  <a:lnTo>
                    <a:pt x="134" y="247"/>
                  </a:lnTo>
                  <a:lnTo>
                    <a:pt x="149" y="201"/>
                  </a:lnTo>
                  <a:lnTo>
                    <a:pt x="208" y="185"/>
                  </a:lnTo>
                  <a:lnTo>
                    <a:pt x="223" y="201"/>
                  </a:lnTo>
                  <a:lnTo>
                    <a:pt x="223" y="154"/>
                  </a:lnTo>
                  <a:lnTo>
                    <a:pt x="193" y="124"/>
                  </a:lnTo>
                  <a:lnTo>
                    <a:pt x="178" y="124"/>
                  </a:lnTo>
                  <a:lnTo>
                    <a:pt x="149" y="77"/>
                  </a:lnTo>
                  <a:lnTo>
                    <a:pt x="119" y="46"/>
                  </a:lnTo>
                  <a:lnTo>
                    <a:pt x="104" y="46"/>
                  </a:lnTo>
                  <a:lnTo>
                    <a:pt x="74" y="31"/>
                  </a:lnTo>
                  <a:lnTo>
                    <a:pt x="74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54" name="Freeform 11"/>
            <p:cNvSpPr>
              <a:spLocks/>
            </p:cNvSpPr>
            <p:nvPr/>
          </p:nvSpPr>
          <p:spPr bwMode="auto">
            <a:xfrm>
              <a:off x="475" y="1872"/>
              <a:ext cx="108" cy="140"/>
            </a:xfrm>
            <a:custGeom>
              <a:avLst/>
              <a:gdLst>
                <a:gd name="T0" fmla="*/ 4 w 253"/>
                <a:gd name="T1" fmla="*/ 0 h 370"/>
                <a:gd name="T2" fmla="*/ 4 w 253"/>
                <a:gd name="T3" fmla="*/ 0 h 370"/>
                <a:gd name="T4" fmla="*/ 4 w 253"/>
                <a:gd name="T5" fmla="*/ 1 h 370"/>
                <a:gd name="T6" fmla="*/ 2 w 253"/>
                <a:gd name="T7" fmla="*/ 2 h 370"/>
                <a:gd name="T8" fmla="*/ 1 w 253"/>
                <a:gd name="T9" fmla="*/ 2 h 370"/>
                <a:gd name="T10" fmla="*/ 1 w 253"/>
                <a:gd name="T11" fmla="*/ 2 h 370"/>
                <a:gd name="T12" fmla="*/ 0 w 253"/>
                <a:gd name="T13" fmla="*/ 2 h 370"/>
                <a:gd name="T14" fmla="*/ 0 w 253"/>
                <a:gd name="T15" fmla="*/ 1 h 370"/>
                <a:gd name="T16" fmla="*/ 0 w 253"/>
                <a:gd name="T17" fmla="*/ 2 h 370"/>
                <a:gd name="T18" fmla="*/ 0 w 253"/>
                <a:gd name="T19" fmla="*/ 3 h 370"/>
                <a:gd name="T20" fmla="*/ 1 w 253"/>
                <a:gd name="T21" fmla="*/ 3 h 370"/>
                <a:gd name="T22" fmla="*/ 2 w 253"/>
                <a:gd name="T23" fmla="*/ 4 h 370"/>
                <a:gd name="T24" fmla="*/ 3 w 253"/>
                <a:gd name="T25" fmla="*/ 6 h 370"/>
                <a:gd name="T26" fmla="*/ 5 w 253"/>
                <a:gd name="T27" fmla="*/ 7 h 370"/>
                <a:gd name="T28" fmla="*/ 6 w 253"/>
                <a:gd name="T29" fmla="*/ 7 h 370"/>
                <a:gd name="T30" fmla="*/ 6 w 253"/>
                <a:gd name="T31" fmla="*/ 7 h 370"/>
                <a:gd name="T32" fmla="*/ 6 w 253"/>
                <a:gd name="T33" fmla="*/ 8 h 370"/>
                <a:gd name="T34" fmla="*/ 7 w 253"/>
                <a:gd name="T35" fmla="*/ 8 h 370"/>
                <a:gd name="T36" fmla="*/ 8 w 253"/>
                <a:gd name="T37" fmla="*/ 7 h 370"/>
                <a:gd name="T38" fmla="*/ 8 w 253"/>
                <a:gd name="T39" fmla="*/ 7 h 370"/>
                <a:gd name="T40" fmla="*/ 8 w 253"/>
                <a:gd name="T41" fmla="*/ 7 h 370"/>
                <a:gd name="T42" fmla="*/ 9 w 253"/>
                <a:gd name="T43" fmla="*/ 7 h 370"/>
                <a:gd name="T44" fmla="*/ 8 w 253"/>
                <a:gd name="T45" fmla="*/ 7 h 370"/>
                <a:gd name="T46" fmla="*/ 8 w 253"/>
                <a:gd name="T47" fmla="*/ 6 h 370"/>
                <a:gd name="T48" fmla="*/ 8 w 253"/>
                <a:gd name="T49" fmla="*/ 6 h 370"/>
                <a:gd name="T50" fmla="*/ 8 w 253"/>
                <a:gd name="T51" fmla="*/ 6 h 370"/>
                <a:gd name="T52" fmla="*/ 8 w 253"/>
                <a:gd name="T53" fmla="*/ 6 h 370"/>
                <a:gd name="T54" fmla="*/ 8 w 253"/>
                <a:gd name="T55" fmla="*/ 5 h 370"/>
                <a:gd name="T56" fmla="*/ 8 w 253"/>
                <a:gd name="T57" fmla="*/ 5 h 370"/>
                <a:gd name="T58" fmla="*/ 6 w 253"/>
                <a:gd name="T59" fmla="*/ 5 h 370"/>
                <a:gd name="T60" fmla="*/ 6 w 253"/>
                <a:gd name="T61" fmla="*/ 4 h 370"/>
                <a:gd name="T62" fmla="*/ 6 w 253"/>
                <a:gd name="T63" fmla="*/ 4 h 370"/>
                <a:gd name="T64" fmla="*/ 5 w 253"/>
                <a:gd name="T65" fmla="*/ 3 h 370"/>
                <a:gd name="T66" fmla="*/ 5 w 253"/>
                <a:gd name="T67" fmla="*/ 3 h 370"/>
                <a:gd name="T68" fmla="*/ 6 w 253"/>
                <a:gd name="T69" fmla="*/ 2 h 370"/>
                <a:gd name="T70" fmla="*/ 6 w 253"/>
                <a:gd name="T71" fmla="*/ 2 h 370"/>
                <a:gd name="T72" fmla="*/ 8 w 253"/>
                <a:gd name="T73" fmla="*/ 2 h 370"/>
                <a:gd name="T74" fmla="*/ 7 w 253"/>
                <a:gd name="T75" fmla="*/ 1 h 370"/>
                <a:gd name="T76" fmla="*/ 6 w 253"/>
                <a:gd name="T77" fmla="*/ 1 h 370"/>
                <a:gd name="T78" fmla="*/ 6 w 253"/>
                <a:gd name="T79" fmla="*/ 1 h 370"/>
                <a:gd name="T80" fmla="*/ 5 w 253"/>
                <a:gd name="T81" fmla="*/ 1 h 370"/>
                <a:gd name="T82" fmla="*/ 4 w 253"/>
                <a:gd name="T83" fmla="*/ 0 h 370"/>
                <a:gd name="T84" fmla="*/ 4 w 253"/>
                <a:gd name="T85" fmla="*/ 0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3" h="370">
                  <a:moveTo>
                    <a:pt x="119" y="0"/>
                  </a:moveTo>
                  <a:lnTo>
                    <a:pt x="133" y="15"/>
                  </a:lnTo>
                  <a:lnTo>
                    <a:pt x="119" y="31"/>
                  </a:lnTo>
                  <a:lnTo>
                    <a:pt x="59" y="77"/>
                  </a:lnTo>
                  <a:lnTo>
                    <a:pt x="44" y="92"/>
                  </a:lnTo>
                  <a:lnTo>
                    <a:pt x="30" y="77"/>
                  </a:lnTo>
                  <a:lnTo>
                    <a:pt x="15" y="92"/>
                  </a:lnTo>
                  <a:lnTo>
                    <a:pt x="15" y="62"/>
                  </a:lnTo>
                  <a:lnTo>
                    <a:pt x="0" y="77"/>
                  </a:lnTo>
                  <a:lnTo>
                    <a:pt x="15" y="123"/>
                  </a:lnTo>
                  <a:lnTo>
                    <a:pt x="30" y="138"/>
                  </a:lnTo>
                  <a:lnTo>
                    <a:pt x="59" y="200"/>
                  </a:lnTo>
                  <a:lnTo>
                    <a:pt x="104" y="277"/>
                  </a:lnTo>
                  <a:lnTo>
                    <a:pt x="148" y="338"/>
                  </a:lnTo>
                  <a:lnTo>
                    <a:pt x="178" y="338"/>
                  </a:lnTo>
                  <a:lnTo>
                    <a:pt x="193" y="354"/>
                  </a:lnTo>
                  <a:lnTo>
                    <a:pt x="193" y="369"/>
                  </a:lnTo>
                  <a:lnTo>
                    <a:pt x="208" y="369"/>
                  </a:lnTo>
                  <a:lnTo>
                    <a:pt x="222" y="354"/>
                  </a:lnTo>
                  <a:lnTo>
                    <a:pt x="237" y="354"/>
                  </a:lnTo>
                  <a:lnTo>
                    <a:pt x="237" y="338"/>
                  </a:lnTo>
                  <a:lnTo>
                    <a:pt x="252" y="338"/>
                  </a:lnTo>
                  <a:lnTo>
                    <a:pt x="237" y="338"/>
                  </a:lnTo>
                  <a:lnTo>
                    <a:pt x="237" y="323"/>
                  </a:lnTo>
                  <a:lnTo>
                    <a:pt x="237" y="308"/>
                  </a:lnTo>
                  <a:lnTo>
                    <a:pt x="237" y="292"/>
                  </a:lnTo>
                  <a:lnTo>
                    <a:pt x="237" y="277"/>
                  </a:lnTo>
                  <a:lnTo>
                    <a:pt x="237" y="246"/>
                  </a:lnTo>
                  <a:lnTo>
                    <a:pt x="222" y="215"/>
                  </a:lnTo>
                  <a:lnTo>
                    <a:pt x="193" y="215"/>
                  </a:lnTo>
                  <a:lnTo>
                    <a:pt x="193" y="200"/>
                  </a:lnTo>
                  <a:lnTo>
                    <a:pt x="178" y="200"/>
                  </a:lnTo>
                  <a:lnTo>
                    <a:pt x="148" y="169"/>
                  </a:lnTo>
                  <a:lnTo>
                    <a:pt x="148" y="138"/>
                  </a:lnTo>
                  <a:lnTo>
                    <a:pt x="163" y="108"/>
                  </a:lnTo>
                  <a:lnTo>
                    <a:pt x="193" y="77"/>
                  </a:lnTo>
                  <a:lnTo>
                    <a:pt x="222" y="77"/>
                  </a:lnTo>
                  <a:lnTo>
                    <a:pt x="208" y="46"/>
                  </a:lnTo>
                  <a:lnTo>
                    <a:pt x="178" y="31"/>
                  </a:lnTo>
                  <a:lnTo>
                    <a:pt x="163" y="31"/>
                  </a:lnTo>
                  <a:lnTo>
                    <a:pt x="148" y="31"/>
                  </a:lnTo>
                  <a:lnTo>
                    <a:pt x="133" y="0"/>
                  </a:lnTo>
                  <a:lnTo>
                    <a:pt x="119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55" name="Freeform 12"/>
            <p:cNvSpPr>
              <a:spLocks/>
            </p:cNvSpPr>
            <p:nvPr/>
          </p:nvSpPr>
          <p:spPr bwMode="auto">
            <a:xfrm>
              <a:off x="480" y="1861"/>
              <a:ext cx="52" cy="46"/>
            </a:xfrm>
            <a:custGeom>
              <a:avLst/>
              <a:gdLst>
                <a:gd name="T0" fmla="*/ 0 w 120"/>
                <a:gd name="T1" fmla="*/ 0 h 124"/>
                <a:gd name="T2" fmla="*/ 0 w 120"/>
                <a:gd name="T3" fmla="*/ 1 h 124"/>
                <a:gd name="T4" fmla="*/ 0 w 120"/>
                <a:gd name="T5" fmla="*/ 1 h 124"/>
                <a:gd name="T6" fmla="*/ 0 w 120"/>
                <a:gd name="T7" fmla="*/ 1 h 124"/>
                <a:gd name="T8" fmla="*/ 0 w 120"/>
                <a:gd name="T9" fmla="*/ 2 h 124"/>
                <a:gd name="T10" fmla="*/ 0 w 120"/>
                <a:gd name="T11" fmla="*/ 2 h 124"/>
                <a:gd name="T12" fmla="*/ 0 w 120"/>
                <a:gd name="T13" fmla="*/ 2 h 124"/>
                <a:gd name="T14" fmla="*/ 0 w 120"/>
                <a:gd name="T15" fmla="*/ 2 h 124"/>
                <a:gd name="T16" fmla="*/ 1 w 120"/>
                <a:gd name="T17" fmla="*/ 2 h 124"/>
                <a:gd name="T18" fmla="*/ 2 w 120"/>
                <a:gd name="T19" fmla="*/ 2 h 124"/>
                <a:gd name="T20" fmla="*/ 4 w 120"/>
                <a:gd name="T21" fmla="*/ 1 h 124"/>
                <a:gd name="T22" fmla="*/ 4 w 120"/>
                <a:gd name="T23" fmla="*/ 1 h 124"/>
                <a:gd name="T24" fmla="*/ 4 w 120"/>
                <a:gd name="T25" fmla="*/ 0 h 124"/>
                <a:gd name="T26" fmla="*/ 3 w 120"/>
                <a:gd name="T27" fmla="*/ 0 h 124"/>
                <a:gd name="T28" fmla="*/ 1 w 120"/>
                <a:gd name="T29" fmla="*/ 0 h 124"/>
                <a:gd name="T30" fmla="*/ 0 w 120"/>
                <a:gd name="T31" fmla="*/ 0 h 124"/>
                <a:gd name="T32" fmla="*/ 0 w 120"/>
                <a:gd name="T33" fmla="*/ 0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24">
                  <a:moveTo>
                    <a:pt x="0" y="15"/>
                  </a:moveTo>
                  <a:lnTo>
                    <a:pt x="0" y="46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15" y="108"/>
                  </a:lnTo>
                  <a:lnTo>
                    <a:pt x="30" y="123"/>
                  </a:lnTo>
                  <a:lnTo>
                    <a:pt x="45" y="108"/>
                  </a:lnTo>
                  <a:lnTo>
                    <a:pt x="104" y="62"/>
                  </a:lnTo>
                  <a:lnTo>
                    <a:pt x="119" y="46"/>
                  </a:lnTo>
                  <a:lnTo>
                    <a:pt x="104" y="31"/>
                  </a:lnTo>
                  <a:lnTo>
                    <a:pt x="89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5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56" name="Freeform 13"/>
            <p:cNvSpPr>
              <a:spLocks/>
            </p:cNvSpPr>
            <p:nvPr/>
          </p:nvSpPr>
          <p:spPr bwMode="auto">
            <a:xfrm>
              <a:off x="205" y="1419"/>
              <a:ext cx="423" cy="245"/>
            </a:xfrm>
            <a:custGeom>
              <a:avLst/>
              <a:gdLst>
                <a:gd name="T0" fmla="*/ 3 w 985"/>
                <a:gd name="T1" fmla="*/ 9 h 647"/>
                <a:gd name="T2" fmla="*/ 8 w 985"/>
                <a:gd name="T3" fmla="*/ 10 h 647"/>
                <a:gd name="T4" fmla="*/ 9 w 985"/>
                <a:gd name="T5" fmla="*/ 9 h 647"/>
                <a:gd name="T6" fmla="*/ 10 w 985"/>
                <a:gd name="T7" fmla="*/ 11 h 647"/>
                <a:gd name="T8" fmla="*/ 12 w 985"/>
                <a:gd name="T9" fmla="*/ 11 h 647"/>
                <a:gd name="T10" fmla="*/ 12 w 985"/>
                <a:gd name="T11" fmla="*/ 12 h 647"/>
                <a:gd name="T12" fmla="*/ 13 w 985"/>
                <a:gd name="T13" fmla="*/ 12 h 647"/>
                <a:gd name="T14" fmla="*/ 15 w 985"/>
                <a:gd name="T15" fmla="*/ 11 h 647"/>
                <a:gd name="T16" fmla="*/ 17 w 985"/>
                <a:gd name="T17" fmla="*/ 11 h 647"/>
                <a:gd name="T18" fmla="*/ 18 w 985"/>
                <a:gd name="T19" fmla="*/ 11 h 647"/>
                <a:gd name="T20" fmla="*/ 18 w 985"/>
                <a:gd name="T21" fmla="*/ 11 h 647"/>
                <a:gd name="T22" fmla="*/ 19 w 985"/>
                <a:gd name="T23" fmla="*/ 11 h 647"/>
                <a:gd name="T24" fmla="*/ 21 w 985"/>
                <a:gd name="T25" fmla="*/ 11 h 647"/>
                <a:gd name="T26" fmla="*/ 22 w 985"/>
                <a:gd name="T27" fmla="*/ 12 h 647"/>
                <a:gd name="T28" fmla="*/ 23 w 985"/>
                <a:gd name="T29" fmla="*/ 13 h 647"/>
                <a:gd name="T30" fmla="*/ 24 w 985"/>
                <a:gd name="T31" fmla="*/ 13 h 647"/>
                <a:gd name="T32" fmla="*/ 23 w 985"/>
                <a:gd name="T33" fmla="*/ 12 h 647"/>
                <a:gd name="T34" fmla="*/ 24 w 985"/>
                <a:gd name="T35" fmla="*/ 11 h 647"/>
                <a:gd name="T36" fmla="*/ 25 w 985"/>
                <a:gd name="T37" fmla="*/ 10 h 647"/>
                <a:gd name="T38" fmla="*/ 26 w 985"/>
                <a:gd name="T39" fmla="*/ 9 h 647"/>
                <a:gd name="T40" fmla="*/ 27 w 985"/>
                <a:gd name="T41" fmla="*/ 8 h 647"/>
                <a:gd name="T42" fmla="*/ 27 w 985"/>
                <a:gd name="T43" fmla="*/ 8 h 647"/>
                <a:gd name="T44" fmla="*/ 27 w 985"/>
                <a:gd name="T45" fmla="*/ 8 h 647"/>
                <a:gd name="T46" fmla="*/ 28 w 985"/>
                <a:gd name="T47" fmla="*/ 7 h 647"/>
                <a:gd name="T48" fmla="*/ 28 w 985"/>
                <a:gd name="T49" fmla="*/ 7 h 647"/>
                <a:gd name="T50" fmla="*/ 29 w 985"/>
                <a:gd name="T51" fmla="*/ 6 h 647"/>
                <a:gd name="T52" fmla="*/ 30 w 985"/>
                <a:gd name="T53" fmla="*/ 6 h 647"/>
                <a:gd name="T54" fmla="*/ 31 w 985"/>
                <a:gd name="T55" fmla="*/ 6 h 647"/>
                <a:gd name="T56" fmla="*/ 32 w 985"/>
                <a:gd name="T57" fmla="*/ 5 h 647"/>
                <a:gd name="T58" fmla="*/ 33 w 985"/>
                <a:gd name="T59" fmla="*/ 4 h 647"/>
                <a:gd name="T60" fmla="*/ 33 w 985"/>
                <a:gd name="T61" fmla="*/ 3 h 647"/>
                <a:gd name="T62" fmla="*/ 32 w 985"/>
                <a:gd name="T63" fmla="*/ 4 h 647"/>
                <a:gd name="T64" fmla="*/ 30 w 985"/>
                <a:gd name="T65" fmla="*/ 5 h 647"/>
                <a:gd name="T66" fmla="*/ 29 w 985"/>
                <a:gd name="T67" fmla="*/ 5 h 647"/>
                <a:gd name="T68" fmla="*/ 27 w 985"/>
                <a:gd name="T69" fmla="*/ 5 h 647"/>
                <a:gd name="T70" fmla="*/ 26 w 985"/>
                <a:gd name="T71" fmla="*/ 5 h 647"/>
                <a:gd name="T72" fmla="*/ 26 w 985"/>
                <a:gd name="T73" fmla="*/ 6 h 647"/>
                <a:gd name="T74" fmla="*/ 24 w 985"/>
                <a:gd name="T75" fmla="*/ 6 h 647"/>
                <a:gd name="T76" fmla="*/ 24 w 985"/>
                <a:gd name="T77" fmla="*/ 5 h 647"/>
                <a:gd name="T78" fmla="*/ 24 w 985"/>
                <a:gd name="T79" fmla="*/ 5 h 647"/>
                <a:gd name="T80" fmla="*/ 24 w 985"/>
                <a:gd name="T81" fmla="*/ 4 h 647"/>
                <a:gd name="T82" fmla="*/ 23 w 985"/>
                <a:gd name="T83" fmla="*/ 4 h 647"/>
                <a:gd name="T84" fmla="*/ 22 w 985"/>
                <a:gd name="T85" fmla="*/ 5 h 647"/>
                <a:gd name="T86" fmla="*/ 21 w 985"/>
                <a:gd name="T87" fmla="*/ 5 h 647"/>
                <a:gd name="T88" fmla="*/ 22 w 985"/>
                <a:gd name="T89" fmla="*/ 4 h 647"/>
                <a:gd name="T90" fmla="*/ 23 w 985"/>
                <a:gd name="T91" fmla="*/ 3 h 647"/>
                <a:gd name="T92" fmla="*/ 24 w 985"/>
                <a:gd name="T93" fmla="*/ 3 h 647"/>
                <a:gd name="T94" fmla="*/ 21 w 985"/>
                <a:gd name="T95" fmla="*/ 3 h 647"/>
                <a:gd name="T96" fmla="*/ 21 w 985"/>
                <a:gd name="T97" fmla="*/ 2 h 647"/>
                <a:gd name="T98" fmla="*/ 17 w 985"/>
                <a:gd name="T99" fmla="*/ 2 h 647"/>
                <a:gd name="T100" fmla="*/ 8 w 985"/>
                <a:gd name="T101" fmla="*/ 1 h 647"/>
                <a:gd name="T102" fmla="*/ 3 w 985"/>
                <a:gd name="T103" fmla="*/ 1 h 647"/>
                <a:gd name="T104" fmla="*/ 3 w 985"/>
                <a:gd name="T105" fmla="*/ 1 h 647"/>
                <a:gd name="T106" fmla="*/ 2 w 985"/>
                <a:gd name="T107" fmla="*/ 2 h 647"/>
                <a:gd name="T108" fmla="*/ 0 w 985"/>
                <a:gd name="T109" fmla="*/ 5 h 647"/>
                <a:gd name="T110" fmla="*/ 0 w 985"/>
                <a:gd name="T111" fmla="*/ 7 h 647"/>
                <a:gd name="T112" fmla="*/ 2 w 985"/>
                <a:gd name="T113" fmla="*/ 8 h 6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85" h="647">
                  <a:moveTo>
                    <a:pt x="60" y="431"/>
                  </a:moveTo>
                  <a:lnTo>
                    <a:pt x="104" y="446"/>
                  </a:lnTo>
                  <a:lnTo>
                    <a:pt x="179" y="461"/>
                  </a:lnTo>
                  <a:lnTo>
                    <a:pt x="224" y="477"/>
                  </a:lnTo>
                  <a:lnTo>
                    <a:pt x="224" y="461"/>
                  </a:lnTo>
                  <a:lnTo>
                    <a:pt x="253" y="461"/>
                  </a:lnTo>
                  <a:lnTo>
                    <a:pt x="283" y="538"/>
                  </a:lnTo>
                  <a:lnTo>
                    <a:pt x="298" y="523"/>
                  </a:lnTo>
                  <a:lnTo>
                    <a:pt x="328" y="523"/>
                  </a:lnTo>
                  <a:lnTo>
                    <a:pt x="343" y="554"/>
                  </a:lnTo>
                  <a:lnTo>
                    <a:pt x="358" y="584"/>
                  </a:lnTo>
                  <a:lnTo>
                    <a:pt x="358" y="615"/>
                  </a:lnTo>
                  <a:lnTo>
                    <a:pt x="388" y="615"/>
                  </a:lnTo>
                  <a:lnTo>
                    <a:pt x="388" y="584"/>
                  </a:lnTo>
                  <a:lnTo>
                    <a:pt x="432" y="569"/>
                  </a:lnTo>
                  <a:lnTo>
                    <a:pt x="432" y="554"/>
                  </a:lnTo>
                  <a:lnTo>
                    <a:pt x="462" y="538"/>
                  </a:lnTo>
                  <a:lnTo>
                    <a:pt x="492" y="554"/>
                  </a:lnTo>
                  <a:lnTo>
                    <a:pt x="507" y="569"/>
                  </a:lnTo>
                  <a:lnTo>
                    <a:pt x="537" y="554"/>
                  </a:lnTo>
                  <a:lnTo>
                    <a:pt x="537" y="569"/>
                  </a:lnTo>
                  <a:lnTo>
                    <a:pt x="537" y="538"/>
                  </a:lnTo>
                  <a:lnTo>
                    <a:pt x="552" y="538"/>
                  </a:lnTo>
                  <a:lnTo>
                    <a:pt x="567" y="538"/>
                  </a:lnTo>
                  <a:lnTo>
                    <a:pt x="611" y="538"/>
                  </a:lnTo>
                  <a:lnTo>
                    <a:pt x="611" y="554"/>
                  </a:lnTo>
                  <a:lnTo>
                    <a:pt x="626" y="538"/>
                  </a:lnTo>
                  <a:lnTo>
                    <a:pt x="656" y="569"/>
                  </a:lnTo>
                  <a:lnTo>
                    <a:pt x="641" y="600"/>
                  </a:lnTo>
                  <a:lnTo>
                    <a:pt x="671" y="646"/>
                  </a:lnTo>
                  <a:lnTo>
                    <a:pt x="686" y="646"/>
                  </a:lnTo>
                  <a:lnTo>
                    <a:pt x="686" y="631"/>
                  </a:lnTo>
                  <a:lnTo>
                    <a:pt x="686" y="600"/>
                  </a:lnTo>
                  <a:lnTo>
                    <a:pt x="671" y="569"/>
                  </a:lnTo>
                  <a:lnTo>
                    <a:pt x="686" y="523"/>
                  </a:lnTo>
                  <a:lnTo>
                    <a:pt x="701" y="508"/>
                  </a:lnTo>
                  <a:lnTo>
                    <a:pt x="716" y="492"/>
                  </a:lnTo>
                  <a:lnTo>
                    <a:pt x="745" y="477"/>
                  </a:lnTo>
                  <a:lnTo>
                    <a:pt x="760" y="461"/>
                  </a:lnTo>
                  <a:lnTo>
                    <a:pt x="775" y="446"/>
                  </a:lnTo>
                  <a:lnTo>
                    <a:pt x="790" y="446"/>
                  </a:lnTo>
                  <a:lnTo>
                    <a:pt x="790" y="415"/>
                  </a:lnTo>
                  <a:lnTo>
                    <a:pt x="790" y="400"/>
                  </a:lnTo>
                  <a:lnTo>
                    <a:pt x="790" y="385"/>
                  </a:lnTo>
                  <a:lnTo>
                    <a:pt x="790" y="354"/>
                  </a:lnTo>
                  <a:lnTo>
                    <a:pt x="790" y="400"/>
                  </a:lnTo>
                  <a:lnTo>
                    <a:pt x="820" y="369"/>
                  </a:lnTo>
                  <a:lnTo>
                    <a:pt x="820" y="354"/>
                  </a:lnTo>
                  <a:lnTo>
                    <a:pt x="820" y="369"/>
                  </a:lnTo>
                  <a:lnTo>
                    <a:pt x="835" y="338"/>
                  </a:lnTo>
                  <a:lnTo>
                    <a:pt x="835" y="323"/>
                  </a:lnTo>
                  <a:lnTo>
                    <a:pt x="850" y="308"/>
                  </a:lnTo>
                  <a:lnTo>
                    <a:pt x="865" y="308"/>
                  </a:lnTo>
                  <a:lnTo>
                    <a:pt x="895" y="292"/>
                  </a:lnTo>
                  <a:lnTo>
                    <a:pt x="909" y="308"/>
                  </a:lnTo>
                  <a:lnTo>
                    <a:pt x="909" y="292"/>
                  </a:lnTo>
                  <a:lnTo>
                    <a:pt x="909" y="261"/>
                  </a:lnTo>
                  <a:lnTo>
                    <a:pt x="939" y="246"/>
                  </a:lnTo>
                  <a:lnTo>
                    <a:pt x="984" y="231"/>
                  </a:lnTo>
                  <a:lnTo>
                    <a:pt x="969" y="200"/>
                  </a:lnTo>
                  <a:lnTo>
                    <a:pt x="969" y="185"/>
                  </a:lnTo>
                  <a:lnTo>
                    <a:pt x="954" y="169"/>
                  </a:lnTo>
                  <a:lnTo>
                    <a:pt x="954" y="185"/>
                  </a:lnTo>
                  <a:lnTo>
                    <a:pt x="939" y="200"/>
                  </a:lnTo>
                  <a:lnTo>
                    <a:pt x="909" y="231"/>
                  </a:lnTo>
                  <a:lnTo>
                    <a:pt x="895" y="215"/>
                  </a:lnTo>
                  <a:lnTo>
                    <a:pt x="880" y="231"/>
                  </a:lnTo>
                  <a:lnTo>
                    <a:pt x="865" y="215"/>
                  </a:lnTo>
                  <a:lnTo>
                    <a:pt x="835" y="231"/>
                  </a:lnTo>
                  <a:lnTo>
                    <a:pt x="805" y="261"/>
                  </a:lnTo>
                  <a:lnTo>
                    <a:pt x="805" y="246"/>
                  </a:lnTo>
                  <a:lnTo>
                    <a:pt x="775" y="246"/>
                  </a:lnTo>
                  <a:lnTo>
                    <a:pt x="775" y="261"/>
                  </a:lnTo>
                  <a:lnTo>
                    <a:pt x="760" y="277"/>
                  </a:lnTo>
                  <a:lnTo>
                    <a:pt x="731" y="292"/>
                  </a:lnTo>
                  <a:lnTo>
                    <a:pt x="701" y="292"/>
                  </a:lnTo>
                  <a:lnTo>
                    <a:pt x="701" y="277"/>
                  </a:lnTo>
                  <a:lnTo>
                    <a:pt x="716" y="246"/>
                  </a:lnTo>
                  <a:lnTo>
                    <a:pt x="716" y="231"/>
                  </a:lnTo>
                  <a:lnTo>
                    <a:pt x="701" y="231"/>
                  </a:lnTo>
                  <a:lnTo>
                    <a:pt x="716" y="200"/>
                  </a:lnTo>
                  <a:lnTo>
                    <a:pt x="716" y="185"/>
                  </a:lnTo>
                  <a:lnTo>
                    <a:pt x="701" y="185"/>
                  </a:lnTo>
                  <a:lnTo>
                    <a:pt x="671" y="200"/>
                  </a:lnTo>
                  <a:lnTo>
                    <a:pt x="656" y="215"/>
                  </a:lnTo>
                  <a:lnTo>
                    <a:pt x="656" y="231"/>
                  </a:lnTo>
                  <a:lnTo>
                    <a:pt x="626" y="277"/>
                  </a:lnTo>
                  <a:lnTo>
                    <a:pt x="626" y="261"/>
                  </a:lnTo>
                  <a:lnTo>
                    <a:pt x="626" y="231"/>
                  </a:lnTo>
                  <a:lnTo>
                    <a:pt x="656" y="200"/>
                  </a:lnTo>
                  <a:lnTo>
                    <a:pt x="641" y="200"/>
                  </a:lnTo>
                  <a:lnTo>
                    <a:pt x="671" y="169"/>
                  </a:lnTo>
                  <a:lnTo>
                    <a:pt x="716" y="169"/>
                  </a:lnTo>
                  <a:lnTo>
                    <a:pt x="716" y="154"/>
                  </a:lnTo>
                  <a:lnTo>
                    <a:pt x="656" y="138"/>
                  </a:lnTo>
                  <a:lnTo>
                    <a:pt x="626" y="138"/>
                  </a:lnTo>
                  <a:lnTo>
                    <a:pt x="581" y="138"/>
                  </a:lnTo>
                  <a:lnTo>
                    <a:pt x="626" y="108"/>
                  </a:lnTo>
                  <a:lnTo>
                    <a:pt x="537" y="77"/>
                  </a:lnTo>
                  <a:lnTo>
                    <a:pt x="507" y="77"/>
                  </a:lnTo>
                  <a:lnTo>
                    <a:pt x="373" y="46"/>
                  </a:lnTo>
                  <a:lnTo>
                    <a:pt x="224" y="31"/>
                  </a:lnTo>
                  <a:lnTo>
                    <a:pt x="119" y="0"/>
                  </a:lnTo>
                  <a:lnTo>
                    <a:pt x="104" y="31"/>
                  </a:lnTo>
                  <a:lnTo>
                    <a:pt x="104" y="46"/>
                  </a:lnTo>
                  <a:lnTo>
                    <a:pt x="104" y="31"/>
                  </a:lnTo>
                  <a:lnTo>
                    <a:pt x="75" y="15"/>
                  </a:lnTo>
                  <a:lnTo>
                    <a:pt x="60" y="77"/>
                  </a:lnTo>
                  <a:lnTo>
                    <a:pt x="30" y="154"/>
                  </a:lnTo>
                  <a:lnTo>
                    <a:pt x="15" y="215"/>
                  </a:lnTo>
                  <a:lnTo>
                    <a:pt x="0" y="231"/>
                  </a:lnTo>
                  <a:lnTo>
                    <a:pt x="15" y="338"/>
                  </a:lnTo>
                  <a:lnTo>
                    <a:pt x="30" y="385"/>
                  </a:lnTo>
                  <a:lnTo>
                    <a:pt x="60" y="400"/>
                  </a:lnTo>
                  <a:lnTo>
                    <a:pt x="60" y="4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57" name="Freeform 14"/>
            <p:cNvSpPr>
              <a:spLocks/>
            </p:cNvSpPr>
            <p:nvPr/>
          </p:nvSpPr>
          <p:spPr bwMode="auto">
            <a:xfrm>
              <a:off x="25" y="1111"/>
              <a:ext cx="270" cy="227"/>
            </a:xfrm>
            <a:custGeom>
              <a:avLst/>
              <a:gdLst>
                <a:gd name="T0" fmla="*/ 17 w 627"/>
                <a:gd name="T1" fmla="*/ 12 h 600"/>
                <a:gd name="T2" fmla="*/ 17 w 627"/>
                <a:gd name="T3" fmla="*/ 12 h 600"/>
                <a:gd name="T4" fmla="*/ 17 w 627"/>
                <a:gd name="T5" fmla="*/ 11 h 600"/>
                <a:gd name="T6" fmla="*/ 17 w 627"/>
                <a:gd name="T7" fmla="*/ 10 h 600"/>
                <a:gd name="T8" fmla="*/ 16 w 627"/>
                <a:gd name="T9" fmla="*/ 9 h 600"/>
                <a:gd name="T10" fmla="*/ 16 w 627"/>
                <a:gd name="T11" fmla="*/ 9 h 600"/>
                <a:gd name="T12" fmla="*/ 15 w 627"/>
                <a:gd name="T13" fmla="*/ 8 h 600"/>
                <a:gd name="T14" fmla="*/ 15 w 627"/>
                <a:gd name="T15" fmla="*/ 8 h 600"/>
                <a:gd name="T16" fmla="*/ 15 w 627"/>
                <a:gd name="T17" fmla="*/ 8 h 600"/>
                <a:gd name="T18" fmla="*/ 22 w 627"/>
                <a:gd name="T19" fmla="*/ 2 h 600"/>
                <a:gd name="T20" fmla="*/ 20 w 627"/>
                <a:gd name="T21" fmla="*/ 1 h 600"/>
                <a:gd name="T22" fmla="*/ 19 w 627"/>
                <a:gd name="T23" fmla="*/ 1 h 600"/>
                <a:gd name="T24" fmla="*/ 17 w 627"/>
                <a:gd name="T25" fmla="*/ 1 h 600"/>
                <a:gd name="T26" fmla="*/ 16 w 627"/>
                <a:gd name="T27" fmla="*/ 1 h 600"/>
                <a:gd name="T28" fmla="*/ 16 w 627"/>
                <a:gd name="T29" fmla="*/ 1 h 600"/>
                <a:gd name="T30" fmla="*/ 14 w 627"/>
                <a:gd name="T31" fmla="*/ 0 h 600"/>
                <a:gd name="T32" fmla="*/ 13 w 627"/>
                <a:gd name="T33" fmla="*/ 0 h 600"/>
                <a:gd name="T34" fmla="*/ 13 w 627"/>
                <a:gd name="T35" fmla="*/ 2 h 600"/>
                <a:gd name="T36" fmla="*/ 12 w 627"/>
                <a:gd name="T37" fmla="*/ 2 h 600"/>
                <a:gd name="T38" fmla="*/ 12 w 627"/>
                <a:gd name="T39" fmla="*/ 2 h 600"/>
                <a:gd name="T40" fmla="*/ 11 w 627"/>
                <a:gd name="T41" fmla="*/ 1 h 600"/>
                <a:gd name="T42" fmla="*/ 9 w 627"/>
                <a:gd name="T43" fmla="*/ 2 h 600"/>
                <a:gd name="T44" fmla="*/ 10 w 627"/>
                <a:gd name="T45" fmla="*/ 2 h 600"/>
                <a:gd name="T46" fmla="*/ 11 w 627"/>
                <a:gd name="T47" fmla="*/ 3 h 600"/>
                <a:gd name="T48" fmla="*/ 9 w 627"/>
                <a:gd name="T49" fmla="*/ 3 h 600"/>
                <a:gd name="T50" fmla="*/ 7 w 627"/>
                <a:gd name="T51" fmla="*/ 3 h 600"/>
                <a:gd name="T52" fmla="*/ 5 w 627"/>
                <a:gd name="T53" fmla="*/ 3 h 600"/>
                <a:gd name="T54" fmla="*/ 5 w 627"/>
                <a:gd name="T55" fmla="*/ 5 h 600"/>
                <a:gd name="T56" fmla="*/ 6 w 627"/>
                <a:gd name="T57" fmla="*/ 5 h 600"/>
                <a:gd name="T58" fmla="*/ 4 w 627"/>
                <a:gd name="T59" fmla="*/ 5 h 600"/>
                <a:gd name="T60" fmla="*/ 3 w 627"/>
                <a:gd name="T61" fmla="*/ 6 h 600"/>
                <a:gd name="T62" fmla="*/ 0 w 627"/>
                <a:gd name="T63" fmla="*/ 6 h 600"/>
                <a:gd name="T64" fmla="*/ 1 w 627"/>
                <a:gd name="T65" fmla="*/ 6 h 600"/>
                <a:gd name="T66" fmla="*/ 4 w 627"/>
                <a:gd name="T67" fmla="*/ 6 h 600"/>
                <a:gd name="T68" fmla="*/ 8 w 627"/>
                <a:gd name="T69" fmla="*/ 6 h 600"/>
                <a:gd name="T70" fmla="*/ 8 w 627"/>
                <a:gd name="T71" fmla="*/ 5 h 600"/>
                <a:gd name="T72" fmla="*/ 11 w 627"/>
                <a:gd name="T73" fmla="*/ 5 h 600"/>
                <a:gd name="T74" fmla="*/ 11 w 627"/>
                <a:gd name="T75" fmla="*/ 6 h 600"/>
                <a:gd name="T76" fmla="*/ 9 w 627"/>
                <a:gd name="T77" fmla="*/ 6 h 600"/>
                <a:gd name="T78" fmla="*/ 9 w 627"/>
                <a:gd name="T79" fmla="*/ 6 h 600"/>
                <a:gd name="T80" fmla="*/ 11 w 627"/>
                <a:gd name="T81" fmla="*/ 6 h 600"/>
                <a:gd name="T82" fmla="*/ 12 w 627"/>
                <a:gd name="T83" fmla="*/ 6 h 600"/>
                <a:gd name="T84" fmla="*/ 13 w 627"/>
                <a:gd name="T85" fmla="*/ 8 h 600"/>
                <a:gd name="T86" fmla="*/ 14 w 627"/>
                <a:gd name="T87" fmla="*/ 8 h 600"/>
                <a:gd name="T88" fmla="*/ 15 w 627"/>
                <a:gd name="T89" fmla="*/ 9 h 600"/>
                <a:gd name="T90" fmla="*/ 16 w 627"/>
                <a:gd name="T91" fmla="*/ 12 h 600"/>
                <a:gd name="T92" fmla="*/ 17 w 627"/>
                <a:gd name="T93" fmla="*/ 12 h 6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27" h="600">
                  <a:moveTo>
                    <a:pt x="507" y="599"/>
                  </a:moveTo>
                  <a:lnTo>
                    <a:pt x="507" y="584"/>
                  </a:lnTo>
                  <a:lnTo>
                    <a:pt x="492" y="553"/>
                  </a:lnTo>
                  <a:lnTo>
                    <a:pt x="492" y="491"/>
                  </a:lnTo>
                  <a:lnTo>
                    <a:pt x="477" y="461"/>
                  </a:lnTo>
                  <a:lnTo>
                    <a:pt x="447" y="461"/>
                  </a:lnTo>
                  <a:lnTo>
                    <a:pt x="432" y="415"/>
                  </a:lnTo>
                  <a:lnTo>
                    <a:pt x="417" y="415"/>
                  </a:lnTo>
                  <a:lnTo>
                    <a:pt x="417" y="399"/>
                  </a:lnTo>
                  <a:lnTo>
                    <a:pt x="626" y="92"/>
                  </a:lnTo>
                  <a:lnTo>
                    <a:pt x="581" y="61"/>
                  </a:lnTo>
                  <a:lnTo>
                    <a:pt x="537" y="31"/>
                  </a:lnTo>
                  <a:lnTo>
                    <a:pt x="507" y="46"/>
                  </a:lnTo>
                  <a:lnTo>
                    <a:pt x="477" y="46"/>
                  </a:lnTo>
                  <a:lnTo>
                    <a:pt x="447" y="46"/>
                  </a:lnTo>
                  <a:lnTo>
                    <a:pt x="402" y="0"/>
                  </a:lnTo>
                  <a:lnTo>
                    <a:pt x="388" y="0"/>
                  </a:lnTo>
                  <a:lnTo>
                    <a:pt x="388" y="92"/>
                  </a:lnTo>
                  <a:lnTo>
                    <a:pt x="358" y="108"/>
                  </a:lnTo>
                  <a:lnTo>
                    <a:pt x="343" y="108"/>
                  </a:lnTo>
                  <a:lnTo>
                    <a:pt x="313" y="61"/>
                  </a:lnTo>
                  <a:lnTo>
                    <a:pt x="253" y="77"/>
                  </a:lnTo>
                  <a:lnTo>
                    <a:pt x="283" y="108"/>
                  </a:lnTo>
                  <a:lnTo>
                    <a:pt x="313" y="138"/>
                  </a:lnTo>
                  <a:lnTo>
                    <a:pt x="268" y="169"/>
                  </a:lnTo>
                  <a:lnTo>
                    <a:pt x="209" y="138"/>
                  </a:lnTo>
                  <a:lnTo>
                    <a:pt x="134" y="154"/>
                  </a:lnTo>
                  <a:lnTo>
                    <a:pt x="134" y="215"/>
                  </a:lnTo>
                  <a:lnTo>
                    <a:pt x="164" y="246"/>
                  </a:lnTo>
                  <a:lnTo>
                    <a:pt x="119" y="261"/>
                  </a:lnTo>
                  <a:lnTo>
                    <a:pt x="75" y="276"/>
                  </a:lnTo>
                  <a:lnTo>
                    <a:pt x="0" y="323"/>
                  </a:lnTo>
                  <a:lnTo>
                    <a:pt x="45" y="323"/>
                  </a:lnTo>
                  <a:lnTo>
                    <a:pt x="119" y="323"/>
                  </a:lnTo>
                  <a:lnTo>
                    <a:pt x="224" y="292"/>
                  </a:lnTo>
                  <a:lnTo>
                    <a:pt x="224" y="261"/>
                  </a:lnTo>
                  <a:lnTo>
                    <a:pt x="328" y="261"/>
                  </a:lnTo>
                  <a:lnTo>
                    <a:pt x="328" y="292"/>
                  </a:lnTo>
                  <a:lnTo>
                    <a:pt x="253" y="292"/>
                  </a:lnTo>
                  <a:lnTo>
                    <a:pt x="253" y="307"/>
                  </a:lnTo>
                  <a:lnTo>
                    <a:pt x="313" y="323"/>
                  </a:lnTo>
                  <a:lnTo>
                    <a:pt x="343" y="323"/>
                  </a:lnTo>
                  <a:lnTo>
                    <a:pt x="388" y="369"/>
                  </a:lnTo>
                  <a:lnTo>
                    <a:pt x="402" y="415"/>
                  </a:lnTo>
                  <a:lnTo>
                    <a:pt x="432" y="461"/>
                  </a:lnTo>
                  <a:lnTo>
                    <a:pt x="462" y="599"/>
                  </a:lnTo>
                  <a:lnTo>
                    <a:pt x="507" y="59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58" name="Freeform 15"/>
            <p:cNvSpPr>
              <a:spLocks/>
            </p:cNvSpPr>
            <p:nvPr/>
          </p:nvSpPr>
          <p:spPr bwMode="auto">
            <a:xfrm>
              <a:off x="327" y="1221"/>
              <a:ext cx="39" cy="24"/>
            </a:xfrm>
            <a:custGeom>
              <a:avLst/>
              <a:gdLst>
                <a:gd name="T0" fmla="*/ 0 w 90"/>
                <a:gd name="T1" fmla="*/ 0 h 62"/>
                <a:gd name="T2" fmla="*/ 3 w 90"/>
                <a:gd name="T3" fmla="*/ 0 h 62"/>
                <a:gd name="T4" fmla="*/ 3 w 90"/>
                <a:gd name="T5" fmla="*/ 0 h 62"/>
                <a:gd name="T6" fmla="*/ 3 w 90"/>
                <a:gd name="T7" fmla="*/ 1 h 62"/>
                <a:gd name="T8" fmla="*/ 3 w 90"/>
                <a:gd name="T9" fmla="*/ 1 h 62"/>
                <a:gd name="T10" fmla="*/ 2 w 90"/>
                <a:gd name="T11" fmla="*/ 1 h 62"/>
                <a:gd name="T12" fmla="*/ 2 w 90"/>
                <a:gd name="T13" fmla="*/ 1 h 62"/>
                <a:gd name="T14" fmla="*/ 1 w 90"/>
                <a:gd name="T15" fmla="*/ 1 h 62"/>
                <a:gd name="T16" fmla="*/ 0 w 90"/>
                <a:gd name="T17" fmla="*/ 1 h 62"/>
                <a:gd name="T18" fmla="*/ 0 w 90"/>
                <a:gd name="T19" fmla="*/ 1 h 62"/>
                <a:gd name="T20" fmla="*/ 1 w 90"/>
                <a:gd name="T21" fmla="*/ 1 h 62"/>
                <a:gd name="T22" fmla="*/ 0 w 90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62">
                  <a:moveTo>
                    <a:pt x="15" y="0"/>
                  </a:moveTo>
                  <a:lnTo>
                    <a:pt x="89" y="0"/>
                  </a:lnTo>
                  <a:lnTo>
                    <a:pt x="74" y="15"/>
                  </a:lnTo>
                  <a:lnTo>
                    <a:pt x="89" y="46"/>
                  </a:lnTo>
                  <a:lnTo>
                    <a:pt x="74" y="61"/>
                  </a:lnTo>
                  <a:lnTo>
                    <a:pt x="59" y="46"/>
                  </a:lnTo>
                  <a:lnTo>
                    <a:pt x="45" y="61"/>
                  </a:lnTo>
                  <a:lnTo>
                    <a:pt x="30" y="46"/>
                  </a:lnTo>
                  <a:lnTo>
                    <a:pt x="15" y="61"/>
                  </a:lnTo>
                  <a:lnTo>
                    <a:pt x="0" y="46"/>
                  </a:lnTo>
                  <a:lnTo>
                    <a:pt x="30" y="31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59" name="Freeform 16"/>
            <p:cNvSpPr>
              <a:spLocks/>
            </p:cNvSpPr>
            <p:nvPr/>
          </p:nvSpPr>
          <p:spPr bwMode="auto">
            <a:xfrm>
              <a:off x="339" y="1268"/>
              <a:ext cx="33" cy="24"/>
            </a:xfrm>
            <a:custGeom>
              <a:avLst/>
              <a:gdLst>
                <a:gd name="T0" fmla="*/ 1 w 77"/>
                <a:gd name="T1" fmla="*/ 0 h 63"/>
                <a:gd name="T2" fmla="*/ 2 w 77"/>
                <a:gd name="T3" fmla="*/ 0 h 63"/>
                <a:gd name="T4" fmla="*/ 2 w 77"/>
                <a:gd name="T5" fmla="*/ 1 h 63"/>
                <a:gd name="T6" fmla="*/ 2 w 77"/>
                <a:gd name="T7" fmla="*/ 0 h 63"/>
                <a:gd name="T8" fmla="*/ 3 w 77"/>
                <a:gd name="T9" fmla="*/ 1 h 63"/>
                <a:gd name="T10" fmla="*/ 2 w 77"/>
                <a:gd name="T11" fmla="*/ 1 h 63"/>
                <a:gd name="T12" fmla="*/ 1 w 77"/>
                <a:gd name="T13" fmla="*/ 1 h 63"/>
                <a:gd name="T14" fmla="*/ 0 w 77"/>
                <a:gd name="T15" fmla="*/ 1 h 63"/>
                <a:gd name="T16" fmla="*/ 0 w 77"/>
                <a:gd name="T17" fmla="*/ 1 h 63"/>
                <a:gd name="T18" fmla="*/ 1 w 77"/>
                <a:gd name="T19" fmla="*/ 1 h 63"/>
                <a:gd name="T20" fmla="*/ 1 w 7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63">
                  <a:moveTo>
                    <a:pt x="30" y="0"/>
                  </a:moveTo>
                  <a:lnTo>
                    <a:pt x="46" y="16"/>
                  </a:lnTo>
                  <a:lnTo>
                    <a:pt x="46" y="31"/>
                  </a:lnTo>
                  <a:lnTo>
                    <a:pt x="61" y="16"/>
                  </a:lnTo>
                  <a:lnTo>
                    <a:pt x="76" y="47"/>
                  </a:lnTo>
                  <a:lnTo>
                    <a:pt x="46" y="47"/>
                  </a:lnTo>
                  <a:lnTo>
                    <a:pt x="30" y="62"/>
                  </a:lnTo>
                  <a:lnTo>
                    <a:pt x="0" y="47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60" name="Freeform 17"/>
            <p:cNvSpPr>
              <a:spLocks/>
            </p:cNvSpPr>
            <p:nvPr/>
          </p:nvSpPr>
          <p:spPr bwMode="auto">
            <a:xfrm>
              <a:off x="384" y="1395"/>
              <a:ext cx="7" cy="19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0 h 47"/>
                <a:gd name="T4" fmla="*/ 0 w 17"/>
                <a:gd name="T5" fmla="*/ 1 h 47"/>
                <a:gd name="T6" fmla="*/ 0 w 1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7">
                  <a:moveTo>
                    <a:pt x="0" y="0"/>
                  </a:moveTo>
                  <a:lnTo>
                    <a:pt x="16" y="0"/>
                  </a:lnTo>
                  <a:lnTo>
                    <a:pt x="16" y="4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61" name="Freeform 18"/>
            <p:cNvSpPr>
              <a:spLocks/>
            </p:cNvSpPr>
            <p:nvPr/>
          </p:nvSpPr>
          <p:spPr bwMode="auto">
            <a:xfrm>
              <a:off x="441" y="1785"/>
              <a:ext cx="27" cy="24"/>
            </a:xfrm>
            <a:custGeom>
              <a:avLst/>
              <a:gdLst>
                <a:gd name="T0" fmla="*/ 2 w 61"/>
                <a:gd name="T1" fmla="*/ 1 h 62"/>
                <a:gd name="T2" fmla="*/ 2 w 61"/>
                <a:gd name="T3" fmla="*/ 0 h 62"/>
                <a:gd name="T4" fmla="*/ 0 w 61"/>
                <a:gd name="T5" fmla="*/ 0 h 62"/>
                <a:gd name="T6" fmla="*/ 0 w 61"/>
                <a:gd name="T7" fmla="*/ 0 h 62"/>
                <a:gd name="T8" fmla="*/ 0 w 61"/>
                <a:gd name="T9" fmla="*/ 0 h 62"/>
                <a:gd name="T10" fmla="*/ 0 w 61"/>
                <a:gd name="T11" fmla="*/ 1 h 62"/>
                <a:gd name="T12" fmla="*/ 1 w 61"/>
                <a:gd name="T13" fmla="*/ 1 h 62"/>
                <a:gd name="T14" fmla="*/ 1 w 61"/>
                <a:gd name="T15" fmla="*/ 1 h 62"/>
                <a:gd name="T16" fmla="*/ 2 w 61"/>
                <a:gd name="T17" fmla="*/ 1 h 62"/>
                <a:gd name="T18" fmla="*/ 2 w 61"/>
                <a:gd name="T19" fmla="*/ 1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62">
                  <a:moveTo>
                    <a:pt x="60" y="31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46"/>
                  </a:lnTo>
                  <a:lnTo>
                    <a:pt x="45" y="61"/>
                  </a:lnTo>
                  <a:lnTo>
                    <a:pt x="6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62" name="Freeform 19"/>
            <p:cNvSpPr>
              <a:spLocks/>
            </p:cNvSpPr>
            <p:nvPr/>
          </p:nvSpPr>
          <p:spPr bwMode="auto">
            <a:xfrm>
              <a:off x="429" y="1756"/>
              <a:ext cx="33" cy="30"/>
            </a:xfrm>
            <a:custGeom>
              <a:avLst/>
              <a:gdLst>
                <a:gd name="T0" fmla="*/ 1 w 76"/>
                <a:gd name="T1" fmla="*/ 2 h 78"/>
                <a:gd name="T2" fmla="*/ 2 w 76"/>
                <a:gd name="T3" fmla="*/ 2 h 78"/>
                <a:gd name="T4" fmla="*/ 3 w 76"/>
                <a:gd name="T5" fmla="*/ 2 h 78"/>
                <a:gd name="T6" fmla="*/ 3 w 76"/>
                <a:gd name="T7" fmla="*/ 0 h 78"/>
                <a:gd name="T8" fmla="*/ 1 w 76"/>
                <a:gd name="T9" fmla="*/ 0 h 78"/>
                <a:gd name="T10" fmla="*/ 0 w 76"/>
                <a:gd name="T11" fmla="*/ 1 h 78"/>
                <a:gd name="T12" fmla="*/ 0 w 76"/>
                <a:gd name="T13" fmla="*/ 1 h 78"/>
                <a:gd name="T14" fmla="*/ 1 w 76"/>
                <a:gd name="T15" fmla="*/ 2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78">
                  <a:moveTo>
                    <a:pt x="30" y="77"/>
                  </a:moveTo>
                  <a:lnTo>
                    <a:pt x="45" y="77"/>
                  </a:lnTo>
                  <a:lnTo>
                    <a:pt x="75" y="77"/>
                  </a:lnTo>
                  <a:lnTo>
                    <a:pt x="75" y="0"/>
                  </a:lnTo>
                  <a:lnTo>
                    <a:pt x="30" y="15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30" y="77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63" name="Freeform 20"/>
            <p:cNvSpPr>
              <a:spLocks/>
            </p:cNvSpPr>
            <p:nvPr/>
          </p:nvSpPr>
          <p:spPr bwMode="auto">
            <a:xfrm>
              <a:off x="416" y="1744"/>
              <a:ext cx="46" cy="24"/>
            </a:xfrm>
            <a:custGeom>
              <a:avLst/>
              <a:gdLst>
                <a:gd name="T0" fmla="*/ 4 w 106"/>
                <a:gd name="T1" fmla="*/ 1 h 63"/>
                <a:gd name="T2" fmla="*/ 3 w 106"/>
                <a:gd name="T3" fmla="*/ 0 h 63"/>
                <a:gd name="T4" fmla="*/ 1 w 106"/>
                <a:gd name="T5" fmla="*/ 0 h 63"/>
                <a:gd name="T6" fmla="*/ 0 w 106"/>
                <a:gd name="T7" fmla="*/ 1 h 63"/>
                <a:gd name="T8" fmla="*/ 1 w 106"/>
                <a:gd name="T9" fmla="*/ 1 h 63"/>
                <a:gd name="T10" fmla="*/ 1 w 106"/>
                <a:gd name="T11" fmla="*/ 1 h 63"/>
                <a:gd name="T12" fmla="*/ 2 w 106"/>
                <a:gd name="T13" fmla="*/ 1 h 63"/>
                <a:gd name="T14" fmla="*/ 2 w 106"/>
                <a:gd name="T15" fmla="*/ 1 h 63"/>
                <a:gd name="T16" fmla="*/ 4 w 106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" h="63">
                  <a:moveTo>
                    <a:pt x="105" y="31"/>
                  </a:moveTo>
                  <a:lnTo>
                    <a:pt x="90" y="16"/>
                  </a:lnTo>
                  <a:lnTo>
                    <a:pt x="30" y="0"/>
                  </a:lnTo>
                  <a:lnTo>
                    <a:pt x="0" y="31"/>
                  </a:lnTo>
                  <a:lnTo>
                    <a:pt x="30" y="47"/>
                  </a:lnTo>
                  <a:lnTo>
                    <a:pt x="30" y="62"/>
                  </a:lnTo>
                  <a:lnTo>
                    <a:pt x="45" y="62"/>
                  </a:lnTo>
                  <a:lnTo>
                    <a:pt x="60" y="47"/>
                  </a:lnTo>
                  <a:lnTo>
                    <a:pt x="105" y="3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64" name="Freeform 21"/>
            <p:cNvSpPr>
              <a:spLocks/>
            </p:cNvSpPr>
            <p:nvPr/>
          </p:nvSpPr>
          <p:spPr bwMode="auto">
            <a:xfrm>
              <a:off x="410" y="1756"/>
              <a:ext cx="19" cy="12"/>
            </a:xfrm>
            <a:custGeom>
              <a:avLst/>
              <a:gdLst>
                <a:gd name="T0" fmla="*/ 1 w 46"/>
                <a:gd name="T1" fmla="*/ 1 h 32"/>
                <a:gd name="T2" fmla="*/ 1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1 w 46"/>
                <a:gd name="T9" fmla="*/ 1 h 32"/>
                <a:gd name="T10" fmla="*/ 1 w 46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2">
                  <a:moveTo>
                    <a:pt x="45" y="31"/>
                  </a:moveTo>
                  <a:lnTo>
                    <a:pt x="45" y="16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30" y="31"/>
                  </a:lnTo>
                  <a:lnTo>
                    <a:pt x="45" y="3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65" name="Freeform 22"/>
            <p:cNvSpPr>
              <a:spLocks/>
            </p:cNvSpPr>
            <p:nvPr/>
          </p:nvSpPr>
          <p:spPr bwMode="auto">
            <a:xfrm>
              <a:off x="397" y="1727"/>
              <a:ext cx="32" cy="35"/>
            </a:xfrm>
            <a:custGeom>
              <a:avLst/>
              <a:gdLst>
                <a:gd name="T0" fmla="*/ 1 w 75"/>
                <a:gd name="T1" fmla="*/ 2 h 93"/>
                <a:gd name="T2" fmla="*/ 1 w 75"/>
                <a:gd name="T3" fmla="*/ 2 h 93"/>
                <a:gd name="T4" fmla="*/ 3 w 75"/>
                <a:gd name="T5" fmla="*/ 1 h 93"/>
                <a:gd name="T6" fmla="*/ 3 w 75"/>
                <a:gd name="T7" fmla="*/ 1 h 93"/>
                <a:gd name="T8" fmla="*/ 2 w 75"/>
                <a:gd name="T9" fmla="*/ 1 h 93"/>
                <a:gd name="T10" fmla="*/ 2 w 75"/>
                <a:gd name="T11" fmla="*/ 0 h 93"/>
                <a:gd name="T12" fmla="*/ 1 w 75"/>
                <a:gd name="T13" fmla="*/ 0 h 93"/>
                <a:gd name="T14" fmla="*/ 0 w 75"/>
                <a:gd name="T15" fmla="*/ 0 h 93"/>
                <a:gd name="T16" fmla="*/ 1 w 75"/>
                <a:gd name="T17" fmla="*/ 1 h 93"/>
                <a:gd name="T18" fmla="*/ 0 w 75"/>
                <a:gd name="T19" fmla="*/ 1 h 93"/>
                <a:gd name="T20" fmla="*/ 0 w 75"/>
                <a:gd name="T21" fmla="*/ 1 h 93"/>
                <a:gd name="T22" fmla="*/ 0 w 75"/>
                <a:gd name="T23" fmla="*/ 2 h 93"/>
                <a:gd name="T24" fmla="*/ 1 w 75"/>
                <a:gd name="T25" fmla="*/ 2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93">
                  <a:moveTo>
                    <a:pt x="30" y="92"/>
                  </a:moveTo>
                  <a:lnTo>
                    <a:pt x="44" y="77"/>
                  </a:lnTo>
                  <a:lnTo>
                    <a:pt x="74" y="46"/>
                  </a:lnTo>
                  <a:lnTo>
                    <a:pt x="74" y="31"/>
                  </a:lnTo>
                  <a:lnTo>
                    <a:pt x="59" y="31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15" y="15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61"/>
                  </a:lnTo>
                  <a:lnTo>
                    <a:pt x="0" y="77"/>
                  </a:lnTo>
                  <a:lnTo>
                    <a:pt x="30" y="92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66" name="Freeform 23"/>
            <p:cNvSpPr>
              <a:spLocks/>
            </p:cNvSpPr>
            <p:nvPr/>
          </p:nvSpPr>
          <p:spPr bwMode="auto">
            <a:xfrm>
              <a:off x="423" y="1727"/>
              <a:ext cx="7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1 h 32"/>
                <a:gd name="T4" fmla="*/ 0 w 17"/>
                <a:gd name="T5" fmla="*/ 1 h 32"/>
                <a:gd name="T6" fmla="*/ 0 w 17"/>
                <a:gd name="T7" fmla="*/ 0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67" name="Freeform 24"/>
            <p:cNvSpPr>
              <a:spLocks/>
            </p:cNvSpPr>
            <p:nvPr/>
          </p:nvSpPr>
          <p:spPr bwMode="auto">
            <a:xfrm>
              <a:off x="230" y="1582"/>
              <a:ext cx="212" cy="175"/>
            </a:xfrm>
            <a:custGeom>
              <a:avLst/>
              <a:gdLst>
                <a:gd name="T0" fmla="*/ 13 w 492"/>
                <a:gd name="T1" fmla="*/ 9 h 462"/>
                <a:gd name="T2" fmla="*/ 13 w 492"/>
                <a:gd name="T3" fmla="*/ 9 h 462"/>
                <a:gd name="T4" fmla="*/ 14 w 492"/>
                <a:gd name="T5" fmla="*/ 8 h 462"/>
                <a:gd name="T6" fmla="*/ 15 w 492"/>
                <a:gd name="T7" fmla="*/ 8 h 462"/>
                <a:gd name="T8" fmla="*/ 14 w 492"/>
                <a:gd name="T9" fmla="*/ 8 h 462"/>
                <a:gd name="T10" fmla="*/ 15 w 492"/>
                <a:gd name="T11" fmla="*/ 8 h 462"/>
                <a:gd name="T12" fmla="*/ 16 w 492"/>
                <a:gd name="T13" fmla="*/ 8 h 462"/>
                <a:gd name="T14" fmla="*/ 16 w 492"/>
                <a:gd name="T15" fmla="*/ 8 h 462"/>
                <a:gd name="T16" fmla="*/ 16 w 492"/>
                <a:gd name="T17" fmla="*/ 7 h 462"/>
                <a:gd name="T18" fmla="*/ 17 w 492"/>
                <a:gd name="T19" fmla="*/ 6 h 462"/>
                <a:gd name="T20" fmla="*/ 15 w 492"/>
                <a:gd name="T21" fmla="*/ 6 h 462"/>
                <a:gd name="T22" fmla="*/ 14 w 492"/>
                <a:gd name="T23" fmla="*/ 8 h 462"/>
                <a:gd name="T24" fmla="*/ 13 w 492"/>
                <a:gd name="T25" fmla="*/ 8 h 462"/>
                <a:gd name="T26" fmla="*/ 12 w 492"/>
                <a:gd name="T27" fmla="*/ 8 h 462"/>
                <a:gd name="T28" fmla="*/ 11 w 492"/>
                <a:gd name="T29" fmla="*/ 7 h 462"/>
                <a:gd name="T30" fmla="*/ 11 w 492"/>
                <a:gd name="T31" fmla="*/ 6 h 462"/>
                <a:gd name="T32" fmla="*/ 10 w 492"/>
                <a:gd name="T33" fmla="*/ 6 h 462"/>
                <a:gd name="T34" fmla="*/ 10 w 492"/>
                <a:gd name="T35" fmla="*/ 5 h 462"/>
                <a:gd name="T36" fmla="*/ 11 w 492"/>
                <a:gd name="T37" fmla="*/ 4 h 462"/>
                <a:gd name="T38" fmla="*/ 11 w 492"/>
                <a:gd name="T39" fmla="*/ 4 h 462"/>
                <a:gd name="T40" fmla="*/ 10 w 492"/>
                <a:gd name="T41" fmla="*/ 4 h 462"/>
                <a:gd name="T42" fmla="*/ 10 w 492"/>
                <a:gd name="T43" fmla="*/ 3 h 462"/>
                <a:gd name="T44" fmla="*/ 10 w 492"/>
                <a:gd name="T45" fmla="*/ 3 h 462"/>
                <a:gd name="T46" fmla="*/ 9 w 492"/>
                <a:gd name="T47" fmla="*/ 2 h 462"/>
                <a:gd name="T48" fmla="*/ 8 w 492"/>
                <a:gd name="T49" fmla="*/ 2 h 462"/>
                <a:gd name="T50" fmla="*/ 8 w 492"/>
                <a:gd name="T51" fmla="*/ 2 h 462"/>
                <a:gd name="T52" fmla="*/ 7 w 492"/>
                <a:gd name="T53" fmla="*/ 1 h 462"/>
                <a:gd name="T54" fmla="*/ 6 w 492"/>
                <a:gd name="T55" fmla="*/ 1 h 462"/>
                <a:gd name="T56" fmla="*/ 6 w 492"/>
                <a:gd name="T57" fmla="*/ 1 h 462"/>
                <a:gd name="T58" fmla="*/ 4 w 492"/>
                <a:gd name="T59" fmla="*/ 1 h 462"/>
                <a:gd name="T60" fmla="*/ 1 w 492"/>
                <a:gd name="T61" fmla="*/ 0 h 462"/>
                <a:gd name="T62" fmla="*/ 0 w 492"/>
                <a:gd name="T63" fmla="*/ 0 h 462"/>
                <a:gd name="T64" fmla="*/ 0 w 492"/>
                <a:gd name="T65" fmla="*/ 2 h 462"/>
                <a:gd name="T66" fmla="*/ 1 w 492"/>
                <a:gd name="T67" fmla="*/ 2 h 462"/>
                <a:gd name="T68" fmla="*/ 1 w 492"/>
                <a:gd name="T69" fmla="*/ 3 h 462"/>
                <a:gd name="T70" fmla="*/ 1 w 492"/>
                <a:gd name="T71" fmla="*/ 3 h 462"/>
                <a:gd name="T72" fmla="*/ 1 w 492"/>
                <a:gd name="T73" fmla="*/ 3 h 462"/>
                <a:gd name="T74" fmla="*/ 2 w 492"/>
                <a:gd name="T75" fmla="*/ 3 h 462"/>
                <a:gd name="T76" fmla="*/ 2 w 492"/>
                <a:gd name="T77" fmla="*/ 4 h 462"/>
                <a:gd name="T78" fmla="*/ 3 w 492"/>
                <a:gd name="T79" fmla="*/ 5 h 462"/>
                <a:gd name="T80" fmla="*/ 3 w 492"/>
                <a:gd name="T81" fmla="*/ 5 h 462"/>
                <a:gd name="T82" fmla="*/ 3 w 492"/>
                <a:gd name="T83" fmla="*/ 5 h 462"/>
                <a:gd name="T84" fmla="*/ 3 w 492"/>
                <a:gd name="T85" fmla="*/ 2 h 462"/>
                <a:gd name="T86" fmla="*/ 1 w 492"/>
                <a:gd name="T87" fmla="*/ 2 h 462"/>
                <a:gd name="T88" fmla="*/ 1 w 492"/>
                <a:gd name="T89" fmla="*/ 1 h 462"/>
                <a:gd name="T90" fmla="*/ 3 w 492"/>
                <a:gd name="T91" fmla="*/ 1 h 462"/>
                <a:gd name="T92" fmla="*/ 3 w 492"/>
                <a:gd name="T93" fmla="*/ 3 h 462"/>
                <a:gd name="T94" fmla="*/ 3 w 492"/>
                <a:gd name="T95" fmla="*/ 3 h 462"/>
                <a:gd name="T96" fmla="*/ 3 w 492"/>
                <a:gd name="T97" fmla="*/ 3 h 462"/>
                <a:gd name="T98" fmla="*/ 5 w 492"/>
                <a:gd name="T99" fmla="*/ 5 h 462"/>
                <a:gd name="T100" fmla="*/ 5 w 492"/>
                <a:gd name="T101" fmla="*/ 5 h 462"/>
                <a:gd name="T102" fmla="*/ 6 w 492"/>
                <a:gd name="T103" fmla="*/ 6 h 462"/>
                <a:gd name="T104" fmla="*/ 6 w 492"/>
                <a:gd name="T105" fmla="*/ 6 h 462"/>
                <a:gd name="T106" fmla="*/ 7 w 492"/>
                <a:gd name="T107" fmla="*/ 7 h 462"/>
                <a:gd name="T108" fmla="*/ 8 w 492"/>
                <a:gd name="T109" fmla="*/ 8 h 462"/>
                <a:gd name="T110" fmla="*/ 11 w 492"/>
                <a:gd name="T111" fmla="*/ 9 h 462"/>
                <a:gd name="T112" fmla="*/ 12 w 492"/>
                <a:gd name="T113" fmla="*/ 9 h 462"/>
                <a:gd name="T114" fmla="*/ 12 w 492"/>
                <a:gd name="T115" fmla="*/ 9 h 462"/>
                <a:gd name="T116" fmla="*/ 13 w 492"/>
                <a:gd name="T117" fmla="*/ 9 h 4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2" h="462">
                  <a:moveTo>
                    <a:pt x="387" y="461"/>
                  </a:moveTo>
                  <a:lnTo>
                    <a:pt x="387" y="446"/>
                  </a:lnTo>
                  <a:lnTo>
                    <a:pt x="402" y="415"/>
                  </a:lnTo>
                  <a:lnTo>
                    <a:pt x="417" y="415"/>
                  </a:lnTo>
                  <a:lnTo>
                    <a:pt x="402" y="400"/>
                  </a:lnTo>
                  <a:lnTo>
                    <a:pt x="417" y="384"/>
                  </a:lnTo>
                  <a:lnTo>
                    <a:pt x="446" y="384"/>
                  </a:lnTo>
                  <a:lnTo>
                    <a:pt x="461" y="384"/>
                  </a:lnTo>
                  <a:lnTo>
                    <a:pt x="476" y="338"/>
                  </a:lnTo>
                  <a:lnTo>
                    <a:pt x="491" y="307"/>
                  </a:lnTo>
                  <a:lnTo>
                    <a:pt x="431" y="307"/>
                  </a:lnTo>
                  <a:lnTo>
                    <a:pt x="402" y="369"/>
                  </a:lnTo>
                  <a:lnTo>
                    <a:pt x="372" y="369"/>
                  </a:lnTo>
                  <a:lnTo>
                    <a:pt x="357" y="384"/>
                  </a:lnTo>
                  <a:lnTo>
                    <a:pt x="327" y="353"/>
                  </a:lnTo>
                  <a:lnTo>
                    <a:pt x="312" y="292"/>
                  </a:lnTo>
                  <a:lnTo>
                    <a:pt x="298" y="277"/>
                  </a:lnTo>
                  <a:lnTo>
                    <a:pt x="298" y="215"/>
                  </a:lnTo>
                  <a:lnTo>
                    <a:pt x="327" y="200"/>
                  </a:lnTo>
                  <a:lnTo>
                    <a:pt x="327" y="184"/>
                  </a:lnTo>
                  <a:lnTo>
                    <a:pt x="298" y="184"/>
                  </a:lnTo>
                  <a:lnTo>
                    <a:pt x="298" y="154"/>
                  </a:lnTo>
                  <a:lnTo>
                    <a:pt x="283" y="123"/>
                  </a:lnTo>
                  <a:lnTo>
                    <a:pt x="268" y="92"/>
                  </a:lnTo>
                  <a:lnTo>
                    <a:pt x="238" y="92"/>
                  </a:lnTo>
                  <a:lnTo>
                    <a:pt x="223" y="108"/>
                  </a:lnTo>
                  <a:lnTo>
                    <a:pt x="193" y="31"/>
                  </a:lnTo>
                  <a:lnTo>
                    <a:pt x="164" y="31"/>
                  </a:lnTo>
                  <a:lnTo>
                    <a:pt x="164" y="46"/>
                  </a:lnTo>
                  <a:lnTo>
                    <a:pt x="119" y="31"/>
                  </a:lnTo>
                  <a:lnTo>
                    <a:pt x="45" y="15"/>
                  </a:lnTo>
                  <a:lnTo>
                    <a:pt x="0" y="0"/>
                  </a:lnTo>
                  <a:lnTo>
                    <a:pt x="15" y="77"/>
                  </a:lnTo>
                  <a:lnTo>
                    <a:pt x="30" y="92"/>
                  </a:lnTo>
                  <a:lnTo>
                    <a:pt x="45" y="123"/>
                  </a:lnTo>
                  <a:lnTo>
                    <a:pt x="30" y="123"/>
                  </a:lnTo>
                  <a:lnTo>
                    <a:pt x="45" y="154"/>
                  </a:lnTo>
                  <a:lnTo>
                    <a:pt x="60" y="169"/>
                  </a:lnTo>
                  <a:lnTo>
                    <a:pt x="60" y="200"/>
                  </a:lnTo>
                  <a:lnTo>
                    <a:pt x="89" y="246"/>
                  </a:lnTo>
                  <a:lnTo>
                    <a:pt x="104" y="246"/>
                  </a:lnTo>
                  <a:lnTo>
                    <a:pt x="89" y="215"/>
                  </a:lnTo>
                  <a:lnTo>
                    <a:pt x="74" y="108"/>
                  </a:lnTo>
                  <a:lnTo>
                    <a:pt x="45" y="77"/>
                  </a:lnTo>
                  <a:lnTo>
                    <a:pt x="45" y="31"/>
                  </a:lnTo>
                  <a:lnTo>
                    <a:pt x="74" y="61"/>
                  </a:lnTo>
                  <a:lnTo>
                    <a:pt x="89" y="123"/>
                  </a:lnTo>
                  <a:lnTo>
                    <a:pt x="89" y="154"/>
                  </a:lnTo>
                  <a:lnTo>
                    <a:pt x="104" y="169"/>
                  </a:lnTo>
                  <a:lnTo>
                    <a:pt x="134" y="215"/>
                  </a:lnTo>
                  <a:lnTo>
                    <a:pt x="149" y="215"/>
                  </a:lnTo>
                  <a:lnTo>
                    <a:pt x="164" y="292"/>
                  </a:lnTo>
                  <a:lnTo>
                    <a:pt x="164" y="323"/>
                  </a:lnTo>
                  <a:lnTo>
                    <a:pt x="193" y="353"/>
                  </a:lnTo>
                  <a:lnTo>
                    <a:pt x="238" y="400"/>
                  </a:lnTo>
                  <a:lnTo>
                    <a:pt x="312" y="430"/>
                  </a:lnTo>
                  <a:lnTo>
                    <a:pt x="342" y="430"/>
                  </a:lnTo>
                  <a:lnTo>
                    <a:pt x="357" y="430"/>
                  </a:lnTo>
                  <a:lnTo>
                    <a:pt x="387" y="46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68" name="Freeform 25"/>
            <p:cNvSpPr>
              <a:spLocks/>
            </p:cNvSpPr>
            <p:nvPr/>
          </p:nvSpPr>
          <p:spPr bwMode="auto">
            <a:xfrm>
              <a:off x="460" y="1686"/>
              <a:ext cx="78" cy="29"/>
            </a:xfrm>
            <a:custGeom>
              <a:avLst/>
              <a:gdLst>
                <a:gd name="T0" fmla="*/ 0 w 180"/>
                <a:gd name="T1" fmla="*/ 0 h 78"/>
                <a:gd name="T2" fmla="*/ 0 w 180"/>
                <a:gd name="T3" fmla="*/ 0 h 78"/>
                <a:gd name="T4" fmla="*/ 0 w 180"/>
                <a:gd name="T5" fmla="*/ 0 h 78"/>
                <a:gd name="T6" fmla="*/ 2 w 180"/>
                <a:gd name="T7" fmla="*/ 0 h 78"/>
                <a:gd name="T8" fmla="*/ 3 w 180"/>
                <a:gd name="T9" fmla="*/ 0 h 78"/>
                <a:gd name="T10" fmla="*/ 3 w 180"/>
                <a:gd name="T11" fmla="*/ 0 h 78"/>
                <a:gd name="T12" fmla="*/ 4 w 180"/>
                <a:gd name="T13" fmla="*/ 1 h 78"/>
                <a:gd name="T14" fmla="*/ 4 w 180"/>
                <a:gd name="T15" fmla="*/ 1 h 78"/>
                <a:gd name="T16" fmla="*/ 4 w 180"/>
                <a:gd name="T17" fmla="*/ 1 h 78"/>
                <a:gd name="T18" fmla="*/ 7 w 180"/>
                <a:gd name="T19" fmla="*/ 1 h 78"/>
                <a:gd name="T20" fmla="*/ 7 w 180"/>
                <a:gd name="T21" fmla="*/ 1 h 78"/>
                <a:gd name="T22" fmla="*/ 6 w 180"/>
                <a:gd name="T23" fmla="*/ 1 h 78"/>
                <a:gd name="T24" fmla="*/ 5 w 180"/>
                <a:gd name="T25" fmla="*/ 1 h 78"/>
                <a:gd name="T26" fmla="*/ 5 w 180"/>
                <a:gd name="T27" fmla="*/ 1 h 78"/>
                <a:gd name="T28" fmla="*/ 5 w 180"/>
                <a:gd name="T29" fmla="*/ 1 h 78"/>
                <a:gd name="T30" fmla="*/ 4 w 180"/>
                <a:gd name="T31" fmla="*/ 0 h 78"/>
                <a:gd name="T32" fmla="*/ 3 w 180"/>
                <a:gd name="T33" fmla="*/ 0 h 78"/>
                <a:gd name="T34" fmla="*/ 2 w 180"/>
                <a:gd name="T35" fmla="*/ 0 h 78"/>
                <a:gd name="T36" fmla="*/ 0 w 180"/>
                <a:gd name="T37" fmla="*/ 0 h 78"/>
                <a:gd name="T38" fmla="*/ 0 w 180"/>
                <a:gd name="T39" fmla="*/ 0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0" h="78">
                  <a:moveTo>
                    <a:pt x="0" y="31"/>
                  </a:moveTo>
                  <a:lnTo>
                    <a:pt x="15" y="31"/>
                  </a:lnTo>
                  <a:lnTo>
                    <a:pt x="15" y="15"/>
                  </a:lnTo>
                  <a:lnTo>
                    <a:pt x="45" y="15"/>
                  </a:lnTo>
                  <a:lnTo>
                    <a:pt x="75" y="31"/>
                  </a:lnTo>
                  <a:lnTo>
                    <a:pt x="90" y="31"/>
                  </a:lnTo>
                  <a:lnTo>
                    <a:pt x="104" y="46"/>
                  </a:lnTo>
                  <a:lnTo>
                    <a:pt x="119" y="62"/>
                  </a:lnTo>
                  <a:lnTo>
                    <a:pt x="119" y="77"/>
                  </a:lnTo>
                  <a:lnTo>
                    <a:pt x="179" y="77"/>
                  </a:lnTo>
                  <a:lnTo>
                    <a:pt x="179" y="62"/>
                  </a:lnTo>
                  <a:lnTo>
                    <a:pt x="164" y="62"/>
                  </a:lnTo>
                  <a:lnTo>
                    <a:pt x="149" y="62"/>
                  </a:lnTo>
                  <a:lnTo>
                    <a:pt x="149" y="46"/>
                  </a:lnTo>
                  <a:lnTo>
                    <a:pt x="134" y="46"/>
                  </a:lnTo>
                  <a:lnTo>
                    <a:pt x="104" y="15"/>
                  </a:lnTo>
                  <a:lnTo>
                    <a:pt x="90" y="15"/>
                  </a:lnTo>
                  <a:lnTo>
                    <a:pt x="45" y="0"/>
                  </a:lnTo>
                  <a:lnTo>
                    <a:pt x="15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69" name="Freeform 26"/>
            <p:cNvSpPr>
              <a:spLocks/>
            </p:cNvSpPr>
            <p:nvPr/>
          </p:nvSpPr>
          <p:spPr bwMode="auto">
            <a:xfrm>
              <a:off x="468" y="1698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70" name="Freeform 27"/>
            <p:cNvSpPr>
              <a:spLocks/>
            </p:cNvSpPr>
            <p:nvPr/>
          </p:nvSpPr>
          <p:spPr bwMode="auto">
            <a:xfrm>
              <a:off x="506" y="1727"/>
              <a:ext cx="13" cy="6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1 w 30"/>
                <a:gd name="T5" fmla="*/ 0 h 17"/>
                <a:gd name="T6" fmla="*/ 1 w 30"/>
                <a:gd name="T7" fmla="*/ 0 h 17"/>
                <a:gd name="T8" fmla="*/ 0 w 30"/>
                <a:gd name="T9" fmla="*/ 0 h 17"/>
                <a:gd name="T10" fmla="*/ 0 w 3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7">
                  <a:moveTo>
                    <a:pt x="0" y="16"/>
                  </a:moveTo>
                  <a:lnTo>
                    <a:pt x="15" y="16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71" name="Freeform 28"/>
            <p:cNvSpPr>
              <a:spLocks/>
            </p:cNvSpPr>
            <p:nvPr/>
          </p:nvSpPr>
          <p:spPr bwMode="auto">
            <a:xfrm>
              <a:off x="532" y="1715"/>
              <a:ext cx="26" cy="24"/>
            </a:xfrm>
            <a:custGeom>
              <a:avLst/>
              <a:gdLst>
                <a:gd name="T0" fmla="*/ 2 w 61"/>
                <a:gd name="T1" fmla="*/ 1 h 63"/>
                <a:gd name="T2" fmla="*/ 2 w 61"/>
                <a:gd name="T3" fmla="*/ 1 h 63"/>
                <a:gd name="T4" fmla="*/ 2 w 61"/>
                <a:gd name="T5" fmla="*/ 0 h 63"/>
                <a:gd name="T6" fmla="*/ 1 w 61"/>
                <a:gd name="T7" fmla="*/ 0 h 63"/>
                <a:gd name="T8" fmla="*/ 1 w 61"/>
                <a:gd name="T9" fmla="*/ 0 h 63"/>
                <a:gd name="T10" fmla="*/ 1 w 61"/>
                <a:gd name="T11" fmla="*/ 0 h 63"/>
                <a:gd name="T12" fmla="*/ 1 w 61"/>
                <a:gd name="T13" fmla="*/ 1 h 63"/>
                <a:gd name="T14" fmla="*/ 0 w 61"/>
                <a:gd name="T15" fmla="*/ 1 h 63"/>
                <a:gd name="T16" fmla="*/ 0 w 61"/>
                <a:gd name="T17" fmla="*/ 1 h 63"/>
                <a:gd name="T18" fmla="*/ 1 w 61"/>
                <a:gd name="T19" fmla="*/ 1 h 63"/>
                <a:gd name="T20" fmla="*/ 2 w 61"/>
                <a:gd name="T21" fmla="*/ 1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63">
                  <a:moveTo>
                    <a:pt x="60" y="62"/>
                  </a:moveTo>
                  <a:lnTo>
                    <a:pt x="60" y="31"/>
                  </a:lnTo>
                  <a:lnTo>
                    <a:pt x="60" y="16"/>
                  </a:lnTo>
                  <a:lnTo>
                    <a:pt x="45" y="16"/>
                  </a:lnTo>
                  <a:lnTo>
                    <a:pt x="30" y="0"/>
                  </a:lnTo>
                  <a:lnTo>
                    <a:pt x="30" y="16"/>
                  </a:lnTo>
                  <a:lnTo>
                    <a:pt x="45" y="31"/>
                  </a:lnTo>
                  <a:lnTo>
                    <a:pt x="0" y="31"/>
                  </a:lnTo>
                  <a:lnTo>
                    <a:pt x="15" y="47"/>
                  </a:lnTo>
                  <a:lnTo>
                    <a:pt x="45" y="47"/>
                  </a:lnTo>
                  <a:lnTo>
                    <a:pt x="60" y="62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72" name="Freeform 29"/>
            <p:cNvSpPr>
              <a:spLocks/>
            </p:cNvSpPr>
            <p:nvPr/>
          </p:nvSpPr>
          <p:spPr bwMode="auto">
            <a:xfrm>
              <a:off x="506" y="1674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1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73" name="Line 30"/>
            <p:cNvSpPr>
              <a:spLocks noChangeShapeType="1"/>
            </p:cNvSpPr>
            <p:nvPr/>
          </p:nvSpPr>
          <p:spPr bwMode="auto">
            <a:xfrm>
              <a:off x="545" y="1704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74" name="Freeform 31"/>
            <p:cNvSpPr>
              <a:spLocks/>
            </p:cNvSpPr>
            <p:nvPr/>
          </p:nvSpPr>
          <p:spPr bwMode="auto">
            <a:xfrm>
              <a:off x="205" y="1146"/>
              <a:ext cx="513" cy="372"/>
            </a:xfrm>
            <a:custGeom>
              <a:avLst/>
              <a:gdLst>
                <a:gd name="T0" fmla="*/ 26 w 1193"/>
                <a:gd name="T1" fmla="*/ 20 h 985"/>
                <a:gd name="T2" fmla="*/ 24 w 1193"/>
                <a:gd name="T3" fmla="*/ 20 h 985"/>
                <a:gd name="T4" fmla="*/ 25 w 1193"/>
                <a:gd name="T5" fmla="*/ 19 h 985"/>
                <a:gd name="T6" fmla="*/ 26 w 1193"/>
                <a:gd name="T7" fmla="*/ 19 h 985"/>
                <a:gd name="T8" fmla="*/ 24 w 1193"/>
                <a:gd name="T9" fmla="*/ 18 h 985"/>
                <a:gd name="T10" fmla="*/ 24 w 1193"/>
                <a:gd name="T11" fmla="*/ 16 h 985"/>
                <a:gd name="T12" fmla="*/ 21 w 1193"/>
                <a:gd name="T13" fmla="*/ 17 h 985"/>
                <a:gd name="T14" fmla="*/ 12 w 1193"/>
                <a:gd name="T15" fmla="*/ 15 h 985"/>
                <a:gd name="T16" fmla="*/ 3 w 1193"/>
                <a:gd name="T17" fmla="*/ 14 h 985"/>
                <a:gd name="T18" fmla="*/ 2 w 1193"/>
                <a:gd name="T19" fmla="*/ 11 h 985"/>
                <a:gd name="T20" fmla="*/ 3 w 1193"/>
                <a:gd name="T21" fmla="*/ 9 h 985"/>
                <a:gd name="T22" fmla="*/ 1 w 1193"/>
                <a:gd name="T23" fmla="*/ 8 h 985"/>
                <a:gd name="T24" fmla="*/ 0 w 1193"/>
                <a:gd name="T25" fmla="*/ 6 h 985"/>
                <a:gd name="T26" fmla="*/ 12 w 1193"/>
                <a:gd name="T27" fmla="*/ 1 h 985"/>
                <a:gd name="T28" fmla="*/ 14 w 1193"/>
                <a:gd name="T29" fmla="*/ 1 h 985"/>
                <a:gd name="T30" fmla="*/ 15 w 1193"/>
                <a:gd name="T31" fmla="*/ 2 h 985"/>
                <a:gd name="T32" fmla="*/ 19 w 1193"/>
                <a:gd name="T33" fmla="*/ 4 h 985"/>
                <a:gd name="T34" fmla="*/ 22 w 1193"/>
                <a:gd name="T35" fmla="*/ 4 h 985"/>
                <a:gd name="T36" fmla="*/ 22 w 1193"/>
                <a:gd name="T37" fmla="*/ 4 h 985"/>
                <a:gd name="T38" fmla="*/ 24 w 1193"/>
                <a:gd name="T39" fmla="*/ 5 h 985"/>
                <a:gd name="T40" fmla="*/ 26 w 1193"/>
                <a:gd name="T41" fmla="*/ 6 h 985"/>
                <a:gd name="T42" fmla="*/ 27 w 1193"/>
                <a:gd name="T43" fmla="*/ 3 h 985"/>
                <a:gd name="T44" fmla="*/ 29 w 1193"/>
                <a:gd name="T45" fmla="*/ 3 h 985"/>
                <a:gd name="T46" fmla="*/ 29 w 1193"/>
                <a:gd name="T47" fmla="*/ 5 h 985"/>
                <a:gd name="T48" fmla="*/ 29 w 1193"/>
                <a:gd name="T49" fmla="*/ 6 h 985"/>
                <a:gd name="T50" fmla="*/ 32 w 1193"/>
                <a:gd name="T51" fmla="*/ 5 h 985"/>
                <a:gd name="T52" fmla="*/ 31 w 1193"/>
                <a:gd name="T53" fmla="*/ 6 h 985"/>
                <a:gd name="T54" fmla="*/ 28 w 1193"/>
                <a:gd name="T55" fmla="*/ 7 h 985"/>
                <a:gd name="T56" fmla="*/ 26 w 1193"/>
                <a:gd name="T57" fmla="*/ 8 h 985"/>
                <a:gd name="T58" fmla="*/ 23 w 1193"/>
                <a:gd name="T59" fmla="*/ 9 h 985"/>
                <a:gd name="T60" fmla="*/ 23 w 1193"/>
                <a:gd name="T61" fmla="*/ 12 h 985"/>
                <a:gd name="T62" fmla="*/ 26 w 1193"/>
                <a:gd name="T63" fmla="*/ 13 h 985"/>
                <a:gd name="T64" fmla="*/ 27 w 1193"/>
                <a:gd name="T65" fmla="*/ 14 h 985"/>
                <a:gd name="T66" fmla="*/ 28 w 1193"/>
                <a:gd name="T67" fmla="*/ 15 h 985"/>
                <a:gd name="T68" fmla="*/ 29 w 1193"/>
                <a:gd name="T69" fmla="*/ 14 h 985"/>
                <a:gd name="T70" fmla="*/ 31 w 1193"/>
                <a:gd name="T71" fmla="*/ 12 h 985"/>
                <a:gd name="T72" fmla="*/ 31 w 1193"/>
                <a:gd name="T73" fmla="*/ 11 h 985"/>
                <a:gd name="T74" fmla="*/ 34 w 1193"/>
                <a:gd name="T75" fmla="*/ 10 h 985"/>
                <a:gd name="T76" fmla="*/ 34 w 1193"/>
                <a:gd name="T77" fmla="*/ 12 h 985"/>
                <a:gd name="T78" fmla="*/ 38 w 1193"/>
                <a:gd name="T79" fmla="*/ 13 h 985"/>
                <a:gd name="T80" fmla="*/ 40 w 1193"/>
                <a:gd name="T81" fmla="*/ 15 h 985"/>
                <a:gd name="T82" fmla="*/ 40 w 1193"/>
                <a:gd name="T83" fmla="*/ 16 h 985"/>
                <a:gd name="T84" fmla="*/ 38 w 1193"/>
                <a:gd name="T85" fmla="*/ 17 h 985"/>
                <a:gd name="T86" fmla="*/ 37 w 1193"/>
                <a:gd name="T87" fmla="*/ 17 h 985"/>
                <a:gd name="T88" fmla="*/ 34 w 1193"/>
                <a:gd name="T89" fmla="*/ 17 h 985"/>
                <a:gd name="T90" fmla="*/ 31 w 1193"/>
                <a:gd name="T91" fmla="*/ 18 h 985"/>
                <a:gd name="T92" fmla="*/ 34 w 1193"/>
                <a:gd name="T93" fmla="*/ 17 h 985"/>
                <a:gd name="T94" fmla="*/ 34 w 1193"/>
                <a:gd name="T95" fmla="*/ 17 h 985"/>
                <a:gd name="T96" fmla="*/ 34 w 1193"/>
                <a:gd name="T97" fmla="*/ 18 h 985"/>
                <a:gd name="T98" fmla="*/ 34 w 1193"/>
                <a:gd name="T99" fmla="*/ 19 h 985"/>
                <a:gd name="T100" fmla="*/ 34 w 1193"/>
                <a:gd name="T101" fmla="*/ 19 h 985"/>
                <a:gd name="T102" fmla="*/ 34 w 1193"/>
                <a:gd name="T103" fmla="*/ 19 h 985"/>
                <a:gd name="T104" fmla="*/ 33 w 1193"/>
                <a:gd name="T105" fmla="*/ 19 h 985"/>
                <a:gd name="T106" fmla="*/ 32 w 1193"/>
                <a:gd name="T107" fmla="*/ 18 h 985"/>
                <a:gd name="T108" fmla="*/ 30 w 1193"/>
                <a:gd name="T109" fmla="*/ 19 h 985"/>
                <a:gd name="T110" fmla="*/ 28 w 1193"/>
                <a:gd name="T111" fmla="*/ 19 h 985"/>
                <a:gd name="T112" fmla="*/ 26 w 1193"/>
                <a:gd name="T113" fmla="*/ 19 h 9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93" h="985">
                  <a:moveTo>
                    <a:pt x="765" y="939"/>
                  </a:moveTo>
                  <a:lnTo>
                    <a:pt x="765" y="954"/>
                  </a:lnTo>
                  <a:lnTo>
                    <a:pt x="765" y="969"/>
                  </a:lnTo>
                  <a:lnTo>
                    <a:pt x="751" y="969"/>
                  </a:lnTo>
                  <a:lnTo>
                    <a:pt x="736" y="969"/>
                  </a:lnTo>
                  <a:lnTo>
                    <a:pt x="692" y="984"/>
                  </a:lnTo>
                  <a:lnTo>
                    <a:pt x="706" y="954"/>
                  </a:lnTo>
                  <a:lnTo>
                    <a:pt x="721" y="954"/>
                  </a:lnTo>
                  <a:lnTo>
                    <a:pt x="736" y="939"/>
                  </a:lnTo>
                  <a:lnTo>
                    <a:pt x="736" y="908"/>
                  </a:lnTo>
                  <a:lnTo>
                    <a:pt x="736" y="923"/>
                  </a:lnTo>
                  <a:lnTo>
                    <a:pt x="765" y="923"/>
                  </a:lnTo>
                  <a:lnTo>
                    <a:pt x="751" y="893"/>
                  </a:lnTo>
                  <a:lnTo>
                    <a:pt x="736" y="878"/>
                  </a:lnTo>
                  <a:lnTo>
                    <a:pt x="706" y="878"/>
                  </a:lnTo>
                  <a:lnTo>
                    <a:pt x="706" y="833"/>
                  </a:lnTo>
                  <a:lnTo>
                    <a:pt x="692" y="833"/>
                  </a:lnTo>
                  <a:lnTo>
                    <a:pt x="692" y="802"/>
                  </a:lnTo>
                  <a:lnTo>
                    <a:pt x="648" y="802"/>
                  </a:lnTo>
                  <a:lnTo>
                    <a:pt x="633" y="802"/>
                  </a:lnTo>
                  <a:lnTo>
                    <a:pt x="618" y="817"/>
                  </a:lnTo>
                  <a:lnTo>
                    <a:pt x="530" y="787"/>
                  </a:lnTo>
                  <a:lnTo>
                    <a:pt x="500" y="787"/>
                  </a:lnTo>
                  <a:lnTo>
                    <a:pt x="368" y="757"/>
                  </a:lnTo>
                  <a:lnTo>
                    <a:pt x="221" y="742"/>
                  </a:lnTo>
                  <a:lnTo>
                    <a:pt x="118" y="712"/>
                  </a:lnTo>
                  <a:lnTo>
                    <a:pt x="103" y="696"/>
                  </a:lnTo>
                  <a:lnTo>
                    <a:pt x="59" y="651"/>
                  </a:lnTo>
                  <a:lnTo>
                    <a:pt x="74" y="606"/>
                  </a:lnTo>
                  <a:lnTo>
                    <a:pt x="59" y="545"/>
                  </a:lnTo>
                  <a:lnTo>
                    <a:pt x="88" y="500"/>
                  </a:lnTo>
                  <a:lnTo>
                    <a:pt x="88" y="484"/>
                  </a:lnTo>
                  <a:lnTo>
                    <a:pt x="74" y="454"/>
                  </a:lnTo>
                  <a:lnTo>
                    <a:pt x="74" y="394"/>
                  </a:lnTo>
                  <a:lnTo>
                    <a:pt x="59" y="363"/>
                  </a:lnTo>
                  <a:lnTo>
                    <a:pt x="29" y="363"/>
                  </a:lnTo>
                  <a:lnTo>
                    <a:pt x="15" y="318"/>
                  </a:lnTo>
                  <a:lnTo>
                    <a:pt x="0" y="318"/>
                  </a:lnTo>
                  <a:lnTo>
                    <a:pt x="0" y="303"/>
                  </a:lnTo>
                  <a:lnTo>
                    <a:pt x="206" y="0"/>
                  </a:lnTo>
                  <a:lnTo>
                    <a:pt x="280" y="45"/>
                  </a:lnTo>
                  <a:lnTo>
                    <a:pt x="338" y="45"/>
                  </a:lnTo>
                  <a:lnTo>
                    <a:pt x="353" y="45"/>
                  </a:lnTo>
                  <a:lnTo>
                    <a:pt x="368" y="61"/>
                  </a:lnTo>
                  <a:lnTo>
                    <a:pt x="397" y="45"/>
                  </a:lnTo>
                  <a:lnTo>
                    <a:pt x="412" y="76"/>
                  </a:lnTo>
                  <a:lnTo>
                    <a:pt x="427" y="91"/>
                  </a:lnTo>
                  <a:lnTo>
                    <a:pt x="456" y="91"/>
                  </a:lnTo>
                  <a:lnTo>
                    <a:pt x="530" y="167"/>
                  </a:lnTo>
                  <a:lnTo>
                    <a:pt x="515" y="167"/>
                  </a:lnTo>
                  <a:lnTo>
                    <a:pt x="559" y="197"/>
                  </a:lnTo>
                  <a:lnTo>
                    <a:pt x="574" y="242"/>
                  </a:lnTo>
                  <a:lnTo>
                    <a:pt x="589" y="212"/>
                  </a:lnTo>
                  <a:lnTo>
                    <a:pt x="633" y="197"/>
                  </a:lnTo>
                  <a:lnTo>
                    <a:pt x="603" y="182"/>
                  </a:lnTo>
                  <a:lnTo>
                    <a:pt x="648" y="182"/>
                  </a:lnTo>
                  <a:lnTo>
                    <a:pt x="648" y="197"/>
                  </a:lnTo>
                  <a:lnTo>
                    <a:pt x="692" y="242"/>
                  </a:lnTo>
                  <a:lnTo>
                    <a:pt x="692" y="227"/>
                  </a:lnTo>
                  <a:lnTo>
                    <a:pt x="706" y="242"/>
                  </a:lnTo>
                  <a:lnTo>
                    <a:pt x="736" y="227"/>
                  </a:lnTo>
                  <a:lnTo>
                    <a:pt x="736" y="288"/>
                  </a:lnTo>
                  <a:lnTo>
                    <a:pt x="751" y="288"/>
                  </a:lnTo>
                  <a:lnTo>
                    <a:pt x="751" y="257"/>
                  </a:lnTo>
                  <a:lnTo>
                    <a:pt x="795" y="242"/>
                  </a:lnTo>
                  <a:lnTo>
                    <a:pt x="795" y="167"/>
                  </a:lnTo>
                  <a:lnTo>
                    <a:pt x="839" y="121"/>
                  </a:lnTo>
                  <a:lnTo>
                    <a:pt x="854" y="151"/>
                  </a:lnTo>
                  <a:lnTo>
                    <a:pt x="854" y="167"/>
                  </a:lnTo>
                  <a:lnTo>
                    <a:pt x="854" y="197"/>
                  </a:lnTo>
                  <a:lnTo>
                    <a:pt x="839" y="197"/>
                  </a:lnTo>
                  <a:lnTo>
                    <a:pt x="854" y="227"/>
                  </a:lnTo>
                  <a:lnTo>
                    <a:pt x="868" y="227"/>
                  </a:lnTo>
                  <a:lnTo>
                    <a:pt x="868" y="242"/>
                  </a:lnTo>
                  <a:lnTo>
                    <a:pt x="854" y="272"/>
                  </a:lnTo>
                  <a:lnTo>
                    <a:pt x="868" y="288"/>
                  </a:lnTo>
                  <a:lnTo>
                    <a:pt x="912" y="257"/>
                  </a:lnTo>
                  <a:lnTo>
                    <a:pt x="927" y="227"/>
                  </a:lnTo>
                  <a:lnTo>
                    <a:pt x="957" y="257"/>
                  </a:lnTo>
                  <a:lnTo>
                    <a:pt x="927" y="318"/>
                  </a:lnTo>
                  <a:lnTo>
                    <a:pt x="898" y="318"/>
                  </a:lnTo>
                  <a:lnTo>
                    <a:pt x="854" y="318"/>
                  </a:lnTo>
                  <a:lnTo>
                    <a:pt x="868" y="333"/>
                  </a:lnTo>
                  <a:lnTo>
                    <a:pt x="824" y="348"/>
                  </a:lnTo>
                  <a:lnTo>
                    <a:pt x="809" y="378"/>
                  </a:lnTo>
                  <a:lnTo>
                    <a:pt x="765" y="378"/>
                  </a:lnTo>
                  <a:lnTo>
                    <a:pt x="751" y="409"/>
                  </a:lnTo>
                  <a:lnTo>
                    <a:pt x="736" y="409"/>
                  </a:lnTo>
                  <a:lnTo>
                    <a:pt x="706" y="424"/>
                  </a:lnTo>
                  <a:lnTo>
                    <a:pt x="662" y="469"/>
                  </a:lnTo>
                  <a:lnTo>
                    <a:pt x="648" y="515"/>
                  </a:lnTo>
                  <a:lnTo>
                    <a:pt x="662" y="530"/>
                  </a:lnTo>
                  <a:lnTo>
                    <a:pt x="662" y="575"/>
                  </a:lnTo>
                  <a:lnTo>
                    <a:pt x="692" y="575"/>
                  </a:lnTo>
                  <a:lnTo>
                    <a:pt x="751" y="636"/>
                  </a:lnTo>
                  <a:lnTo>
                    <a:pt x="765" y="636"/>
                  </a:lnTo>
                  <a:lnTo>
                    <a:pt x="795" y="666"/>
                  </a:lnTo>
                  <a:lnTo>
                    <a:pt x="780" y="681"/>
                  </a:lnTo>
                  <a:lnTo>
                    <a:pt x="795" y="696"/>
                  </a:lnTo>
                  <a:lnTo>
                    <a:pt x="765" y="712"/>
                  </a:lnTo>
                  <a:lnTo>
                    <a:pt x="795" y="757"/>
                  </a:lnTo>
                  <a:lnTo>
                    <a:pt x="809" y="757"/>
                  </a:lnTo>
                  <a:lnTo>
                    <a:pt x="824" y="757"/>
                  </a:lnTo>
                  <a:lnTo>
                    <a:pt x="839" y="727"/>
                  </a:lnTo>
                  <a:lnTo>
                    <a:pt x="854" y="696"/>
                  </a:lnTo>
                  <a:lnTo>
                    <a:pt x="839" y="681"/>
                  </a:lnTo>
                  <a:lnTo>
                    <a:pt x="883" y="651"/>
                  </a:lnTo>
                  <a:lnTo>
                    <a:pt x="898" y="590"/>
                  </a:lnTo>
                  <a:lnTo>
                    <a:pt x="868" y="575"/>
                  </a:lnTo>
                  <a:lnTo>
                    <a:pt x="883" y="560"/>
                  </a:lnTo>
                  <a:lnTo>
                    <a:pt x="898" y="560"/>
                  </a:lnTo>
                  <a:lnTo>
                    <a:pt x="927" y="454"/>
                  </a:lnTo>
                  <a:lnTo>
                    <a:pt x="957" y="454"/>
                  </a:lnTo>
                  <a:lnTo>
                    <a:pt x="1001" y="484"/>
                  </a:lnTo>
                  <a:lnTo>
                    <a:pt x="1015" y="530"/>
                  </a:lnTo>
                  <a:lnTo>
                    <a:pt x="1030" y="530"/>
                  </a:lnTo>
                  <a:lnTo>
                    <a:pt x="1015" y="590"/>
                  </a:lnTo>
                  <a:lnTo>
                    <a:pt x="1060" y="606"/>
                  </a:lnTo>
                  <a:lnTo>
                    <a:pt x="1104" y="575"/>
                  </a:lnTo>
                  <a:lnTo>
                    <a:pt x="1118" y="651"/>
                  </a:lnTo>
                  <a:lnTo>
                    <a:pt x="1118" y="666"/>
                  </a:lnTo>
                  <a:lnTo>
                    <a:pt x="1118" y="681"/>
                  </a:lnTo>
                  <a:lnTo>
                    <a:pt x="1163" y="712"/>
                  </a:lnTo>
                  <a:lnTo>
                    <a:pt x="1163" y="727"/>
                  </a:lnTo>
                  <a:lnTo>
                    <a:pt x="1192" y="742"/>
                  </a:lnTo>
                  <a:lnTo>
                    <a:pt x="1177" y="787"/>
                  </a:lnTo>
                  <a:lnTo>
                    <a:pt x="1163" y="802"/>
                  </a:lnTo>
                  <a:lnTo>
                    <a:pt x="1133" y="802"/>
                  </a:lnTo>
                  <a:lnTo>
                    <a:pt x="1118" y="833"/>
                  </a:lnTo>
                  <a:lnTo>
                    <a:pt x="1089" y="833"/>
                  </a:lnTo>
                  <a:lnTo>
                    <a:pt x="1074" y="833"/>
                  </a:lnTo>
                  <a:lnTo>
                    <a:pt x="1089" y="833"/>
                  </a:lnTo>
                  <a:lnTo>
                    <a:pt x="1074" y="833"/>
                  </a:lnTo>
                  <a:lnTo>
                    <a:pt x="1030" y="817"/>
                  </a:lnTo>
                  <a:lnTo>
                    <a:pt x="986" y="833"/>
                  </a:lnTo>
                  <a:lnTo>
                    <a:pt x="971" y="833"/>
                  </a:lnTo>
                  <a:lnTo>
                    <a:pt x="927" y="878"/>
                  </a:lnTo>
                  <a:lnTo>
                    <a:pt x="898" y="893"/>
                  </a:lnTo>
                  <a:lnTo>
                    <a:pt x="927" y="878"/>
                  </a:lnTo>
                  <a:lnTo>
                    <a:pt x="971" y="848"/>
                  </a:lnTo>
                  <a:lnTo>
                    <a:pt x="986" y="848"/>
                  </a:lnTo>
                  <a:lnTo>
                    <a:pt x="1015" y="833"/>
                  </a:lnTo>
                  <a:lnTo>
                    <a:pt x="1030" y="848"/>
                  </a:lnTo>
                  <a:lnTo>
                    <a:pt x="1015" y="863"/>
                  </a:lnTo>
                  <a:lnTo>
                    <a:pt x="1001" y="863"/>
                  </a:lnTo>
                  <a:lnTo>
                    <a:pt x="1001" y="878"/>
                  </a:lnTo>
                  <a:lnTo>
                    <a:pt x="1015" y="878"/>
                  </a:lnTo>
                  <a:lnTo>
                    <a:pt x="1001" y="893"/>
                  </a:lnTo>
                  <a:lnTo>
                    <a:pt x="1015" y="908"/>
                  </a:lnTo>
                  <a:lnTo>
                    <a:pt x="1015" y="923"/>
                  </a:lnTo>
                  <a:lnTo>
                    <a:pt x="1060" y="923"/>
                  </a:lnTo>
                  <a:lnTo>
                    <a:pt x="1060" y="939"/>
                  </a:lnTo>
                  <a:lnTo>
                    <a:pt x="1015" y="954"/>
                  </a:lnTo>
                  <a:lnTo>
                    <a:pt x="986" y="984"/>
                  </a:lnTo>
                  <a:lnTo>
                    <a:pt x="986" y="969"/>
                  </a:lnTo>
                  <a:lnTo>
                    <a:pt x="1015" y="939"/>
                  </a:lnTo>
                  <a:lnTo>
                    <a:pt x="1001" y="923"/>
                  </a:lnTo>
                  <a:lnTo>
                    <a:pt x="971" y="939"/>
                  </a:lnTo>
                  <a:lnTo>
                    <a:pt x="957" y="908"/>
                  </a:lnTo>
                  <a:lnTo>
                    <a:pt x="957" y="893"/>
                  </a:lnTo>
                  <a:lnTo>
                    <a:pt x="942" y="878"/>
                  </a:lnTo>
                  <a:lnTo>
                    <a:pt x="942" y="893"/>
                  </a:lnTo>
                  <a:lnTo>
                    <a:pt x="927" y="908"/>
                  </a:lnTo>
                  <a:lnTo>
                    <a:pt x="898" y="939"/>
                  </a:lnTo>
                  <a:lnTo>
                    <a:pt x="883" y="923"/>
                  </a:lnTo>
                  <a:lnTo>
                    <a:pt x="868" y="939"/>
                  </a:lnTo>
                  <a:lnTo>
                    <a:pt x="854" y="923"/>
                  </a:lnTo>
                  <a:lnTo>
                    <a:pt x="824" y="939"/>
                  </a:lnTo>
                  <a:lnTo>
                    <a:pt x="809" y="939"/>
                  </a:lnTo>
                  <a:lnTo>
                    <a:pt x="780" y="939"/>
                  </a:lnTo>
                  <a:lnTo>
                    <a:pt x="765" y="93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75" name="Freeform 32"/>
            <p:cNvSpPr>
              <a:spLocks/>
            </p:cNvSpPr>
            <p:nvPr/>
          </p:nvSpPr>
          <p:spPr bwMode="auto">
            <a:xfrm>
              <a:off x="205" y="1146"/>
              <a:ext cx="519" cy="378"/>
            </a:xfrm>
            <a:custGeom>
              <a:avLst/>
              <a:gdLst>
                <a:gd name="T0" fmla="*/ 26 w 1208"/>
                <a:gd name="T1" fmla="*/ 20 h 1000"/>
                <a:gd name="T2" fmla="*/ 24 w 1208"/>
                <a:gd name="T3" fmla="*/ 20 h 1000"/>
                <a:gd name="T4" fmla="*/ 25 w 1208"/>
                <a:gd name="T5" fmla="*/ 19 h 1000"/>
                <a:gd name="T6" fmla="*/ 26 w 1208"/>
                <a:gd name="T7" fmla="*/ 19 h 1000"/>
                <a:gd name="T8" fmla="*/ 24 w 1208"/>
                <a:gd name="T9" fmla="*/ 18 h 1000"/>
                <a:gd name="T10" fmla="*/ 24 w 1208"/>
                <a:gd name="T11" fmla="*/ 17 h 1000"/>
                <a:gd name="T12" fmla="*/ 21 w 1208"/>
                <a:gd name="T13" fmla="*/ 17 h 1000"/>
                <a:gd name="T14" fmla="*/ 13 w 1208"/>
                <a:gd name="T15" fmla="*/ 16 h 1000"/>
                <a:gd name="T16" fmla="*/ 3 w 1208"/>
                <a:gd name="T17" fmla="*/ 14 h 1000"/>
                <a:gd name="T18" fmla="*/ 2 w 1208"/>
                <a:gd name="T19" fmla="*/ 11 h 1000"/>
                <a:gd name="T20" fmla="*/ 3 w 1208"/>
                <a:gd name="T21" fmla="*/ 9 h 1000"/>
                <a:gd name="T22" fmla="*/ 1 w 1208"/>
                <a:gd name="T23" fmla="*/ 8 h 1000"/>
                <a:gd name="T24" fmla="*/ 0 w 1208"/>
                <a:gd name="T25" fmla="*/ 6 h 1000"/>
                <a:gd name="T26" fmla="*/ 12 w 1208"/>
                <a:gd name="T27" fmla="*/ 1 h 1000"/>
                <a:gd name="T28" fmla="*/ 14 w 1208"/>
                <a:gd name="T29" fmla="*/ 1 h 1000"/>
                <a:gd name="T30" fmla="*/ 16 w 1208"/>
                <a:gd name="T31" fmla="*/ 2 h 1000"/>
                <a:gd name="T32" fmla="*/ 19 w 1208"/>
                <a:gd name="T33" fmla="*/ 4 h 1000"/>
                <a:gd name="T34" fmla="*/ 22 w 1208"/>
                <a:gd name="T35" fmla="*/ 4 h 1000"/>
                <a:gd name="T36" fmla="*/ 22 w 1208"/>
                <a:gd name="T37" fmla="*/ 4 h 1000"/>
                <a:gd name="T38" fmla="*/ 24 w 1208"/>
                <a:gd name="T39" fmla="*/ 5 h 1000"/>
                <a:gd name="T40" fmla="*/ 26 w 1208"/>
                <a:gd name="T41" fmla="*/ 6 h 1000"/>
                <a:gd name="T42" fmla="*/ 27 w 1208"/>
                <a:gd name="T43" fmla="*/ 3 h 1000"/>
                <a:gd name="T44" fmla="*/ 29 w 1208"/>
                <a:gd name="T45" fmla="*/ 3 h 1000"/>
                <a:gd name="T46" fmla="*/ 29 w 1208"/>
                <a:gd name="T47" fmla="*/ 5 h 1000"/>
                <a:gd name="T48" fmla="*/ 29 w 1208"/>
                <a:gd name="T49" fmla="*/ 6 h 1000"/>
                <a:gd name="T50" fmla="*/ 32 w 1208"/>
                <a:gd name="T51" fmla="*/ 5 h 1000"/>
                <a:gd name="T52" fmla="*/ 31 w 1208"/>
                <a:gd name="T53" fmla="*/ 6 h 1000"/>
                <a:gd name="T54" fmla="*/ 28 w 1208"/>
                <a:gd name="T55" fmla="*/ 7 h 1000"/>
                <a:gd name="T56" fmla="*/ 26 w 1208"/>
                <a:gd name="T57" fmla="*/ 8 h 1000"/>
                <a:gd name="T58" fmla="*/ 23 w 1208"/>
                <a:gd name="T59" fmla="*/ 10 h 1000"/>
                <a:gd name="T60" fmla="*/ 23 w 1208"/>
                <a:gd name="T61" fmla="*/ 12 h 1000"/>
                <a:gd name="T62" fmla="*/ 26 w 1208"/>
                <a:gd name="T63" fmla="*/ 13 h 1000"/>
                <a:gd name="T64" fmla="*/ 27 w 1208"/>
                <a:gd name="T65" fmla="*/ 14 h 1000"/>
                <a:gd name="T66" fmla="*/ 28 w 1208"/>
                <a:gd name="T67" fmla="*/ 16 h 1000"/>
                <a:gd name="T68" fmla="*/ 29 w 1208"/>
                <a:gd name="T69" fmla="*/ 14 h 1000"/>
                <a:gd name="T70" fmla="*/ 31 w 1208"/>
                <a:gd name="T71" fmla="*/ 12 h 1000"/>
                <a:gd name="T72" fmla="*/ 31 w 1208"/>
                <a:gd name="T73" fmla="*/ 12 h 1000"/>
                <a:gd name="T74" fmla="*/ 34 w 1208"/>
                <a:gd name="T75" fmla="*/ 10 h 1000"/>
                <a:gd name="T76" fmla="*/ 35 w 1208"/>
                <a:gd name="T77" fmla="*/ 12 h 1000"/>
                <a:gd name="T78" fmla="*/ 39 w 1208"/>
                <a:gd name="T79" fmla="*/ 14 h 1000"/>
                <a:gd name="T80" fmla="*/ 40 w 1208"/>
                <a:gd name="T81" fmla="*/ 15 h 1000"/>
                <a:gd name="T82" fmla="*/ 41 w 1208"/>
                <a:gd name="T83" fmla="*/ 16 h 1000"/>
                <a:gd name="T84" fmla="*/ 39 w 1208"/>
                <a:gd name="T85" fmla="*/ 17 h 1000"/>
                <a:gd name="T86" fmla="*/ 34 w 1208"/>
                <a:gd name="T87" fmla="*/ 17 h 1000"/>
                <a:gd name="T88" fmla="*/ 31 w 1208"/>
                <a:gd name="T89" fmla="*/ 19 h 1000"/>
                <a:gd name="T90" fmla="*/ 34 w 1208"/>
                <a:gd name="T91" fmla="*/ 17 h 1000"/>
                <a:gd name="T92" fmla="*/ 35 w 1208"/>
                <a:gd name="T93" fmla="*/ 18 h 1000"/>
                <a:gd name="T94" fmla="*/ 35 w 1208"/>
                <a:gd name="T95" fmla="*/ 18 h 1000"/>
                <a:gd name="T96" fmla="*/ 35 w 1208"/>
                <a:gd name="T97" fmla="*/ 19 h 1000"/>
                <a:gd name="T98" fmla="*/ 35 w 1208"/>
                <a:gd name="T99" fmla="*/ 20 h 1000"/>
                <a:gd name="T100" fmla="*/ 35 w 1208"/>
                <a:gd name="T101" fmla="*/ 19 h 1000"/>
                <a:gd name="T102" fmla="*/ 33 w 1208"/>
                <a:gd name="T103" fmla="*/ 19 h 1000"/>
                <a:gd name="T104" fmla="*/ 33 w 1208"/>
                <a:gd name="T105" fmla="*/ 19 h 1000"/>
                <a:gd name="T106" fmla="*/ 31 w 1208"/>
                <a:gd name="T107" fmla="*/ 19 h 1000"/>
                <a:gd name="T108" fmla="*/ 28 w 1208"/>
                <a:gd name="T109" fmla="*/ 19 h 1000"/>
                <a:gd name="T110" fmla="*/ 26 w 1208"/>
                <a:gd name="T111" fmla="*/ 19 h 1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08" h="1000">
                  <a:moveTo>
                    <a:pt x="775" y="953"/>
                  </a:moveTo>
                  <a:lnTo>
                    <a:pt x="775" y="968"/>
                  </a:lnTo>
                  <a:lnTo>
                    <a:pt x="775" y="984"/>
                  </a:lnTo>
                  <a:lnTo>
                    <a:pt x="760" y="984"/>
                  </a:lnTo>
                  <a:lnTo>
                    <a:pt x="745" y="984"/>
                  </a:lnTo>
                  <a:lnTo>
                    <a:pt x="700" y="999"/>
                  </a:lnTo>
                  <a:lnTo>
                    <a:pt x="715" y="968"/>
                  </a:lnTo>
                  <a:lnTo>
                    <a:pt x="730" y="968"/>
                  </a:lnTo>
                  <a:lnTo>
                    <a:pt x="745" y="953"/>
                  </a:lnTo>
                  <a:lnTo>
                    <a:pt x="745" y="922"/>
                  </a:lnTo>
                  <a:lnTo>
                    <a:pt x="745" y="938"/>
                  </a:lnTo>
                  <a:lnTo>
                    <a:pt x="775" y="938"/>
                  </a:lnTo>
                  <a:lnTo>
                    <a:pt x="760" y="907"/>
                  </a:lnTo>
                  <a:lnTo>
                    <a:pt x="745" y="891"/>
                  </a:lnTo>
                  <a:lnTo>
                    <a:pt x="715" y="891"/>
                  </a:lnTo>
                  <a:lnTo>
                    <a:pt x="715" y="845"/>
                  </a:lnTo>
                  <a:lnTo>
                    <a:pt x="700" y="845"/>
                  </a:lnTo>
                  <a:lnTo>
                    <a:pt x="700" y="815"/>
                  </a:lnTo>
                  <a:lnTo>
                    <a:pt x="656" y="815"/>
                  </a:lnTo>
                  <a:lnTo>
                    <a:pt x="641" y="815"/>
                  </a:lnTo>
                  <a:lnTo>
                    <a:pt x="626" y="830"/>
                  </a:lnTo>
                  <a:lnTo>
                    <a:pt x="536" y="799"/>
                  </a:lnTo>
                  <a:lnTo>
                    <a:pt x="507" y="799"/>
                  </a:lnTo>
                  <a:lnTo>
                    <a:pt x="373" y="768"/>
                  </a:lnTo>
                  <a:lnTo>
                    <a:pt x="224" y="753"/>
                  </a:lnTo>
                  <a:lnTo>
                    <a:pt x="119" y="722"/>
                  </a:lnTo>
                  <a:lnTo>
                    <a:pt x="104" y="707"/>
                  </a:lnTo>
                  <a:lnTo>
                    <a:pt x="60" y="661"/>
                  </a:lnTo>
                  <a:lnTo>
                    <a:pt x="75" y="615"/>
                  </a:lnTo>
                  <a:lnTo>
                    <a:pt x="60" y="553"/>
                  </a:lnTo>
                  <a:lnTo>
                    <a:pt x="89" y="507"/>
                  </a:lnTo>
                  <a:lnTo>
                    <a:pt x="89" y="492"/>
                  </a:lnTo>
                  <a:lnTo>
                    <a:pt x="75" y="461"/>
                  </a:lnTo>
                  <a:lnTo>
                    <a:pt x="75" y="400"/>
                  </a:lnTo>
                  <a:lnTo>
                    <a:pt x="60" y="369"/>
                  </a:lnTo>
                  <a:lnTo>
                    <a:pt x="30" y="369"/>
                  </a:lnTo>
                  <a:lnTo>
                    <a:pt x="15" y="323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209" y="0"/>
                  </a:lnTo>
                  <a:lnTo>
                    <a:pt x="283" y="46"/>
                  </a:lnTo>
                  <a:lnTo>
                    <a:pt x="343" y="46"/>
                  </a:lnTo>
                  <a:lnTo>
                    <a:pt x="358" y="46"/>
                  </a:lnTo>
                  <a:lnTo>
                    <a:pt x="373" y="61"/>
                  </a:lnTo>
                  <a:lnTo>
                    <a:pt x="402" y="46"/>
                  </a:lnTo>
                  <a:lnTo>
                    <a:pt x="417" y="77"/>
                  </a:lnTo>
                  <a:lnTo>
                    <a:pt x="432" y="92"/>
                  </a:lnTo>
                  <a:lnTo>
                    <a:pt x="462" y="92"/>
                  </a:lnTo>
                  <a:lnTo>
                    <a:pt x="536" y="169"/>
                  </a:lnTo>
                  <a:lnTo>
                    <a:pt x="522" y="169"/>
                  </a:lnTo>
                  <a:lnTo>
                    <a:pt x="566" y="200"/>
                  </a:lnTo>
                  <a:lnTo>
                    <a:pt x="581" y="246"/>
                  </a:lnTo>
                  <a:lnTo>
                    <a:pt x="596" y="215"/>
                  </a:lnTo>
                  <a:lnTo>
                    <a:pt x="641" y="200"/>
                  </a:lnTo>
                  <a:lnTo>
                    <a:pt x="611" y="184"/>
                  </a:lnTo>
                  <a:lnTo>
                    <a:pt x="656" y="184"/>
                  </a:lnTo>
                  <a:lnTo>
                    <a:pt x="656" y="200"/>
                  </a:lnTo>
                  <a:lnTo>
                    <a:pt x="700" y="246"/>
                  </a:lnTo>
                  <a:lnTo>
                    <a:pt x="700" y="231"/>
                  </a:lnTo>
                  <a:lnTo>
                    <a:pt x="715" y="246"/>
                  </a:lnTo>
                  <a:lnTo>
                    <a:pt x="745" y="231"/>
                  </a:lnTo>
                  <a:lnTo>
                    <a:pt x="745" y="292"/>
                  </a:lnTo>
                  <a:lnTo>
                    <a:pt x="760" y="292"/>
                  </a:lnTo>
                  <a:lnTo>
                    <a:pt x="760" y="261"/>
                  </a:lnTo>
                  <a:lnTo>
                    <a:pt x="805" y="246"/>
                  </a:lnTo>
                  <a:lnTo>
                    <a:pt x="805" y="169"/>
                  </a:lnTo>
                  <a:lnTo>
                    <a:pt x="849" y="123"/>
                  </a:lnTo>
                  <a:lnTo>
                    <a:pt x="864" y="154"/>
                  </a:lnTo>
                  <a:lnTo>
                    <a:pt x="864" y="169"/>
                  </a:lnTo>
                  <a:lnTo>
                    <a:pt x="864" y="200"/>
                  </a:lnTo>
                  <a:lnTo>
                    <a:pt x="849" y="200"/>
                  </a:lnTo>
                  <a:lnTo>
                    <a:pt x="864" y="231"/>
                  </a:lnTo>
                  <a:lnTo>
                    <a:pt x="879" y="231"/>
                  </a:lnTo>
                  <a:lnTo>
                    <a:pt x="879" y="246"/>
                  </a:lnTo>
                  <a:lnTo>
                    <a:pt x="864" y="277"/>
                  </a:lnTo>
                  <a:lnTo>
                    <a:pt x="879" y="292"/>
                  </a:lnTo>
                  <a:lnTo>
                    <a:pt x="924" y="261"/>
                  </a:lnTo>
                  <a:lnTo>
                    <a:pt x="939" y="231"/>
                  </a:lnTo>
                  <a:lnTo>
                    <a:pt x="969" y="261"/>
                  </a:lnTo>
                  <a:lnTo>
                    <a:pt x="939" y="323"/>
                  </a:lnTo>
                  <a:lnTo>
                    <a:pt x="909" y="323"/>
                  </a:lnTo>
                  <a:lnTo>
                    <a:pt x="864" y="323"/>
                  </a:lnTo>
                  <a:lnTo>
                    <a:pt x="879" y="338"/>
                  </a:lnTo>
                  <a:lnTo>
                    <a:pt x="834" y="353"/>
                  </a:lnTo>
                  <a:lnTo>
                    <a:pt x="820" y="384"/>
                  </a:lnTo>
                  <a:lnTo>
                    <a:pt x="775" y="384"/>
                  </a:lnTo>
                  <a:lnTo>
                    <a:pt x="760" y="415"/>
                  </a:lnTo>
                  <a:lnTo>
                    <a:pt x="745" y="415"/>
                  </a:lnTo>
                  <a:lnTo>
                    <a:pt x="715" y="430"/>
                  </a:lnTo>
                  <a:lnTo>
                    <a:pt x="671" y="476"/>
                  </a:lnTo>
                  <a:lnTo>
                    <a:pt x="656" y="523"/>
                  </a:lnTo>
                  <a:lnTo>
                    <a:pt x="671" y="538"/>
                  </a:lnTo>
                  <a:lnTo>
                    <a:pt x="671" y="584"/>
                  </a:lnTo>
                  <a:lnTo>
                    <a:pt x="700" y="584"/>
                  </a:lnTo>
                  <a:lnTo>
                    <a:pt x="760" y="646"/>
                  </a:lnTo>
                  <a:lnTo>
                    <a:pt x="775" y="646"/>
                  </a:lnTo>
                  <a:lnTo>
                    <a:pt x="805" y="676"/>
                  </a:lnTo>
                  <a:lnTo>
                    <a:pt x="790" y="692"/>
                  </a:lnTo>
                  <a:lnTo>
                    <a:pt x="805" y="707"/>
                  </a:lnTo>
                  <a:lnTo>
                    <a:pt x="775" y="722"/>
                  </a:lnTo>
                  <a:lnTo>
                    <a:pt x="805" y="768"/>
                  </a:lnTo>
                  <a:lnTo>
                    <a:pt x="820" y="768"/>
                  </a:lnTo>
                  <a:lnTo>
                    <a:pt x="834" y="768"/>
                  </a:lnTo>
                  <a:lnTo>
                    <a:pt x="849" y="738"/>
                  </a:lnTo>
                  <a:lnTo>
                    <a:pt x="864" y="707"/>
                  </a:lnTo>
                  <a:lnTo>
                    <a:pt x="849" y="692"/>
                  </a:lnTo>
                  <a:lnTo>
                    <a:pt x="894" y="661"/>
                  </a:lnTo>
                  <a:lnTo>
                    <a:pt x="909" y="599"/>
                  </a:lnTo>
                  <a:lnTo>
                    <a:pt x="879" y="584"/>
                  </a:lnTo>
                  <a:lnTo>
                    <a:pt x="894" y="569"/>
                  </a:lnTo>
                  <a:lnTo>
                    <a:pt x="909" y="569"/>
                  </a:lnTo>
                  <a:lnTo>
                    <a:pt x="939" y="461"/>
                  </a:lnTo>
                  <a:lnTo>
                    <a:pt x="969" y="461"/>
                  </a:lnTo>
                  <a:lnTo>
                    <a:pt x="1013" y="492"/>
                  </a:lnTo>
                  <a:lnTo>
                    <a:pt x="1028" y="538"/>
                  </a:lnTo>
                  <a:lnTo>
                    <a:pt x="1043" y="538"/>
                  </a:lnTo>
                  <a:lnTo>
                    <a:pt x="1028" y="599"/>
                  </a:lnTo>
                  <a:lnTo>
                    <a:pt x="1073" y="615"/>
                  </a:lnTo>
                  <a:lnTo>
                    <a:pt x="1118" y="584"/>
                  </a:lnTo>
                  <a:lnTo>
                    <a:pt x="1132" y="661"/>
                  </a:lnTo>
                  <a:lnTo>
                    <a:pt x="1132" y="676"/>
                  </a:lnTo>
                  <a:lnTo>
                    <a:pt x="1132" y="692"/>
                  </a:lnTo>
                  <a:lnTo>
                    <a:pt x="1177" y="722"/>
                  </a:lnTo>
                  <a:lnTo>
                    <a:pt x="1177" y="738"/>
                  </a:lnTo>
                  <a:lnTo>
                    <a:pt x="1207" y="753"/>
                  </a:lnTo>
                  <a:lnTo>
                    <a:pt x="1192" y="799"/>
                  </a:lnTo>
                  <a:lnTo>
                    <a:pt x="1177" y="815"/>
                  </a:lnTo>
                  <a:lnTo>
                    <a:pt x="1147" y="815"/>
                  </a:lnTo>
                  <a:lnTo>
                    <a:pt x="1132" y="845"/>
                  </a:lnTo>
                  <a:lnTo>
                    <a:pt x="1088" y="845"/>
                  </a:lnTo>
                  <a:lnTo>
                    <a:pt x="1043" y="830"/>
                  </a:lnTo>
                  <a:lnTo>
                    <a:pt x="998" y="845"/>
                  </a:lnTo>
                  <a:lnTo>
                    <a:pt x="983" y="845"/>
                  </a:lnTo>
                  <a:lnTo>
                    <a:pt x="939" y="891"/>
                  </a:lnTo>
                  <a:lnTo>
                    <a:pt x="909" y="907"/>
                  </a:lnTo>
                  <a:lnTo>
                    <a:pt x="939" y="891"/>
                  </a:lnTo>
                  <a:lnTo>
                    <a:pt x="983" y="861"/>
                  </a:lnTo>
                  <a:lnTo>
                    <a:pt x="998" y="861"/>
                  </a:lnTo>
                  <a:lnTo>
                    <a:pt x="1028" y="845"/>
                  </a:lnTo>
                  <a:lnTo>
                    <a:pt x="1043" y="861"/>
                  </a:lnTo>
                  <a:lnTo>
                    <a:pt x="1028" y="876"/>
                  </a:lnTo>
                  <a:lnTo>
                    <a:pt x="1013" y="876"/>
                  </a:lnTo>
                  <a:lnTo>
                    <a:pt x="1013" y="891"/>
                  </a:lnTo>
                  <a:lnTo>
                    <a:pt x="1028" y="891"/>
                  </a:lnTo>
                  <a:lnTo>
                    <a:pt x="1013" y="907"/>
                  </a:lnTo>
                  <a:lnTo>
                    <a:pt x="1028" y="922"/>
                  </a:lnTo>
                  <a:lnTo>
                    <a:pt x="1028" y="938"/>
                  </a:lnTo>
                  <a:lnTo>
                    <a:pt x="1073" y="938"/>
                  </a:lnTo>
                  <a:lnTo>
                    <a:pt x="1073" y="953"/>
                  </a:lnTo>
                  <a:lnTo>
                    <a:pt x="1028" y="968"/>
                  </a:lnTo>
                  <a:lnTo>
                    <a:pt x="998" y="999"/>
                  </a:lnTo>
                  <a:lnTo>
                    <a:pt x="998" y="984"/>
                  </a:lnTo>
                  <a:lnTo>
                    <a:pt x="1028" y="953"/>
                  </a:lnTo>
                  <a:lnTo>
                    <a:pt x="1013" y="938"/>
                  </a:lnTo>
                  <a:lnTo>
                    <a:pt x="983" y="953"/>
                  </a:lnTo>
                  <a:lnTo>
                    <a:pt x="969" y="922"/>
                  </a:lnTo>
                  <a:lnTo>
                    <a:pt x="969" y="907"/>
                  </a:lnTo>
                  <a:lnTo>
                    <a:pt x="954" y="891"/>
                  </a:lnTo>
                  <a:lnTo>
                    <a:pt x="954" y="907"/>
                  </a:lnTo>
                  <a:lnTo>
                    <a:pt x="939" y="922"/>
                  </a:lnTo>
                  <a:lnTo>
                    <a:pt x="909" y="953"/>
                  </a:lnTo>
                  <a:lnTo>
                    <a:pt x="894" y="938"/>
                  </a:lnTo>
                  <a:lnTo>
                    <a:pt x="879" y="953"/>
                  </a:lnTo>
                  <a:lnTo>
                    <a:pt x="864" y="938"/>
                  </a:lnTo>
                  <a:lnTo>
                    <a:pt x="834" y="953"/>
                  </a:lnTo>
                  <a:lnTo>
                    <a:pt x="820" y="953"/>
                  </a:lnTo>
                  <a:lnTo>
                    <a:pt x="790" y="953"/>
                  </a:lnTo>
                  <a:lnTo>
                    <a:pt x="775" y="953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76" name="Line 33"/>
            <p:cNvSpPr>
              <a:spLocks noChangeShapeType="1"/>
            </p:cNvSpPr>
            <p:nvPr/>
          </p:nvSpPr>
          <p:spPr bwMode="auto">
            <a:xfrm flipH="1">
              <a:off x="672" y="1466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77" name="Freeform 34"/>
            <p:cNvSpPr>
              <a:spLocks/>
            </p:cNvSpPr>
            <p:nvPr/>
          </p:nvSpPr>
          <p:spPr bwMode="auto">
            <a:xfrm>
              <a:off x="597" y="1192"/>
              <a:ext cx="140" cy="152"/>
            </a:xfrm>
            <a:custGeom>
              <a:avLst/>
              <a:gdLst>
                <a:gd name="T0" fmla="*/ 7 w 328"/>
                <a:gd name="T1" fmla="*/ 1 h 401"/>
                <a:gd name="T2" fmla="*/ 7 w 328"/>
                <a:gd name="T3" fmla="*/ 2 h 401"/>
                <a:gd name="T4" fmla="*/ 9 w 328"/>
                <a:gd name="T5" fmla="*/ 3 h 401"/>
                <a:gd name="T6" fmla="*/ 9 w 328"/>
                <a:gd name="T7" fmla="*/ 3 h 401"/>
                <a:gd name="T8" fmla="*/ 9 w 328"/>
                <a:gd name="T9" fmla="*/ 4 h 401"/>
                <a:gd name="T10" fmla="*/ 10 w 328"/>
                <a:gd name="T11" fmla="*/ 5 h 401"/>
                <a:gd name="T12" fmla="*/ 11 w 328"/>
                <a:gd name="T13" fmla="*/ 6 h 401"/>
                <a:gd name="T14" fmla="*/ 9 w 328"/>
                <a:gd name="T15" fmla="*/ 6 h 401"/>
                <a:gd name="T16" fmla="*/ 9 w 328"/>
                <a:gd name="T17" fmla="*/ 6 h 401"/>
                <a:gd name="T18" fmla="*/ 8 w 328"/>
                <a:gd name="T19" fmla="*/ 5 h 401"/>
                <a:gd name="T20" fmla="*/ 8 w 328"/>
                <a:gd name="T21" fmla="*/ 6 h 401"/>
                <a:gd name="T22" fmla="*/ 8 w 328"/>
                <a:gd name="T23" fmla="*/ 7 h 401"/>
                <a:gd name="T24" fmla="*/ 8 w 328"/>
                <a:gd name="T25" fmla="*/ 8 h 401"/>
                <a:gd name="T26" fmla="*/ 6 w 328"/>
                <a:gd name="T27" fmla="*/ 7 h 401"/>
                <a:gd name="T28" fmla="*/ 7 w 328"/>
                <a:gd name="T29" fmla="*/ 8 h 401"/>
                <a:gd name="T30" fmla="*/ 6 w 328"/>
                <a:gd name="T31" fmla="*/ 8 h 401"/>
                <a:gd name="T32" fmla="*/ 4 w 328"/>
                <a:gd name="T33" fmla="*/ 7 h 401"/>
                <a:gd name="T34" fmla="*/ 4 w 328"/>
                <a:gd name="T35" fmla="*/ 6 h 401"/>
                <a:gd name="T36" fmla="*/ 3 w 328"/>
                <a:gd name="T37" fmla="*/ 6 h 401"/>
                <a:gd name="T38" fmla="*/ 3 w 328"/>
                <a:gd name="T39" fmla="*/ 6 h 401"/>
                <a:gd name="T40" fmla="*/ 2 w 328"/>
                <a:gd name="T41" fmla="*/ 6 h 401"/>
                <a:gd name="T42" fmla="*/ 2 w 328"/>
                <a:gd name="T43" fmla="*/ 6 h 401"/>
                <a:gd name="T44" fmla="*/ 3 w 328"/>
                <a:gd name="T45" fmla="*/ 5 h 401"/>
                <a:gd name="T46" fmla="*/ 3 w 328"/>
                <a:gd name="T47" fmla="*/ 5 h 401"/>
                <a:gd name="T48" fmla="*/ 4 w 328"/>
                <a:gd name="T49" fmla="*/ 5 h 401"/>
                <a:gd name="T50" fmla="*/ 6 w 328"/>
                <a:gd name="T51" fmla="*/ 4 h 401"/>
                <a:gd name="T52" fmla="*/ 6 w 328"/>
                <a:gd name="T53" fmla="*/ 4 h 401"/>
                <a:gd name="T54" fmla="*/ 3 w 328"/>
                <a:gd name="T55" fmla="*/ 2 h 401"/>
                <a:gd name="T56" fmla="*/ 3 w 328"/>
                <a:gd name="T57" fmla="*/ 3 h 401"/>
                <a:gd name="T58" fmla="*/ 3 w 328"/>
                <a:gd name="T59" fmla="*/ 2 h 401"/>
                <a:gd name="T60" fmla="*/ 1 w 328"/>
                <a:gd name="T61" fmla="*/ 2 h 401"/>
                <a:gd name="T62" fmla="*/ 0 w 328"/>
                <a:gd name="T63" fmla="*/ 2 h 401"/>
                <a:gd name="T64" fmla="*/ 0 w 328"/>
                <a:gd name="T65" fmla="*/ 0 h 401"/>
                <a:gd name="T66" fmla="*/ 2 w 328"/>
                <a:gd name="T67" fmla="*/ 0 h 401"/>
                <a:gd name="T68" fmla="*/ 3 w 328"/>
                <a:gd name="T69" fmla="*/ 1 h 401"/>
                <a:gd name="T70" fmla="*/ 3 w 328"/>
                <a:gd name="T71" fmla="*/ 0 h 401"/>
                <a:gd name="T72" fmla="*/ 5 w 328"/>
                <a:gd name="T73" fmla="*/ 0 h 401"/>
                <a:gd name="T74" fmla="*/ 7 w 328"/>
                <a:gd name="T75" fmla="*/ 1 h 4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401">
                  <a:moveTo>
                    <a:pt x="208" y="46"/>
                  </a:moveTo>
                  <a:lnTo>
                    <a:pt x="208" y="77"/>
                  </a:lnTo>
                  <a:lnTo>
                    <a:pt x="282" y="138"/>
                  </a:lnTo>
                  <a:lnTo>
                    <a:pt x="253" y="154"/>
                  </a:lnTo>
                  <a:lnTo>
                    <a:pt x="253" y="200"/>
                  </a:lnTo>
                  <a:lnTo>
                    <a:pt x="297" y="231"/>
                  </a:lnTo>
                  <a:lnTo>
                    <a:pt x="327" y="277"/>
                  </a:lnTo>
                  <a:lnTo>
                    <a:pt x="268" y="308"/>
                  </a:lnTo>
                  <a:lnTo>
                    <a:pt x="253" y="277"/>
                  </a:lnTo>
                  <a:lnTo>
                    <a:pt x="223" y="246"/>
                  </a:lnTo>
                  <a:lnTo>
                    <a:pt x="223" y="292"/>
                  </a:lnTo>
                  <a:lnTo>
                    <a:pt x="238" y="338"/>
                  </a:lnTo>
                  <a:lnTo>
                    <a:pt x="223" y="369"/>
                  </a:lnTo>
                  <a:lnTo>
                    <a:pt x="178" y="338"/>
                  </a:lnTo>
                  <a:lnTo>
                    <a:pt x="208" y="400"/>
                  </a:lnTo>
                  <a:lnTo>
                    <a:pt x="164" y="369"/>
                  </a:lnTo>
                  <a:lnTo>
                    <a:pt x="134" y="338"/>
                  </a:lnTo>
                  <a:lnTo>
                    <a:pt x="134" y="308"/>
                  </a:lnTo>
                  <a:lnTo>
                    <a:pt x="104" y="292"/>
                  </a:lnTo>
                  <a:lnTo>
                    <a:pt x="89" y="308"/>
                  </a:lnTo>
                  <a:lnTo>
                    <a:pt x="59" y="292"/>
                  </a:lnTo>
                  <a:lnTo>
                    <a:pt x="59" y="277"/>
                  </a:lnTo>
                  <a:lnTo>
                    <a:pt x="74" y="246"/>
                  </a:lnTo>
                  <a:lnTo>
                    <a:pt x="104" y="262"/>
                  </a:lnTo>
                  <a:lnTo>
                    <a:pt x="119" y="262"/>
                  </a:lnTo>
                  <a:lnTo>
                    <a:pt x="164" y="200"/>
                  </a:lnTo>
                  <a:lnTo>
                    <a:pt x="164" y="185"/>
                  </a:lnTo>
                  <a:lnTo>
                    <a:pt x="104" y="108"/>
                  </a:lnTo>
                  <a:lnTo>
                    <a:pt x="104" y="123"/>
                  </a:lnTo>
                  <a:lnTo>
                    <a:pt x="89" y="108"/>
                  </a:lnTo>
                  <a:lnTo>
                    <a:pt x="30" y="92"/>
                  </a:lnTo>
                  <a:lnTo>
                    <a:pt x="15" y="77"/>
                  </a:lnTo>
                  <a:lnTo>
                    <a:pt x="0" y="15"/>
                  </a:lnTo>
                  <a:lnTo>
                    <a:pt x="59" y="0"/>
                  </a:lnTo>
                  <a:lnTo>
                    <a:pt x="74" y="31"/>
                  </a:lnTo>
                  <a:lnTo>
                    <a:pt x="104" y="15"/>
                  </a:lnTo>
                  <a:lnTo>
                    <a:pt x="149" y="0"/>
                  </a:lnTo>
                  <a:lnTo>
                    <a:pt x="208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78" name="Freeform 35"/>
            <p:cNvSpPr>
              <a:spLocks/>
            </p:cNvSpPr>
            <p:nvPr/>
          </p:nvSpPr>
          <p:spPr bwMode="auto">
            <a:xfrm>
              <a:off x="685" y="1094"/>
              <a:ext cx="136" cy="76"/>
            </a:xfrm>
            <a:custGeom>
              <a:avLst/>
              <a:gdLst>
                <a:gd name="T0" fmla="*/ 1 w 315"/>
                <a:gd name="T1" fmla="*/ 3 h 200"/>
                <a:gd name="T2" fmla="*/ 0 w 315"/>
                <a:gd name="T3" fmla="*/ 3 h 200"/>
                <a:gd name="T4" fmla="*/ 0 w 315"/>
                <a:gd name="T5" fmla="*/ 4 h 200"/>
                <a:gd name="T6" fmla="*/ 1 w 315"/>
                <a:gd name="T7" fmla="*/ 4 h 200"/>
                <a:gd name="T8" fmla="*/ 2 w 315"/>
                <a:gd name="T9" fmla="*/ 4 h 200"/>
                <a:gd name="T10" fmla="*/ 3 w 315"/>
                <a:gd name="T11" fmla="*/ 3 h 200"/>
                <a:gd name="T12" fmla="*/ 5 w 315"/>
                <a:gd name="T13" fmla="*/ 3 h 200"/>
                <a:gd name="T14" fmla="*/ 5 w 315"/>
                <a:gd name="T15" fmla="*/ 3 h 200"/>
                <a:gd name="T16" fmla="*/ 6 w 315"/>
                <a:gd name="T17" fmla="*/ 2 h 200"/>
                <a:gd name="T18" fmla="*/ 6 w 315"/>
                <a:gd name="T19" fmla="*/ 3 h 200"/>
                <a:gd name="T20" fmla="*/ 10 w 315"/>
                <a:gd name="T21" fmla="*/ 2 h 200"/>
                <a:gd name="T22" fmla="*/ 11 w 315"/>
                <a:gd name="T23" fmla="*/ 0 h 200"/>
                <a:gd name="T24" fmla="*/ 3 w 315"/>
                <a:gd name="T25" fmla="*/ 0 h 200"/>
                <a:gd name="T26" fmla="*/ 3 w 315"/>
                <a:gd name="T27" fmla="*/ 1 h 200"/>
                <a:gd name="T28" fmla="*/ 3 w 315"/>
                <a:gd name="T29" fmla="*/ 1 h 200"/>
                <a:gd name="T30" fmla="*/ 5 w 315"/>
                <a:gd name="T31" fmla="*/ 1 h 200"/>
                <a:gd name="T32" fmla="*/ 5 w 315"/>
                <a:gd name="T33" fmla="*/ 2 h 200"/>
                <a:gd name="T34" fmla="*/ 3 w 315"/>
                <a:gd name="T35" fmla="*/ 2 h 200"/>
                <a:gd name="T36" fmla="*/ 2 w 315"/>
                <a:gd name="T37" fmla="*/ 1 h 200"/>
                <a:gd name="T38" fmla="*/ 1 w 315"/>
                <a:gd name="T39" fmla="*/ 2 h 200"/>
                <a:gd name="T40" fmla="*/ 2 w 315"/>
                <a:gd name="T41" fmla="*/ 3 h 200"/>
                <a:gd name="T42" fmla="*/ 1 w 315"/>
                <a:gd name="T43" fmla="*/ 3 h 200"/>
                <a:gd name="T44" fmla="*/ 1 w 315"/>
                <a:gd name="T45" fmla="*/ 3 h 200"/>
                <a:gd name="T46" fmla="*/ 1 w 315"/>
                <a:gd name="T47" fmla="*/ 3 h 2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15" h="200">
                  <a:moveTo>
                    <a:pt x="30" y="153"/>
                  </a:moveTo>
                  <a:lnTo>
                    <a:pt x="0" y="168"/>
                  </a:lnTo>
                  <a:lnTo>
                    <a:pt x="15" y="184"/>
                  </a:lnTo>
                  <a:lnTo>
                    <a:pt x="45" y="184"/>
                  </a:lnTo>
                  <a:lnTo>
                    <a:pt x="60" y="199"/>
                  </a:lnTo>
                  <a:lnTo>
                    <a:pt x="105" y="153"/>
                  </a:lnTo>
                  <a:lnTo>
                    <a:pt x="135" y="153"/>
                  </a:lnTo>
                  <a:lnTo>
                    <a:pt x="135" y="138"/>
                  </a:lnTo>
                  <a:lnTo>
                    <a:pt x="164" y="122"/>
                  </a:lnTo>
                  <a:lnTo>
                    <a:pt x="179" y="138"/>
                  </a:lnTo>
                  <a:lnTo>
                    <a:pt x="284" y="77"/>
                  </a:lnTo>
                  <a:lnTo>
                    <a:pt x="314" y="15"/>
                  </a:lnTo>
                  <a:lnTo>
                    <a:pt x="75" y="0"/>
                  </a:lnTo>
                  <a:lnTo>
                    <a:pt x="75" y="31"/>
                  </a:lnTo>
                  <a:lnTo>
                    <a:pt x="105" y="46"/>
                  </a:lnTo>
                  <a:lnTo>
                    <a:pt x="150" y="46"/>
                  </a:lnTo>
                  <a:lnTo>
                    <a:pt x="135" y="77"/>
                  </a:lnTo>
                  <a:lnTo>
                    <a:pt x="90" y="77"/>
                  </a:lnTo>
                  <a:lnTo>
                    <a:pt x="60" y="61"/>
                  </a:lnTo>
                  <a:lnTo>
                    <a:pt x="30" y="122"/>
                  </a:lnTo>
                  <a:lnTo>
                    <a:pt x="60" y="138"/>
                  </a:lnTo>
                  <a:lnTo>
                    <a:pt x="45" y="138"/>
                  </a:lnTo>
                  <a:lnTo>
                    <a:pt x="45" y="153"/>
                  </a:lnTo>
                  <a:lnTo>
                    <a:pt x="30" y="15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79" name="Freeform 36"/>
            <p:cNvSpPr>
              <a:spLocks/>
            </p:cNvSpPr>
            <p:nvPr/>
          </p:nvSpPr>
          <p:spPr bwMode="auto">
            <a:xfrm>
              <a:off x="441" y="1152"/>
              <a:ext cx="71" cy="65"/>
            </a:xfrm>
            <a:custGeom>
              <a:avLst/>
              <a:gdLst>
                <a:gd name="T0" fmla="*/ 1 w 165"/>
                <a:gd name="T1" fmla="*/ 0 h 171"/>
                <a:gd name="T2" fmla="*/ 3 w 165"/>
                <a:gd name="T3" fmla="*/ 0 h 171"/>
                <a:gd name="T4" fmla="*/ 3 w 165"/>
                <a:gd name="T5" fmla="*/ 0 h 171"/>
                <a:gd name="T6" fmla="*/ 3 w 165"/>
                <a:gd name="T7" fmla="*/ 0 h 171"/>
                <a:gd name="T8" fmla="*/ 5 w 165"/>
                <a:gd name="T9" fmla="*/ 1 h 171"/>
                <a:gd name="T10" fmla="*/ 6 w 165"/>
                <a:gd name="T11" fmla="*/ 1 h 171"/>
                <a:gd name="T12" fmla="*/ 6 w 165"/>
                <a:gd name="T13" fmla="*/ 1 h 171"/>
                <a:gd name="T14" fmla="*/ 6 w 165"/>
                <a:gd name="T15" fmla="*/ 3 h 171"/>
                <a:gd name="T16" fmla="*/ 3 w 165"/>
                <a:gd name="T17" fmla="*/ 4 h 171"/>
                <a:gd name="T18" fmla="*/ 2 w 165"/>
                <a:gd name="T19" fmla="*/ 3 h 171"/>
                <a:gd name="T20" fmla="*/ 0 w 165"/>
                <a:gd name="T21" fmla="*/ 2 h 171"/>
                <a:gd name="T22" fmla="*/ 0 w 165"/>
                <a:gd name="T23" fmla="*/ 2 h 171"/>
                <a:gd name="T24" fmla="*/ 2 w 165"/>
                <a:gd name="T25" fmla="*/ 2 h 171"/>
                <a:gd name="T26" fmla="*/ 2 w 165"/>
                <a:gd name="T27" fmla="*/ 1 h 171"/>
                <a:gd name="T28" fmla="*/ 1 w 165"/>
                <a:gd name="T29" fmla="*/ 1 h 171"/>
                <a:gd name="T30" fmla="*/ 1 w 165"/>
                <a:gd name="T31" fmla="*/ 1 h 171"/>
                <a:gd name="T32" fmla="*/ 1 w 165"/>
                <a:gd name="T33" fmla="*/ 1 h 171"/>
                <a:gd name="T34" fmla="*/ 1 w 165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5" h="171">
                  <a:moveTo>
                    <a:pt x="45" y="0"/>
                  </a:moveTo>
                  <a:lnTo>
                    <a:pt x="89" y="0"/>
                  </a:lnTo>
                  <a:lnTo>
                    <a:pt x="89" y="15"/>
                  </a:lnTo>
                  <a:lnTo>
                    <a:pt x="104" y="0"/>
                  </a:lnTo>
                  <a:lnTo>
                    <a:pt x="134" y="31"/>
                  </a:lnTo>
                  <a:lnTo>
                    <a:pt x="164" y="31"/>
                  </a:lnTo>
                  <a:lnTo>
                    <a:pt x="164" y="62"/>
                  </a:lnTo>
                  <a:lnTo>
                    <a:pt x="164" y="155"/>
                  </a:lnTo>
                  <a:lnTo>
                    <a:pt x="104" y="170"/>
                  </a:lnTo>
                  <a:lnTo>
                    <a:pt x="60" y="124"/>
                  </a:lnTo>
                  <a:lnTo>
                    <a:pt x="15" y="108"/>
                  </a:lnTo>
                  <a:lnTo>
                    <a:pt x="0" y="77"/>
                  </a:lnTo>
                  <a:lnTo>
                    <a:pt x="60" y="93"/>
                  </a:lnTo>
                  <a:lnTo>
                    <a:pt x="60" y="62"/>
                  </a:lnTo>
                  <a:lnTo>
                    <a:pt x="30" y="46"/>
                  </a:lnTo>
                  <a:lnTo>
                    <a:pt x="30" y="31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80" name="Freeform 37"/>
            <p:cNvSpPr>
              <a:spLocks/>
            </p:cNvSpPr>
            <p:nvPr/>
          </p:nvSpPr>
          <p:spPr bwMode="auto">
            <a:xfrm>
              <a:off x="628" y="1146"/>
              <a:ext cx="90" cy="52"/>
            </a:xfrm>
            <a:custGeom>
              <a:avLst/>
              <a:gdLst>
                <a:gd name="T0" fmla="*/ 0 w 209"/>
                <a:gd name="T1" fmla="*/ 0 h 139"/>
                <a:gd name="T2" fmla="*/ 0 w 209"/>
                <a:gd name="T3" fmla="*/ 0 h 139"/>
                <a:gd name="T4" fmla="*/ 1 w 209"/>
                <a:gd name="T5" fmla="*/ 1 h 139"/>
                <a:gd name="T6" fmla="*/ 1 w 209"/>
                <a:gd name="T7" fmla="*/ 1 h 139"/>
                <a:gd name="T8" fmla="*/ 4 w 209"/>
                <a:gd name="T9" fmla="*/ 2 h 139"/>
                <a:gd name="T10" fmla="*/ 5 w 209"/>
                <a:gd name="T11" fmla="*/ 2 h 139"/>
                <a:gd name="T12" fmla="*/ 7 w 209"/>
                <a:gd name="T13" fmla="*/ 3 h 139"/>
                <a:gd name="T14" fmla="*/ 7 w 209"/>
                <a:gd name="T15" fmla="*/ 2 h 139"/>
                <a:gd name="T16" fmla="*/ 5 w 209"/>
                <a:gd name="T17" fmla="*/ 1 h 139"/>
                <a:gd name="T18" fmla="*/ 5 w 209"/>
                <a:gd name="T19" fmla="*/ 1 h 139"/>
                <a:gd name="T20" fmla="*/ 1 w 209"/>
                <a:gd name="T21" fmla="*/ 0 h 139"/>
                <a:gd name="T22" fmla="*/ 1 w 209"/>
                <a:gd name="T23" fmla="*/ 0 h 139"/>
                <a:gd name="T24" fmla="*/ 0 w 209"/>
                <a:gd name="T25" fmla="*/ 0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9" h="139">
                  <a:moveTo>
                    <a:pt x="0" y="0"/>
                  </a:moveTo>
                  <a:lnTo>
                    <a:pt x="0" y="31"/>
                  </a:lnTo>
                  <a:lnTo>
                    <a:pt x="45" y="46"/>
                  </a:lnTo>
                  <a:lnTo>
                    <a:pt x="45" y="77"/>
                  </a:lnTo>
                  <a:lnTo>
                    <a:pt x="119" y="107"/>
                  </a:lnTo>
                  <a:lnTo>
                    <a:pt x="134" y="92"/>
                  </a:lnTo>
                  <a:lnTo>
                    <a:pt x="193" y="138"/>
                  </a:lnTo>
                  <a:lnTo>
                    <a:pt x="208" y="92"/>
                  </a:lnTo>
                  <a:lnTo>
                    <a:pt x="149" y="61"/>
                  </a:lnTo>
                  <a:lnTo>
                    <a:pt x="134" y="77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81" name="Freeform 38"/>
            <p:cNvSpPr>
              <a:spLocks/>
            </p:cNvSpPr>
            <p:nvPr/>
          </p:nvSpPr>
          <p:spPr bwMode="auto">
            <a:xfrm>
              <a:off x="397" y="1134"/>
              <a:ext cx="52" cy="36"/>
            </a:xfrm>
            <a:custGeom>
              <a:avLst/>
              <a:gdLst>
                <a:gd name="T0" fmla="*/ 0 w 121"/>
                <a:gd name="T1" fmla="*/ 2 h 93"/>
                <a:gd name="T2" fmla="*/ 1 w 121"/>
                <a:gd name="T3" fmla="*/ 2 h 93"/>
                <a:gd name="T4" fmla="*/ 3 w 121"/>
                <a:gd name="T5" fmla="*/ 1 h 93"/>
                <a:gd name="T6" fmla="*/ 4 w 121"/>
                <a:gd name="T7" fmla="*/ 1 h 93"/>
                <a:gd name="T8" fmla="*/ 3 w 121"/>
                <a:gd name="T9" fmla="*/ 0 h 93"/>
                <a:gd name="T10" fmla="*/ 2 w 121"/>
                <a:gd name="T11" fmla="*/ 0 h 93"/>
                <a:gd name="T12" fmla="*/ 0 w 121"/>
                <a:gd name="T13" fmla="*/ 1 h 93"/>
                <a:gd name="T14" fmla="*/ 0 w 121"/>
                <a:gd name="T15" fmla="*/ 2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" h="93">
                  <a:moveTo>
                    <a:pt x="0" y="92"/>
                  </a:moveTo>
                  <a:lnTo>
                    <a:pt x="45" y="92"/>
                  </a:lnTo>
                  <a:lnTo>
                    <a:pt x="75" y="31"/>
                  </a:lnTo>
                  <a:lnTo>
                    <a:pt x="120" y="31"/>
                  </a:lnTo>
                  <a:lnTo>
                    <a:pt x="105" y="0"/>
                  </a:lnTo>
                  <a:lnTo>
                    <a:pt x="60" y="0"/>
                  </a:lnTo>
                  <a:lnTo>
                    <a:pt x="15" y="31"/>
                  </a:lnTo>
                  <a:lnTo>
                    <a:pt x="0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82" name="Freeform 39"/>
            <p:cNvSpPr>
              <a:spLocks/>
            </p:cNvSpPr>
            <p:nvPr/>
          </p:nvSpPr>
          <p:spPr bwMode="auto">
            <a:xfrm>
              <a:off x="487" y="1117"/>
              <a:ext cx="64" cy="35"/>
            </a:xfrm>
            <a:custGeom>
              <a:avLst/>
              <a:gdLst>
                <a:gd name="T0" fmla="*/ 1 w 150"/>
                <a:gd name="T1" fmla="*/ 0 h 93"/>
                <a:gd name="T2" fmla="*/ 3 w 150"/>
                <a:gd name="T3" fmla="*/ 1 h 93"/>
                <a:gd name="T4" fmla="*/ 4 w 150"/>
                <a:gd name="T5" fmla="*/ 0 h 93"/>
                <a:gd name="T6" fmla="*/ 4 w 150"/>
                <a:gd name="T7" fmla="*/ 1 h 93"/>
                <a:gd name="T8" fmla="*/ 5 w 150"/>
                <a:gd name="T9" fmla="*/ 1 h 93"/>
                <a:gd name="T10" fmla="*/ 5 w 150"/>
                <a:gd name="T11" fmla="*/ 1 h 93"/>
                <a:gd name="T12" fmla="*/ 3 w 150"/>
                <a:gd name="T13" fmla="*/ 1 h 93"/>
                <a:gd name="T14" fmla="*/ 1 w 150"/>
                <a:gd name="T15" fmla="*/ 2 h 93"/>
                <a:gd name="T16" fmla="*/ 0 w 150"/>
                <a:gd name="T17" fmla="*/ 1 h 93"/>
                <a:gd name="T18" fmla="*/ 1 w 150"/>
                <a:gd name="T19" fmla="*/ 1 h 93"/>
                <a:gd name="T20" fmla="*/ 0 w 150"/>
                <a:gd name="T21" fmla="*/ 1 h 93"/>
                <a:gd name="T22" fmla="*/ 1 w 150"/>
                <a:gd name="T23" fmla="*/ 0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0" h="93">
                  <a:moveTo>
                    <a:pt x="30" y="15"/>
                  </a:moveTo>
                  <a:lnTo>
                    <a:pt x="75" y="31"/>
                  </a:lnTo>
                  <a:lnTo>
                    <a:pt x="134" y="0"/>
                  </a:lnTo>
                  <a:lnTo>
                    <a:pt x="134" y="31"/>
                  </a:lnTo>
                  <a:lnTo>
                    <a:pt x="149" y="31"/>
                  </a:lnTo>
                  <a:lnTo>
                    <a:pt x="149" y="61"/>
                  </a:lnTo>
                  <a:lnTo>
                    <a:pt x="75" y="61"/>
                  </a:lnTo>
                  <a:lnTo>
                    <a:pt x="45" y="92"/>
                  </a:lnTo>
                  <a:lnTo>
                    <a:pt x="0" y="61"/>
                  </a:lnTo>
                  <a:lnTo>
                    <a:pt x="30" y="46"/>
                  </a:lnTo>
                  <a:lnTo>
                    <a:pt x="0" y="31"/>
                  </a:lnTo>
                  <a:lnTo>
                    <a:pt x="3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83" name="Freeform 40"/>
            <p:cNvSpPr>
              <a:spLocks/>
            </p:cNvSpPr>
            <p:nvPr/>
          </p:nvSpPr>
          <p:spPr bwMode="auto">
            <a:xfrm>
              <a:off x="685" y="1453"/>
              <a:ext cx="52" cy="48"/>
            </a:xfrm>
            <a:custGeom>
              <a:avLst/>
              <a:gdLst>
                <a:gd name="T0" fmla="*/ 3 w 120"/>
                <a:gd name="T1" fmla="*/ 0 h 125"/>
                <a:gd name="T2" fmla="*/ 3 w 120"/>
                <a:gd name="T3" fmla="*/ 0 h 125"/>
                <a:gd name="T4" fmla="*/ 2 w 120"/>
                <a:gd name="T5" fmla="*/ 1 h 125"/>
                <a:gd name="T6" fmla="*/ 3 w 120"/>
                <a:gd name="T7" fmla="*/ 1 h 125"/>
                <a:gd name="T8" fmla="*/ 4 w 120"/>
                <a:gd name="T9" fmla="*/ 1 h 125"/>
                <a:gd name="T10" fmla="*/ 4 w 120"/>
                <a:gd name="T11" fmla="*/ 2 h 125"/>
                <a:gd name="T12" fmla="*/ 4 w 120"/>
                <a:gd name="T13" fmla="*/ 2 h 125"/>
                <a:gd name="T14" fmla="*/ 4 w 120"/>
                <a:gd name="T15" fmla="*/ 3 h 125"/>
                <a:gd name="T16" fmla="*/ 3 w 120"/>
                <a:gd name="T17" fmla="*/ 2 h 125"/>
                <a:gd name="T18" fmla="*/ 3 w 120"/>
                <a:gd name="T19" fmla="*/ 2 h 125"/>
                <a:gd name="T20" fmla="*/ 2 w 120"/>
                <a:gd name="T21" fmla="*/ 3 h 125"/>
                <a:gd name="T22" fmla="*/ 3 w 120"/>
                <a:gd name="T23" fmla="*/ 2 h 125"/>
                <a:gd name="T24" fmla="*/ 2 w 120"/>
                <a:gd name="T25" fmla="*/ 2 h 125"/>
                <a:gd name="T26" fmla="*/ 2 w 120"/>
                <a:gd name="T27" fmla="*/ 2 h 125"/>
                <a:gd name="T28" fmla="*/ 0 w 120"/>
                <a:gd name="T29" fmla="*/ 2 h 125"/>
                <a:gd name="T30" fmla="*/ 0 w 120"/>
                <a:gd name="T31" fmla="*/ 2 h 125"/>
                <a:gd name="T32" fmla="*/ 2 w 120"/>
                <a:gd name="T33" fmla="*/ 1 h 125"/>
                <a:gd name="T34" fmla="*/ 3 w 120"/>
                <a:gd name="T35" fmla="*/ 0 h 125"/>
                <a:gd name="T36" fmla="*/ 3 w 120"/>
                <a:gd name="T37" fmla="*/ 0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5">
                  <a:moveTo>
                    <a:pt x="89" y="0"/>
                  </a:moveTo>
                  <a:lnTo>
                    <a:pt x="89" y="16"/>
                  </a:lnTo>
                  <a:lnTo>
                    <a:pt x="60" y="47"/>
                  </a:lnTo>
                  <a:lnTo>
                    <a:pt x="74" y="62"/>
                  </a:lnTo>
                  <a:lnTo>
                    <a:pt x="104" y="62"/>
                  </a:lnTo>
                  <a:lnTo>
                    <a:pt x="104" y="93"/>
                  </a:lnTo>
                  <a:lnTo>
                    <a:pt x="119" y="109"/>
                  </a:lnTo>
                  <a:lnTo>
                    <a:pt x="104" y="124"/>
                  </a:lnTo>
                  <a:lnTo>
                    <a:pt x="89" y="109"/>
                  </a:lnTo>
                  <a:lnTo>
                    <a:pt x="89" y="93"/>
                  </a:lnTo>
                  <a:lnTo>
                    <a:pt x="60" y="124"/>
                  </a:lnTo>
                  <a:lnTo>
                    <a:pt x="74" y="93"/>
                  </a:lnTo>
                  <a:lnTo>
                    <a:pt x="45" y="10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45" y="47"/>
                  </a:lnTo>
                  <a:lnTo>
                    <a:pt x="74" y="0"/>
                  </a:lnTo>
                  <a:lnTo>
                    <a:pt x="8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84" name="Freeform 41"/>
            <p:cNvSpPr>
              <a:spLocks/>
            </p:cNvSpPr>
            <p:nvPr/>
          </p:nvSpPr>
          <p:spPr bwMode="auto">
            <a:xfrm>
              <a:off x="660" y="1105"/>
              <a:ext cx="31" cy="47"/>
            </a:xfrm>
            <a:custGeom>
              <a:avLst/>
              <a:gdLst>
                <a:gd name="T0" fmla="*/ 1 w 75"/>
                <a:gd name="T1" fmla="*/ 0 h 123"/>
                <a:gd name="T2" fmla="*/ 2 w 75"/>
                <a:gd name="T3" fmla="*/ 2 h 123"/>
                <a:gd name="T4" fmla="*/ 2 w 75"/>
                <a:gd name="T5" fmla="*/ 3 h 123"/>
                <a:gd name="T6" fmla="*/ 0 w 75"/>
                <a:gd name="T7" fmla="*/ 2 h 123"/>
                <a:gd name="T8" fmla="*/ 0 w 75"/>
                <a:gd name="T9" fmla="*/ 1 h 123"/>
                <a:gd name="T10" fmla="*/ 1 w 75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123">
                  <a:moveTo>
                    <a:pt x="30" y="0"/>
                  </a:moveTo>
                  <a:lnTo>
                    <a:pt x="74" y="76"/>
                  </a:lnTo>
                  <a:lnTo>
                    <a:pt x="59" y="122"/>
                  </a:lnTo>
                  <a:lnTo>
                    <a:pt x="0" y="107"/>
                  </a:lnTo>
                  <a:lnTo>
                    <a:pt x="15" y="46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85" name="Freeform 42"/>
            <p:cNvSpPr>
              <a:spLocks/>
            </p:cNvSpPr>
            <p:nvPr/>
          </p:nvSpPr>
          <p:spPr bwMode="auto">
            <a:xfrm>
              <a:off x="576" y="1168"/>
              <a:ext cx="40" cy="30"/>
            </a:xfrm>
            <a:custGeom>
              <a:avLst/>
              <a:gdLst>
                <a:gd name="T0" fmla="*/ 0 w 90"/>
                <a:gd name="T1" fmla="*/ 1 h 78"/>
                <a:gd name="T2" fmla="*/ 0 w 90"/>
                <a:gd name="T3" fmla="*/ 0 h 78"/>
                <a:gd name="T4" fmla="*/ 4 w 90"/>
                <a:gd name="T5" fmla="*/ 0 h 78"/>
                <a:gd name="T6" fmla="*/ 3 w 90"/>
                <a:gd name="T7" fmla="*/ 1 h 78"/>
                <a:gd name="T8" fmla="*/ 1 w 90"/>
                <a:gd name="T9" fmla="*/ 1 h 78"/>
                <a:gd name="T10" fmla="*/ 0 w 90"/>
                <a:gd name="T11" fmla="*/ 2 h 78"/>
                <a:gd name="T12" fmla="*/ 0 w 9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78">
                  <a:moveTo>
                    <a:pt x="0" y="46"/>
                  </a:moveTo>
                  <a:lnTo>
                    <a:pt x="15" y="0"/>
                  </a:lnTo>
                  <a:lnTo>
                    <a:pt x="89" y="0"/>
                  </a:lnTo>
                  <a:lnTo>
                    <a:pt x="74" y="46"/>
                  </a:lnTo>
                  <a:lnTo>
                    <a:pt x="30" y="46"/>
                  </a:lnTo>
                  <a:lnTo>
                    <a:pt x="15" y="77"/>
                  </a:lnTo>
                  <a:lnTo>
                    <a:pt x="0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86" name="Freeform 43"/>
            <p:cNvSpPr>
              <a:spLocks/>
            </p:cNvSpPr>
            <p:nvPr/>
          </p:nvSpPr>
          <p:spPr bwMode="auto">
            <a:xfrm>
              <a:off x="460" y="1105"/>
              <a:ext cx="41" cy="24"/>
            </a:xfrm>
            <a:custGeom>
              <a:avLst/>
              <a:gdLst>
                <a:gd name="T0" fmla="*/ 0 w 91"/>
                <a:gd name="T1" fmla="*/ 1 h 62"/>
                <a:gd name="T2" fmla="*/ 0 w 91"/>
                <a:gd name="T3" fmla="*/ 1 h 62"/>
                <a:gd name="T4" fmla="*/ 4 w 91"/>
                <a:gd name="T5" fmla="*/ 1 h 62"/>
                <a:gd name="T6" fmla="*/ 4 w 91"/>
                <a:gd name="T7" fmla="*/ 0 h 62"/>
                <a:gd name="T8" fmla="*/ 1 w 91"/>
                <a:gd name="T9" fmla="*/ 0 h 62"/>
                <a:gd name="T10" fmla="*/ 0 w 91"/>
                <a:gd name="T11" fmla="*/ 1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62">
                  <a:moveTo>
                    <a:pt x="0" y="31"/>
                  </a:moveTo>
                  <a:lnTo>
                    <a:pt x="15" y="61"/>
                  </a:lnTo>
                  <a:lnTo>
                    <a:pt x="90" y="31"/>
                  </a:lnTo>
                  <a:lnTo>
                    <a:pt x="90" y="0"/>
                  </a:lnTo>
                  <a:lnTo>
                    <a:pt x="3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87" name="Freeform 44"/>
            <p:cNvSpPr>
              <a:spLocks/>
            </p:cNvSpPr>
            <p:nvPr/>
          </p:nvSpPr>
          <p:spPr bwMode="auto">
            <a:xfrm>
              <a:off x="564" y="1128"/>
              <a:ext cx="38" cy="30"/>
            </a:xfrm>
            <a:custGeom>
              <a:avLst/>
              <a:gdLst>
                <a:gd name="T0" fmla="*/ 0 w 91"/>
                <a:gd name="T1" fmla="*/ 0 h 78"/>
                <a:gd name="T2" fmla="*/ 0 w 91"/>
                <a:gd name="T3" fmla="*/ 1 h 78"/>
                <a:gd name="T4" fmla="*/ 1 w 91"/>
                <a:gd name="T5" fmla="*/ 2 h 78"/>
                <a:gd name="T6" fmla="*/ 3 w 91"/>
                <a:gd name="T7" fmla="*/ 1 h 78"/>
                <a:gd name="T8" fmla="*/ 2 w 91"/>
                <a:gd name="T9" fmla="*/ 0 h 78"/>
                <a:gd name="T10" fmla="*/ 1 w 91"/>
                <a:gd name="T11" fmla="*/ 1 h 78"/>
                <a:gd name="T12" fmla="*/ 0 w 91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" h="78">
                  <a:moveTo>
                    <a:pt x="0" y="0"/>
                  </a:moveTo>
                  <a:lnTo>
                    <a:pt x="0" y="46"/>
                  </a:lnTo>
                  <a:lnTo>
                    <a:pt x="45" y="77"/>
                  </a:lnTo>
                  <a:lnTo>
                    <a:pt x="90" y="31"/>
                  </a:lnTo>
                  <a:lnTo>
                    <a:pt x="75" y="0"/>
                  </a:lnTo>
                  <a:lnTo>
                    <a:pt x="45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88" name="Freeform 45"/>
            <p:cNvSpPr>
              <a:spLocks/>
            </p:cNvSpPr>
            <p:nvPr/>
          </p:nvSpPr>
          <p:spPr bwMode="auto">
            <a:xfrm>
              <a:off x="564" y="1280"/>
              <a:ext cx="38" cy="29"/>
            </a:xfrm>
            <a:custGeom>
              <a:avLst/>
              <a:gdLst>
                <a:gd name="T0" fmla="*/ 1 w 91"/>
                <a:gd name="T1" fmla="*/ 0 h 78"/>
                <a:gd name="T2" fmla="*/ 2 w 91"/>
                <a:gd name="T3" fmla="*/ 0 h 78"/>
                <a:gd name="T4" fmla="*/ 2 w 91"/>
                <a:gd name="T5" fmla="*/ 1 h 78"/>
                <a:gd name="T6" fmla="*/ 2 w 91"/>
                <a:gd name="T7" fmla="*/ 1 h 78"/>
                <a:gd name="T8" fmla="*/ 3 w 91"/>
                <a:gd name="T9" fmla="*/ 1 h 78"/>
                <a:gd name="T10" fmla="*/ 2 w 91"/>
                <a:gd name="T11" fmla="*/ 1 h 78"/>
                <a:gd name="T12" fmla="*/ 2 w 91"/>
                <a:gd name="T13" fmla="*/ 1 h 78"/>
                <a:gd name="T14" fmla="*/ 2 w 91"/>
                <a:gd name="T15" fmla="*/ 1 h 78"/>
                <a:gd name="T16" fmla="*/ 1 w 91"/>
                <a:gd name="T17" fmla="*/ 1 h 78"/>
                <a:gd name="T18" fmla="*/ 1 w 91"/>
                <a:gd name="T19" fmla="*/ 1 h 78"/>
                <a:gd name="T20" fmla="*/ 0 w 91"/>
                <a:gd name="T21" fmla="*/ 1 h 78"/>
                <a:gd name="T22" fmla="*/ 0 w 91"/>
                <a:gd name="T23" fmla="*/ 1 h 78"/>
                <a:gd name="T24" fmla="*/ 1 w 91"/>
                <a:gd name="T25" fmla="*/ 1 h 78"/>
                <a:gd name="T26" fmla="*/ 1 w 91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78">
                  <a:moveTo>
                    <a:pt x="45" y="0"/>
                  </a:moveTo>
                  <a:lnTo>
                    <a:pt x="60" y="0"/>
                  </a:lnTo>
                  <a:lnTo>
                    <a:pt x="75" y="46"/>
                  </a:lnTo>
                  <a:lnTo>
                    <a:pt x="75" y="62"/>
                  </a:lnTo>
                  <a:lnTo>
                    <a:pt x="90" y="62"/>
                  </a:lnTo>
                  <a:lnTo>
                    <a:pt x="75" y="77"/>
                  </a:lnTo>
                  <a:lnTo>
                    <a:pt x="60" y="77"/>
                  </a:lnTo>
                  <a:lnTo>
                    <a:pt x="75" y="46"/>
                  </a:lnTo>
                  <a:lnTo>
                    <a:pt x="45" y="46"/>
                  </a:lnTo>
                  <a:lnTo>
                    <a:pt x="30" y="62"/>
                  </a:lnTo>
                  <a:lnTo>
                    <a:pt x="15" y="62"/>
                  </a:lnTo>
                  <a:lnTo>
                    <a:pt x="0" y="46"/>
                  </a:lnTo>
                  <a:lnTo>
                    <a:pt x="30" y="46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89" name="Freeform 46"/>
            <p:cNvSpPr>
              <a:spLocks/>
            </p:cNvSpPr>
            <p:nvPr/>
          </p:nvSpPr>
          <p:spPr bwMode="auto">
            <a:xfrm>
              <a:off x="538" y="1164"/>
              <a:ext cx="20" cy="34"/>
            </a:xfrm>
            <a:custGeom>
              <a:avLst/>
              <a:gdLst>
                <a:gd name="T0" fmla="*/ 0 w 46"/>
                <a:gd name="T1" fmla="*/ 0 h 93"/>
                <a:gd name="T2" fmla="*/ 2 w 46"/>
                <a:gd name="T3" fmla="*/ 0 h 93"/>
                <a:gd name="T4" fmla="*/ 2 w 46"/>
                <a:gd name="T5" fmla="*/ 1 h 93"/>
                <a:gd name="T6" fmla="*/ 0 w 46"/>
                <a:gd name="T7" fmla="*/ 1 h 93"/>
                <a:gd name="T8" fmla="*/ 0 w 46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93">
                  <a:moveTo>
                    <a:pt x="0" y="31"/>
                  </a:moveTo>
                  <a:lnTo>
                    <a:pt x="45" y="0"/>
                  </a:lnTo>
                  <a:lnTo>
                    <a:pt x="45" y="61"/>
                  </a:lnTo>
                  <a:lnTo>
                    <a:pt x="0" y="9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90" name="Freeform 47"/>
            <p:cNvSpPr>
              <a:spLocks/>
            </p:cNvSpPr>
            <p:nvPr/>
          </p:nvSpPr>
          <p:spPr bwMode="auto">
            <a:xfrm>
              <a:off x="519" y="1094"/>
              <a:ext cx="19" cy="11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1 w 46"/>
                <a:gd name="T5" fmla="*/ 0 h 32"/>
                <a:gd name="T6" fmla="*/ 1 w 46"/>
                <a:gd name="T7" fmla="*/ 0 h 32"/>
                <a:gd name="T8" fmla="*/ 1 w 46"/>
                <a:gd name="T9" fmla="*/ 0 h 32"/>
                <a:gd name="T10" fmla="*/ 0 w 46"/>
                <a:gd name="T11" fmla="*/ 0 h 32"/>
                <a:gd name="T12" fmla="*/ 0 w 4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2">
                  <a:moveTo>
                    <a:pt x="0" y="16"/>
                  </a:moveTo>
                  <a:lnTo>
                    <a:pt x="0" y="31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30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91" name="Freeform 48"/>
            <p:cNvSpPr>
              <a:spLocks/>
            </p:cNvSpPr>
            <p:nvPr/>
          </p:nvSpPr>
          <p:spPr bwMode="auto">
            <a:xfrm>
              <a:off x="224" y="1395"/>
              <a:ext cx="20" cy="24"/>
            </a:xfrm>
            <a:custGeom>
              <a:avLst/>
              <a:gdLst>
                <a:gd name="T0" fmla="*/ 0 w 45"/>
                <a:gd name="T1" fmla="*/ 0 h 62"/>
                <a:gd name="T2" fmla="*/ 1 w 45"/>
                <a:gd name="T3" fmla="*/ 1 h 62"/>
                <a:gd name="T4" fmla="*/ 2 w 45"/>
                <a:gd name="T5" fmla="*/ 1 h 62"/>
                <a:gd name="T6" fmla="*/ 1 w 45"/>
                <a:gd name="T7" fmla="*/ 1 h 62"/>
                <a:gd name="T8" fmla="*/ 0 w 45"/>
                <a:gd name="T9" fmla="*/ 0 h 62"/>
                <a:gd name="T10" fmla="*/ 0 w 45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62">
                  <a:moveTo>
                    <a:pt x="0" y="0"/>
                  </a:moveTo>
                  <a:lnTo>
                    <a:pt x="29" y="31"/>
                  </a:lnTo>
                  <a:lnTo>
                    <a:pt x="44" y="61"/>
                  </a:lnTo>
                  <a:lnTo>
                    <a:pt x="29" y="61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92" name="Freeform 49"/>
            <p:cNvSpPr>
              <a:spLocks/>
            </p:cNvSpPr>
            <p:nvPr/>
          </p:nvSpPr>
          <p:spPr bwMode="auto">
            <a:xfrm>
              <a:off x="564" y="1094"/>
              <a:ext cx="13" cy="23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1 h 62"/>
                <a:gd name="T4" fmla="*/ 1 w 32"/>
                <a:gd name="T5" fmla="*/ 0 h 62"/>
                <a:gd name="T6" fmla="*/ 1 w 32"/>
                <a:gd name="T7" fmla="*/ 0 h 62"/>
                <a:gd name="T8" fmla="*/ 0 w 3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2">
                  <a:moveTo>
                    <a:pt x="0" y="15"/>
                  </a:moveTo>
                  <a:lnTo>
                    <a:pt x="16" y="6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93" name="Freeform 50"/>
            <p:cNvSpPr>
              <a:spLocks/>
            </p:cNvSpPr>
            <p:nvPr/>
          </p:nvSpPr>
          <p:spPr bwMode="auto">
            <a:xfrm>
              <a:off x="576" y="1315"/>
              <a:ext cx="13" cy="12"/>
            </a:xfrm>
            <a:custGeom>
              <a:avLst/>
              <a:gdLst>
                <a:gd name="T0" fmla="*/ 1 w 30"/>
                <a:gd name="T1" fmla="*/ 0 h 32"/>
                <a:gd name="T2" fmla="*/ 0 w 30"/>
                <a:gd name="T3" fmla="*/ 1 h 32"/>
                <a:gd name="T4" fmla="*/ 0 w 30"/>
                <a:gd name="T5" fmla="*/ 0 h 32"/>
                <a:gd name="T6" fmla="*/ 0 w 30"/>
                <a:gd name="T7" fmla="*/ 0 h 32"/>
                <a:gd name="T8" fmla="*/ 1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2">
                  <a:moveTo>
                    <a:pt x="29" y="0"/>
                  </a:moveTo>
                  <a:lnTo>
                    <a:pt x="0" y="31"/>
                  </a:lnTo>
                  <a:lnTo>
                    <a:pt x="0" y="16"/>
                  </a:lnTo>
                  <a:lnTo>
                    <a:pt x="15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94" name="Freeform 51"/>
            <p:cNvSpPr>
              <a:spLocks/>
            </p:cNvSpPr>
            <p:nvPr/>
          </p:nvSpPr>
          <p:spPr bwMode="auto">
            <a:xfrm>
              <a:off x="673" y="1488"/>
              <a:ext cx="7" cy="1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1 h 32"/>
                <a:gd name="T6" fmla="*/ 0 w 17"/>
                <a:gd name="T7" fmla="*/ 1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6" y="16"/>
                  </a:lnTo>
                  <a:lnTo>
                    <a:pt x="16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95" name="Freeform 52"/>
            <p:cNvSpPr>
              <a:spLocks/>
            </p:cNvSpPr>
            <p:nvPr/>
          </p:nvSpPr>
          <p:spPr bwMode="auto">
            <a:xfrm>
              <a:off x="673" y="1268"/>
              <a:ext cx="13" cy="17"/>
            </a:xfrm>
            <a:custGeom>
              <a:avLst/>
              <a:gdLst>
                <a:gd name="T0" fmla="*/ 0 w 31"/>
                <a:gd name="T1" fmla="*/ 0 h 47"/>
                <a:gd name="T2" fmla="*/ 0 w 31"/>
                <a:gd name="T3" fmla="*/ 0 h 47"/>
                <a:gd name="T4" fmla="*/ 0 w 31"/>
                <a:gd name="T5" fmla="*/ 1 h 47"/>
                <a:gd name="T6" fmla="*/ 1 w 31"/>
                <a:gd name="T7" fmla="*/ 0 h 47"/>
                <a:gd name="T8" fmla="*/ 0 w 31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7">
                  <a:moveTo>
                    <a:pt x="15" y="0"/>
                  </a:moveTo>
                  <a:lnTo>
                    <a:pt x="0" y="31"/>
                  </a:lnTo>
                  <a:lnTo>
                    <a:pt x="0" y="46"/>
                  </a:lnTo>
                  <a:lnTo>
                    <a:pt x="30" y="31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96" name="Freeform 53"/>
            <p:cNvSpPr>
              <a:spLocks/>
            </p:cNvSpPr>
            <p:nvPr/>
          </p:nvSpPr>
          <p:spPr bwMode="auto">
            <a:xfrm>
              <a:off x="660" y="1825"/>
              <a:ext cx="31" cy="30"/>
            </a:xfrm>
            <a:custGeom>
              <a:avLst/>
              <a:gdLst>
                <a:gd name="T0" fmla="*/ 0 w 75"/>
                <a:gd name="T1" fmla="*/ 0 h 78"/>
                <a:gd name="T2" fmla="*/ 0 w 75"/>
                <a:gd name="T3" fmla="*/ 0 h 78"/>
                <a:gd name="T4" fmla="*/ 0 w 75"/>
                <a:gd name="T5" fmla="*/ 1 h 78"/>
                <a:gd name="T6" fmla="*/ 0 w 75"/>
                <a:gd name="T7" fmla="*/ 1 h 78"/>
                <a:gd name="T8" fmla="*/ 1 w 75"/>
                <a:gd name="T9" fmla="*/ 2 h 78"/>
                <a:gd name="T10" fmla="*/ 1 w 75"/>
                <a:gd name="T11" fmla="*/ 1 h 78"/>
                <a:gd name="T12" fmla="*/ 2 w 75"/>
                <a:gd name="T13" fmla="*/ 2 h 78"/>
                <a:gd name="T14" fmla="*/ 2 w 75"/>
                <a:gd name="T15" fmla="*/ 1 h 78"/>
                <a:gd name="T16" fmla="*/ 2 w 75"/>
                <a:gd name="T17" fmla="*/ 1 h 78"/>
                <a:gd name="T18" fmla="*/ 2 w 75"/>
                <a:gd name="T19" fmla="*/ 0 h 78"/>
                <a:gd name="T20" fmla="*/ 0 w 75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78">
                  <a:moveTo>
                    <a:pt x="15" y="0"/>
                  </a:moveTo>
                  <a:lnTo>
                    <a:pt x="15" y="15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30" y="77"/>
                  </a:lnTo>
                  <a:lnTo>
                    <a:pt x="30" y="62"/>
                  </a:lnTo>
                  <a:lnTo>
                    <a:pt x="74" y="77"/>
                  </a:lnTo>
                  <a:lnTo>
                    <a:pt x="74" y="46"/>
                  </a:lnTo>
                  <a:lnTo>
                    <a:pt x="59" y="31"/>
                  </a:lnTo>
                  <a:lnTo>
                    <a:pt x="74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97" name="Freeform 54"/>
            <p:cNvSpPr>
              <a:spLocks/>
            </p:cNvSpPr>
            <p:nvPr/>
          </p:nvSpPr>
          <p:spPr bwMode="auto">
            <a:xfrm>
              <a:off x="493" y="1774"/>
              <a:ext cx="96" cy="128"/>
            </a:xfrm>
            <a:custGeom>
              <a:avLst/>
              <a:gdLst>
                <a:gd name="T0" fmla="*/ 0 w 224"/>
                <a:gd name="T1" fmla="*/ 4 h 339"/>
                <a:gd name="T2" fmla="*/ 0 w 224"/>
                <a:gd name="T3" fmla="*/ 5 h 339"/>
                <a:gd name="T4" fmla="*/ 2 w 224"/>
                <a:gd name="T5" fmla="*/ 5 h 339"/>
                <a:gd name="T6" fmla="*/ 3 w 224"/>
                <a:gd name="T7" fmla="*/ 5 h 339"/>
                <a:gd name="T8" fmla="*/ 3 w 224"/>
                <a:gd name="T9" fmla="*/ 5 h 339"/>
                <a:gd name="T10" fmla="*/ 3 w 224"/>
                <a:gd name="T11" fmla="*/ 6 h 339"/>
                <a:gd name="T12" fmla="*/ 4 w 224"/>
                <a:gd name="T13" fmla="*/ 6 h 339"/>
                <a:gd name="T14" fmla="*/ 4 w 224"/>
                <a:gd name="T15" fmla="*/ 6 h 339"/>
                <a:gd name="T16" fmla="*/ 6 w 224"/>
                <a:gd name="T17" fmla="*/ 6 h 339"/>
                <a:gd name="T18" fmla="*/ 6 w 224"/>
                <a:gd name="T19" fmla="*/ 7 h 339"/>
                <a:gd name="T20" fmla="*/ 6 w 224"/>
                <a:gd name="T21" fmla="*/ 6 h 339"/>
                <a:gd name="T22" fmla="*/ 6 w 224"/>
                <a:gd name="T23" fmla="*/ 6 h 339"/>
                <a:gd name="T24" fmla="*/ 6 w 224"/>
                <a:gd name="T25" fmla="*/ 5 h 339"/>
                <a:gd name="T26" fmla="*/ 6 w 224"/>
                <a:gd name="T27" fmla="*/ 5 h 339"/>
                <a:gd name="T28" fmla="*/ 6 w 224"/>
                <a:gd name="T29" fmla="*/ 5 h 339"/>
                <a:gd name="T30" fmla="*/ 6 w 224"/>
                <a:gd name="T31" fmla="*/ 5 h 339"/>
                <a:gd name="T32" fmla="*/ 6 w 224"/>
                <a:gd name="T33" fmla="*/ 5 h 339"/>
                <a:gd name="T34" fmla="*/ 6 w 224"/>
                <a:gd name="T35" fmla="*/ 5 h 339"/>
                <a:gd name="T36" fmla="*/ 7 w 224"/>
                <a:gd name="T37" fmla="*/ 5 h 339"/>
                <a:gd name="T38" fmla="*/ 8 w 224"/>
                <a:gd name="T39" fmla="*/ 5 h 339"/>
                <a:gd name="T40" fmla="*/ 7 w 224"/>
                <a:gd name="T41" fmla="*/ 4 h 339"/>
                <a:gd name="T42" fmla="*/ 7 w 224"/>
                <a:gd name="T43" fmla="*/ 3 h 339"/>
                <a:gd name="T44" fmla="*/ 6 w 224"/>
                <a:gd name="T45" fmla="*/ 3 h 339"/>
                <a:gd name="T46" fmla="*/ 4 w 224"/>
                <a:gd name="T47" fmla="*/ 2 h 339"/>
                <a:gd name="T48" fmla="*/ 4 w 224"/>
                <a:gd name="T49" fmla="*/ 2 h 339"/>
                <a:gd name="T50" fmla="*/ 3 w 224"/>
                <a:gd name="T51" fmla="*/ 2 h 339"/>
                <a:gd name="T52" fmla="*/ 4 w 224"/>
                <a:gd name="T53" fmla="*/ 1 h 339"/>
                <a:gd name="T54" fmla="*/ 5 w 224"/>
                <a:gd name="T55" fmla="*/ 0 h 339"/>
                <a:gd name="T56" fmla="*/ 5 w 224"/>
                <a:gd name="T57" fmla="*/ 0 h 339"/>
                <a:gd name="T58" fmla="*/ 4 w 224"/>
                <a:gd name="T59" fmla="*/ 0 h 339"/>
                <a:gd name="T60" fmla="*/ 4 w 224"/>
                <a:gd name="T61" fmla="*/ 0 h 339"/>
                <a:gd name="T62" fmla="*/ 3 w 224"/>
                <a:gd name="T63" fmla="*/ 1 h 339"/>
                <a:gd name="T64" fmla="*/ 3 w 224"/>
                <a:gd name="T65" fmla="*/ 1 h 339"/>
                <a:gd name="T66" fmla="*/ 1 w 224"/>
                <a:gd name="T67" fmla="*/ 2 h 339"/>
                <a:gd name="T68" fmla="*/ 1 w 224"/>
                <a:gd name="T69" fmla="*/ 2 h 339"/>
                <a:gd name="T70" fmla="*/ 1 w 224"/>
                <a:gd name="T71" fmla="*/ 2 h 339"/>
                <a:gd name="T72" fmla="*/ 1 w 224"/>
                <a:gd name="T73" fmla="*/ 2 h 339"/>
                <a:gd name="T74" fmla="*/ 1 w 224"/>
                <a:gd name="T75" fmla="*/ 4 h 339"/>
                <a:gd name="T76" fmla="*/ 0 w 224"/>
                <a:gd name="T77" fmla="*/ 4 h 3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24" h="339">
                  <a:moveTo>
                    <a:pt x="15" y="200"/>
                  </a:moveTo>
                  <a:lnTo>
                    <a:pt x="0" y="230"/>
                  </a:lnTo>
                  <a:lnTo>
                    <a:pt x="59" y="246"/>
                  </a:lnTo>
                  <a:lnTo>
                    <a:pt x="74" y="261"/>
                  </a:lnTo>
                  <a:lnTo>
                    <a:pt x="89" y="261"/>
                  </a:lnTo>
                  <a:lnTo>
                    <a:pt x="104" y="292"/>
                  </a:lnTo>
                  <a:lnTo>
                    <a:pt x="119" y="292"/>
                  </a:lnTo>
                  <a:lnTo>
                    <a:pt x="134" y="292"/>
                  </a:lnTo>
                  <a:lnTo>
                    <a:pt x="164" y="307"/>
                  </a:lnTo>
                  <a:lnTo>
                    <a:pt x="178" y="338"/>
                  </a:lnTo>
                  <a:lnTo>
                    <a:pt x="178" y="292"/>
                  </a:lnTo>
                  <a:lnTo>
                    <a:pt x="178" y="277"/>
                  </a:lnTo>
                  <a:lnTo>
                    <a:pt x="178" y="261"/>
                  </a:lnTo>
                  <a:lnTo>
                    <a:pt x="193" y="246"/>
                  </a:lnTo>
                  <a:lnTo>
                    <a:pt x="164" y="246"/>
                  </a:lnTo>
                  <a:lnTo>
                    <a:pt x="164" y="230"/>
                  </a:lnTo>
                  <a:lnTo>
                    <a:pt x="193" y="230"/>
                  </a:lnTo>
                  <a:lnTo>
                    <a:pt x="193" y="215"/>
                  </a:lnTo>
                  <a:lnTo>
                    <a:pt x="208" y="215"/>
                  </a:lnTo>
                  <a:lnTo>
                    <a:pt x="223" y="230"/>
                  </a:lnTo>
                  <a:lnTo>
                    <a:pt x="208" y="184"/>
                  </a:lnTo>
                  <a:lnTo>
                    <a:pt x="208" y="138"/>
                  </a:lnTo>
                  <a:lnTo>
                    <a:pt x="178" y="138"/>
                  </a:lnTo>
                  <a:lnTo>
                    <a:pt x="119" y="108"/>
                  </a:lnTo>
                  <a:lnTo>
                    <a:pt x="119" y="77"/>
                  </a:lnTo>
                  <a:lnTo>
                    <a:pt x="104" y="77"/>
                  </a:lnTo>
                  <a:lnTo>
                    <a:pt x="119" y="31"/>
                  </a:lnTo>
                  <a:lnTo>
                    <a:pt x="149" y="15"/>
                  </a:lnTo>
                  <a:lnTo>
                    <a:pt x="149" y="0"/>
                  </a:lnTo>
                  <a:lnTo>
                    <a:pt x="134" y="0"/>
                  </a:lnTo>
                  <a:lnTo>
                    <a:pt x="119" y="15"/>
                  </a:lnTo>
                  <a:lnTo>
                    <a:pt x="74" y="31"/>
                  </a:lnTo>
                  <a:lnTo>
                    <a:pt x="74" y="61"/>
                  </a:lnTo>
                  <a:lnTo>
                    <a:pt x="45" y="77"/>
                  </a:lnTo>
                  <a:lnTo>
                    <a:pt x="30" y="92"/>
                  </a:lnTo>
                  <a:lnTo>
                    <a:pt x="30" y="108"/>
                  </a:lnTo>
                  <a:lnTo>
                    <a:pt x="30" y="123"/>
                  </a:lnTo>
                  <a:lnTo>
                    <a:pt x="30" y="184"/>
                  </a:lnTo>
                  <a:lnTo>
                    <a:pt x="15" y="20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98" name="Freeform 55"/>
            <p:cNvSpPr>
              <a:spLocks/>
            </p:cNvSpPr>
            <p:nvPr/>
          </p:nvSpPr>
          <p:spPr bwMode="auto">
            <a:xfrm>
              <a:off x="538" y="1774"/>
              <a:ext cx="109" cy="87"/>
            </a:xfrm>
            <a:custGeom>
              <a:avLst/>
              <a:gdLst>
                <a:gd name="T0" fmla="*/ 7 w 255"/>
                <a:gd name="T1" fmla="*/ 1 h 231"/>
                <a:gd name="T2" fmla="*/ 6 w 255"/>
                <a:gd name="T3" fmla="*/ 1 h 231"/>
                <a:gd name="T4" fmla="*/ 6 w 255"/>
                <a:gd name="T5" fmla="*/ 1 h 231"/>
                <a:gd name="T6" fmla="*/ 4 w 255"/>
                <a:gd name="T7" fmla="*/ 1 h 231"/>
                <a:gd name="T8" fmla="*/ 3 w 255"/>
                <a:gd name="T9" fmla="*/ 1 h 231"/>
                <a:gd name="T10" fmla="*/ 3 w 255"/>
                <a:gd name="T11" fmla="*/ 0 h 231"/>
                <a:gd name="T12" fmla="*/ 3 w 255"/>
                <a:gd name="T13" fmla="*/ 0 h 231"/>
                <a:gd name="T14" fmla="*/ 3 w 255"/>
                <a:gd name="T15" fmla="*/ 0 h 231"/>
                <a:gd name="T16" fmla="*/ 1 w 255"/>
                <a:gd name="T17" fmla="*/ 1 h 231"/>
                <a:gd name="T18" fmla="*/ 1 w 255"/>
                <a:gd name="T19" fmla="*/ 1 h 231"/>
                <a:gd name="T20" fmla="*/ 1 w 255"/>
                <a:gd name="T21" fmla="*/ 2 h 231"/>
                <a:gd name="T22" fmla="*/ 1 w 255"/>
                <a:gd name="T23" fmla="*/ 1 h 231"/>
                <a:gd name="T24" fmla="*/ 1 w 255"/>
                <a:gd name="T25" fmla="*/ 1 h 231"/>
                <a:gd name="T26" fmla="*/ 1 w 255"/>
                <a:gd name="T27" fmla="*/ 1 h 231"/>
                <a:gd name="T28" fmla="*/ 1 w 255"/>
                <a:gd name="T29" fmla="*/ 0 h 231"/>
                <a:gd name="T30" fmla="*/ 0 w 255"/>
                <a:gd name="T31" fmla="*/ 1 h 231"/>
                <a:gd name="T32" fmla="*/ 0 w 255"/>
                <a:gd name="T33" fmla="*/ 2 h 231"/>
                <a:gd name="T34" fmla="*/ 0 w 255"/>
                <a:gd name="T35" fmla="*/ 2 h 231"/>
                <a:gd name="T36" fmla="*/ 0 w 255"/>
                <a:gd name="T37" fmla="*/ 2 h 231"/>
                <a:gd name="T38" fmla="*/ 3 w 255"/>
                <a:gd name="T39" fmla="*/ 3 h 231"/>
                <a:gd name="T40" fmla="*/ 3 w 255"/>
                <a:gd name="T41" fmla="*/ 3 h 231"/>
                <a:gd name="T42" fmla="*/ 3 w 255"/>
                <a:gd name="T43" fmla="*/ 4 h 231"/>
                <a:gd name="T44" fmla="*/ 4 w 255"/>
                <a:gd name="T45" fmla="*/ 5 h 231"/>
                <a:gd name="T46" fmla="*/ 4 w 255"/>
                <a:gd name="T47" fmla="*/ 5 h 231"/>
                <a:gd name="T48" fmla="*/ 6 w 255"/>
                <a:gd name="T49" fmla="*/ 5 h 231"/>
                <a:gd name="T50" fmla="*/ 6 w 255"/>
                <a:gd name="T51" fmla="*/ 4 h 231"/>
                <a:gd name="T52" fmla="*/ 5 w 255"/>
                <a:gd name="T53" fmla="*/ 4 h 231"/>
                <a:gd name="T54" fmla="*/ 6 w 255"/>
                <a:gd name="T55" fmla="*/ 3 h 231"/>
                <a:gd name="T56" fmla="*/ 6 w 255"/>
                <a:gd name="T57" fmla="*/ 4 h 231"/>
                <a:gd name="T58" fmla="*/ 8 w 255"/>
                <a:gd name="T59" fmla="*/ 3 h 231"/>
                <a:gd name="T60" fmla="*/ 8 w 255"/>
                <a:gd name="T61" fmla="*/ 3 h 231"/>
                <a:gd name="T62" fmla="*/ 8 w 255"/>
                <a:gd name="T63" fmla="*/ 3 h 231"/>
                <a:gd name="T64" fmla="*/ 8 w 255"/>
                <a:gd name="T65" fmla="*/ 2 h 231"/>
                <a:gd name="T66" fmla="*/ 8 w 255"/>
                <a:gd name="T67" fmla="*/ 2 h 231"/>
                <a:gd name="T68" fmla="*/ 9 w 255"/>
                <a:gd name="T69" fmla="*/ 2 h 231"/>
                <a:gd name="T70" fmla="*/ 7 w 255"/>
                <a:gd name="T71" fmla="*/ 1 h 231"/>
                <a:gd name="T72" fmla="*/ 6 w 255"/>
                <a:gd name="T73" fmla="*/ 1 h 231"/>
                <a:gd name="T74" fmla="*/ 7 w 255"/>
                <a:gd name="T75" fmla="*/ 1 h 2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5" h="231">
                  <a:moveTo>
                    <a:pt x="209" y="31"/>
                  </a:moveTo>
                  <a:lnTo>
                    <a:pt x="179" y="46"/>
                  </a:lnTo>
                  <a:lnTo>
                    <a:pt x="164" y="46"/>
                  </a:lnTo>
                  <a:lnTo>
                    <a:pt x="134" y="31"/>
                  </a:lnTo>
                  <a:lnTo>
                    <a:pt x="105" y="31"/>
                  </a:lnTo>
                  <a:lnTo>
                    <a:pt x="90" y="15"/>
                  </a:lnTo>
                  <a:lnTo>
                    <a:pt x="75" y="0"/>
                  </a:lnTo>
                  <a:lnTo>
                    <a:pt x="75" y="15"/>
                  </a:lnTo>
                  <a:lnTo>
                    <a:pt x="45" y="31"/>
                  </a:lnTo>
                  <a:lnTo>
                    <a:pt x="45" y="61"/>
                  </a:lnTo>
                  <a:lnTo>
                    <a:pt x="45" y="77"/>
                  </a:lnTo>
                  <a:lnTo>
                    <a:pt x="45" y="61"/>
                  </a:lnTo>
                  <a:lnTo>
                    <a:pt x="30" y="61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15" y="31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15" y="107"/>
                  </a:lnTo>
                  <a:lnTo>
                    <a:pt x="75" y="138"/>
                  </a:lnTo>
                  <a:lnTo>
                    <a:pt x="105" y="138"/>
                  </a:lnTo>
                  <a:lnTo>
                    <a:pt x="105" y="184"/>
                  </a:lnTo>
                  <a:lnTo>
                    <a:pt x="120" y="230"/>
                  </a:lnTo>
                  <a:lnTo>
                    <a:pt x="134" y="230"/>
                  </a:lnTo>
                  <a:lnTo>
                    <a:pt x="164" y="230"/>
                  </a:lnTo>
                  <a:lnTo>
                    <a:pt x="179" y="199"/>
                  </a:lnTo>
                  <a:lnTo>
                    <a:pt x="149" y="184"/>
                  </a:lnTo>
                  <a:lnTo>
                    <a:pt x="164" y="169"/>
                  </a:lnTo>
                  <a:lnTo>
                    <a:pt x="194" y="184"/>
                  </a:lnTo>
                  <a:lnTo>
                    <a:pt x="224" y="169"/>
                  </a:lnTo>
                  <a:lnTo>
                    <a:pt x="239" y="153"/>
                  </a:lnTo>
                  <a:lnTo>
                    <a:pt x="224" y="138"/>
                  </a:lnTo>
                  <a:lnTo>
                    <a:pt x="239" y="107"/>
                  </a:lnTo>
                  <a:lnTo>
                    <a:pt x="224" y="107"/>
                  </a:lnTo>
                  <a:lnTo>
                    <a:pt x="254" y="92"/>
                  </a:lnTo>
                  <a:lnTo>
                    <a:pt x="209" y="61"/>
                  </a:lnTo>
                  <a:lnTo>
                    <a:pt x="194" y="46"/>
                  </a:lnTo>
                  <a:lnTo>
                    <a:pt x="209" y="3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199" name="Freeform 56"/>
            <p:cNvSpPr>
              <a:spLocks/>
            </p:cNvSpPr>
            <p:nvPr/>
          </p:nvSpPr>
          <p:spPr bwMode="auto">
            <a:xfrm>
              <a:off x="634" y="1809"/>
              <a:ext cx="39" cy="52"/>
            </a:xfrm>
            <a:custGeom>
              <a:avLst/>
              <a:gdLst>
                <a:gd name="T0" fmla="*/ 1 w 91"/>
                <a:gd name="T1" fmla="*/ 0 h 139"/>
                <a:gd name="T2" fmla="*/ 1 w 91"/>
                <a:gd name="T3" fmla="*/ 0 h 139"/>
                <a:gd name="T4" fmla="*/ 1 w 91"/>
                <a:gd name="T5" fmla="*/ 0 h 139"/>
                <a:gd name="T6" fmla="*/ 0 w 91"/>
                <a:gd name="T7" fmla="*/ 0 h 139"/>
                <a:gd name="T8" fmla="*/ 0 w 91"/>
                <a:gd name="T9" fmla="*/ 0 h 139"/>
                <a:gd name="T10" fmla="*/ 0 w 91"/>
                <a:gd name="T11" fmla="*/ 1 h 139"/>
                <a:gd name="T12" fmla="*/ 0 w 91"/>
                <a:gd name="T13" fmla="*/ 1 h 139"/>
                <a:gd name="T14" fmla="*/ 1 w 91"/>
                <a:gd name="T15" fmla="*/ 2 h 139"/>
                <a:gd name="T16" fmla="*/ 1 w 91"/>
                <a:gd name="T17" fmla="*/ 2 h 139"/>
                <a:gd name="T18" fmla="*/ 1 w 91"/>
                <a:gd name="T19" fmla="*/ 3 h 139"/>
                <a:gd name="T20" fmla="*/ 3 w 91"/>
                <a:gd name="T21" fmla="*/ 2 h 139"/>
                <a:gd name="T22" fmla="*/ 3 w 91"/>
                <a:gd name="T23" fmla="*/ 2 h 139"/>
                <a:gd name="T24" fmla="*/ 2 w 91"/>
                <a:gd name="T25" fmla="*/ 2 h 139"/>
                <a:gd name="T26" fmla="*/ 2 w 91"/>
                <a:gd name="T27" fmla="*/ 1 h 139"/>
                <a:gd name="T28" fmla="*/ 3 w 91"/>
                <a:gd name="T29" fmla="*/ 1 h 139"/>
                <a:gd name="T30" fmla="*/ 3 w 91"/>
                <a:gd name="T31" fmla="*/ 1 h 139"/>
                <a:gd name="T32" fmla="*/ 2 w 91"/>
                <a:gd name="T33" fmla="*/ 0 h 139"/>
                <a:gd name="T34" fmla="*/ 1 w 91"/>
                <a:gd name="T35" fmla="*/ 0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" h="139">
                  <a:moveTo>
                    <a:pt x="45" y="15"/>
                  </a:moveTo>
                  <a:lnTo>
                    <a:pt x="45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15" y="61"/>
                  </a:lnTo>
                  <a:lnTo>
                    <a:pt x="30" y="107"/>
                  </a:lnTo>
                  <a:lnTo>
                    <a:pt x="30" y="123"/>
                  </a:lnTo>
                  <a:lnTo>
                    <a:pt x="45" y="138"/>
                  </a:lnTo>
                  <a:lnTo>
                    <a:pt x="75" y="123"/>
                  </a:lnTo>
                  <a:lnTo>
                    <a:pt x="90" y="123"/>
                  </a:lnTo>
                  <a:lnTo>
                    <a:pt x="60" y="107"/>
                  </a:lnTo>
                  <a:lnTo>
                    <a:pt x="60" y="77"/>
                  </a:lnTo>
                  <a:lnTo>
                    <a:pt x="75" y="61"/>
                  </a:lnTo>
                  <a:lnTo>
                    <a:pt x="75" y="46"/>
                  </a:lnTo>
                  <a:lnTo>
                    <a:pt x="60" y="31"/>
                  </a:lnTo>
                  <a:lnTo>
                    <a:pt x="45" y="15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00" name="Freeform 57"/>
            <p:cNvSpPr>
              <a:spLocks/>
            </p:cNvSpPr>
            <p:nvPr/>
          </p:nvSpPr>
          <p:spPr bwMode="auto">
            <a:xfrm>
              <a:off x="460" y="1797"/>
              <a:ext cx="52" cy="18"/>
            </a:xfrm>
            <a:custGeom>
              <a:avLst/>
              <a:gdLst>
                <a:gd name="T0" fmla="*/ 2 w 120"/>
                <a:gd name="T1" fmla="*/ 0 h 47"/>
                <a:gd name="T2" fmla="*/ 3 w 120"/>
                <a:gd name="T3" fmla="*/ 1 h 47"/>
                <a:gd name="T4" fmla="*/ 4 w 120"/>
                <a:gd name="T5" fmla="*/ 1 h 47"/>
                <a:gd name="T6" fmla="*/ 4 w 120"/>
                <a:gd name="T7" fmla="*/ 1 h 47"/>
                <a:gd name="T8" fmla="*/ 4 w 120"/>
                <a:gd name="T9" fmla="*/ 0 h 47"/>
                <a:gd name="T10" fmla="*/ 3 w 120"/>
                <a:gd name="T11" fmla="*/ 0 h 47"/>
                <a:gd name="T12" fmla="*/ 3 w 120"/>
                <a:gd name="T13" fmla="*/ 0 h 47"/>
                <a:gd name="T14" fmla="*/ 2 w 120"/>
                <a:gd name="T15" fmla="*/ 0 h 47"/>
                <a:gd name="T16" fmla="*/ 1 w 120"/>
                <a:gd name="T17" fmla="*/ 0 h 47"/>
                <a:gd name="T18" fmla="*/ 0 w 120"/>
                <a:gd name="T19" fmla="*/ 0 h 47"/>
                <a:gd name="T20" fmla="*/ 0 w 120"/>
                <a:gd name="T21" fmla="*/ 1 h 47"/>
                <a:gd name="T22" fmla="*/ 1 w 120"/>
                <a:gd name="T23" fmla="*/ 1 h 47"/>
                <a:gd name="T24" fmla="*/ 2 w 120"/>
                <a:gd name="T25" fmla="*/ 1 h 47"/>
                <a:gd name="T26" fmla="*/ 2 w 120"/>
                <a:gd name="T27" fmla="*/ 1 h 47"/>
                <a:gd name="T28" fmla="*/ 2 w 120"/>
                <a:gd name="T29" fmla="*/ 1 h 47"/>
                <a:gd name="T30" fmla="*/ 2 w 120"/>
                <a:gd name="T31" fmla="*/ 0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0" h="47">
                  <a:moveTo>
                    <a:pt x="60" y="15"/>
                  </a:moveTo>
                  <a:lnTo>
                    <a:pt x="89" y="31"/>
                  </a:lnTo>
                  <a:lnTo>
                    <a:pt x="104" y="46"/>
                  </a:lnTo>
                  <a:lnTo>
                    <a:pt x="104" y="31"/>
                  </a:lnTo>
                  <a:lnTo>
                    <a:pt x="119" y="15"/>
                  </a:lnTo>
                  <a:lnTo>
                    <a:pt x="89" y="0"/>
                  </a:lnTo>
                  <a:lnTo>
                    <a:pt x="74" y="0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30" y="31"/>
                  </a:lnTo>
                  <a:lnTo>
                    <a:pt x="45" y="46"/>
                  </a:lnTo>
                  <a:lnTo>
                    <a:pt x="60" y="46"/>
                  </a:lnTo>
                  <a:lnTo>
                    <a:pt x="60" y="31"/>
                  </a:lnTo>
                  <a:lnTo>
                    <a:pt x="6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01" name="Line 58"/>
            <p:cNvSpPr>
              <a:spLocks noChangeShapeType="1"/>
            </p:cNvSpPr>
            <p:nvPr/>
          </p:nvSpPr>
          <p:spPr bwMode="auto">
            <a:xfrm>
              <a:off x="634" y="1774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02" name="Line 59"/>
            <p:cNvSpPr>
              <a:spLocks noChangeShapeType="1"/>
            </p:cNvSpPr>
            <p:nvPr/>
          </p:nvSpPr>
          <p:spPr bwMode="auto">
            <a:xfrm>
              <a:off x="621" y="1744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03" name="Line 60"/>
            <p:cNvSpPr>
              <a:spLocks noChangeShapeType="1"/>
            </p:cNvSpPr>
            <p:nvPr/>
          </p:nvSpPr>
          <p:spPr bwMode="auto">
            <a:xfrm>
              <a:off x="621" y="1727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04" name="Freeform 61"/>
            <p:cNvSpPr>
              <a:spLocks/>
            </p:cNvSpPr>
            <p:nvPr/>
          </p:nvSpPr>
          <p:spPr bwMode="auto">
            <a:xfrm>
              <a:off x="558" y="1721"/>
              <a:ext cx="25" cy="18"/>
            </a:xfrm>
            <a:custGeom>
              <a:avLst/>
              <a:gdLst>
                <a:gd name="T0" fmla="*/ 0 w 60"/>
                <a:gd name="T1" fmla="*/ 0 h 47"/>
                <a:gd name="T2" fmla="*/ 0 w 60"/>
                <a:gd name="T3" fmla="*/ 0 h 47"/>
                <a:gd name="T4" fmla="*/ 0 w 60"/>
                <a:gd name="T5" fmla="*/ 1 h 47"/>
                <a:gd name="T6" fmla="*/ 0 w 60"/>
                <a:gd name="T7" fmla="*/ 1 h 47"/>
                <a:gd name="T8" fmla="*/ 1 w 60"/>
                <a:gd name="T9" fmla="*/ 1 h 47"/>
                <a:gd name="T10" fmla="*/ 2 w 60"/>
                <a:gd name="T11" fmla="*/ 0 h 47"/>
                <a:gd name="T12" fmla="*/ 1 w 60"/>
                <a:gd name="T13" fmla="*/ 0 h 47"/>
                <a:gd name="T14" fmla="*/ 1 w 60"/>
                <a:gd name="T15" fmla="*/ 0 h 47"/>
                <a:gd name="T16" fmla="*/ 1 w 60"/>
                <a:gd name="T17" fmla="*/ 0 h 47"/>
                <a:gd name="T18" fmla="*/ 0 w 60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47">
                  <a:moveTo>
                    <a:pt x="0" y="0"/>
                  </a:moveTo>
                  <a:lnTo>
                    <a:pt x="0" y="15"/>
                  </a:lnTo>
                  <a:lnTo>
                    <a:pt x="0" y="46"/>
                  </a:lnTo>
                  <a:lnTo>
                    <a:pt x="15" y="31"/>
                  </a:lnTo>
                  <a:lnTo>
                    <a:pt x="44" y="31"/>
                  </a:lnTo>
                  <a:lnTo>
                    <a:pt x="59" y="15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05" name="Freeform 62"/>
            <p:cNvSpPr>
              <a:spLocks/>
            </p:cNvSpPr>
            <p:nvPr/>
          </p:nvSpPr>
          <p:spPr bwMode="auto">
            <a:xfrm>
              <a:off x="634" y="1785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06" name="Freeform 63"/>
            <p:cNvSpPr>
              <a:spLocks/>
            </p:cNvSpPr>
            <p:nvPr/>
          </p:nvSpPr>
          <p:spPr bwMode="auto">
            <a:xfrm>
              <a:off x="589" y="1727"/>
              <a:ext cx="8" cy="6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1 w 17"/>
                <a:gd name="T7" fmla="*/ 0 h 17"/>
                <a:gd name="T8" fmla="*/ 1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07" name="Freeform 64"/>
            <p:cNvSpPr>
              <a:spLocks/>
            </p:cNvSpPr>
            <p:nvPr/>
          </p:nvSpPr>
          <p:spPr bwMode="auto">
            <a:xfrm>
              <a:off x="634" y="1756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08" name="Line 65"/>
            <p:cNvSpPr>
              <a:spLocks noChangeShapeType="1"/>
            </p:cNvSpPr>
            <p:nvPr/>
          </p:nvSpPr>
          <p:spPr bwMode="auto">
            <a:xfrm flipH="1">
              <a:off x="628" y="1756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09" name="Line 66"/>
            <p:cNvSpPr>
              <a:spLocks noChangeShapeType="1"/>
            </p:cNvSpPr>
            <p:nvPr/>
          </p:nvSpPr>
          <p:spPr bwMode="auto">
            <a:xfrm>
              <a:off x="628" y="1751"/>
              <a:ext cx="0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10" name="Freeform 67"/>
            <p:cNvSpPr>
              <a:spLocks/>
            </p:cNvSpPr>
            <p:nvPr/>
          </p:nvSpPr>
          <p:spPr bwMode="auto">
            <a:xfrm>
              <a:off x="615" y="1733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11" name="Line 68"/>
            <p:cNvSpPr>
              <a:spLocks noChangeShapeType="1"/>
            </p:cNvSpPr>
            <p:nvPr/>
          </p:nvSpPr>
          <p:spPr bwMode="auto">
            <a:xfrm>
              <a:off x="602" y="1733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12" name="Freeform 69"/>
            <p:cNvSpPr>
              <a:spLocks/>
            </p:cNvSpPr>
            <p:nvPr/>
          </p:nvSpPr>
          <p:spPr bwMode="auto">
            <a:xfrm>
              <a:off x="621" y="1739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13" name="Freeform 70"/>
            <p:cNvSpPr>
              <a:spLocks/>
            </p:cNvSpPr>
            <p:nvPr/>
          </p:nvSpPr>
          <p:spPr bwMode="auto">
            <a:xfrm>
              <a:off x="691" y="2285"/>
              <a:ext cx="13" cy="12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1 h 32"/>
                <a:gd name="T4" fmla="*/ 0 w 31"/>
                <a:gd name="T5" fmla="*/ 1 h 32"/>
                <a:gd name="T6" fmla="*/ 0 w 31"/>
                <a:gd name="T7" fmla="*/ 0 h 32"/>
                <a:gd name="T8" fmla="*/ 1 w 31"/>
                <a:gd name="T9" fmla="*/ 0 h 32"/>
                <a:gd name="T10" fmla="*/ 0 w 3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32">
                  <a:moveTo>
                    <a:pt x="15" y="0"/>
                  </a:moveTo>
                  <a:lnTo>
                    <a:pt x="0" y="31"/>
                  </a:lnTo>
                  <a:lnTo>
                    <a:pt x="15" y="31"/>
                  </a:lnTo>
                  <a:lnTo>
                    <a:pt x="15" y="16"/>
                  </a:lnTo>
                  <a:lnTo>
                    <a:pt x="30" y="16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14" name="Freeform 71"/>
            <p:cNvSpPr>
              <a:spLocks/>
            </p:cNvSpPr>
            <p:nvPr/>
          </p:nvSpPr>
          <p:spPr bwMode="auto">
            <a:xfrm>
              <a:off x="685" y="2285"/>
              <a:ext cx="8" cy="6"/>
            </a:xfrm>
            <a:custGeom>
              <a:avLst/>
              <a:gdLst>
                <a:gd name="T0" fmla="*/ 1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1 w 18"/>
                <a:gd name="T7" fmla="*/ 0 h 17"/>
                <a:gd name="T8" fmla="*/ 1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7">
                  <a:moveTo>
                    <a:pt x="1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15" name="Freeform 72"/>
            <p:cNvSpPr>
              <a:spLocks/>
            </p:cNvSpPr>
            <p:nvPr/>
          </p:nvSpPr>
          <p:spPr bwMode="auto">
            <a:xfrm>
              <a:off x="582" y="2035"/>
              <a:ext cx="122" cy="268"/>
            </a:xfrm>
            <a:custGeom>
              <a:avLst/>
              <a:gdLst>
                <a:gd name="T0" fmla="*/ 5 w 284"/>
                <a:gd name="T1" fmla="*/ 12 h 708"/>
                <a:gd name="T2" fmla="*/ 4 w 284"/>
                <a:gd name="T3" fmla="*/ 12 h 708"/>
                <a:gd name="T4" fmla="*/ 3 w 284"/>
                <a:gd name="T5" fmla="*/ 11 h 708"/>
                <a:gd name="T6" fmla="*/ 4 w 284"/>
                <a:gd name="T7" fmla="*/ 11 h 708"/>
                <a:gd name="T8" fmla="*/ 5 w 284"/>
                <a:gd name="T9" fmla="*/ 11 h 708"/>
                <a:gd name="T10" fmla="*/ 5 w 284"/>
                <a:gd name="T11" fmla="*/ 10 h 708"/>
                <a:gd name="T12" fmla="*/ 6 w 284"/>
                <a:gd name="T13" fmla="*/ 10 h 708"/>
                <a:gd name="T14" fmla="*/ 6 w 284"/>
                <a:gd name="T15" fmla="*/ 9 h 708"/>
                <a:gd name="T16" fmla="*/ 5 w 284"/>
                <a:gd name="T17" fmla="*/ 9 h 708"/>
                <a:gd name="T18" fmla="*/ 5 w 284"/>
                <a:gd name="T19" fmla="*/ 9 h 708"/>
                <a:gd name="T20" fmla="*/ 5 w 284"/>
                <a:gd name="T21" fmla="*/ 9 h 708"/>
                <a:gd name="T22" fmla="*/ 5 w 284"/>
                <a:gd name="T23" fmla="*/ 9 h 708"/>
                <a:gd name="T24" fmla="*/ 6 w 284"/>
                <a:gd name="T25" fmla="*/ 8 h 708"/>
                <a:gd name="T26" fmla="*/ 6 w 284"/>
                <a:gd name="T27" fmla="*/ 8 h 708"/>
                <a:gd name="T28" fmla="*/ 6 w 284"/>
                <a:gd name="T29" fmla="*/ 8 h 708"/>
                <a:gd name="T30" fmla="*/ 7 w 284"/>
                <a:gd name="T31" fmla="*/ 8 h 708"/>
                <a:gd name="T32" fmla="*/ 8 w 284"/>
                <a:gd name="T33" fmla="*/ 8 h 708"/>
                <a:gd name="T34" fmla="*/ 9 w 284"/>
                <a:gd name="T35" fmla="*/ 6 h 708"/>
                <a:gd name="T36" fmla="*/ 8 w 284"/>
                <a:gd name="T37" fmla="*/ 6 h 708"/>
                <a:gd name="T38" fmla="*/ 8 w 284"/>
                <a:gd name="T39" fmla="*/ 6 h 708"/>
                <a:gd name="T40" fmla="*/ 8 w 284"/>
                <a:gd name="T41" fmla="*/ 6 h 708"/>
                <a:gd name="T42" fmla="*/ 8 w 284"/>
                <a:gd name="T43" fmla="*/ 4 h 708"/>
                <a:gd name="T44" fmla="*/ 8 w 284"/>
                <a:gd name="T45" fmla="*/ 3 h 708"/>
                <a:gd name="T46" fmla="*/ 9 w 284"/>
                <a:gd name="T47" fmla="*/ 2 h 708"/>
                <a:gd name="T48" fmla="*/ 9 w 284"/>
                <a:gd name="T49" fmla="*/ 2 h 708"/>
                <a:gd name="T50" fmla="*/ 9 w 284"/>
                <a:gd name="T51" fmla="*/ 2 h 708"/>
                <a:gd name="T52" fmla="*/ 9 w 284"/>
                <a:gd name="T53" fmla="*/ 2 h 708"/>
                <a:gd name="T54" fmla="*/ 8 w 284"/>
                <a:gd name="T55" fmla="*/ 3 h 708"/>
                <a:gd name="T56" fmla="*/ 6 w 284"/>
                <a:gd name="T57" fmla="*/ 2 h 708"/>
                <a:gd name="T58" fmla="*/ 7 w 284"/>
                <a:gd name="T59" fmla="*/ 2 h 708"/>
                <a:gd name="T60" fmla="*/ 5 w 284"/>
                <a:gd name="T61" fmla="*/ 1 h 708"/>
                <a:gd name="T62" fmla="*/ 5 w 284"/>
                <a:gd name="T63" fmla="*/ 1 h 708"/>
                <a:gd name="T64" fmla="*/ 3 w 284"/>
                <a:gd name="T65" fmla="*/ 0 h 708"/>
                <a:gd name="T66" fmla="*/ 3 w 284"/>
                <a:gd name="T67" fmla="*/ 1 h 708"/>
                <a:gd name="T68" fmla="*/ 3 w 284"/>
                <a:gd name="T69" fmla="*/ 0 h 708"/>
                <a:gd name="T70" fmla="*/ 2 w 284"/>
                <a:gd name="T71" fmla="*/ 0 h 708"/>
                <a:gd name="T72" fmla="*/ 1 w 284"/>
                <a:gd name="T73" fmla="*/ 0 h 708"/>
                <a:gd name="T74" fmla="*/ 1 w 284"/>
                <a:gd name="T75" fmla="*/ 1 h 708"/>
                <a:gd name="T76" fmla="*/ 1 w 284"/>
                <a:gd name="T77" fmla="*/ 1 h 708"/>
                <a:gd name="T78" fmla="*/ 0 w 284"/>
                <a:gd name="T79" fmla="*/ 2 h 708"/>
                <a:gd name="T80" fmla="*/ 1 w 284"/>
                <a:gd name="T81" fmla="*/ 2 h 708"/>
                <a:gd name="T82" fmla="*/ 0 w 284"/>
                <a:gd name="T83" fmla="*/ 3 h 708"/>
                <a:gd name="T84" fmla="*/ 0 w 284"/>
                <a:gd name="T85" fmla="*/ 4 h 708"/>
                <a:gd name="T86" fmla="*/ 0 w 284"/>
                <a:gd name="T87" fmla="*/ 5 h 708"/>
                <a:gd name="T88" fmla="*/ 0 w 284"/>
                <a:gd name="T89" fmla="*/ 6 h 708"/>
                <a:gd name="T90" fmla="*/ 0 w 284"/>
                <a:gd name="T91" fmla="*/ 6 h 708"/>
                <a:gd name="T92" fmla="*/ 0 w 284"/>
                <a:gd name="T93" fmla="*/ 6 h 708"/>
                <a:gd name="T94" fmla="*/ 0 w 284"/>
                <a:gd name="T95" fmla="*/ 8 h 708"/>
                <a:gd name="T96" fmla="*/ 0 w 284"/>
                <a:gd name="T97" fmla="*/ 8 h 708"/>
                <a:gd name="T98" fmla="*/ 1 w 284"/>
                <a:gd name="T99" fmla="*/ 11 h 708"/>
                <a:gd name="T100" fmla="*/ 1 w 284"/>
                <a:gd name="T101" fmla="*/ 11 h 708"/>
                <a:gd name="T102" fmla="*/ 1 w 284"/>
                <a:gd name="T103" fmla="*/ 11 h 708"/>
                <a:gd name="T104" fmla="*/ 1 w 284"/>
                <a:gd name="T105" fmla="*/ 14 h 708"/>
                <a:gd name="T106" fmla="*/ 2 w 284"/>
                <a:gd name="T107" fmla="*/ 14 h 708"/>
                <a:gd name="T108" fmla="*/ 3 w 284"/>
                <a:gd name="T109" fmla="*/ 14 h 708"/>
                <a:gd name="T110" fmla="*/ 4 w 284"/>
                <a:gd name="T111" fmla="*/ 14 h 708"/>
                <a:gd name="T112" fmla="*/ 4 w 284"/>
                <a:gd name="T113" fmla="*/ 14 h 708"/>
                <a:gd name="T114" fmla="*/ 3 w 284"/>
                <a:gd name="T115" fmla="*/ 14 h 708"/>
                <a:gd name="T116" fmla="*/ 4 w 284"/>
                <a:gd name="T117" fmla="*/ 13 h 708"/>
                <a:gd name="T118" fmla="*/ 4 w 284"/>
                <a:gd name="T119" fmla="*/ 13 h 708"/>
                <a:gd name="T120" fmla="*/ 5 w 284"/>
                <a:gd name="T121" fmla="*/ 12 h 708"/>
                <a:gd name="T122" fmla="*/ 5 w 284"/>
                <a:gd name="T123" fmla="*/ 12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4" h="708">
                  <a:moveTo>
                    <a:pt x="134" y="569"/>
                  </a:moveTo>
                  <a:lnTo>
                    <a:pt x="119" y="569"/>
                  </a:lnTo>
                  <a:lnTo>
                    <a:pt x="104" y="538"/>
                  </a:lnTo>
                  <a:lnTo>
                    <a:pt x="119" y="523"/>
                  </a:lnTo>
                  <a:lnTo>
                    <a:pt x="134" y="523"/>
                  </a:lnTo>
                  <a:lnTo>
                    <a:pt x="134" y="476"/>
                  </a:lnTo>
                  <a:lnTo>
                    <a:pt x="164" y="476"/>
                  </a:lnTo>
                  <a:lnTo>
                    <a:pt x="164" y="461"/>
                  </a:lnTo>
                  <a:lnTo>
                    <a:pt x="134" y="461"/>
                  </a:lnTo>
                  <a:lnTo>
                    <a:pt x="134" y="446"/>
                  </a:lnTo>
                  <a:lnTo>
                    <a:pt x="134" y="430"/>
                  </a:lnTo>
                  <a:lnTo>
                    <a:pt x="149" y="430"/>
                  </a:lnTo>
                  <a:lnTo>
                    <a:pt x="164" y="415"/>
                  </a:lnTo>
                  <a:lnTo>
                    <a:pt x="164" y="400"/>
                  </a:lnTo>
                  <a:lnTo>
                    <a:pt x="164" y="384"/>
                  </a:lnTo>
                  <a:lnTo>
                    <a:pt x="209" y="384"/>
                  </a:lnTo>
                  <a:lnTo>
                    <a:pt x="238" y="369"/>
                  </a:lnTo>
                  <a:lnTo>
                    <a:pt x="253" y="323"/>
                  </a:lnTo>
                  <a:lnTo>
                    <a:pt x="238" y="307"/>
                  </a:lnTo>
                  <a:lnTo>
                    <a:pt x="238" y="292"/>
                  </a:lnTo>
                  <a:lnTo>
                    <a:pt x="223" y="277"/>
                  </a:lnTo>
                  <a:lnTo>
                    <a:pt x="223" y="184"/>
                  </a:lnTo>
                  <a:lnTo>
                    <a:pt x="223" y="169"/>
                  </a:lnTo>
                  <a:lnTo>
                    <a:pt x="283" y="108"/>
                  </a:lnTo>
                  <a:lnTo>
                    <a:pt x="268" y="92"/>
                  </a:lnTo>
                  <a:lnTo>
                    <a:pt x="253" y="77"/>
                  </a:lnTo>
                  <a:lnTo>
                    <a:pt x="253" y="108"/>
                  </a:lnTo>
                  <a:lnTo>
                    <a:pt x="223" y="123"/>
                  </a:lnTo>
                  <a:lnTo>
                    <a:pt x="194" y="108"/>
                  </a:lnTo>
                  <a:lnTo>
                    <a:pt x="209" y="77"/>
                  </a:lnTo>
                  <a:lnTo>
                    <a:pt x="149" y="31"/>
                  </a:lnTo>
                  <a:lnTo>
                    <a:pt x="134" y="46"/>
                  </a:lnTo>
                  <a:lnTo>
                    <a:pt x="104" y="15"/>
                  </a:lnTo>
                  <a:lnTo>
                    <a:pt x="74" y="31"/>
                  </a:lnTo>
                  <a:lnTo>
                    <a:pt x="74" y="15"/>
                  </a:lnTo>
                  <a:lnTo>
                    <a:pt x="60" y="15"/>
                  </a:lnTo>
                  <a:lnTo>
                    <a:pt x="45" y="0"/>
                  </a:lnTo>
                  <a:lnTo>
                    <a:pt x="30" y="46"/>
                  </a:lnTo>
                  <a:lnTo>
                    <a:pt x="30" y="61"/>
                  </a:lnTo>
                  <a:lnTo>
                    <a:pt x="15" y="77"/>
                  </a:lnTo>
                  <a:lnTo>
                    <a:pt x="30" y="108"/>
                  </a:lnTo>
                  <a:lnTo>
                    <a:pt x="15" y="138"/>
                  </a:lnTo>
                  <a:lnTo>
                    <a:pt x="0" y="184"/>
                  </a:lnTo>
                  <a:lnTo>
                    <a:pt x="0" y="215"/>
                  </a:lnTo>
                  <a:lnTo>
                    <a:pt x="15" y="277"/>
                  </a:lnTo>
                  <a:lnTo>
                    <a:pt x="15" y="323"/>
                  </a:lnTo>
                  <a:lnTo>
                    <a:pt x="0" y="323"/>
                  </a:lnTo>
                  <a:lnTo>
                    <a:pt x="15" y="384"/>
                  </a:lnTo>
                  <a:lnTo>
                    <a:pt x="0" y="400"/>
                  </a:lnTo>
                  <a:lnTo>
                    <a:pt x="30" y="523"/>
                  </a:lnTo>
                  <a:lnTo>
                    <a:pt x="30" y="538"/>
                  </a:lnTo>
                  <a:lnTo>
                    <a:pt x="45" y="553"/>
                  </a:lnTo>
                  <a:lnTo>
                    <a:pt x="45" y="676"/>
                  </a:lnTo>
                  <a:lnTo>
                    <a:pt x="60" y="676"/>
                  </a:lnTo>
                  <a:lnTo>
                    <a:pt x="74" y="707"/>
                  </a:lnTo>
                  <a:lnTo>
                    <a:pt x="119" y="707"/>
                  </a:lnTo>
                  <a:lnTo>
                    <a:pt x="119" y="692"/>
                  </a:lnTo>
                  <a:lnTo>
                    <a:pt x="104" y="676"/>
                  </a:lnTo>
                  <a:lnTo>
                    <a:pt x="119" y="646"/>
                  </a:lnTo>
                  <a:lnTo>
                    <a:pt x="119" y="630"/>
                  </a:lnTo>
                  <a:lnTo>
                    <a:pt x="149" y="599"/>
                  </a:lnTo>
                  <a:lnTo>
                    <a:pt x="134" y="5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16" name="Freeform 73"/>
            <p:cNvSpPr>
              <a:spLocks/>
            </p:cNvSpPr>
            <p:nvPr/>
          </p:nvSpPr>
          <p:spPr bwMode="auto">
            <a:xfrm>
              <a:off x="641" y="2314"/>
              <a:ext cx="25" cy="18"/>
            </a:xfrm>
            <a:custGeom>
              <a:avLst/>
              <a:gdLst>
                <a:gd name="T0" fmla="*/ 0 w 61"/>
                <a:gd name="T1" fmla="*/ 0 h 47"/>
                <a:gd name="T2" fmla="*/ 0 w 61"/>
                <a:gd name="T3" fmla="*/ 1 h 47"/>
                <a:gd name="T4" fmla="*/ 1 w 61"/>
                <a:gd name="T5" fmla="*/ 1 h 47"/>
                <a:gd name="T6" fmla="*/ 2 w 61"/>
                <a:gd name="T7" fmla="*/ 1 h 47"/>
                <a:gd name="T8" fmla="*/ 1 w 61"/>
                <a:gd name="T9" fmla="*/ 1 h 47"/>
                <a:gd name="T10" fmla="*/ 0 w 61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0" y="46"/>
                  </a:lnTo>
                  <a:lnTo>
                    <a:pt x="30" y="46"/>
                  </a:lnTo>
                  <a:lnTo>
                    <a:pt x="60" y="31"/>
                  </a:lnTo>
                  <a:lnTo>
                    <a:pt x="3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17" name="Freeform 74"/>
            <p:cNvSpPr>
              <a:spLocks/>
            </p:cNvSpPr>
            <p:nvPr/>
          </p:nvSpPr>
          <p:spPr bwMode="auto">
            <a:xfrm>
              <a:off x="679" y="2099"/>
              <a:ext cx="33" cy="41"/>
            </a:xfrm>
            <a:custGeom>
              <a:avLst/>
              <a:gdLst>
                <a:gd name="T0" fmla="*/ 3 w 75"/>
                <a:gd name="T1" fmla="*/ 2 h 109"/>
                <a:gd name="T2" fmla="*/ 2 w 75"/>
                <a:gd name="T3" fmla="*/ 1 h 109"/>
                <a:gd name="T4" fmla="*/ 1 w 75"/>
                <a:gd name="T5" fmla="*/ 0 h 109"/>
                <a:gd name="T6" fmla="*/ 0 w 75"/>
                <a:gd name="T7" fmla="*/ 0 h 109"/>
                <a:gd name="T8" fmla="*/ 0 w 75"/>
                <a:gd name="T9" fmla="*/ 0 h 109"/>
                <a:gd name="T10" fmla="*/ 0 w 75"/>
                <a:gd name="T11" fmla="*/ 2 h 109"/>
                <a:gd name="T12" fmla="*/ 2 w 75"/>
                <a:gd name="T13" fmla="*/ 2 h 109"/>
                <a:gd name="T14" fmla="*/ 3 w 75"/>
                <a:gd name="T15" fmla="*/ 2 h 109"/>
                <a:gd name="T16" fmla="*/ 3 w 75"/>
                <a:gd name="T17" fmla="*/ 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09">
                  <a:moveTo>
                    <a:pt x="74" y="77"/>
                  </a:moveTo>
                  <a:lnTo>
                    <a:pt x="59" y="62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08"/>
                  </a:lnTo>
                  <a:lnTo>
                    <a:pt x="44" y="108"/>
                  </a:lnTo>
                  <a:lnTo>
                    <a:pt x="74" y="108"/>
                  </a:lnTo>
                  <a:lnTo>
                    <a:pt x="74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18" name="Freeform 75"/>
            <p:cNvSpPr>
              <a:spLocks/>
            </p:cNvSpPr>
            <p:nvPr/>
          </p:nvSpPr>
          <p:spPr bwMode="auto">
            <a:xfrm>
              <a:off x="628" y="2017"/>
              <a:ext cx="71" cy="65"/>
            </a:xfrm>
            <a:custGeom>
              <a:avLst/>
              <a:gdLst>
                <a:gd name="T0" fmla="*/ 3 w 165"/>
                <a:gd name="T1" fmla="*/ 0 h 170"/>
                <a:gd name="T2" fmla="*/ 3 w 165"/>
                <a:gd name="T3" fmla="*/ 0 h 170"/>
                <a:gd name="T4" fmla="*/ 0 w 165"/>
                <a:gd name="T5" fmla="*/ 0 h 170"/>
                <a:gd name="T6" fmla="*/ 0 w 165"/>
                <a:gd name="T7" fmla="*/ 1 h 170"/>
                <a:gd name="T8" fmla="*/ 1 w 165"/>
                <a:gd name="T9" fmla="*/ 2 h 170"/>
                <a:gd name="T10" fmla="*/ 1 w 165"/>
                <a:gd name="T11" fmla="*/ 2 h 170"/>
                <a:gd name="T12" fmla="*/ 3 w 165"/>
                <a:gd name="T13" fmla="*/ 3 h 170"/>
                <a:gd name="T14" fmla="*/ 3 w 165"/>
                <a:gd name="T15" fmla="*/ 3 h 170"/>
                <a:gd name="T16" fmla="*/ 4 w 165"/>
                <a:gd name="T17" fmla="*/ 4 h 170"/>
                <a:gd name="T18" fmla="*/ 5 w 165"/>
                <a:gd name="T19" fmla="*/ 3 h 170"/>
                <a:gd name="T20" fmla="*/ 5 w 165"/>
                <a:gd name="T21" fmla="*/ 3 h 170"/>
                <a:gd name="T22" fmla="*/ 6 w 165"/>
                <a:gd name="T23" fmla="*/ 2 h 170"/>
                <a:gd name="T24" fmla="*/ 5 w 165"/>
                <a:gd name="T25" fmla="*/ 2 h 170"/>
                <a:gd name="T26" fmla="*/ 5 w 165"/>
                <a:gd name="T27" fmla="*/ 1 h 170"/>
                <a:gd name="T28" fmla="*/ 4 w 165"/>
                <a:gd name="T29" fmla="*/ 1 h 170"/>
                <a:gd name="T30" fmla="*/ 4 w 165"/>
                <a:gd name="T31" fmla="*/ 1 h 170"/>
                <a:gd name="T32" fmla="*/ 3 w 165"/>
                <a:gd name="T33" fmla="*/ 1 h 170"/>
                <a:gd name="T34" fmla="*/ 3 w 165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5" h="170">
                  <a:moveTo>
                    <a:pt x="89" y="15"/>
                  </a:moveTo>
                  <a:lnTo>
                    <a:pt x="75" y="0"/>
                  </a:lnTo>
                  <a:lnTo>
                    <a:pt x="15" y="15"/>
                  </a:lnTo>
                  <a:lnTo>
                    <a:pt x="0" y="61"/>
                  </a:lnTo>
                  <a:lnTo>
                    <a:pt x="30" y="92"/>
                  </a:lnTo>
                  <a:lnTo>
                    <a:pt x="45" y="77"/>
                  </a:lnTo>
                  <a:lnTo>
                    <a:pt x="104" y="123"/>
                  </a:lnTo>
                  <a:lnTo>
                    <a:pt x="89" y="154"/>
                  </a:lnTo>
                  <a:lnTo>
                    <a:pt x="119" y="169"/>
                  </a:lnTo>
                  <a:lnTo>
                    <a:pt x="149" y="154"/>
                  </a:lnTo>
                  <a:lnTo>
                    <a:pt x="149" y="123"/>
                  </a:lnTo>
                  <a:lnTo>
                    <a:pt x="164" y="92"/>
                  </a:lnTo>
                  <a:lnTo>
                    <a:pt x="134" y="92"/>
                  </a:lnTo>
                  <a:lnTo>
                    <a:pt x="134" y="61"/>
                  </a:lnTo>
                  <a:lnTo>
                    <a:pt x="119" y="46"/>
                  </a:lnTo>
                  <a:lnTo>
                    <a:pt x="119" y="61"/>
                  </a:lnTo>
                  <a:lnTo>
                    <a:pt x="89" y="61"/>
                  </a:lnTo>
                  <a:lnTo>
                    <a:pt x="89" y="15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19" name="Freeform 76"/>
            <p:cNvSpPr>
              <a:spLocks/>
            </p:cNvSpPr>
            <p:nvPr/>
          </p:nvSpPr>
          <p:spPr bwMode="auto">
            <a:xfrm>
              <a:off x="564" y="2006"/>
              <a:ext cx="70" cy="315"/>
            </a:xfrm>
            <a:custGeom>
              <a:avLst/>
              <a:gdLst>
                <a:gd name="T0" fmla="*/ 1 w 165"/>
                <a:gd name="T1" fmla="*/ 14 h 830"/>
                <a:gd name="T2" fmla="*/ 1 w 165"/>
                <a:gd name="T3" fmla="*/ 14 h 830"/>
                <a:gd name="T4" fmla="*/ 1 w 165"/>
                <a:gd name="T5" fmla="*/ 14 h 830"/>
                <a:gd name="T6" fmla="*/ 3 w 165"/>
                <a:gd name="T7" fmla="*/ 16 h 830"/>
                <a:gd name="T8" fmla="*/ 3 w 165"/>
                <a:gd name="T9" fmla="*/ 17 h 830"/>
                <a:gd name="T10" fmla="*/ 5 w 165"/>
                <a:gd name="T11" fmla="*/ 17 h 830"/>
                <a:gd name="T12" fmla="*/ 4 w 165"/>
                <a:gd name="T13" fmla="*/ 17 h 830"/>
                <a:gd name="T14" fmla="*/ 6 w 165"/>
                <a:gd name="T15" fmla="*/ 16 h 830"/>
                <a:gd name="T16" fmla="*/ 4 w 165"/>
                <a:gd name="T17" fmla="*/ 16 h 830"/>
                <a:gd name="T18" fmla="*/ 3 w 165"/>
                <a:gd name="T19" fmla="*/ 16 h 830"/>
                <a:gd name="T20" fmla="*/ 3 w 165"/>
                <a:gd name="T21" fmla="*/ 16 h 830"/>
                <a:gd name="T22" fmla="*/ 3 w 165"/>
                <a:gd name="T23" fmla="*/ 13 h 830"/>
                <a:gd name="T24" fmla="*/ 3 w 165"/>
                <a:gd name="T25" fmla="*/ 13 h 830"/>
                <a:gd name="T26" fmla="*/ 3 w 165"/>
                <a:gd name="T27" fmla="*/ 13 h 830"/>
                <a:gd name="T28" fmla="*/ 1 w 165"/>
                <a:gd name="T29" fmla="*/ 10 h 830"/>
                <a:gd name="T30" fmla="*/ 2 w 165"/>
                <a:gd name="T31" fmla="*/ 9 h 830"/>
                <a:gd name="T32" fmla="*/ 1 w 165"/>
                <a:gd name="T33" fmla="*/ 8 h 830"/>
                <a:gd name="T34" fmla="*/ 2 w 165"/>
                <a:gd name="T35" fmla="*/ 8 h 830"/>
                <a:gd name="T36" fmla="*/ 2 w 165"/>
                <a:gd name="T37" fmla="*/ 7 h 830"/>
                <a:gd name="T38" fmla="*/ 1 w 165"/>
                <a:gd name="T39" fmla="*/ 6 h 830"/>
                <a:gd name="T40" fmla="*/ 1 w 165"/>
                <a:gd name="T41" fmla="*/ 5 h 830"/>
                <a:gd name="T42" fmla="*/ 2 w 165"/>
                <a:gd name="T43" fmla="*/ 5 h 830"/>
                <a:gd name="T44" fmla="*/ 3 w 165"/>
                <a:gd name="T45" fmla="*/ 4 h 830"/>
                <a:gd name="T46" fmla="*/ 2 w 165"/>
                <a:gd name="T47" fmla="*/ 3 h 830"/>
                <a:gd name="T48" fmla="*/ 3 w 165"/>
                <a:gd name="T49" fmla="*/ 3 h 830"/>
                <a:gd name="T50" fmla="*/ 3 w 165"/>
                <a:gd name="T51" fmla="*/ 3 h 830"/>
                <a:gd name="T52" fmla="*/ 3 w 165"/>
                <a:gd name="T53" fmla="*/ 2 h 830"/>
                <a:gd name="T54" fmla="*/ 1 w 165"/>
                <a:gd name="T55" fmla="*/ 1 h 830"/>
                <a:gd name="T56" fmla="*/ 1 w 165"/>
                <a:gd name="T57" fmla="*/ 0 h 830"/>
                <a:gd name="T58" fmla="*/ 0 w 165"/>
                <a:gd name="T59" fmla="*/ 0 h 830"/>
                <a:gd name="T60" fmla="*/ 0 w 165"/>
                <a:gd name="T61" fmla="*/ 0 h 830"/>
                <a:gd name="T62" fmla="*/ 0 w 165"/>
                <a:gd name="T63" fmla="*/ 1 h 830"/>
                <a:gd name="T64" fmla="*/ 0 w 165"/>
                <a:gd name="T65" fmla="*/ 4 h 830"/>
                <a:gd name="T66" fmla="*/ 0 w 165"/>
                <a:gd name="T67" fmla="*/ 5 h 830"/>
                <a:gd name="T68" fmla="*/ 1 w 165"/>
                <a:gd name="T69" fmla="*/ 5 h 830"/>
                <a:gd name="T70" fmla="*/ 1 w 165"/>
                <a:gd name="T71" fmla="*/ 6 h 830"/>
                <a:gd name="T72" fmla="*/ 1 w 165"/>
                <a:gd name="T73" fmla="*/ 7 h 830"/>
                <a:gd name="T74" fmla="*/ 0 w 165"/>
                <a:gd name="T75" fmla="*/ 9 h 830"/>
                <a:gd name="T76" fmla="*/ 0 w 165"/>
                <a:gd name="T77" fmla="*/ 10 h 830"/>
                <a:gd name="T78" fmla="*/ 0 w 165"/>
                <a:gd name="T79" fmla="*/ 11 h 830"/>
                <a:gd name="T80" fmla="*/ 1 w 165"/>
                <a:gd name="T81" fmla="*/ 11 h 830"/>
                <a:gd name="T82" fmla="*/ 1 w 165"/>
                <a:gd name="T83" fmla="*/ 11 h 830"/>
                <a:gd name="T84" fmla="*/ 2 w 165"/>
                <a:gd name="T85" fmla="*/ 13 h 830"/>
                <a:gd name="T86" fmla="*/ 1 w 165"/>
                <a:gd name="T87" fmla="*/ 13 h 830"/>
                <a:gd name="T88" fmla="*/ 1 w 165"/>
                <a:gd name="T89" fmla="*/ 14 h 8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5" h="830">
                  <a:moveTo>
                    <a:pt x="30" y="660"/>
                  </a:moveTo>
                  <a:lnTo>
                    <a:pt x="45" y="660"/>
                  </a:lnTo>
                  <a:lnTo>
                    <a:pt x="45" y="691"/>
                  </a:lnTo>
                  <a:lnTo>
                    <a:pt x="89" y="783"/>
                  </a:lnTo>
                  <a:lnTo>
                    <a:pt x="104" y="829"/>
                  </a:lnTo>
                  <a:lnTo>
                    <a:pt x="149" y="829"/>
                  </a:lnTo>
                  <a:lnTo>
                    <a:pt x="134" y="798"/>
                  </a:lnTo>
                  <a:lnTo>
                    <a:pt x="164" y="783"/>
                  </a:lnTo>
                  <a:lnTo>
                    <a:pt x="119" y="783"/>
                  </a:lnTo>
                  <a:lnTo>
                    <a:pt x="104" y="752"/>
                  </a:lnTo>
                  <a:lnTo>
                    <a:pt x="89" y="752"/>
                  </a:lnTo>
                  <a:lnTo>
                    <a:pt x="89" y="629"/>
                  </a:lnTo>
                  <a:lnTo>
                    <a:pt x="75" y="614"/>
                  </a:lnTo>
                  <a:lnTo>
                    <a:pt x="75" y="599"/>
                  </a:lnTo>
                  <a:lnTo>
                    <a:pt x="45" y="476"/>
                  </a:lnTo>
                  <a:lnTo>
                    <a:pt x="60" y="461"/>
                  </a:lnTo>
                  <a:lnTo>
                    <a:pt x="45" y="399"/>
                  </a:lnTo>
                  <a:lnTo>
                    <a:pt x="60" y="399"/>
                  </a:lnTo>
                  <a:lnTo>
                    <a:pt x="60" y="353"/>
                  </a:lnTo>
                  <a:lnTo>
                    <a:pt x="45" y="292"/>
                  </a:lnTo>
                  <a:lnTo>
                    <a:pt x="45" y="261"/>
                  </a:lnTo>
                  <a:lnTo>
                    <a:pt x="60" y="215"/>
                  </a:lnTo>
                  <a:lnTo>
                    <a:pt x="75" y="184"/>
                  </a:lnTo>
                  <a:lnTo>
                    <a:pt x="60" y="154"/>
                  </a:lnTo>
                  <a:lnTo>
                    <a:pt x="75" y="138"/>
                  </a:lnTo>
                  <a:lnTo>
                    <a:pt x="75" y="123"/>
                  </a:lnTo>
                  <a:lnTo>
                    <a:pt x="75" y="107"/>
                  </a:lnTo>
                  <a:lnTo>
                    <a:pt x="45" y="46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61"/>
                  </a:lnTo>
                  <a:lnTo>
                    <a:pt x="15" y="184"/>
                  </a:lnTo>
                  <a:lnTo>
                    <a:pt x="15" y="261"/>
                  </a:lnTo>
                  <a:lnTo>
                    <a:pt x="30" y="261"/>
                  </a:lnTo>
                  <a:lnTo>
                    <a:pt x="30" y="276"/>
                  </a:lnTo>
                  <a:lnTo>
                    <a:pt x="30" y="338"/>
                  </a:lnTo>
                  <a:lnTo>
                    <a:pt x="0" y="430"/>
                  </a:lnTo>
                  <a:lnTo>
                    <a:pt x="15" y="491"/>
                  </a:lnTo>
                  <a:lnTo>
                    <a:pt x="15" y="507"/>
                  </a:lnTo>
                  <a:lnTo>
                    <a:pt x="30" y="522"/>
                  </a:lnTo>
                  <a:lnTo>
                    <a:pt x="45" y="537"/>
                  </a:lnTo>
                  <a:lnTo>
                    <a:pt x="60" y="645"/>
                  </a:lnTo>
                  <a:lnTo>
                    <a:pt x="30" y="645"/>
                  </a:lnTo>
                  <a:lnTo>
                    <a:pt x="30" y="66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20" name="Freeform 77"/>
            <p:cNvSpPr>
              <a:spLocks/>
            </p:cNvSpPr>
            <p:nvPr/>
          </p:nvSpPr>
          <p:spPr bwMode="auto">
            <a:xfrm>
              <a:off x="628" y="2309"/>
              <a:ext cx="13" cy="23"/>
            </a:xfrm>
            <a:custGeom>
              <a:avLst/>
              <a:gdLst>
                <a:gd name="T0" fmla="*/ 1 w 30"/>
                <a:gd name="T1" fmla="*/ 0 h 62"/>
                <a:gd name="T2" fmla="*/ 0 w 30"/>
                <a:gd name="T3" fmla="*/ 0 h 62"/>
                <a:gd name="T4" fmla="*/ 0 w 30"/>
                <a:gd name="T5" fmla="*/ 0 h 62"/>
                <a:gd name="T6" fmla="*/ 0 w 30"/>
                <a:gd name="T7" fmla="*/ 0 h 62"/>
                <a:gd name="T8" fmla="*/ 0 w 30"/>
                <a:gd name="T9" fmla="*/ 1 h 62"/>
                <a:gd name="T10" fmla="*/ 0 w 30"/>
                <a:gd name="T11" fmla="*/ 1 h 62"/>
                <a:gd name="T12" fmla="*/ 1 w 30"/>
                <a:gd name="T13" fmla="*/ 1 h 62"/>
                <a:gd name="T14" fmla="*/ 1 w 3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62">
                  <a:moveTo>
                    <a:pt x="29" y="15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29" y="61"/>
                  </a:lnTo>
                  <a:lnTo>
                    <a:pt x="29" y="15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21" name="Freeform 78"/>
            <p:cNvSpPr>
              <a:spLocks/>
            </p:cNvSpPr>
            <p:nvPr/>
          </p:nvSpPr>
          <p:spPr bwMode="auto">
            <a:xfrm>
              <a:off x="609" y="2325"/>
              <a:ext cx="19" cy="12"/>
            </a:xfrm>
            <a:custGeom>
              <a:avLst/>
              <a:gdLst>
                <a:gd name="T0" fmla="*/ 1 w 45"/>
                <a:gd name="T1" fmla="*/ 0 h 31"/>
                <a:gd name="T2" fmla="*/ 0 w 45"/>
                <a:gd name="T3" fmla="*/ 0 h 31"/>
                <a:gd name="T4" fmla="*/ 1 w 45"/>
                <a:gd name="T5" fmla="*/ 1 h 31"/>
                <a:gd name="T6" fmla="*/ 1 w 45"/>
                <a:gd name="T7" fmla="*/ 1 h 31"/>
                <a:gd name="T8" fmla="*/ 1 w 45"/>
                <a:gd name="T9" fmla="*/ 0 h 31"/>
                <a:gd name="T10" fmla="*/ 1 w 45"/>
                <a:gd name="T11" fmla="*/ 0 h 31"/>
                <a:gd name="T12" fmla="*/ 1 w 45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9" y="0"/>
                  </a:moveTo>
                  <a:lnTo>
                    <a:pt x="0" y="0"/>
                  </a:lnTo>
                  <a:lnTo>
                    <a:pt x="29" y="30"/>
                  </a:lnTo>
                  <a:lnTo>
                    <a:pt x="44" y="30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22" name="Freeform 79"/>
            <p:cNvSpPr>
              <a:spLocks/>
            </p:cNvSpPr>
            <p:nvPr/>
          </p:nvSpPr>
          <p:spPr bwMode="auto">
            <a:xfrm>
              <a:off x="576" y="2268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1 h 32"/>
                <a:gd name="T4" fmla="*/ 1 w 17"/>
                <a:gd name="T5" fmla="*/ 1 h 32"/>
                <a:gd name="T6" fmla="*/ 1 w 17"/>
                <a:gd name="T7" fmla="*/ 0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23" name="Freeform 80"/>
            <p:cNvSpPr>
              <a:spLocks/>
            </p:cNvSpPr>
            <p:nvPr/>
          </p:nvSpPr>
          <p:spPr bwMode="auto">
            <a:xfrm>
              <a:off x="576" y="2227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1 w 17"/>
                <a:gd name="T3" fmla="*/ 1 h 32"/>
                <a:gd name="T4" fmla="*/ 0 w 17"/>
                <a:gd name="T5" fmla="*/ 1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6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24" name="Freeform 81"/>
            <p:cNvSpPr>
              <a:spLocks/>
            </p:cNvSpPr>
            <p:nvPr/>
          </p:nvSpPr>
          <p:spPr bwMode="auto">
            <a:xfrm>
              <a:off x="571" y="2210"/>
              <a:ext cx="7" cy="11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0 h 31"/>
                <a:gd name="T8" fmla="*/ 0 w 1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lnTo>
                    <a:pt x="0" y="30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25" name="Freeform 82"/>
            <p:cNvSpPr>
              <a:spLocks/>
            </p:cNvSpPr>
            <p:nvPr/>
          </p:nvSpPr>
          <p:spPr bwMode="auto">
            <a:xfrm>
              <a:off x="597" y="2309"/>
              <a:ext cx="6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26" name="Freeform 83"/>
            <p:cNvSpPr>
              <a:spLocks/>
            </p:cNvSpPr>
            <p:nvPr/>
          </p:nvSpPr>
          <p:spPr bwMode="auto">
            <a:xfrm>
              <a:off x="641" y="2337"/>
              <a:ext cx="6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27" name="Freeform 84"/>
            <p:cNvSpPr>
              <a:spLocks/>
            </p:cNvSpPr>
            <p:nvPr/>
          </p:nvSpPr>
          <p:spPr bwMode="auto">
            <a:xfrm>
              <a:off x="961" y="1320"/>
              <a:ext cx="64" cy="41"/>
            </a:xfrm>
            <a:custGeom>
              <a:avLst/>
              <a:gdLst>
                <a:gd name="T0" fmla="*/ 4 w 150"/>
                <a:gd name="T1" fmla="*/ 0 h 109"/>
                <a:gd name="T2" fmla="*/ 4 w 150"/>
                <a:gd name="T3" fmla="*/ 1 h 109"/>
                <a:gd name="T4" fmla="*/ 3 w 150"/>
                <a:gd name="T5" fmla="*/ 0 h 109"/>
                <a:gd name="T6" fmla="*/ 1 w 150"/>
                <a:gd name="T7" fmla="*/ 1 h 109"/>
                <a:gd name="T8" fmla="*/ 1 w 150"/>
                <a:gd name="T9" fmla="*/ 0 h 109"/>
                <a:gd name="T10" fmla="*/ 0 w 150"/>
                <a:gd name="T11" fmla="*/ 0 h 109"/>
                <a:gd name="T12" fmla="*/ 0 w 150"/>
                <a:gd name="T13" fmla="*/ 1 h 109"/>
                <a:gd name="T14" fmla="*/ 0 w 150"/>
                <a:gd name="T15" fmla="*/ 1 h 109"/>
                <a:gd name="T16" fmla="*/ 1 w 150"/>
                <a:gd name="T17" fmla="*/ 1 h 109"/>
                <a:gd name="T18" fmla="*/ 0 w 150"/>
                <a:gd name="T19" fmla="*/ 1 h 109"/>
                <a:gd name="T20" fmla="*/ 0 w 150"/>
                <a:gd name="T21" fmla="*/ 1 h 109"/>
                <a:gd name="T22" fmla="*/ 1 w 150"/>
                <a:gd name="T23" fmla="*/ 2 h 109"/>
                <a:gd name="T24" fmla="*/ 0 w 150"/>
                <a:gd name="T25" fmla="*/ 2 h 109"/>
                <a:gd name="T26" fmla="*/ 1 w 150"/>
                <a:gd name="T27" fmla="*/ 2 h 109"/>
                <a:gd name="T28" fmla="*/ 3 w 150"/>
                <a:gd name="T29" fmla="*/ 2 h 109"/>
                <a:gd name="T30" fmla="*/ 3 w 150"/>
                <a:gd name="T31" fmla="*/ 2 h 109"/>
                <a:gd name="T32" fmla="*/ 4 w 150"/>
                <a:gd name="T33" fmla="*/ 2 h 109"/>
                <a:gd name="T34" fmla="*/ 5 w 150"/>
                <a:gd name="T35" fmla="*/ 1 h 109"/>
                <a:gd name="T36" fmla="*/ 5 w 150"/>
                <a:gd name="T37" fmla="*/ 1 h 109"/>
                <a:gd name="T38" fmla="*/ 4 w 150"/>
                <a:gd name="T39" fmla="*/ 1 h 109"/>
                <a:gd name="T40" fmla="*/ 4 w 150"/>
                <a:gd name="T41" fmla="*/ 0 h 1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" h="109">
                  <a:moveTo>
                    <a:pt x="119" y="0"/>
                  </a:moveTo>
                  <a:lnTo>
                    <a:pt x="119" y="31"/>
                  </a:lnTo>
                  <a:lnTo>
                    <a:pt x="75" y="15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62"/>
                  </a:lnTo>
                  <a:lnTo>
                    <a:pt x="30" y="77"/>
                  </a:lnTo>
                  <a:lnTo>
                    <a:pt x="15" y="93"/>
                  </a:lnTo>
                  <a:lnTo>
                    <a:pt x="45" y="93"/>
                  </a:lnTo>
                  <a:lnTo>
                    <a:pt x="75" y="108"/>
                  </a:lnTo>
                  <a:lnTo>
                    <a:pt x="104" y="93"/>
                  </a:lnTo>
                  <a:lnTo>
                    <a:pt x="134" y="77"/>
                  </a:lnTo>
                  <a:lnTo>
                    <a:pt x="149" y="46"/>
                  </a:lnTo>
                  <a:lnTo>
                    <a:pt x="149" y="31"/>
                  </a:lnTo>
                  <a:lnTo>
                    <a:pt x="134" y="31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28" name="Freeform 85"/>
            <p:cNvSpPr>
              <a:spLocks/>
            </p:cNvSpPr>
            <p:nvPr/>
          </p:nvSpPr>
          <p:spPr bwMode="auto">
            <a:xfrm>
              <a:off x="968" y="1751"/>
              <a:ext cx="51" cy="35"/>
            </a:xfrm>
            <a:custGeom>
              <a:avLst/>
              <a:gdLst>
                <a:gd name="T0" fmla="*/ 0 w 120"/>
                <a:gd name="T1" fmla="*/ 1 h 93"/>
                <a:gd name="T2" fmla="*/ 1 w 120"/>
                <a:gd name="T3" fmla="*/ 1 h 93"/>
                <a:gd name="T4" fmla="*/ 2 w 120"/>
                <a:gd name="T5" fmla="*/ 1 h 93"/>
                <a:gd name="T6" fmla="*/ 0 w 120"/>
                <a:gd name="T7" fmla="*/ 1 h 93"/>
                <a:gd name="T8" fmla="*/ 0 w 120"/>
                <a:gd name="T9" fmla="*/ 2 h 93"/>
                <a:gd name="T10" fmla="*/ 1 w 120"/>
                <a:gd name="T11" fmla="*/ 2 h 93"/>
                <a:gd name="T12" fmla="*/ 3 w 120"/>
                <a:gd name="T13" fmla="*/ 2 h 93"/>
                <a:gd name="T14" fmla="*/ 4 w 120"/>
                <a:gd name="T15" fmla="*/ 2 h 93"/>
                <a:gd name="T16" fmla="*/ 3 w 120"/>
                <a:gd name="T17" fmla="*/ 1 h 93"/>
                <a:gd name="T18" fmla="*/ 3 w 120"/>
                <a:gd name="T19" fmla="*/ 0 h 93"/>
                <a:gd name="T20" fmla="*/ 2 w 120"/>
                <a:gd name="T21" fmla="*/ 0 h 93"/>
                <a:gd name="T22" fmla="*/ 1 w 120"/>
                <a:gd name="T23" fmla="*/ 0 h 93"/>
                <a:gd name="T24" fmla="*/ 0 w 120"/>
                <a:gd name="T25" fmla="*/ 1 h 93"/>
                <a:gd name="T26" fmla="*/ 0 w 120"/>
                <a:gd name="T27" fmla="*/ 1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" h="93">
                  <a:moveTo>
                    <a:pt x="15" y="46"/>
                  </a:moveTo>
                  <a:lnTo>
                    <a:pt x="45" y="46"/>
                  </a:lnTo>
                  <a:lnTo>
                    <a:pt x="60" y="61"/>
                  </a:lnTo>
                  <a:lnTo>
                    <a:pt x="15" y="61"/>
                  </a:lnTo>
                  <a:lnTo>
                    <a:pt x="15" y="77"/>
                  </a:lnTo>
                  <a:lnTo>
                    <a:pt x="45" y="77"/>
                  </a:lnTo>
                  <a:lnTo>
                    <a:pt x="74" y="77"/>
                  </a:lnTo>
                  <a:lnTo>
                    <a:pt x="119" y="92"/>
                  </a:lnTo>
                  <a:lnTo>
                    <a:pt x="104" y="46"/>
                  </a:lnTo>
                  <a:lnTo>
                    <a:pt x="89" y="15"/>
                  </a:lnTo>
                  <a:lnTo>
                    <a:pt x="60" y="0"/>
                  </a:lnTo>
                  <a:lnTo>
                    <a:pt x="30" y="15"/>
                  </a:lnTo>
                  <a:lnTo>
                    <a:pt x="0" y="46"/>
                  </a:lnTo>
                  <a:lnTo>
                    <a:pt x="15" y="4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29" name="Freeform 86"/>
            <p:cNvSpPr>
              <a:spLocks/>
            </p:cNvSpPr>
            <p:nvPr/>
          </p:nvSpPr>
          <p:spPr bwMode="auto">
            <a:xfrm>
              <a:off x="1019" y="1809"/>
              <a:ext cx="26" cy="34"/>
            </a:xfrm>
            <a:custGeom>
              <a:avLst/>
              <a:gdLst>
                <a:gd name="T0" fmla="*/ 2 w 61"/>
                <a:gd name="T1" fmla="*/ 1 h 93"/>
                <a:gd name="T2" fmla="*/ 2 w 61"/>
                <a:gd name="T3" fmla="*/ 1 h 93"/>
                <a:gd name="T4" fmla="*/ 2 w 61"/>
                <a:gd name="T5" fmla="*/ 0 h 93"/>
                <a:gd name="T6" fmla="*/ 1 w 61"/>
                <a:gd name="T7" fmla="*/ 0 h 93"/>
                <a:gd name="T8" fmla="*/ 1 w 61"/>
                <a:gd name="T9" fmla="*/ 0 h 93"/>
                <a:gd name="T10" fmla="*/ 0 w 61"/>
                <a:gd name="T11" fmla="*/ 0 h 93"/>
                <a:gd name="T12" fmla="*/ 0 w 61"/>
                <a:gd name="T13" fmla="*/ 1 h 93"/>
                <a:gd name="T14" fmla="*/ 2 w 61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93">
                  <a:moveTo>
                    <a:pt x="60" y="92"/>
                  </a:moveTo>
                  <a:lnTo>
                    <a:pt x="60" y="46"/>
                  </a:lnTo>
                  <a:lnTo>
                    <a:pt x="60" y="15"/>
                  </a:lnTo>
                  <a:lnTo>
                    <a:pt x="45" y="31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0" y="46"/>
                  </a:lnTo>
                  <a:lnTo>
                    <a:pt x="60" y="92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30" name="Freeform 87"/>
            <p:cNvSpPr>
              <a:spLocks/>
            </p:cNvSpPr>
            <p:nvPr/>
          </p:nvSpPr>
          <p:spPr bwMode="auto">
            <a:xfrm>
              <a:off x="1045" y="1791"/>
              <a:ext cx="39" cy="52"/>
            </a:xfrm>
            <a:custGeom>
              <a:avLst/>
              <a:gdLst>
                <a:gd name="T0" fmla="*/ 3 w 91"/>
                <a:gd name="T1" fmla="*/ 2 h 139"/>
                <a:gd name="T2" fmla="*/ 3 w 91"/>
                <a:gd name="T3" fmla="*/ 2 h 139"/>
                <a:gd name="T4" fmla="*/ 3 w 91"/>
                <a:gd name="T5" fmla="*/ 1 h 139"/>
                <a:gd name="T6" fmla="*/ 2 w 91"/>
                <a:gd name="T7" fmla="*/ 1 h 139"/>
                <a:gd name="T8" fmla="*/ 1 w 91"/>
                <a:gd name="T9" fmla="*/ 0 h 139"/>
                <a:gd name="T10" fmla="*/ 1 w 91"/>
                <a:gd name="T11" fmla="*/ 0 h 139"/>
                <a:gd name="T12" fmla="*/ 0 w 91"/>
                <a:gd name="T13" fmla="*/ 0 h 139"/>
                <a:gd name="T14" fmla="*/ 0 w 91"/>
                <a:gd name="T15" fmla="*/ 1 h 139"/>
                <a:gd name="T16" fmla="*/ 0 w 91"/>
                <a:gd name="T17" fmla="*/ 2 h 139"/>
                <a:gd name="T18" fmla="*/ 0 w 91"/>
                <a:gd name="T19" fmla="*/ 3 h 139"/>
                <a:gd name="T20" fmla="*/ 3 w 91"/>
                <a:gd name="T21" fmla="*/ 2 h 139"/>
                <a:gd name="T22" fmla="*/ 3 w 91"/>
                <a:gd name="T23" fmla="*/ 2 h 1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1" h="139">
                  <a:moveTo>
                    <a:pt x="90" y="123"/>
                  </a:moveTo>
                  <a:lnTo>
                    <a:pt x="90" y="92"/>
                  </a:lnTo>
                  <a:lnTo>
                    <a:pt x="90" y="46"/>
                  </a:lnTo>
                  <a:lnTo>
                    <a:pt x="60" y="46"/>
                  </a:lnTo>
                  <a:lnTo>
                    <a:pt x="45" y="15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61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75" y="107"/>
                  </a:lnTo>
                  <a:lnTo>
                    <a:pt x="90" y="123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31" name="Freeform 88"/>
            <p:cNvSpPr>
              <a:spLocks/>
            </p:cNvSpPr>
            <p:nvPr/>
          </p:nvSpPr>
          <p:spPr bwMode="auto">
            <a:xfrm>
              <a:off x="1005" y="1803"/>
              <a:ext cx="20" cy="24"/>
            </a:xfrm>
            <a:custGeom>
              <a:avLst/>
              <a:gdLst>
                <a:gd name="T0" fmla="*/ 1 w 47"/>
                <a:gd name="T1" fmla="*/ 1 h 62"/>
                <a:gd name="T2" fmla="*/ 2 w 47"/>
                <a:gd name="T3" fmla="*/ 0 h 62"/>
                <a:gd name="T4" fmla="*/ 1 w 47"/>
                <a:gd name="T5" fmla="*/ 0 h 62"/>
                <a:gd name="T6" fmla="*/ 0 w 47"/>
                <a:gd name="T7" fmla="*/ 0 h 62"/>
                <a:gd name="T8" fmla="*/ 0 w 47"/>
                <a:gd name="T9" fmla="*/ 0 h 62"/>
                <a:gd name="T10" fmla="*/ 0 w 47"/>
                <a:gd name="T11" fmla="*/ 1 h 62"/>
                <a:gd name="T12" fmla="*/ 1 w 47"/>
                <a:gd name="T13" fmla="*/ 1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62">
                  <a:moveTo>
                    <a:pt x="30" y="61"/>
                  </a:moveTo>
                  <a:lnTo>
                    <a:pt x="46" y="1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30" y="6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32" name="Freeform 89"/>
            <p:cNvSpPr>
              <a:spLocks/>
            </p:cNvSpPr>
            <p:nvPr/>
          </p:nvSpPr>
          <p:spPr bwMode="auto">
            <a:xfrm>
              <a:off x="986" y="1780"/>
              <a:ext cx="59" cy="41"/>
            </a:xfrm>
            <a:custGeom>
              <a:avLst/>
              <a:gdLst>
                <a:gd name="T0" fmla="*/ 2 w 136"/>
                <a:gd name="T1" fmla="*/ 2 h 109"/>
                <a:gd name="T2" fmla="*/ 2 w 136"/>
                <a:gd name="T3" fmla="*/ 1 h 109"/>
                <a:gd name="T4" fmla="*/ 3 w 136"/>
                <a:gd name="T5" fmla="*/ 1 h 109"/>
                <a:gd name="T6" fmla="*/ 3 w 136"/>
                <a:gd name="T7" fmla="*/ 2 h 109"/>
                <a:gd name="T8" fmla="*/ 4 w 136"/>
                <a:gd name="T9" fmla="*/ 2 h 109"/>
                <a:gd name="T10" fmla="*/ 4 w 136"/>
                <a:gd name="T11" fmla="*/ 2 h 109"/>
                <a:gd name="T12" fmla="*/ 5 w 136"/>
                <a:gd name="T13" fmla="*/ 2 h 109"/>
                <a:gd name="T14" fmla="*/ 5 w 136"/>
                <a:gd name="T15" fmla="*/ 1 h 109"/>
                <a:gd name="T16" fmla="*/ 4 w 136"/>
                <a:gd name="T17" fmla="*/ 0 h 109"/>
                <a:gd name="T18" fmla="*/ 3 w 136"/>
                <a:gd name="T19" fmla="*/ 0 h 109"/>
                <a:gd name="T20" fmla="*/ 1 w 136"/>
                <a:gd name="T21" fmla="*/ 0 h 109"/>
                <a:gd name="T22" fmla="*/ 1 w 136"/>
                <a:gd name="T23" fmla="*/ 0 h 109"/>
                <a:gd name="T24" fmla="*/ 0 w 136"/>
                <a:gd name="T25" fmla="*/ 1 h 109"/>
                <a:gd name="T26" fmla="*/ 2 w 136"/>
                <a:gd name="T27" fmla="*/ 2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09">
                  <a:moveTo>
                    <a:pt x="45" y="77"/>
                  </a:moveTo>
                  <a:lnTo>
                    <a:pt x="45" y="62"/>
                  </a:lnTo>
                  <a:lnTo>
                    <a:pt x="75" y="62"/>
                  </a:lnTo>
                  <a:lnTo>
                    <a:pt x="90" y="77"/>
                  </a:lnTo>
                  <a:lnTo>
                    <a:pt x="105" y="93"/>
                  </a:lnTo>
                  <a:lnTo>
                    <a:pt x="120" y="108"/>
                  </a:lnTo>
                  <a:lnTo>
                    <a:pt x="135" y="93"/>
                  </a:lnTo>
                  <a:lnTo>
                    <a:pt x="135" y="46"/>
                  </a:lnTo>
                  <a:lnTo>
                    <a:pt x="105" y="15"/>
                  </a:lnTo>
                  <a:lnTo>
                    <a:pt x="75" y="15"/>
                  </a:lnTo>
                  <a:lnTo>
                    <a:pt x="30" y="0"/>
                  </a:lnTo>
                  <a:lnTo>
                    <a:pt x="30" y="15"/>
                  </a:lnTo>
                  <a:lnTo>
                    <a:pt x="0" y="31"/>
                  </a:lnTo>
                  <a:lnTo>
                    <a:pt x="45" y="77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33" name="Freeform 90"/>
            <p:cNvSpPr>
              <a:spLocks/>
            </p:cNvSpPr>
            <p:nvPr/>
          </p:nvSpPr>
          <p:spPr bwMode="auto">
            <a:xfrm>
              <a:off x="973" y="1780"/>
              <a:ext cx="27" cy="11"/>
            </a:xfrm>
            <a:custGeom>
              <a:avLst/>
              <a:gdLst>
                <a:gd name="T0" fmla="*/ 1 w 61"/>
                <a:gd name="T1" fmla="*/ 0 h 32"/>
                <a:gd name="T2" fmla="*/ 2 w 61"/>
                <a:gd name="T3" fmla="*/ 0 h 32"/>
                <a:gd name="T4" fmla="*/ 2 w 61"/>
                <a:gd name="T5" fmla="*/ 0 h 32"/>
                <a:gd name="T6" fmla="*/ 1 w 61"/>
                <a:gd name="T7" fmla="*/ 0 h 32"/>
                <a:gd name="T8" fmla="*/ 0 w 61"/>
                <a:gd name="T9" fmla="*/ 0 h 32"/>
                <a:gd name="T10" fmla="*/ 0 w 61"/>
                <a:gd name="T11" fmla="*/ 0 h 32"/>
                <a:gd name="T12" fmla="*/ 1 w 6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32">
                  <a:moveTo>
                    <a:pt x="30" y="31"/>
                  </a:moveTo>
                  <a:lnTo>
                    <a:pt x="60" y="1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5" y="31"/>
                  </a:lnTo>
                  <a:lnTo>
                    <a:pt x="30" y="3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34" name="Freeform 91"/>
            <p:cNvSpPr>
              <a:spLocks/>
            </p:cNvSpPr>
            <p:nvPr/>
          </p:nvSpPr>
          <p:spPr bwMode="auto">
            <a:xfrm>
              <a:off x="973" y="1768"/>
              <a:ext cx="21" cy="6"/>
            </a:xfrm>
            <a:custGeom>
              <a:avLst/>
              <a:gdLst>
                <a:gd name="T0" fmla="*/ 0 w 46"/>
                <a:gd name="T1" fmla="*/ 0 h 17"/>
                <a:gd name="T2" fmla="*/ 0 w 46"/>
                <a:gd name="T3" fmla="*/ 0 h 17"/>
                <a:gd name="T4" fmla="*/ 2 w 46"/>
                <a:gd name="T5" fmla="*/ 0 h 17"/>
                <a:gd name="T6" fmla="*/ 1 w 46"/>
                <a:gd name="T7" fmla="*/ 0 h 17"/>
                <a:gd name="T8" fmla="*/ 0 w 4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7">
                  <a:moveTo>
                    <a:pt x="0" y="0"/>
                  </a:moveTo>
                  <a:lnTo>
                    <a:pt x="0" y="16"/>
                  </a:lnTo>
                  <a:lnTo>
                    <a:pt x="45" y="16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35" name="Freeform 92"/>
            <p:cNvSpPr>
              <a:spLocks/>
            </p:cNvSpPr>
            <p:nvPr/>
          </p:nvSpPr>
          <p:spPr bwMode="auto">
            <a:xfrm>
              <a:off x="980" y="1668"/>
              <a:ext cx="91" cy="100"/>
            </a:xfrm>
            <a:custGeom>
              <a:avLst/>
              <a:gdLst>
                <a:gd name="T0" fmla="*/ 0 w 210"/>
                <a:gd name="T1" fmla="*/ 5 h 263"/>
                <a:gd name="T2" fmla="*/ 1 w 210"/>
                <a:gd name="T3" fmla="*/ 5 h 263"/>
                <a:gd name="T4" fmla="*/ 2 w 210"/>
                <a:gd name="T5" fmla="*/ 5 h 263"/>
                <a:gd name="T6" fmla="*/ 3 w 210"/>
                <a:gd name="T7" fmla="*/ 5 h 263"/>
                <a:gd name="T8" fmla="*/ 4 w 210"/>
                <a:gd name="T9" fmla="*/ 5 h 263"/>
                <a:gd name="T10" fmla="*/ 5 w 210"/>
                <a:gd name="T11" fmla="*/ 5 h 263"/>
                <a:gd name="T12" fmla="*/ 7 w 210"/>
                <a:gd name="T13" fmla="*/ 5 h 263"/>
                <a:gd name="T14" fmla="*/ 7 w 210"/>
                <a:gd name="T15" fmla="*/ 5 h 263"/>
                <a:gd name="T16" fmla="*/ 7 w 210"/>
                <a:gd name="T17" fmla="*/ 2 h 263"/>
                <a:gd name="T18" fmla="*/ 7 w 210"/>
                <a:gd name="T19" fmla="*/ 2 h 263"/>
                <a:gd name="T20" fmla="*/ 7 w 210"/>
                <a:gd name="T21" fmla="*/ 1 h 263"/>
                <a:gd name="T22" fmla="*/ 7 w 210"/>
                <a:gd name="T23" fmla="*/ 1 h 263"/>
                <a:gd name="T24" fmla="*/ 5 w 210"/>
                <a:gd name="T25" fmla="*/ 0 h 263"/>
                <a:gd name="T26" fmla="*/ 5 w 210"/>
                <a:gd name="T27" fmla="*/ 1 h 263"/>
                <a:gd name="T28" fmla="*/ 3 w 210"/>
                <a:gd name="T29" fmla="*/ 1 h 263"/>
                <a:gd name="T30" fmla="*/ 3 w 210"/>
                <a:gd name="T31" fmla="*/ 2 h 263"/>
                <a:gd name="T32" fmla="*/ 2 w 210"/>
                <a:gd name="T33" fmla="*/ 2 h 263"/>
                <a:gd name="T34" fmla="*/ 2 w 210"/>
                <a:gd name="T35" fmla="*/ 3 h 263"/>
                <a:gd name="T36" fmla="*/ 0 w 210"/>
                <a:gd name="T37" fmla="*/ 3 h 263"/>
                <a:gd name="T38" fmla="*/ 0 w 210"/>
                <a:gd name="T39" fmla="*/ 3 h 263"/>
                <a:gd name="T40" fmla="*/ 0 w 210"/>
                <a:gd name="T41" fmla="*/ 4 h 263"/>
                <a:gd name="T42" fmla="*/ 0 w 210"/>
                <a:gd name="T43" fmla="*/ 5 h 2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0" h="263">
                  <a:moveTo>
                    <a:pt x="0" y="231"/>
                  </a:moveTo>
                  <a:lnTo>
                    <a:pt x="30" y="216"/>
                  </a:lnTo>
                  <a:lnTo>
                    <a:pt x="60" y="231"/>
                  </a:lnTo>
                  <a:lnTo>
                    <a:pt x="75" y="262"/>
                  </a:lnTo>
                  <a:lnTo>
                    <a:pt x="105" y="231"/>
                  </a:lnTo>
                  <a:lnTo>
                    <a:pt x="134" y="231"/>
                  </a:lnTo>
                  <a:lnTo>
                    <a:pt x="179" y="231"/>
                  </a:lnTo>
                  <a:lnTo>
                    <a:pt x="194" y="216"/>
                  </a:lnTo>
                  <a:lnTo>
                    <a:pt x="194" y="108"/>
                  </a:lnTo>
                  <a:lnTo>
                    <a:pt x="179" y="92"/>
                  </a:lnTo>
                  <a:lnTo>
                    <a:pt x="179" y="46"/>
                  </a:lnTo>
                  <a:lnTo>
                    <a:pt x="209" y="46"/>
                  </a:lnTo>
                  <a:lnTo>
                    <a:pt x="149" y="0"/>
                  </a:lnTo>
                  <a:lnTo>
                    <a:pt x="149" y="46"/>
                  </a:lnTo>
                  <a:lnTo>
                    <a:pt x="75" y="46"/>
                  </a:lnTo>
                  <a:lnTo>
                    <a:pt x="75" y="92"/>
                  </a:lnTo>
                  <a:lnTo>
                    <a:pt x="60" y="92"/>
                  </a:lnTo>
                  <a:lnTo>
                    <a:pt x="60" y="123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200"/>
                  </a:lnTo>
                  <a:lnTo>
                    <a:pt x="0" y="23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36" name="Freeform 93"/>
            <p:cNvSpPr>
              <a:spLocks/>
            </p:cNvSpPr>
            <p:nvPr/>
          </p:nvSpPr>
          <p:spPr bwMode="auto">
            <a:xfrm>
              <a:off x="1012" y="1686"/>
              <a:ext cx="129" cy="111"/>
            </a:xfrm>
            <a:custGeom>
              <a:avLst/>
              <a:gdLst>
                <a:gd name="T0" fmla="*/ 4 w 299"/>
                <a:gd name="T1" fmla="*/ 1 h 293"/>
                <a:gd name="T2" fmla="*/ 4 w 299"/>
                <a:gd name="T3" fmla="*/ 3 h 293"/>
                <a:gd name="T4" fmla="*/ 3 w 299"/>
                <a:gd name="T5" fmla="*/ 4 h 293"/>
                <a:gd name="T6" fmla="*/ 2 w 299"/>
                <a:gd name="T7" fmla="*/ 4 h 293"/>
                <a:gd name="T8" fmla="*/ 1 w 299"/>
                <a:gd name="T9" fmla="*/ 4 h 293"/>
                <a:gd name="T10" fmla="*/ 0 w 299"/>
                <a:gd name="T11" fmla="*/ 5 h 293"/>
                <a:gd name="T12" fmla="*/ 0 w 299"/>
                <a:gd name="T13" fmla="*/ 5 h 293"/>
                <a:gd name="T14" fmla="*/ 1 w 299"/>
                <a:gd name="T15" fmla="*/ 5 h 293"/>
                <a:gd name="T16" fmla="*/ 3 w 299"/>
                <a:gd name="T17" fmla="*/ 6 h 293"/>
                <a:gd name="T18" fmla="*/ 3 w 299"/>
                <a:gd name="T19" fmla="*/ 6 h 293"/>
                <a:gd name="T20" fmla="*/ 4 w 299"/>
                <a:gd name="T21" fmla="*/ 6 h 293"/>
                <a:gd name="T22" fmla="*/ 5 w 299"/>
                <a:gd name="T23" fmla="*/ 5 h 293"/>
                <a:gd name="T24" fmla="*/ 6 w 299"/>
                <a:gd name="T25" fmla="*/ 5 h 293"/>
                <a:gd name="T26" fmla="*/ 6 w 299"/>
                <a:gd name="T27" fmla="*/ 5 h 293"/>
                <a:gd name="T28" fmla="*/ 8 w 299"/>
                <a:gd name="T29" fmla="*/ 4 h 293"/>
                <a:gd name="T30" fmla="*/ 10 w 299"/>
                <a:gd name="T31" fmla="*/ 4 h 293"/>
                <a:gd name="T32" fmla="*/ 10 w 299"/>
                <a:gd name="T33" fmla="*/ 4 h 293"/>
                <a:gd name="T34" fmla="*/ 10 w 299"/>
                <a:gd name="T35" fmla="*/ 3 h 293"/>
                <a:gd name="T36" fmla="*/ 9 w 299"/>
                <a:gd name="T37" fmla="*/ 3 h 293"/>
                <a:gd name="T38" fmla="*/ 9 w 299"/>
                <a:gd name="T39" fmla="*/ 2 h 293"/>
                <a:gd name="T40" fmla="*/ 5 w 299"/>
                <a:gd name="T41" fmla="*/ 0 h 293"/>
                <a:gd name="T42" fmla="*/ 3 w 299"/>
                <a:gd name="T43" fmla="*/ 0 h 293"/>
                <a:gd name="T44" fmla="*/ 3 w 299"/>
                <a:gd name="T45" fmla="*/ 1 h 293"/>
                <a:gd name="T46" fmla="*/ 4 w 299"/>
                <a:gd name="T47" fmla="*/ 1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9" h="293">
                  <a:moveTo>
                    <a:pt x="119" y="61"/>
                  </a:moveTo>
                  <a:lnTo>
                    <a:pt x="119" y="169"/>
                  </a:lnTo>
                  <a:lnTo>
                    <a:pt x="104" y="184"/>
                  </a:lnTo>
                  <a:lnTo>
                    <a:pt x="60" y="184"/>
                  </a:lnTo>
                  <a:lnTo>
                    <a:pt x="30" y="184"/>
                  </a:lnTo>
                  <a:lnTo>
                    <a:pt x="0" y="215"/>
                  </a:lnTo>
                  <a:lnTo>
                    <a:pt x="15" y="261"/>
                  </a:lnTo>
                  <a:lnTo>
                    <a:pt x="45" y="261"/>
                  </a:lnTo>
                  <a:lnTo>
                    <a:pt x="75" y="292"/>
                  </a:lnTo>
                  <a:lnTo>
                    <a:pt x="104" y="277"/>
                  </a:lnTo>
                  <a:lnTo>
                    <a:pt x="119" y="292"/>
                  </a:lnTo>
                  <a:lnTo>
                    <a:pt x="149" y="246"/>
                  </a:lnTo>
                  <a:lnTo>
                    <a:pt x="164" y="246"/>
                  </a:lnTo>
                  <a:lnTo>
                    <a:pt x="179" y="231"/>
                  </a:lnTo>
                  <a:lnTo>
                    <a:pt x="224" y="200"/>
                  </a:lnTo>
                  <a:lnTo>
                    <a:pt x="283" y="200"/>
                  </a:lnTo>
                  <a:lnTo>
                    <a:pt x="298" y="184"/>
                  </a:lnTo>
                  <a:lnTo>
                    <a:pt x="298" y="123"/>
                  </a:lnTo>
                  <a:lnTo>
                    <a:pt x="268" y="123"/>
                  </a:lnTo>
                  <a:lnTo>
                    <a:pt x="268" y="108"/>
                  </a:lnTo>
                  <a:lnTo>
                    <a:pt x="134" y="0"/>
                  </a:lnTo>
                  <a:lnTo>
                    <a:pt x="104" y="0"/>
                  </a:lnTo>
                  <a:lnTo>
                    <a:pt x="104" y="46"/>
                  </a:lnTo>
                  <a:lnTo>
                    <a:pt x="119" y="6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37" name="Freeform 94"/>
            <p:cNvSpPr>
              <a:spLocks/>
            </p:cNvSpPr>
            <p:nvPr/>
          </p:nvSpPr>
          <p:spPr bwMode="auto">
            <a:xfrm>
              <a:off x="1063" y="1762"/>
              <a:ext cx="58" cy="47"/>
            </a:xfrm>
            <a:custGeom>
              <a:avLst/>
              <a:gdLst>
                <a:gd name="T0" fmla="*/ 3 w 136"/>
                <a:gd name="T1" fmla="*/ 0 h 124"/>
                <a:gd name="T2" fmla="*/ 2 w 136"/>
                <a:gd name="T3" fmla="*/ 1 h 124"/>
                <a:gd name="T4" fmla="*/ 1 w 136"/>
                <a:gd name="T5" fmla="*/ 1 h 124"/>
                <a:gd name="T6" fmla="*/ 1 w 136"/>
                <a:gd name="T7" fmla="*/ 1 h 124"/>
                <a:gd name="T8" fmla="*/ 0 w 136"/>
                <a:gd name="T9" fmla="*/ 2 h 124"/>
                <a:gd name="T10" fmla="*/ 0 w 136"/>
                <a:gd name="T11" fmla="*/ 3 h 124"/>
                <a:gd name="T12" fmla="*/ 1 w 136"/>
                <a:gd name="T13" fmla="*/ 3 h 124"/>
                <a:gd name="T14" fmla="*/ 1 w 136"/>
                <a:gd name="T15" fmla="*/ 2 h 124"/>
                <a:gd name="T16" fmla="*/ 3 w 136"/>
                <a:gd name="T17" fmla="*/ 2 h 124"/>
                <a:gd name="T18" fmla="*/ 4 w 136"/>
                <a:gd name="T19" fmla="*/ 2 h 124"/>
                <a:gd name="T20" fmla="*/ 5 w 136"/>
                <a:gd name="T21" fmla="*/ 2 h 124"/>
                <a:gd name="T22" fmla="*/ 5 w 136"/>
                <a:gd name="T23" fmla="*/ 1 h 124"/>
                <a:gd name="T24" fmla="*/ 4 w 136"/>
                <a:gd name="T25" fmla="*/ 1 h 124"/>
                <a:gd name="T26" fmla="*/ 3 w 136"/>
                <a:gd name="T27" fmla="*/ 0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24">
                  <a:moveTo>
                    <a:pt x="105" y="0"/>
                  </a:moveTo>
                  <a:lnTo>
                    <a:pt x="60" y="31"/>
                  </a:lnTo>
                  <a:lnTo>
                    <a:pt x="45" y="46"/>
                  </a:lnTo>
                  <a:lnTo>
                    <a:pt x="30" y="46"/>
                  </a:lnTo>
                  <a:lnTo>
                    <a:pt x="0" y="92"/>
                  </a:lnTo>
                  <a:lnTo>
                    <a:pt x="15" y="123"/>
                  </a:lnTo>
                  <a:lnTo>
                    <a:pt x="45" y="123"/>
                  </a:lnTo>
                  <a:lnTo>
                    <a:pt x="45" y="92"/>
                  </a:lnTo>
                  <a:lnTo>
                    <a:pt x="105" y="77"/>
                  </a:lnTo>
                  <a:lnTo>
                    <a:pt x="120" y="92"/>
                  </a:lnTo>
                  <a:lnTo>
                    <a:pt x="135" y="77"/>
                  </a:lnTo>
                  <a:lnTo>
                    <a:pt x="135" y="62"/>
                  </a:lnTo>
                  <a:lnTo>
                    <a:pt x="120" y="46"/>
                  </a:lnTo>
                  <a:lnTo>
                    <a:pt x="105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38" name="Freeform 95"/>
            <p:cNvSpPr>
              <a:spLocks/>
            </p:cNvSpPr>
            <p:nvPr/>
          </p:nvSpPr>
          <p:spPr bwMode="auto">
            <a:xfrm>
              <a:off x="685" y="1831"/>
              <a:ext cx="27" cy="24"/>
            </a:xfrm>
            <a:custGeom>
              <a:avLst/>
              <a:gdLst>
                <a:gd name="T0" fmla="*/ 0 w 60"/>
                <a:gd name="T1" fmla="*/ 0 h 62"/>
                <a:gd name="T2" fmla="*/ 0 w 60"/>
                <a:gd name="T3" fmla="*/ 0 h 62"/>
                <a:gd name="T4" fmla="*/ 0 w 60"/>
                <a:gd name="T5" fmla="*/ 1 h 62"/>
                <a:gd name="T6" fmla="*/ 0 w 60"/>
                <a:gd name="T7" fmla="*/ 1 h 62"/>
                <a:gd name="T8" fmla="*/ 1 w 60"/>
                <a:gd name="T9" fmla="*/ 1 h 62"/>
                <a:gd name="T10" fmla="*/ 2 w 60"/>
                <a:gd name="T11" fmla="*/ 0 h 62"/>
                <a:gd name="T12" fmla="*/ 1 w 60"/>
                <a:gd name="T13" fmla="*/ 0 h 62"/>
                <a:gd name="T14" fmla="*/ 0 w 6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62">
                  <a:moveTo>
                    <a:pt x="15" y="0"/>
                  </a:moveTo>
                  <a:lnTo>
                    <a:pt x="0" y="15"/>
                  </a:lnTo>
                  <a:lnTo>
                    <a:pt x="15" y="31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59" y="15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39" name="Freeform 96"/>
            <p:cNvSpPr>
              <a:spLocks/>
            </p:cNvSpPr>
            <p:nvPr/>
          </p:nvSpPr>
          <p:spPr bwMode="auto">
            <a:xfrm>
              <a:off x="935" y="1762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1 w 17"/>
                <a:gd name="T5" fmla="*/ 0 h 32"/>
                <a:gd name="T6" fmla="*/ 0 w 17"/>
                <a:gd name="T7" fmla="*/ 1 h 32"/>
                <a:gd name="T8" fmla="*/ 0 w 17"/>
                <a:gd name="T9" fmla="*/ 0 h 32"/>
                <a:gd name="T10" fmla="*/ 0 w 17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40" name="Freeform 97"/>
            <p:cNvSpPr>
              <a:spLocks/>
            </p:cNvSpPr>
            <p:nvPr/>
          </p:nvSpPr>
          <p:spPr bwMode="auto">
            <a:xfrm>
              <a:off x="1332" y="1890"/>
              <a:ext cx="14" cy="12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1 h 32"/>
                <a:gd name="T4" fmla="*/ 0 w 32"/>
                <a:gd name="T5" fmla="*/ 1 h 32"/>
                <a:gd name="T6" fmla="*/ 1 w 32"/>
                <a:gd name="T7" fmla="*/ 0 h 32"/>
                <a:gd name="T8" fmla="*/ 0 w 32"/>
                <a:gd name="T9" fmla="*/ 0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31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41" name="Freeform 98"/>
            <p:cNvSpPr>
              <a:spLocks/>
            </p:cNvSpPr>
            <p:nvPr/>
          </p:nvSpPr>
          <p:spPr bwMode="auto">
            <a:xfrm>
              <a:off x="1269" y="1930"/>
              <a:ext cx="89" cy="76"/>
            </a:xfrm>
            <a:custGeom>
              <a:avLst/>
              <a:gdLst>
                <a:gd name="T0" fmla="*/ 1 w 209"/>
                <a:gd name="T1" fmla="*/ 1 h 202"/>
                <a:gd name="T2" fmla="*/ 1 w 209"/>
                <a:gd name="T3" fmla="*/ 2 h 202"/>
                <a:gd name="T4" fmla="*/ 0 w 209"/>
                <a:gd name="T5" fmla="*/ 2 h 202"/>
                <a:gd name="T6" fmla="*/ 0 w 209"/>
                <a:gd name="T7" fmla="*/ 3 h 202"/>
                <a:gd name="T8" fmla="*/ 1 w 209"/>
                <a:gd name="T9" fmla="*/ 4 h 202"/>
                <a:gd name="T10" fmla="*/ 2 w 209"/>
                <a:gd name="T11" fmla="*/ 4 h 202"/>
                <a:gd name="T12" fmla="*/ 2 w 209"/>
                <a:gd name="T13" fmla="*/ 4 h 202"/>
                <a:gd name="T14" fmla="*/ 3 w 209"/>
                <a:gd name="T15" fmla="*/ 4 h 202"/>
                <a:gd name="T16" fmla="*/ 4 w 209"/>
                <a:gd name="T17" fmla="*/ 3 h 202"/>
                <a:gd name="T18" fmla="*/ 4 w 209"/>
                <a:gd name="T19" fmla="*/ 3 h 202"/>
                <a:gd name="T20" fmla="*/ 4 w 209"/>
                <a:gd name="T21" fmla="*/ 3 h 202"/>
                <a:gd name="T22" fmla="*/ 5 w 209"/>
                <a:gd name="T23" fmla="*/ 3 h 202"/>
                <a:gd name="T24" fmla="*/ 7 w 209"/>
                <a:gd name="T25" fmla="*/ 3 h 202"/>
                <a:gd name="T26" fmla="*/ 6 w 209"/>
                <a:gd name="T27" fmla="*/ 3 h 202"/>
                <a:gd name="T28" fmla="*/ 7 w 209"/>
                <a:gd name="T29" fmla="*/ 2 h 202"/>
                <a:gd name="T30" fmla="*/ 7 w 209"/>
                <a:gd name="T31" fmla="*/ 1 h 202"/>
                <a:gd name="T32" fmla="*/ 7 w 209"/>
                <a:gd name="T33" fmla="*/ 1 h 202"/>
                <a:gd name="T34" fmla="*/ 6 w 209"/>
                <a:gd name="T35" fmla="*/ 0 h 202"/>
                <a:gd name="T36" fmla="*/ 4 w 209"/>
                <a:gd name="T37" fmla="*/ 0 h 202"/>
                <a:gd name="T38" fmla="*/ 4 w 209"/>
                <a:gd name="T39" fmla="*/ 1 h 202"/>
                <a:gd name="T40" fmla="*/ 4 w 209"/>
                <a:gd name="T41" fmla="*/ 1 h 202"/>
                <a:gd name="T42" fmla="*/ 5 w 209"/>
                <a:gd name="T43" fmla="*/ 2 h 202"/>
                <a:gd name="T44" fmla="*/ 5 w 209"/>
                <a:gd name="T45" fmla="*/ 2 h 202"/>
                <a:gd name="T46" fmla="*/ 4 w 209"/>
                <a:gd name="T47" fmla="*/ 2 h 202"/>
                <a:gd name="T48" fmla="*/ 3 w 209"/>
                <a:gd name="T49" fmla="*/ 2 h 202"/>
                <a:gd name="T50" fmla="*/ 1 w 209"/>
                <a:gd name="T51" fmla="*/ 1 h 2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9" h="202">
                  <a:moveTo>
                    <a:pt x="45" y="62"/>
                  </a:moveTo>
                  <a:lnTo>
                    <a:pt x="45" y="93"/>
                  </a:lnTo>
                  <a:lnTo>
                    <a:pt x="15" y="93"/>
                  </a:lnTo>
                  <a:lnTo>
                    <a:pt x="0" y="170"/>
                  </a:lnTo>
                  <a:lnTo>
                    <a:pt x="30" y="186"/>
                  </a:lnTo>
                  <a:lnTo>
                    <a:pt x="59" y="186"/>
                  </a:lnTo>
                  <a:lnTo>
                    <a:pt x="59" y="201"/>
                  </a:lnTo>
                  <a:lnTo>
                    <a:pt x="89" y="201"/>
                  </a:lnTo>
                  <a:lnTo>
                    <a:pt x="119" y="170"/>
                  </a:lnTo>
                  <a:lnTo>
                    <a:pt x="134" y="170"/>
                  </a:lnTo>
                  <a:lnTo>
                    <a:pt x="134" y="139"/>
                  </a:lnTo>
                  <a:lnTo>
                    <a:pt x="163" y="155"/>
                  </a:lnTo>
                  <a:lnTo>
                    <a:pt x="208" y="124"/>
                  </a:lnTo>
                  <a:lnTo>
                    <a:pt x="193" y="124"/>
                  </a:lnTo>
                  <a:lnTo>
                    <a:pt x="208" y="93"/>
                  </a:lnTo>
                  <a:lnTo>
                    <a:pt x="208" y="62"/>
                  </a:lnTo>
                  <a:lnTo>
                    <a:pt x="208" y="31"/>
                  </a:lnTo>
                  <a:lnTo>
                    <a:pt x="178" y="0"/>
                  </a:lnTo>
                  <a:lnTo>
                    <a:pt x="134" y="15"/>
                  </a:lnTo>
                  <a:lnTo>
                    <a:pt x="134" y="46"/>
                  </a:lnTo>
                  <a:lnTo>
                    <a:pt x="119" y="62"/>
                  </a:lnTo>
                  <a:lnTo>
                    <a:pt x="149" y="77"/>
                  </a:lnTo>
                  <a:lnTo>
                    <a:pt x="149" y="108"/>
                  </a:lnTo>
                  <a:lnTo>
                    <a:pt x="134" y="108"/>
                  </a:lnTo>
                  <a:lnTo>
                    <a:pt x="104" y="77"/>
                  </a:lnTo>
                  <a:lnTo>
                    <a:pt x="45" y="62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42" name="Freeform 99"/>
            <p:cNvSpPr>
              <a:spLocks/>
            </p:cNvSpPr>
            <p:nvPr/>
          </p:nvSpPr>
          <p:spPr bwMode="auto">
            <a:xfrm>
              <a:off x="1198" y="1913"/>
              <a:ext cx="90" cy="93"/>
            </a:xfrm>
            <a:custGeom>
              <a:avLst/>
              <a:gdLst>
                <a:gd name="T0" fmla="*/ 0 w 209"/>
                <a:gd name="T1" fmla="*/ 4 h 248"/>
                <a:gd name="T2" fmla="*/ 0 w 209"/>
                <a:gd name="T3" fmla="*/ 4 h 248"/>
                <a:gd name="T4" fmla="*/ 1 w 209"/>
                <a:gd name="T5" fmla="*/ 5 h 248"/>
                <a:gd name="T6" fmla="*/ 3 w 209"/>
                <a:gd name="T7" fmla="*/ 5 h 248"/>
                <a:gd name="T8" fmla="*/ 6 w 209"/>
                <a:gd name="T9" fmla="*/ 5 h 248"/>
                <a:gd name="T10" fmla="*/ 7 w 209"/>
                <a:gd name="T11" fmla="*/ 5 h 248"/>
                <a:gd name="T12" fmla="*/ 6 w 209"/>
                <a:gd name="T13" fmla="*/ 4 h 248"/>
                <a:gd name="T14" fmla="*/ 6 w 209"/>
                <a:gd name="T15" fmla="*/ 3 h 248"/>
                <a:gd name="T16" fmla="*/ 7 w 209"/>
                <a:gd name="T17" fmla="*/ 3 h 248"/>
                <a:gd name="T18" fmla="*/ 7 w 209"/>
                <a:gd name="T19" fmla="*/ 2 h 248"/>
                <a:gd name="T20" fmla="*/ 6 w 209"/>
                <a:gd name="T21" fmla="*/ 2 h 248"/>
                <a:gd name="T22" fmla="*/ 6 w 209"/>
                <a:gd name="T23" fmla="*/ 1 h 248"/>
                <a:gd name="T24" fmla="*/ 5 w 209"/>
                <a:gd name="T25" fmla="*/ 1 h 248"/>
                <a:gd name="T26" fmla="*/ 5 w 209"/>
                <a:gd name="T27" fmla="*/ 1 h 248"/>
                <a:gd name="T28" fmla="*/ 3 w 209"/>
                <a:gd name="T29" fmla="*/ 1 h 248"/>
                <a:gd name="T30" fmla="*/ 3 w 209"/>
                <a:gd name="T31" fmla="*/ 0 h 248"/>
                <a:gd name="T32" fmla="*/ 3 w 209"/>
                <a:gd name="T33" fmla="*/ 0 h 248"/>
                <a:gd name="T34" fmla="*/ 0 w 209"/>
                <a:gd name="T35" fmla="*/ 0 h 248"/>
                <a:gd name="T36" fmla="*/ 1 w 209"/>
                <a:gd name="T37" fmla="*/ 1 h 248"/>
                <a:gd name="T38" fmla="*/ 0 w 209"/>
                <a:gd name="T39" fmla="*/ 1 h 248"/>
                <a:gd name="T40" fmla="*/ 1 w 209"/>
                <a:gd name="T41" fmla="*/ 2 h 248"/>
                <a:gd name="T42" fmla="*/ 1 w 209"/>
                <a:gd name="T43" fmla="*/ 3 h 248"/>
                <a:gd name="T44" fmla="*/ 0 w 209"/>
                <a:gd name="T45" fmla="*/ 3 h 248"/>
                <a:gd name="T46" fmla="*/ 0 w 209"/>
                <a:gd name="T47" fmla="*/ 3 h 248"/>
                <a:gd name="T48" fmla="*/ 0 w 209"/>
                <a:gd name="T49" fmla="*/ 4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9" h="248">
                  <a:moveTo>
                    <a:pt x="0" y="216"/>
                  </a:moveTo>
                  <a:lnTo>
                    <a:pt x="15" y="216"/>
                  </a:lnTo>
                  <a:lnTo>
                    <a:pt x="30" y="232"/>
                  </a:lnTo>
                  <a:lnTo>
                    <a:pt x="104" y="232"/>
                  </a:lnTo>
                  <a:lnTo>
                    <a:pt x="163" y="247"/>
                  </a:lnTo>
                  <a:lnTo>
                    <a:pt x="193" y="232"/>
                  </a:lnTo>
                  <a:lnTo>
                    <a:pt x="163" y="216"/>
                  </a:lnTo>
                  <a:lnTo>
                    <a:pt x="178" y="139"/>
                  </a:lnTo>
                  <a:lnTo>
                    <a:pt x="208" y="139"/>
                  </a:lnTo>
                  <a:lnTo>
                    <a:pt x="208" y="108"/>
                  </a:lnTo>
                  <a:lnTo>
                    <a:pt x="178" y="108"/>
                  </a:lnTo>
                  <a:lnTo>
                    <a:pt x="163" y="31"/>
                  </a:lnTo>
                  <a:lnTo>
                    <a:pt x="134" y="31"/>
                  </a:lnTo>
                  <a:lnTo>
                    <a:pt x="134" y="46"/>
                  </a:lnTo>
                  <a:lnTo>
                    <a:pt x="89" y="46"/>
                  </a:lnTo>
                  <a:lnTo>
                    <a:pt x="89" y="15"/>
                  </a:lnTo>
                  <a:lnTo>
                    <a:pt x="74" y="0"/>
                  </a:lnTo>
                  <a:lnTo>
                    <a:pt x="15" y="15"/>
                  </a:lnTo>
                  <a:lnTo>
                    <a:pt x="30" y="46"/>
                  </a:lnTo>
                  <a:lnTo>
                    <a:pt x="15" y="62"/>
                  </a:lnTo>
                  <a:lnTo>
                    <a:pt x="30" y="108"/>
                  </a:lnTo>
                  <a:lnTo>
                    <a:pt x="30" y="124"/>
                  </a:lnTo>
                  <a:lnTo>
                    <a:pt x="15" y="139"/>
                  </a:lnTo>
                  <a:lnTo>
                    <a:pt x="0" y="170"/>
                  </a:lnTo>
                  <a:lnTo>
                    <a:pt x="0" y="21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43" name="Freeform 100"/>
            <p:cNvSpPr>
              <a:spLocks/>
            </p:cNvSpPr>
            <p:nvPr/>
          </p:nvSpPr>
          <p:spPr bwMode="auto">
            <a:xfrm>
              <a:off x="1351" y="1941"/>
              <a:ext cx="27" cy="65"/>
            </a:xfrm>
            <a:custGeom>
              <a:avLst/>
              <a:gdLst>
                <a:gd name="T0" fmla="*/ 0 w 62"/>
                <a:gd name="T1" fmla="*/ 0 h 171"/>
                <a:gd name="T2" fmla="*/ 0 w 62"/>
                <a:gd name="T3" fmla="*/ 1 h 171"/>
                <a:gd name="T4" fmla="*/ 0 w 62"/>
                <a:gd name="T5" fmla="*/ 1 h 171"/>
                <a:gd name="T6" fmla="*/ 0 w 62"/>
                <a:gd name="T7" fmla="*/ 2 h 171"/>
                <a:gd name="T8" fmla="*/ 0 w 62"/>
                <a:gd name="T9" fmla="*/ 2 h 171"/>
                <a:gd name="T10" fmla="*/ 1 w 62"/>
                <a:gd name="T11" fmla="*/ 2 h 171"/>
                <a:gd name="T12" fmla="*/ 1 w 62"/>
                <a:gd name="T13" fmla="*/ 3 h 171"/>
                <a:gd name="T14" fmla="*/ 2 w 62"/>
                <a:gd name="T15" fmla="*/ 4 h 171"/>
                <a:gd name="T16" fmla="*/ 2 w 62"/>
                <a:gd name="T17" fmla="*/ 3 h 171"/>
                <a:gd name="T18" fmla="*/ 2 w 62"/>
                <a:gd name="T19" fmla="*/ 3 h 171"/>
                <a:gd name="T20" fmla="*/ 2 w 62"/>
                <a:gd name="T21" fmla="*/ 2 h 171"/>
                <a:gd name="T22" fmla="*/ 2 w 62"/>
                <a:gd name="T23" fmla="*/ 2 h 171"/>
                <a:gd name="T24" fmla="*/ 1 w 62"/>
                <a:gd name="T25" fmla="*/ 1 h 171"/>
                <a:gd name="T26" fmla="*/ 1 w 62"/>
                <a:gd name="T27" fmla="*/ 1 h 171"/>
                <a:gd name="T28" fmla="*/ 1 w 62"/>
                <a:gd name="T29" fmla="*/ 0 h 171"/>
                <a:gd name="T30" fmla="*/ 0 w 62"/>
                <a:gd name="T31" fmla="*/ 0 h 1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2" h="171">
                  <a:moveTo>
                    <a:pt x="15" y="0"/>
                  </a:moveTo>
                  <a:lnTo>
                    <a:pt x="15" y="31"/>
                  </a:lnTo>
                  <a:lnTo>
                    <a:pt x="15" y="62"/>
                  </a:lnTo>
                  <a:lnTo>
                    <a:pt x="0" y="93"/>
                  </a:lnTo>
                  <a:lnTo>
                    <a:pt x="15" y="93"/>
                  </a:lnTo>
                  <a:lnTo>
                    <a:pt x="31" y="108"/>
                  </a:lnTo>
                  <a:lnTo>
                    <a:pt x="31" y="139"/>
                  </a:lnTo>
                  <a:lnTo>
                    <a:pt x="46" y="170"/>
                  </a:lnTo>
                  <a:lnTo>
                    <a:pt x="46" y="155"/>
                  </a:lnTo>
                  <a:lnTo>
                    <a:pt x="61" y="139"/>
                  </a:lnTo>
                  <a:lnTo>
                    <a:pt x="61" y="93"/>
                  </a:lnTo>
                  <a:lnTo>
                    <a:pt x="46" y="93"/>
                  </a:lnTo>
                  <a:lnTo>
                    <a:pt x="31" y="62"/>
                  </a:lnTo>
                  <a:lnTo>
                    <a:pt x="31" y="31"/>
                  </a:lnTo>
                  <a:lnTo>
                    <a:pt x="31" y="15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44" name="Freeform 101"/>
            <p:cNvSpPr>
              <a:spLocks/>
            </p:cNvSpPr>
            <p:nvPr/>
          </p:nvSpPr>
          <p:spPr bwMode="auto">
            <a:xfrm>
              <a:off x="1198" y="1837"/>
              <a:ext cx="148" cy="135"/>
            </a:xfrm>
            <a:custGeom>
              <a:avLst/>
              <a:gdLst>
                <a:gd name="T0" fmla="*/ 6 w 344"/>
                <a:gd name="T1" fmla="*/ 5 h 354"/>
                <a:gd name="T2" fmla="*/ 6 w 344"/>
                <a:gd name="T3" fmla="*/ 6 h 354"/>
                <a:gd name="T4" fmla="*/ 7 w 344"/>
                <a:gd name="T5" fmla="*/ 6 h 354"/>
                <a:gd name="T6" fmla="*/ 9 w 344"/>
                <a:gd name="T7" fmla="*/ 7 h 354"/>
                <a:gd name="T8" fmla="*/ 10 w 344"/>
                <a:gd name="T9" fmla="*/ 7 h 354"/>
                <a:gd name="T10" fmla="*/ 11 w 344"/>
                <a:gd name="T11" fmla="*/ 7 h 354"/>
                <a:gd name="T12" fmla="*/ 11 w 344"/>
                <a:gd name="T13" fmla="*/ 7 h 354"/>
                <a:gd name="T14" fmla="*/ 9 w 344"/>
                <a:gd name="T15" fmla="*/ 6 h 354"/>
                <a:gd name="T16" fmla="*/ 10 w 344"/>
                <a:gd name="T17" fmla="*/ 6 h 354"/>
                <a:gd name="T18" fmla="*/ 10 w 344"/>
                <a:gd name="T19" fmla="*/ 5 h 354"/>
                <a:gd name="T20" fmla="*/ 12 w 344"/>
                <a:gd name="T21" fmla="*/ 5 h 354"/>
                <a:gd name="T22" fmla="*/ 11 w 344"/>
                <a:gd name="T23" fmla="*/ 5 h 354"/>
                <a:gd name="T24" fmla="*/ 11 w 344"/>
                <a:gd name="T25" fmla="*/ 5 h 354"/>
                <a:gd name="T26" fmla="*/ 10 w 344"/>
                <a:gd name="T27" fmla="*/ 3 h 354"/>
                <a:gd name="T28" fmla="*/ 11 w 344"/>
                <a:gd name="T29" fmla="*/ 3 h 354"/>
                <a:gd name="T30" fmla="*/ 11 w 344"/>
                <a:gd name="T31" fmla="*/ 3 h 354"/>
                <a:gd name="T32" fmla="*/ 11 w 344"/>
                <a:gd name="T33" fmla="*/ 2 h 354"/>
                <a:gd name="T34" fmla="*/ 11 w 344"/>
                <a:gd name="T35" fmla="*/ 2 h 354"/>
                <a:gd name="T36" fmla="*/ 11 w 344"/>
                <a:gd name="T37" fmla="*/ 2 h 354"/>
                <a:gd name="T38" fmla="*/ 12 w 344"/>
                <a:gd name="T39" fmla="*/ 1 h 354"/>
                <a:gd name="T40" fmla="*/ 11 w 344"/>
                <a:gd name="T41" fmla="*/ 1 h 354"/>
                <a:gd name="T42" fmla="*/ 11 w 344"/>
                <a:gd name="T43" fmla="*/ 0 h 354"/>
                <a:gd name="T44" fmla="*/ 9 w 344"/>
                <a:gd name="T45" fmla="*/ 0 h 354"/>
                <a:gd name="T46" fmla="*/ 9 w 344"/>
                <a:gd name="T47" fmla="*/ 0 h 354"/>
                <a:gd name="T48" fmla="*/ 8 w 344"/>
                <a:gd name="T49" fmla="*/ 0 h 354"/>
                <a:gd name="T50" fmla="*/ 6 w 344"/>
                <a:gd name="T51" fmla="*/ 0 h 354"/>
                <a:gd name="T52" fmla="*/ 6 w 344"/>
                <a:gd name="T53" fmla="*/ 0 h 354"/>
                <a:gd name="T54" fmla="*/ 5 w 344"/>
                <a:gd name="T55" fmla="*/ 0 h 354"/>
                <a:gd name="T56" fmla="*/ 4 w 344"/>
                <a:gd name="T57" fmla="*/ 0 h 354"/>
                <a:gd name="T58" fmla="*/ 3 w 344"/>
                <a:gd name="T59" fmla="*/ 1 h 354"/>
                <a:gd name="T60" fmla="*/ 3 w 344"/>
                <a:gd name="T61" fmla="*/ 1 h 354"/>
                <a:gd name="T62" fmla="*/ 3 w 344"/>
                <a:gd name="T63" fmla="*/ 2 h 354"/>
                <a:gd name="T64" fmla="*/ 3 w 344"/>
                <a:gd name="T65" fmla="*/ 3 h 354"/>
                <a:gd name="T66" fmla="*/ 2 w 344"/>
                <a:gd name="T67" fmla="*/ 3 h 354"/>
                <a:gd name="T68" fmla="*/ 1 w 344"/>
                <a:gd name="T69" fmla="*/ 4 h 354"/>
                <a:gd name="T70" fmla="*/ 0 w 344"/>
                <a:gd name="T71" fmla="*/ 4 h 354"/>
                <a:gd name="T72" fmla="*/ 0 w 344"/>
                <a:gd name="T73" fmla="*/ 4 h 354"/>
                <a:gd name="T74" fmla="*/ 0 w 344"/>
                <a:gd name="T75" fmla="*/ 5 h 354"/>
                <a:gd name="T76" fmla="*/ 3 w 344"/>
                <a:gd name="T77" fmla="*/ 4 h 354"/>
                <a:gd name="T78" fmla="*/ 3 w 344"/>
                <a:gd name="T79" fmla="*/ 5 h 354"/>
                <a:gd name="T80" fmla="*/ 3 w 344"/>
                <a:gd name="T81" fmla="*/ 5 h 354"/>
                <a:gd name="T82" fmla="*/ 5 w 344"/>
                <a:gd name="T83" fmla="*/ 5 h 354"/>
                <a:gd name="T84" fmla="*/ 5 w 344"/>
                <a:gd name="T85" fmla="*/ 5 h 354"/>
                <a:gd name="T86" fmla="*/ 6 w 344"/>
                <a:gd name="T87" fmla="*/ 5 h 3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44" h="354">
                  <a:moveTo>
                    <a:pt x="164" y="230"/>
                  </a:moveTo>
                  <a:lnTo>
                    <a:pt x="179" y="307"/>
                  </a:lnTo>
                  <a:lnTo>
                    <a:pt x="209" y="307"/>
                  </a:lnTo>
                  <a:lnTo>
                    <a:pt x="268" y="322"/>
                  </a:lnTo>
                  <a:lnTo>
                    <a:pt x="298" y="353"/>
                  </a:lnTo>
                  <a:lnTo>
                    <a:pt x="313" y="353"/>
                  </a:lnTo>
                  <a:lnTo>
                    <a:pt x="313" y="322"/>
                  </a:lnTo>
                  <a:lnTo>
                    <a:pt x="283" y="307"/>
                  </a:lnTo>
                  <a:lnTo>
                    <a:pt x="298" y="292"/>
                  </a:lnTo>
                  <a:lnTo>
                    <a:pt x="298" y="261"/>
                  </a:lnTo>
                  <a:lnTo>
                    <a:pt x="343" y="246"/>
                  </a:lnTo>
                  <a:lnTo>
                    <a:pt x="328" y="230"/>
                  </a:lnTo>
                  <a:lnTo>
                    <a:pt x="313" y="215"/>
                  </a:lnTo>
                  <a:lnTo>
                    <a:pt x="298" y="169"/>
                  </a:lnTo>
                  <a:lnTo>
                    <a:pt x="313" y="169"/>
                  </a:lnTo>
                  <a:lnTo>
                    <a:pt x="313" y="153"/>
                  </a:lnTo>
                  <a:lnTo>
                    <a:pt x="313" y="107"/>
                  </a:lnTo>
                  <a:lnTo>
                    <a:pt x="313" y="77"/>
                  </a:lnTo>
                  <a:lnTo>
                    <a:pt x="328" y="77"/>
                  </a:lnTo>
                  <a:lnTo>
                    <a:pt x="343" y="61"/>
                  </a:lnTo>
                  <a:lnTo>
                    <a:pt x="328" y="31"/>
                  </a:lnTo>
                  <a:lnTo>
                    <a:pt x="313" y="15"/>
                  </a:lnTo>
                  <a:lnTo>
                    <a:pt x="283" y="15"/>
                  </a:lnTo>
                  <a:lnTo>
                    <a:pt x="268" y="0"/>
                  </a:lnTo>
                  <a:lnTo>
                    <a:pt x="239" y="0"/>
                  </a:lnTo>
                  <a:lnTo>
                    <a:pt x="194" y="0"/>
                  </a:lnTo>
                  <a:lnTo>
                    <a:pt x="179" y="15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4" y="31"/>
                  </a:lnTo>
                  <a:lnTo>
                    <a:pt x="104" y="61"/>
                  </a:lnTo>
                  <a:lnTo>
                    <a:pt x="104" y="107"/>
                  </a:lnTo>
                  <a:lnTo>
                    <a:pt x="75" y="123"/>
                  </a:lnTo>
                  <a:lnTo>
                    <a:pt x="60" y="169"/>
                  </a:lnTo>
                  <a:lnTo>
                    <a:pt x="45" y="184"/>
                  </a:lnTo>
                  <a:lnTo>
                    <a:pt x="15" y="184"/>
                  </a:lnTo>
                  <a:lnTo>
                    <a:pt x="0" y="200"/>
                  </a:lnTo>
                  <a:lnTo>
                    <a:pt x="15" y="215"/>
                  </a:lnTo>
                  <a:lnTo>
                    <a:pt x="75" y="200"/>
                  </a:lnTo>
                  <a:lnTo>
                    <a:pt x="89" y="215"/>
                  </a:lnTo>
                  <a:lnTo>
                    <a:pt x="89" y="246"/>
                  </a:lnTo>
                  <a:lnTo>
                    <a:pt x="134" y="246"/>
                  </a:lnTo>
                  <a:lnTo>
                    <a:pt x="134" y="230"/>
                  </a:lnTo>
                  <a:lnTo>
                    <a:pt x="164" y="23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45" name="Freeform 102"/>
            <p:cNvSpPr>
              <a:spLocks/>
            </p:cNvSpPr>
            <p:nvPr/>
          </p:nvSpPr>
          <p:spPr bwMode="auto">
            <a:xfrm>
              <a:off x="1198" y="1907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46" name="Freeform 103"/>
            <p:cNvSpPr>
              <a:spLocks/>
            </p:cNvSpPr>
            <p:nvPr/>
          </p:nvSpPr>
          <p:spPr bwMode="auto">
            <a:xfrm>
              <a:off x="538" y="1831"/>
              <a:ext cx="301" cy="297"/>
            </a:xfrm>
            <a:custGeom>
              <a:avLst/>
              <a:gdLst>
                <a:gd name="T0" fmla="*/ 14 w 702"/>
                <a:gd name="T1" fmla="*/ 16 h 784"/>
                <a:gd name="T2" fmla="*/ 12 w 702"/>
                <a:gd name="T3" fmla="*/ 15 h 784"/>
                <a:gd name="T4" fmla="*/ 13 w 702"/>
                <a:gd name="T5" fmla="*/ 13 h 784"/>
                <a:gd name="T6" fmla="*/ 12 w 702"/>
                <a:gd name="T7" fmla="*/ 13 h 784"/>
                <a:gd name="T8" fmla="*/ 12 w 702"/>
                <a:gd name="T9" fmla="*/ 12 h 784"/>
                <a:gd name="T10" fmla="*/ 11 w 702"/>
                <a:gd name="T11" fmla="*/ 11 h 784"/>
                <a:gd name="T12" fmla="*/ 10 w 702"/>
                <a:gd name="T13" fmla="*/ 11 h 784"/>
                <a:gd name="T14" fmla="*/ 10 w 702"/>
                <a:gd name="T15" fmla="*/ 9 h 784"/>
                <a:gd name="T16" fmla="*/ 9 w 702"/>
                <a:gd name="T17" fmla="*/ 9 h 784"/>
                <a:gd name="T18" fmla="*/ 6 w 702"/>
                <a:gd name="T19" fmla="*/ 7 h 784"/>
                <a:gd name="T20" fmla="*/ 5 w 702"/>
                <a:gd name="T21" fmla="*/ 7 h 784"/>
                <a:gd name="T22" fmla="*/ 4 w 702"/>
                <a:gd name="T23" fmla="*/ 6 h 784"/>
                <a:gd name="T24" fmla="*/ 3 w 702"/>
                <a:gd name="T25" fmla="*/ 7 h 784"/>
                <a:gd name="T26" fmla="*/ 3 w 702"/>
                <a:gd name="T27" fmla="*/ 6 h 784"/>
                <a:gd name="T28" fmla="*/ 1 w 702"/>
                <a:gd name="T29" fmla="*/ 6 h 784"/>
                <a:gd name="T30" fmla="*/ 0 w 702"/>
                <a:gd name="T31" fmla="*/ 6 h 784"/>
                <a:gd name="T32" fmla="*/ 0 w 702"/>
                <a:gd name="T33" fmla="*/ 5 h 784"/>
                <a:gd name="T34" fmla="*/ 3 w 702"/>
                <a:gd name="T35" fmla="*/ 4 h 784"/>
                <a:gd name="T36" fmla="*/ 3 w 702"/>
                <a:gd name="T37" fmla="*/ 3 h 784"/>
                <a:gd name="T38" fmla="*/ 3 w 702"/>
                <a:gd name="T39" fmla="*/ 2 h 784"/>
                <a:gd name="T40" fmla="*/ 2 w 702"/>
                <a:gd name="T41" fmla="*/ 2 h 784"/>
                <a:gd name="T42" fmla="*/ 3 w 702"/>
                <a:gd name="T43" fmla="*/ 1 h 784"/>
                <a:gd name="T44" fmla="*/ 4 w 702"/>
                <a:gd name="T45" fmla="*/ 2 h 784"/>
                <a:gd name="T46" fmla="*/ 6 w 702"/>
                <a:gd name="T47" fmla="*/ 2 h 784"/>
                <a:gd name="T48" fmla="*/ 5 w 702"/>
                <a:gd name="T49" fmla="*/ 1 h 784"/>
                <a:gd name="T50" fmla="*/ 6 w 702"/>
                <a:gd name="T51" fmla="*/ 1 h 784"/>
                <a:gd name="T52" fmla="*/ 8 w 702"/>
                <a:gd name="T53" fmla="*/ 0 h 784"/>
                <a:gd name="T54" fmla="*/ 9 w 702"/>
                <a:gd name="T55" fmla="*/ 1 h 784"/>
                <a:gd name="T56" fmla="*/ 10 w 702"/>
                <a:gd name="T57" fmla="*/ 1 h 784"/>
                <a:gd name="T58" fmla="*/ 10 w 702"/>
                <a:gd name="T59" fmla="*/ 1 h 784"/>
                <a:gd name="T60" fmla="*/ 13 w 702"/>
                <a:gd name="T61" fmla="*/ 1 h 784"/>
                <a:gd name="T62" fmla="*/ 14 w 702"/>
                <a:gd name="T63" fmla="*/ 1 h 784"/>
                <a:gd name="T64" fmla="*/ 14 w 702"/>
                <a:gd name="T65" fmla="*/ 2 h 784"/>
                <a:gd name="T66" fmla="*/ 14 w 702"/>
                <a:gd name="T67" fmla="*/ 3 h 784"/>
                <a:gd name="T68" fmla="*/ 15 w 702"/>
                <a:gd name="T69" fmla="*/ 3 h 784"/>
                <a:gd name="T70" fmla="*/ 15 w 702"/>
                <a:gd name="T71" fmla="*/ 3 h 784"/>
                <a:gd name="T72" fmla="*/ 18 w 702"/>
                <a:gd name="T73" fmla="*/ 3 h 784"/>
                <a:gd name="T74" fmla="*/ 18 w 702"/>
                <a:gd name="T75" fmla="*/ 3 h 784"/>
                <a:gd name="T76" fmla="*/ 20 w 702"/>
                <a:gd name="T77" fmla="*/ 3 h 784"/>
                <a:gd name="T78" fmla="*/ 21 w 702"/>
                <a:gd name="T79" fmla="*/ 3 h 784"/>
                <a:gd name="T80" fmla="*/ 24 w 702"/>
                <a:gd name="T81" fmla="*/ 5 h 784"/>
                <a:gd name="T82" fmla="*/ 23 w 702"/>
                <a:gd name="T83" fmla="*/ 6 h 784"/>
                <a:gd name="T84" fmla="*/ 21 w 702"/>
                <a:gd name="T85" fmla="*/ 9 h 784"/>
                <a:gd name="T86" fmla="*/ 21 w 702"/>
                <a:gd name="T87" fmla="*/ 10 h 784"/>
                <a:gd name="T88" fmla="*/ 21 w 702"/>
                <a:gd name="T89" fmla="*/ 11 h 784"/>
                <a:gd name="T90" fmla="*/ 20 w 702"/>
                <a:gd name="T91" fmla="*/ 11 h 784"/>
                <a:gd name="T92" fmla="*/ 17 w 702"/>
                <a:gd name="T93" fmla="*/ 12 h 784"/>
                <a:gd name="T94" fmla="*/ 15 w 702"/>
                <a:gd name="T95" fmla="*/ 13 h 7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02" h="784">
                  <a:moveTo>
                    <a:pt x="477" y="676"/>
                  </a:moveTo>
                  <a:lnTo>
                    <a:pt x="403" y="783"/>
                  </a:lnTo>
                  <a:lnTo>
                    <a:pt x="388" y="768"/>
                  </a:lnTo>
                  <a:lnTo>
                    <a:pt x="358" y="722"/>
                  </a:lnTo>
                  <a:lnTo>
                    <a:pt x="328" y="706"/>
                  </a:lnTo>
                  <a:lnTo>
                    <a:pt x="388" y="645"/>
                  </a:lnTo>
                  <a:lnTo>
                    <a:pt x="373" y="629"/>
                  </a:lnTo>
                  <a:lnTo>
                    <a:pt x="358" y="614"/>
                  </a:lnTo>
                  <a:lnTo>
                    <a:pt x="373" y="583"/>
                  </a:lnTo>
                  <a:lnTo>
                    <a:pt x="343" y="583"/>
                  </a:lnTo>
                  <a:lnTo>
                    <a:pt x="343" y="553"/>
                  </a:lnTo>
                  <a:lnTo>
                    <a:pt x="328" y="537"/>
                  </a:lnTo>
                  <a:lnTo>
                    <a:pt x="328" y="553"/>
                  </a:lnTo>
                  <a:lnTo>
                    <a:pt x="298" y="553"/>
                  </a:lnTo>
                  <a:lnTo>
                    <a:pt x="298" y="507"/>
                  </a:lnTo>
                  <a:lnTo>
                    <a:pt x="298" y="461"/>
                  </a:lnTo>
                  <a:lnTo>
                    <a:pt x="268" y="430"/>
                  </a:lnTo>
                  <a:lnTo>
                    <a:pt x="254" y="430"/>
                  </a:lnTo>
                  <a:lnTo>
                    <a:pt x="224" y="384"/>
                  </a:lnTo>
                  <a:lnTo>
                    <a:pt x="194" y="353"/>
                  </a:lnTo>
                  <a:lnTo>
                    <a:pt x="179" y="353"/>
                  </a:lnTo>
                  <a:lnTo>
                    <a:pt x="149" y="338"/>
                  </a:lnTo>
                  <a:lnTo>
                    <a:pt x="149" y="307"/>
                  </a:lnTo>
                  <a:lnTo>
                    <a:pt x="134" y="307"/>
                  </a:lnTo>
                  <a:lnTo>
                    <a:pt x="119" y="322"/>
                  </a:lnTo>
                  <a:lnTo>
                    <a:pt x="104" y="338"/>
                  </a:lnTo>
                  <a:lnTo>
                    <a:pt x="89" y="322"/>
                  </a:lnTo>
                  <a:lnTo>
                    <a:pt x="75" y="322"/>
                  </a:lnTo>
                  <a:lnTo>
                    <a:pt x="45" y="322"/>
                  </a:lnTo>
                  <a:lnTo>
                    <a:pt x="45" y="307"/>
                  </a:lnTo>
                  <a:lnTo>
                    <a:pt x="30" y="307"/>
                  </a:lnTo>
                  <a:lnTo>
                    <a:pt x="0" y="276"/>
                  </a:lnTo>
                  <a:lnTo>
                    <a:pt x="0" y="246"/>
                  </a:lnTo>
                  <a:lnTo>
                    <a:pt x="15" y="215"/>
                  </a:lnTo>
                  <a:lnTo>
                    <a:pt x="45" y="184"/>
                  </a:lnTo>
                  <a:lnTo>
                    <a:pt x="75" y="184"/>
                  </a:lnTo>
                  <a:lnTo>
                    <a:pt x="75" y="138"/>
                  </a:lnTo>
                  <a:lnTo>
                    <a:pt x="75" y="123"/>
                  </a:lnTo>
                  <a:lnTo>
                    <a:pt x="75" y="107"/>
                  </a:lnTo>
                  <a:lnTo>
                    <a:pt x="89" y="92"/>
                  </a:lnTo>
                  <a:lnTo>
                    <a:pt x="60" y="92"/>
                  </a:lnTo>
                  <a:lnTo>
                    <a:pt x="60" y="77"/>
                  </a:lnTo>
                  <a:lnTo>
                    <a:pt x="89" y="77"/>
                  </a:lnTo>
                  <a:lnTo>
                    <a:pt x="89" y="61"/>
                  </a:lnTo>
                  <a:lnTo>
                    <a:pt x="104" y="61"/>
                  </a:lnTo>
                  <a:lnTo>
                    <a:pt x="119" y="77"/>
                  </a:lnTo>
                  <a:lnTo>
                    <a:pt x="134" y="77"/>
                  </a:lnTo>
                  <a:lnTo>
                    <a:pt x="164" y="77"/>
                  </a:lnTo>
                  <a:lnTo>
                    <a:pt x="179" y="46"/>
                  </a:lnTo>
                  <a:lnTo>
                    <a:pt x="149" y="31"/>
                  </a:lnTo>
                  <a:lnTo>
                    <a:pt x="164" y="15"/>
                  </a:lnTo>
                  <a:lnTo>
                    <a:pt x="194" y="31"/>
                  </a:lnTo>
                  <a:lnTo>
                    <a:pt x="224" y="15"/>
                  </a:lnTo>
                  <a:lnTo>
                    <a:pt x="239" y="0"/>
                  </a:lnTo>
                  <a:lnTo>
                    <a:pt x="254" y="46"/>
                  </a:lnTo>
                  <a:lnTo>
                    <a:pt x="254" y="61"/>
                  </a:lnTo>
                  <a:lnTo>
                    <a:pt x="268" y="77"/>
                  </a:lnTo>
                  <a:lnTo>
                    <a:pt x="298" y="61"/>
                  </a:lnTo>
                  <a:lnTo>
                    <a:pt x="313" y="61"/>
                  </a:lnTo>
                  <a:lnTo>
                    <a:pt x="313" y="46"/>
                  </a:lnTo>
                  <a:lnTo>
                    <a:pt x="358" y="61"/>
                  </a:lnTo>
                  <a:lnTo>
                    <a:pt x="373" y="61"/>
                  </a:lnTo>
                  <a:lnTo>
                    <a:pt x="403" y="15"/>
                  </a:lnTo>
                  <a:lnTo>
                    <a:pt x="403" y="61"/>
                  </a:lnTo>
                  <a:lnTo>
                    <a:pt x="418" y="77"/>
                  </a:lnTo>
                  <a:lnTo>
                    <a:pt x="403" y="107"/>
                  </a:lnTo>
                  <a:lnTo>
                    <a:pt x="403" y="123"/>
                  </a:lnTo>
                  <a:lnTo>
                    <a:pt x="418" y="123"/>
                  </a:lnTo>
                  <a:lnTo>
                    <a:pt x="447" y="107"/>
                  </a:lnTo>
                  <a:lnTo>
                    <a:pt x="447" y="123"/>
                  </a:lnTo>
                  <a:lnTo>
                    <a:pt x="418" y="138"/>
                  </a:lnTo>
                  <a:lnTo>
                    <a:pt x="433" y="138"/>
                  </a:lnTo>
                  <a:lnTo>
                    <a:pt x="462" y="123"/>
                  </a:lnTo>
                  <a:lnTo>
                    <a:pt x="522" y="123"/>
                  </a:lnTo>
                  <a:lnTo>
                    <a:pt x="522" y="138"/>
                  </a:lnTo>
                  <a:lnTo>
                    <a:pt x="522" y="154"/>
                  </a:lnTo>
                  <a:lnTo>
                    <a:pt x="537" y="154"/>
                  </a:lnTo>
                  <a:lnTo>
                    <a:pt x="582" y="169"/>
                  </a:lnTo>
                  <a:lnTo>
                    <a:pt x="597" y="154"/>
                  </a:lnTo>
                  <a:lnTo>
                    <a:pt x="626" y="169"/>
                  </a:lnTo>
                  <a:lnTo>
                    <a:pt x="686" y="215"/>
                  </a:lnTo>
                  <a:lnTo>
                    <a:pt x="701" y="230"/>
                  </a:lnTo>
                  <a:lnTo>
                    <a:pt x="701" y="261"/>
                  </a:lnTo>
                  <a:lnTo>
                    <a:pt x="671" y="307"/>
                  </a:lnTo>
                  <a:lnTo>
                    <a:pt x="626" y="368"/>
                  </a:lnTo>
                  <a:lnTo>
                    <a:pt x="626" y="445"/>
                  </a:lnTo>
                  <a:lnTo>
                    <a:pt x="626" y="461"/>
                  </a:lnTo>
                  <a:lnTo>
                    <a:pt x="626" y="476"/>
                  </a:lnTo>
                  <a:lnTo>
                    <a:pt x="612" y="491"/>
                  </a:lnTo>
                  <a:lnTo>
                    <a:pt x="612" y="507"/>
                  </a:lnTo>
                  <a:lnTo>
                    <a:pt x="597" y="537"/>
                  </a:lnTo>
                  <a:lnTo>
                    <a:pt x="582" y="553"/>
                  </a:lnTo>
                  <a:lnTo>
                    <a:pt x="537" y="553"/>
                  </a:lnTo>
                  <a:lnTo>
                    <a:pt x="492" y="583"/>
                  </a:lnTo>
                  <a:lnTo>
                    <a:pt x="477" y="614"/>
                  </a:lnTo>
                  <a:lnTo>
                    <a:pt x="462" y="614"/>
                  </a:lnTo>
                  <a:lnTo>
                    <a:pt x="477" y="67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47" name="Freeform 104"/>
            <p:cNvSpPr>
              <a:spLocks/>
            </p:cNvSpPr>
            <p:nvPr/>
          </p:nvSpPr>
          <p:spPr bwMode="auto">
            <a:xfrm>
              <a:off x="717" y="1867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48" name="Freeform 105"/>
            <p:cNvSpPr>
              <a:spLocks/>
            </p:cNvSpPr>
            <p:nvPr/>
          </p:nvSpPr>
          <p:spPr bwMode="auto">
            <a:xfrm>
              <a:off x="1332" y="1843"/>
              <a:ext cx="40" cy="41"/>
            </a:xfrm>
            <a:custGeom>
              <a:avLst/>
              <a:gdLst>
                <a:gd name="T0" fmla="*/ 1 w 92"/>
                <a:gd name="T1" fmla="*/ 1 h 109"/>
                <a:gd name="T2" fmla="*/ 0 w 92"/>
                <a:gd name="T3" fmla="*/ 1 h 109"/>
                <a:gd name="T4" fmla="*/ 0 w 92"/>
                <a:gd name="T5" fmla="*/ 1 h 109"/>
                <a:gd name="T6" fmla="*/ 0 w 92"/>
                <a:gd name="T7" fmla="*/ 2 h 109"/>
                <a:gd name="T8" fmla="*/ 0 w 92"/>
                <a:gd name="T9" fmla="*/ 2 h 109"/>
                <a:gd name="T10" fmla="*/ 2 w 92"/>
                <a:gd name="T11" fmla="*/ 2 h 109"/>
                <a:gd name="T12" fmla="*/ 2 w 92"/>
                <a:gd name="T13" fmla="*/ 2 h 109"/>
                <a:gd name="T14" fmla="*/ 3 w 92"/>
                <a:gd name="T15" fmla="*/ 2 h 109"/>
                <a:gd name="T16" fmla="*/ 3 w 92"/>
                <a:gd name="T17" fmla="*/ 2 h 109"/>
                <a:gd name="T18" fmla="*/ 3 w 92"/>
                <a:gd name="T19" fmla="*/ 1 h 109"/>
                <a:gd name="T20" fmla="*/ 3 w 92"/>
                <a:gd name="T21" fmla="*/ 0 h 109"/>
                <a:gd name="T22" fmla="*/ 3 w 92"/>
                <a:gd name="T23" fmla="*/ 0 h 109"/>
                <a:gd name="T24" fmla="*/ 1 w 92"/>
                <a:gd name="T25" fmla="*/ 0 h 109"/>
                <a:gd name="T26" fmla="*/ 1 w 92"/>
                <a:gd name="T27" fmla="*/ 1 h 109"/>
                <a:gd name="T28" fmla="*/ 1 w 92"/>
                <a:gd name="T29" fmla="*/ 1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2" h="109">
                  <a:moveTo>
                    <a:pt x="30" y="46"/>
                  </a:moveTo>
                  <a:lnTo>
                    <a:pt x="15" y="62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15" y="108"/>
                  </a:lnTo>
                  <a:lnTo>
                    <a:pt x="46" y="108"/>
                  </a:lnTo>
                  <a:lnTo>
                    <a:pt x="61" y="77"/>
                  </a:lnTo>
                  <a:lnTo>
                    <a:pt x="76" y="77"/>
                  </a:lnTo>
                  <a:lnTo>
                    <a:pt x="91" y="77"/>
                  </a:lnTo>
                  <a:lnTo>
                    <a:pt x="91" y="62"/>
                  </a:lnTo>
                  <a:lnTo>
                    <a:pt x="91" y="15"/>
                  </a:lnTo>
                  <a:lnTo>
                    <a:pt x="76" y="0"/>
                  </a:lnTo>
                  <a:lnTo>
                    <a:pt x="30" y="15"/>
                  </a:lnTo>
                  <a:lnTo>
                    <a:pt x="30" y="31"/>
                  </a:lnTo>
                  <a:lnTo>
                    <a:pt x="30" y="4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49" name="Freeform 106"/>
            <p:cNvSpPr>
              <a:spLocks/>
            </p:cNvSpPr>
            <p:nvPr/>
          </p:nvSpPr>
          <p:spPr bwMode="auto">
            <a:xfrm>
              <a:off x="1185" y="1291"/>
              <a:ext cx="78" cy="146"/>
            </a:xfrm>
            <a:custGeom>
              <a:avLst/>
              <a:gdLst>
                <a:gd name="T0" fmla="*/ 0 w 179"/>
                <a:gd name="T1" fmla="*/ 6 h 384"/>
                <a:gd name="T2" fmla="*/ 0 w 179"/>
                <a:gd name="T3" fmla="*/ 6 h 384"/>
                <a:gd name="T4" fmla="*/ 1 w 179"/>
                <a:gd name="T5" fmla="*/ 8 h 384"/>
                <a:gd name="T6" fmla="*/ 2 w 179"/>
                <a:gd name="T7" fmla="*/ 8 h 384"/>
                <a:gd name="T8" fmla="*/ 2 w 179"/>
                <a:gd name="T9" fmla="*/ 7 h 384"/>
                <a:gd name="T10" fmla="*/ 3 w 179"/>
                <a:gd name="T11" fmla="*/ 7 h 384"/>
                <a:gd name="T12" fmla="*/ 3 w 179"/>
                <a:gd name="T13" fmla="*/ 6 h 384"/>
                <a:gd name="T14" fmla="*/ 3 w 179"/>
                <a:gd name="T15" fmla="*/ 6 h 384"/>
                <a:gd name="T16" fmla="*/ 4 w 179"/>
                <a:gd name="T17" fmla="*/ 6 h 384"/>
                <a:gd name="T18" fmla="*/ 4 w 179"/>
                <a:gd name="T19" fmla="*/ 5 h 384"/>
                <a:gd name="T20" fmla="*/ 3 w 179"/>
                <a:gd name="T21" fmla="*/ 5 h 384"/>
                <a:gd name="T22" fmla="*/ 3 w 179"/>
                <a:gd name="T23" fmla="*/ 4 h 384"/>
                <a:gd name="T24" fmla="*/ 3 w 179"/>
                <a:gd name="T25" fmla="*/ 3 h 384"/>
                <a:gd name="T26" fmla="*/ 4 w 179"/>
                <a:gd name="T27" fmla="*/ 3 h 384"/>
                <a:gd name="T28" fmla="*/ 5 w 179"/>
                <a:gd name="T29" fmla="*/ 3 h 384"/>
                <a:gd name="T30" fmla="*/ 5 w 179"/>
                <a:gd name="T31" fmla="*/ 2 h 384"/>
                <a:gd name="T32" fmla="*/ 7 w 179"/>
                <a:gd name="T33" fmla="*/ 2 h 384"/>
                <a:gd name="T34" fmla="*/ 6 w 179"/>
                <a:gd name="T35" fmla="*/ 1 h 384"/>
                <a:gd name="T36" fmla="*/ 5 w 179"/>
                <a:gd name="T37" fmla="*/ 0 h 384"/>
                <a:gd name="T38" fmla="*/ 5 w 179"/>
                <a:gd name="T39" fmla="*/ 0 h 384"/>
                <a:gd name="T40" fmla="*/ 4 w 179"/>
                <a:gd name="T41" fmla="*/ 0 h 384"/>
                <a:gd name="T42" fmla="*/ 4 w 179"/>
                <a:gd name="T43" fmla="*/ 0 h 384"/>
                <a:gd name="T44" fmla="*/ 3 w 179"/>
                <a:gd name="T45" fmla="*/ 0 h 384"/>
                <a:gd name="T46" fmla="*/ 2 w 179"/>
                <a:gd name="T47" fmla="*/ 2 h 384"/>
                <a:gd name="T48" fmla="*/ 0 w 179"/>
                <a:gd name="T49" fmla="*/ 3 h 384"/>
                <a:gd name="T50" fmla="*/ 0 w 179"/>
                <a:gd name="T51" fmla="*/ 5 h 384"/>
                <a:gd name="T52" fmla="*/ 0 w 179"/>
                <a:gd name="T53" fmla="*/ 6 h 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9" h="384">
                  <a:moveTo>
                    <a:pt x="0" y="276"/>
                  </a:moveTo>
                  <a:lnTo>
                    <a:pt x="0" y="291"/>
                  </a:lnTo>
                  <a:lnTo>
                    <a:pt x="30" y="368"/>
                  </a:lnTo>
                  <a:lnTo>
                    <a:pt x="45" y="383"/>
                  </a:lnTo>
                  <a:lnTo>
                    <a:pt x="59" y="352"/>
                  </a:lnTo>
                  <a:lnTo>
                    <a:pt x="74" y="352"/>
                  </a:lnTo>
                  <a:lnTo>
                    <a:pt x="89" y="322"/>
                  </a:lnTo>
                  <a:lnTo>
                    <a:pt x="89" y="276"/>
                  </a:lnTo>
                  <a:lnTo>
                    <a:pt x="104" y="276"/>
                  </a:lnTo>
                  <a:lnTo>
                    <a:pt x="104" y="260"/>
                  </a:lnTo>
                  <a:lnTo>
                    <a:pt x="89" y="245"/>
                  </a:lnTo>
                  <a:lnTo>
                    <a:pt x="74" y="199"/>
                  </a:lnTo>
                  <a:lnTo>
                    <a:pt x="89" y="169"/>
                  </a:lnTo>
                  <a:lnTo>
                    <a:pt x="119" y="153"/>
                  </a:lnTo>
                  <a:lnTo>
                    <a:pt x="134" y="123"/>
                  </a:lnTo>
                  <a:lnTo>
                    <a:pt x="134" y="92"/>
                  </a:lnTo>
                  <a:lnTo>
                    <a:pt x="178" y="92"/>
                  </a:lnTo>
                  <a:lnTo>
                    <a:pt x="163" y="61"/>
                  </a:lnTo>
                  <a:lnTo>
                    <a:pt x="148" y="15"/>
                  </a:lnTo>
                  <a:lnTo>
                    <a:pt x="134" y="15"/>
                  </a:lnTo>
                  <a:lnTo>
                    <a:pt x="119" y="0"/>
                  </a:lnTo>
                  <a:lnTo>
                    <a:pt x="104" y="15"/>
                  </a:lnTo>
                  <a:lnTo>
                    <a:pt x="89" y="15"/>
                  </a:lnTo>
                  <a:lnTo>
                    <a:pt x="45" y="92"/>
                  </a:lnTo>
                  <a:lnTo>
                    <a:pt x="0" y="169"/>
                  </a:lnTo>
                  <a:lnTo>
                    <a:pt x="15" y="230"/>
                  </a:lnTo>
                  <a:lnTo>
                    <a:pt x="0" y="27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50" name="Freeform 107"/>
            <p:cNvSpPr>
              <a:spLocks/>
            </p:cNvSpPr>
            <p:nvPr/>
          </p:nvSpPr>
          <p:spPr bwMode="auto">
            <a:xfrm>
              <a:off x="1236" y="1274"/>
              <a:ext cx="72" cy="116"/>
            </a:xfrm>
            <a:custGeom>
              <a:avLst/>
              <a:gdLst>
                <a:gd name="T0" fmla="*/ 2 w 165"/>
                <a:gd name="T1" fmla="*/ 3 h 307"/>
                <a:gd name="T2" fmla="*/ 3 w 165"/>
                <a:gd name="T3" fmla="*/ 3 h 307"/>
                <a:gd name="T4" fmla="*/ 3 w 165"/>
                <a:gd name="T5" fmla="*/ 3 h 307"/>
                <a:gd name="T6" fmla="*/ 0 w 165"/>
                <a:gd name="T7" fmla="*/ 5 h 307"/>
                <a:gd name="T8" fmla="*/ 1 w 165"/>
                <a:gd name="T9" fmla="*/ 6 h 307"/>
                <a:gd name="T10" fmla="*/ 2 w 165"/>
                <a:gd name="T11" fmla="*/ 6 h 307"/>
                <a:gd name="T12" fmla="*/ 5 w 165"/>
                <a:gd name="T13" fmla="*/ 6 h 307"/>
                <a:gd name="T14" fmla="*/ 6 w 165"/>
                <a:gd name="T15" fmla="*/ 5 h 307"/>
                <a:gd name="T16" fmla="*/ 5 w 165"/>
                <a:gd name="T17" fmla="*/ 4 h 307"/>
                <a:gd name="T18" fmla="*/ 5 w 165"/>
                <a:gd name="T19" fmla="*/ 3 h 307"/>
                <a:gd name="T20" fmla="*/ 5 w 165"/>
                <a:gd name="T21" fmla="*/ 2 h 307"/>
                <a:gd name="T22" fmla="*/ 5 w 165"/>
                <a:gd name="T23" fmla="*/ 2 h 307"/>
                <a:gd name="T24" fmla="*/ 4 w 165"/>
                <a:gd name="T25" fmla="*/ 1 h 307"/>
                <a:gd name="T26" fmla="*/ 4 w 165"/>
                <a:gd name="T27" fmla="*/ 1 h 307"/>
                <a:gd name="T28" fmla="*/ 3 w 165"/>
                <a:gd name="T29" fmla="*/ 0 h 307"/>
                <a:gd name="T30" fmla="*/ 3 w 165"/>
                <a:gd name="T31" fmla="*/ 0 h 307"/>
                <a:gd name="T32" fmla="*/ 2 w 165"/>
                <a:gd name="T33" fmla="*/ 1 h 307"/>
                <a:gd name="T34" fmla="*/ 2 w 165"/>
                <a:gd name="T35" fmla="*/ 1 h 307"/>
                <a:gd name="T36" fmla="*/ 0 w 165"/>
                <a:gd name="T37" fmla="*/ 1 h 307"/>
                <a:gd name="T38" fmla="*/ 0 w 165"/>
                <a:gd name="T39" fmla="*/ 1 h 307"/>
                <a:gd name="T40" fmla="*/ 0 w 165"/>
                <a:gd name="T41" fmla="*/ 1 h 307"/>
                <a:gd name="T42" fmla="*/ 1 w 165"/>
                <a:gd name="T43" fmla="*/ 1 h 307"/>
                <a:gd name="T44" fmla="*/ 2 w 165"/>
                <a:gd name="T45" fmla="*/ 2 h 307"/>
                <a:gd name="T46" fmla="*/ 2 w 165"/>
                <a:gd name="T47" fmla="*/ 3 h 3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5" h="307">
                  <a:moveTo>
                    <a:pt x="60" y="138"/>
                  </a:moveTo>
                  <a:lnTo>
                    <a:pt x="75" y="138"/>
                  </a:lnTo>
                  <a:lnTo>
                    <a:pt x="75" y="153"/>
                  </a:lnTo>
                  <a:lnTo>
                    <a:pt x="15" y="230"/>
                  </a:lnTo>
                  <a:lnTo>
                    <a:pt x="30" y="275"/>
                  </a:lnTo>
                  <a:lnTo>
                    <a:pt x="60" y="306"/>
                  </a:lnTo>
                  <a:lnTo>
                    <a:pt x="134" y="275"/>
                  </a:lnTo>
                  <a:lnTo>
                    <a:pt x="164" y="214"/>
                  </a:lnTo>
                  <a:lnTo>
                    <a:pt x="149" y="184"/>
                  </a:lnTo>
                  <a:lnTo>
                    <a:pt x="134" y="138"/>
                  </a:lnTo>
                  <a:lnTo>
                    <a:pt x="149" y="122"/>
                  </a:lnTo>
                  <a:lnTo>
                    <a:pt x="134" y="77"/>
                  </a:lnTo>
                  <a:lnTo>
                    <a:pt x="119" y="61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75" y="15"/>
                  </a:lnTo>
                  <a:lnTo>
                    <a:pt x="60" y="46"/>
                  </a:lnTo>
                  <a:lnTo>
                    <a:pt x="45" y="46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45" y="107"/>
                  </a:lnTo>
                  <a:lnTo>
                    <a:pt x="60" y="13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51" name="Freeform 108"/>
            <p:cNvSpPr>
              <a:spLocks/>
            </p:cNvSpPr>
            <p:nvPr/>
          </p:nvSpPr>
          <p:spPr bwMode="auto">
            <a:xfrm>
              <a:off x="775" y="1088"/>
              <a:ext cx="302" cy="302"/>
            </a:xfrm>
            <a:custGeom>
              <a:avLst/>
              <a:gdLst>
                <a:gd name="T0" fmla="*/ 3 w 702"/>
                <a:gd name="T1" fmla="*/ 15 h 799"/>
                <a:gd name="T2" fmla="*/ 2 w 702"/>
                <a:gd name="T3" fmla="*/ 14 h 799"/>
                <a:gd name="T4" fmla="*/ 2 w 702"/>
                <a:gd name="T5" fmla="*/ 14 h 799"/>
                <a:gd name="T6" fmla="*/ 0 w 702"/>
                <a:gd name="T7" fmla="*/ 12 h 799"/>
                <a:gd name="T8" fmla="*/ 2 w 702"/>
                <a:gd name="T9" fmla="*/ 10 h 799"/>
                <a:gd name="T10" fmla="*/ 1 w 702"/>
                <a:gd name="T11" fmla="*/ 10 h 799"/>
                <a:gd name="T12" fmla="*/ 2 w 702"/>
                <a:gd name="T13" fmla="*/ 9 h 799"/>
                <a:gd name="T14" fmla="*/ 3 w 702"/>
                <a:gd name="T15" fmla="*/ 8 h 799"/>
                <a:gd name="T16" fmla="*/ 3 w 702"/>
                <a:gd name="T17" fmla="*/ 8 h 799"/>
                <a:gd name="T18" fmla="*/ 3 w 702"/>
                <a:gd name="T19" fmla="*/ 7 h 799"/>
                <a:gd name="T20" fmla="*/ 3 w 702"/>
                <a:gd name="T21" fmla="*/ 6 h 799"/>
                <a:gd name="T22" fmla="*/ 0 w 702"/>
                <a:gd name="T23" fmla="*/ 5 h 799"/>
                <a:gd name="T24" fmla="*/ 0 w 702"/>
                <a:gd name="T25" fmla="*/ 5 h 799"/>
                <a:gd name="T26" fmla="*/ 2 w 702"/>
                <a:gd name="T27" fmla="*/ 5 h 799"/>
                <a:gd name="T28" fmla="*/ 0 w 702"/>
                <a:gd name="T29" fmla="*/ 4 h 799"/>
                <a:gd name="T30" fmla="*/ 5 w 702"/>
                <a:gd name="T31" fmla="*/ 2 h 799"/>
                <a:gd name="T32" fmla="*/ 8 w 702"/>
                <a:gd name="T33" fmla="*/ 0 h 799"/>
                <a:gd name="T34" fmla="*/ 21 w 702"/>
                <a:gd name="T35" fmla="*/ 0 h 799"/>
                <a:gd name="T36" fmla="*/ 16 w 702"/>
                <a:gd name="T37" fmla="*/ 2 h 799"/>
                <a:gd name="T38" fmla="*/ 17 w 702"/>
                <a:gd name="T39" fmla="*/ 2 h 799"/>
                <a:gd name="T40" fmla="*/ 22 w 702"/>
                <a:gd name="T41" fmla="*/ 2 h 799"/>
                <a:gd name="T42" fmla="*/ 23 w 702"/>
                <a:gd name="T43" fmla="*/ 3 h 799"/>
                <a:gd name="T44" fmla="*/ 22 w 702"/>
                <a:gd name="T45" fmla="*/ 3 h 799"/>
                <a:gd name="T46" fmla="*/ 19 w 702"/>
                <a:gd name="T47" fmla="*/ 5 h 799"/>
                <a:gd name="T48" fmla="*/ 20 w 702"/>
                <a:gd name="T49" fmla="*/ 5 h 799"/>
                <a:gd name="T50" fmla="*/ 18 w 702"/>
                <a:gd name="T51" fmla="*/ 6 h 799"/>
                <a:gd name="T52" fmla="*/ 20 w 702"/>
                <a:gd name="T53" fmla="*/ 7 h 799"/>
                <a:gd name="T54" fmla="*/ 15 w 702"/>
                <a:gd name="T55" fmla="*/ 9 h 799"/>
                <a:gd name="T56" fmla="*/ 16 w 702"/>
                <a:gd name="T57" fmla="*/ 10 h 799"/>
                <a:gd name="T58" fmla="*/ 18 w 702"/>
                <a:gd name="T59" fmla="*/ 11 h 799"/>
                <a:gd name="T60" fmla="*/ 13 w 702"/>
                <a:gd name="T61" fmla="*/ 11 h 799"/>
                <a:gd name="T62" fmla="*/ 12 w 702"/>
                <a:gd name="T63" fmla="*/ 12 h 799"/>
                <a:gd name="T64" fmla="*/ 8 w 702"/>
                <a:gd name="T65" fmla="*/ 14 h 799"/>
                <a:gd name="T66" fmla="*/ 6 w 702"/>
                <a:gd name="T67" fmla="*/ 16 h 799"/>
                <a:gd name="T68" fmla="*/ 5 w 702"/>
                <a:gd name="T69" fmla="*/ 16 h 799"/>
                <a:gd name="T70" fmla="*/ 3 w 702"/>
                <a:gd name="T71" fmla="*/ 16 h 7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02" h="799">
                  <a:moveTo>
                    <a:pt x="89" y="767"/>
                  </a:moveTo>
                  <a:lnTo>
                    <a:pt x="75" y="737"/>
                  </a:lnTo>
                  <a:lnTo>
                    <a:pt x="60" y="737"/>
                  </a:lnTo>
                  <a:lnTo>
                    <a:pt x="60" y="706"/>
                  </a:lnTo>
                  <a:lnTo>
                    <a:pt x="75" y="691"/>
                  </a:lnTo>
                  <a:lnTo>
                    <a:pt x="60" y="660"/>
                  </a:lnTo>
                  <a:lnTo>
                    <a:pt x="45" y="660"/>
                  </a:lnTo>
                  <a:lnTo>
                    <a:pt x="15" y="614"/>
                  </a:lnTo>
                  <a:lnTo>
                    <a:pt x="45" y="506"/>
                  </a:lnTo>
                  <a:lnTo>
                    <a:pt x="60" y="506"/>
                  </a:lnTo>
                  <a:lnTo>
                    <a:pt x="75" y="476"/>
                  </a:lnTo>
                  <a:lnTo>
                    <a:pt x="45" y="491"/>
                  </a:lnTo>
                  <a:lnTo>
                    <a:pt x="30" y="460"/>
                  </a:lnTo>
                  <a:lnTo>
                    <a:pt x="60" y="430"/>
                  </a:lnTo>
                  <a:lnTo>
                    <a:pt x="89" y="445"/>
                  </a:lnTo>
                  <a:lnTo>
                    <a:pt x="75" y="399"/>
                  </a:lnTo>
                  <a:lnTo>
                    <a:pt x="89" y="399"/>
                  </a:lnTo>
                  <a:lnTo>
                    <a:pt x="75" y="384"/>
                  </a:lnTo>
                  <a:lnTo>
                    <a:pt x="104" y="384"/>
                  </a:lnTo>
                  <a:lnTo>
                    <a:pt x="75" y="353"/>
                  </a:lnTo>
                  <a:lnTo>
                    <a:pt x="89" y="307"/>
                  </a:lnTo>
                  <a:lnTo>
                    <a:pt x="75" y="276"/>
                  </a:lnTo>
                  <a:lnTo>
                    <a:pt x="45" y="276"/>
                  </a:lnTo>
                  <a:lnTo>
                    <a:pt x="15" y="261"/>
                  </a:lnTo>
                  <a:lnTo>
                    <a:pt x="15" y="246"/>
                  </a:lnTo>
                  <a:lnTo>
                    <a:pt x="0" y="246"/>
                  </a:lnTo>
                  <a:lnTo>
                    <a:pt x="60" y="230"/>
                  </a:lnTo>
                  <a:lnTo>
                    <a:pt x="60" y="215"/>
                  </a:lnTo>
                  <a:lnTo>
                    <a:pt x="15" y="215"/>
                  </a:lnTo>
                  <a:lnTo>
                    <a:pt x="0" y="184"/>
                  </a:lnTo>
                  <a:lnTo>
                    <a:pt x="60" y="169"/>
                  </a:lnTo>
                  <a:lnTo>
                    <a:pt x="134" y="107"/>
                  </a:lnTo>
                  <a:lnTo>
                    <a:pt x="164" y="123"/>
                  </a:lnTo>
                  <a:lnTo>
                    <a:pt x="239" y="0"/>
                  </a:lnTo>
                  <a:lnTo>
                    <a:pt x="373" y="0"/>
                  </a:lnTo>
                  <a:lnTo>
                    <a:pt x="612" y="15"/>
                  </a:lnTo>
                  <a:lnTo>
                    <a:pt x="612" y="46"/>
                  </a:lnTo>
                  <a:lnTo>
                    <a:pt x="477" y="77"/>
                  </a:lnTo>
                  <a:lnTo>
                    <a:pt x="567" y="107"/>
                  </a:lnTo>
                  <a:lnTo>
                    <a:pt x="507" y="123"/>
                  </a:lnTo>
                  <a:lnTo>
                    <a:pt x="537" y="153"/>
                  </a:lnTo>
                  <a:lnTo>
                    <a:pt x="641" y="92"/>
                  </a:lnTo>
                  <a:lnTo>
                    <a:pt x="701" y="138"/>
                  </a:lnTo>
                  <a:lnTo>
                    <a:pt x="671" y="169"/>
                  </a:lnTo>
                  <a:lnTo>
                    <a:pt x="641" y="138"/>
                  </a:lnTo>
                  <a:lnTo>
                    <a:pt x="626" y="169"/>
                  </a:lnTo>
                  <a:lnTo>
                    <a:pt x="641" y="184"/>
                  </a:lnTo>
                  <a:lnTo>
                    <a:pt x="552" y="215"/>
                  </a:lnTo>
                  <a:lnTo>
                    <a:pt x="537" y="246"/>
                  </a:lnTo>
                  <a:lnTo>
                    <a:pt x="582" y="246"/>
                  </a:lnTo>
                  <a:lnTo>
                    <a:pt x="597" y="307"/>
                  </a:lnTo>
                  <a:lnTo>
                    <a:pt x="537" y="292"/>
                  </a:lnTo>
                  <a:lnTo>
                    <a:pt x="522" y="368"/>
                  </a:lnTo>
                  <a:lnTo>
                    <a:pt x="582" y="338"/>
                  </a:lnTo>
                  <a:lnTo>
                    <a:pt x="552" y="430"/>
                  </a:lnTo>
                  <a:lnTo>
                    <a:pt x="447" y="445"/>
                  </a:lnTo>
                  <a:lnTo>
                    <a:pt x="447" y="476"/>
                  </a:lnTo>
                  <a:lnTo>
                    <a:pt x="477" y="476"/>
                  </a:lnTo>
                  <a:lnTo>
                    <a:pt x="552" y="506"/>
                  </a:lnTo>
                  <a:lnTo>
                    <a:pt x="537" y="552"/>
                  </a:lnTo>
                  <a:lnTo>
                    <a:pt x="403" y="506"/>
                  </a:lnTo>
                  <a:lnTo>
                    <a:pt x="388" y="552"/>
                  </a:lnTo>
                  <a:lnTo>
                    <a:pt x="477" y="568"/>
                  </a:lnTo>
                  <a:lnTo>
                    <a:pt x="343" y="614"/>
                  </a:lnTo>
                  <a:lnTo>
                    <a:pt x="298" y="599"/>
                  </a:lnTo>
                  <a:lnTo>
                    <a:pt x="239" y="660"/>
                  </a:lnTo>
                  <a:lnTo>
                    <a:pt x="194" y="721"/>
                  </a:lnTo>
                  <a:lnTo>
                    <a:pt x="179" y="798"/>
                  </a:lnTo>
                  <a:lnTo>
                    <a:pt x="164" y="798"/>
                  </a:lnTo>
                  <a:lnTo>
                    <a:pt x="149" y="798"/>
                  </a:lnTo>
                  <a:lnTo>
                    <a:pt x="119" y="767"/>
                  </a:lnTo>
                  <a:lnTo>
                    <a:pt x="89" y="76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52" name="Freeform 109"/>
            <p:cNvSpPr>
              <a:spLocks/>
            </p:cNvSpPr>
            <p:nvPr/>
          </p:nvSpPr>
          <p:spPr bwMode="auto">
            <a:xfrm>
              <a:off x="1167" y="1419"/>
              <a:ext cx="12" cy="23"/>
            </a:xfrm>
            <a:custGeom>
              <a:avLst/>
              <a:gdLst>
                <a:gd name="T0" fmla="*/ 0 w 30"/>
                <a:gd name="T1" fmla="*/ 1 h 63"/>
                <a:gd name="T2" fmla="*/ 0 w 30"/>
                <a:gd name="T3" fmla="*/ 0 h 63"/>
                <a:gd name="T4" fmla="*/ 0 w 30"/>
                <a:gd name="T5" fmla="*/ 0 h 63"/>
                <a:gd name="T6" fmla="*/ 1 w 30"/>
                <a:gd name="T7" fmla="*/ 0 h 63"/>
                <a:gd name="T8" fmla="*/ 1 w 30"/>
                <a:gd name="T9" fmla="*/ 0 h 63"/>
                <a:gd name="T10" fmla="*/ 1 w 30"/>
                <a:gd name="T11" fmla="*/ 0 h 63"/>
                <a:gd name="T12" fmla="*/ 1 w 30"/>
                <a:gd name="T13" fmla="*/ 1 h 63"/>
                <a:gd name="T14" fmla="*/ 0 w 30"/>
                <a:gd name="T15" fmla="*/ 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63">
                  <a:moveTo>
                    <a:pt x="15" y="62"/>
                  </a:moveTo>
                  <a:lnTo>
                    <a:pt x="0" y="31"/>
                  </a:lnTo>
                  <a:lnTo>
                    <a:pt x="0" y="16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29" y="62"/>
                  </a:lnTo>
                  <a:lnTo>
                    <a:pt x="15" y="6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53" name="Freeform 110"/>
            <p:cNvSpPr>
              <a:spLocks/>
            </p:cNvSpPr>
            <p:nvPr/>
          </p:nvSpPr>
          <p:spPr bwMode="auto">
            <a:xfrm>
              <a:off x="1167" y="1413"/>
              <a:ext cx="12" cy="7"/>
            </a:xfrm>
            <a:custGeom>
              <a:avLst/>
              <a:gdLst>
                <a:gd name="T0" fmla="*/ 0 w 30"/>
                <a:gd name="T1" fmla="*/ 0 h 17"/>
                <a:gd name="T2" fmla="*/ 1 w 30"/>
                <a:gd name="T3" fmla="*/ 0 h 17"/>
                <a:gd name="T4" fmla="*/ 1 w 30"/>
                <a:gd name="T5" fmla="*/ 0 h 17"/>
                <a:gd name="T6" fmla="*/ 0 w 3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7">
                  <a:moveTo>
                    <a:pt x="0" y="16"/>
                  </a:moveTo>
                  <a:lnTo>
                    <a:pt x="2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54" name="Freeform 111"/>
            <p:cNvSpPr>
              <a:spLocks/>
            </p:cNvSpPr>
            <p:nvPr/>
          </p:nvSpPr>
          <p:spPr bwMode="auto">
            <a:xfrm>
              <a:off x="1192" y="1425"/>
              <a:ext cx="1" cy="12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1 h 31"/>
                <a:gd name="T6" fmla="*/ 0 w 1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55" name="Freeform 112"/>
            <p:cNvSpPr>
              <a:spLocks/>
            </p:cNvSpPr>
            <p:nvPr/>
          </p:nvSpPr>
          <p:spPr bwMode="auto">
            <a:xfrm>
              <a:off x="1179" y="1431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56" name="Freeform 113"/>
            <p:cNvSpPr>
              <a:spLocks/>
            </p:cNvSpPr>
            <p:nvPr/>
          </p:nvSpPr>
          <p:spPr bwMode="auto">
            <a:xfrm>
              <a:off x="1140" y="1262"/>
              <a:ext cx="148" cy="146"/>
            </a:xfrm>
            <a:custGeom>
              <a:avLst/>
              <a:gdLst>
                <a:gd name="T0" fmla="*/ 3 w 344"/>
                <a:gd name="T1" fmla="*/ 7 h 385"/>
                <a:gd name="T2" fmla="*/ 3 w 344"/>
                <a:gd name="T3" fmla="*/ 7 h 385"/>
                <a:gd name="T4" fmla="*/ 2 w 344"/>
                <a:gd name="T5" fmla="*/ 8 h 385"/>
                <a:gd name="T6" fmla="*/ 1 w 344"/>
                <a:gd name="T7" fmla="*/ 8 h 385"/>
                <a:gd name="T8" fmla="*/ 0 w 344"/>
                <a:gd name="T9" fmla="*/ 8 h 385"/>
                <a:gd name="T10" fmla="*/ 0 w 344"/>
                <a:gd name="T11" fmla="*/ 6 h 385"/>
                <a:gd name="T12" fmla="*/ 1 w 344"/>
                <a:gd name="T13" fmla="*/ 5 h 385"/>
                <a:gd name="T14" fmla="*/ 1 w 344"/>
                <a:gd name="T15" fmla="*/ 5 h 385"/>
                <a:gd name="T16" fmla="*/ 3 w 344"/>
                <a:gd name="T17" fmla="*/ 5 h 385"/>
                <a:gd name="T18" fmla="*/ 6 w 344"/>
                <a:gd name="T19" fmla="*/ 2 h 385"/>
                <a:gd name="T20" fmla="*/ 6 w 344"/>
                <a:gd name="T21" fmla="*/ 1 h 385"/>
                <a:gd name="T22" fmla="*/ 6 w 344"/>
                <a:gd name="T23" fmla="*/ 1 h 385"/>
                <a:gd name="T24" fmla="*/ 8 w 344"/>
                <a:gd name="T25" fmla="*/ 1 h 385"/>
                <a:gd name="T26" fmla="*/ 9 w 344"/>
                <a:gd name="T27" fmla="*/ 0 h 385"/>
                <a:gd name="T28" fmla="*/ 10 w 344"/>
                <a:gd name="T29" fmla="*/ 0 h 385"/>
                <a:gd name="T30" fmla="*/ 11 w 344"/>
                <a:gd name="T31" fmla="*/ 0 h 385"/>
                <a:gd name="T32" fmla="*/ 12 w 344"/>
                <a:gd name="T33" fmla="*/ 1 h 385"/>
                <a:gd name="T34" fmla="*/ 12 w 344"/>
                <a:gd name="T35" fmla="*/ 1 h 385"/>
                <a:gd name="T36" fmla="*/ 12 w 344"/>
                <a:gd name="T37" fmla="*/ 1 h 385"/>
                <a:gd name="T38" fmla="*/ 11 w 344"/>
                <a:gd name="T39" fmla="*/ 1 h 385"/>
                <a:gd name="T40" fmla="*/ 10 w 344"/>
                <a:gd name="T41" fmla="*/ 1 h 385"/>
                <a:gd name="T42" fmla="*/ 9 w 344"/>
                <a:gd name="T43" fmla="*/ 2 h 385"/>
                <a:gd name="T44" fmla="*/ 9 w 344"/>
                <a:gd name="T45" fmla="*/ 2 h 385"/>
                <a:gd name="T46" fmla="*/ 8 w 344"/>
                <a:gd name="T47" fmla="*/ 1 h 385"/>
                <a:gd name="T48" fmla="*/ 8 w 344"/>
                <a:gd name="T49" fmla="*/ 2 h 385"/>
                <a:gd name="T50" fmla="*/ 7 w 344"/>
                <a:gd name="T51" fmla="*/ 2 h 385"/>
                <a:gd name="T52" fmla="*/ 6 w 344"/>
                <a:gd name="T53" fmla="*/ 2 h 385"/>
                <a:gd name="T54" fmla="*/ 5 w 344"/>
                <a:gd name="T55" fmla="*/ 3 h 385"/>
                <a:gd name="T56" fmla="*/ 3 w 344"/>
                <a:gd name="T57" fmla="*/ 5 h 385"/>
                <a:gd name="T58" fmla="*/ 4 w 344"/>
                <a:gd name="T59" fmla="*/ 6 h 385"/>
                <a:gd name="T60" fmla="*/ 3 w 344"/>
                <a:gd name="T61" fmla="*/ 7 h 3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4" h="385">
                  <a:moveTo>
                    <a:pt x="104" y="353"/>
                  </a:moveTo>
                  <a:lnTo>
                    <a:pt x="89" y="353"/>
                  </a:lnTo>
                  <a:lnTo>
                    <a:pt x="60" y="384"/>
                  </a:lnTo>
                  <a:lnTo>
                    <a:pt x="45" y="384"/>
                  </a:lnTo>
                  <a:lnTo>
                    <a:pt x="15" y="369"/>
                  </a:lnTo>
                  <a:lnTo>
                    <a:pt x="0" y="276"/>
                  </a:lnTo>
                  <a:lnTo>
                    <a:pt x="30" y="261"/>
                  </a:lnTo>
                  <a:lnTo>
                    <a:pt x="45" y="230"/>
                  </a:lnTo>
                  <a:lnTo>
                    <a:pt x="75" y="215"/>
                  </a:lnTo>
                  <a:lnTo>
                    <a:pt x="164" y="77"/>
                  </a:lnTo>
                  <a:lnTo>
                    <a:pt x="164" y="61"/>
                  </a:lnTo>
                  <a:lnTo>
                    <a:pt x="179" y="46"/>
                  </a:lnTo>
                  <a:lnTo>
                    <a:pt x="239" y="31"/>
                  </a:lnTo>
                  <a:lnTo>
                    <a:pt x="254" y="15"/>
                  </a:lnTo>
                  <a:lnTo>
                    <a:pt x="298" y="15"/>
                  </a:lnTo>
                  <a:lnTo>
                    <a:pt x="328" y="0"/>
                  </a:lnTo>
                  <a:lnTo>
                    <a:pt x="343" y="31"/>
                  </a:lnTo>
                  <a:lnTo>
                    <a:pt x="343" y="46"/>
                  </a:lnTo>
                  <a:lnTo>
                    <a:pt x="343" y="61"/>
                  </a:lnTo>
                  <a:lnTo>
                    <a:pt x="313" y="31"/>
                  </a:lnTo>
                  <a:lnTo>
                    <a:pt x="298" y="46"/>
                  </a:lnTo>
                  <a:lnTo>
                    <a:pt x="283" y="77"/>
                  </a:lnTo>
                  <a:lnTo>
                    <a:pt x="268" y="77"/>
                  </a:lnTo>
                  <a:lnTo>
                    <a:pt x="224" y="61"/>
                  </a:lnTo>
                  <a:lnTo>
                    <a:pt x="224" y="77"/>
                  </a:lnTo>
                  <a:lnTo>
                    <a:pt x="209" y="92"/>
                  </a:lnTo>
                  <a:lnTo>
                    <a:pt x="194" y="92"/>
                  </a:lnTo>
                  <a:lnTo>
                    <a:pt x="149" y="169"/>
                  </a:lnTo>
                  <a:lnTo>
                    <a:pt x="104" y="246"/>
                  </a:lnTo>
                  <a:lnTo>
                    <a:pt x="119" y="307"/>
                  </a:lnTo>
                  <a:lnTo>
                    <a:pt x="104" y="35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57" name="Freeform 114"/>
            <p:cNvSpPr>
              <a:spLocks/>
            </p:cNvSpPr>
            <p:nvPr/>
          </p:nvSpPr>
          <p:spPr bwMode="auto">
            <a:xfrm>
              <a:off x="1153" y="1158"/>
              <a:ext cx="51" cy="53"/>
            </a:xfrm>
            <a:custGeom>
              <a:avLst/>
              <a:gdLst>
                <a:gd name="T0" fmla="*/ 3 w 120"/>
                <a:gd name="T1" fmla="*/ 0 h 140"/>
                <a:gd name="T2" fmla="*/ 4 w 120"/>
                <a:gd name="T3" fmla="*/ 1 h 140"/>
                <a:gd name="T4" fmla="*/ 3 w 120"/>
                <a:gd name="T5" fmla="*/ 2 h 140"/>
                <a:gd name="T6" fmla="*/ 3 w 120"/>
                <a:gd name="T7" fmla="*/ 3 h 140"/>
                <a:gd name="T8" fmla="*/ 1 w 120"/>
                <a:gd name="T9" fmla="*/ 3 h 140"/>
                <a:gd name="T10" fmla="*/ 2 w 120"/>
                <a:gd name="T11" fmla="*/ 2 h 140"/>
                <a:gd name="T12" fmla="*/ 2 w 120"/>
                <a:gd name="T13" fmla="*/ 1 h 140"/>
                <a:gd name="T14" fmla="*/ 1 w 120"/>
                <a:gd name="T15" fmla="*/ 2 h 140"/>
                <a:gd name="T16" fmla="*/ 0 w 120"/>
                <a:gd name="T17" fmla="*/ 2 h 140"/>
                <a:gd name="T18" fmla="*/ 0 w 120"/>
                <a:gd name="T19" fmla="*/ 1 h 140"/>
                <a:gd name="T20" fmla="*/ 0 w 120"/>
                <a:gd name="T21" fmla="*/ 1 h 140"/>
                <a:gd name="T22" fmla="*/ 2 w 120"/>
                <a:gd name="T23" fmla="*/ 1 h 140"/>
                <a:gd name="T24" fmla="*/ 3 w 12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140">
                  <a:moveTo>
                    <a:pt x="74" y="0"/>
                  </a:moveTo>
                  <a:lnTo>
                    <a:pt x="119" y="46"/>
                  </a:lnTo>
                  <a:lnTo>
                    <a:pt x="89" y="77"/>
                  </a:lnTo>
                  <a:lnTo>
                    <a:pt x="74" y="139"/>
                  </a:lnTo>
                  <a:lnTo>
                    <a:pt x="45" y="124"/>
                  </a:lnTo>
                  <a:lnTo>
                    <a:pt x="60" y="77"/>
                  </a:lnTo>
                  <a:lnTo>
                    <a:pt x="60" y="62"/>
                  </a:lnTo>
                  <a:lnTo>
                    <a:pt x="45" y="77"/>
                  </a:lnTo>
                  <a:lnTo>
                    <a:pt x="15" y="77"/>
                  </a:lnTo>
                  <a:lnTo>
                    <a:pt x="0" y="62"/>
                  </a:lnTo>
                  <a:lnTo>
                    <a:pt x="15" y="46"/>
                  </a:lnTo>
                  <a:lnTo>
                    <a:pt x="60" y="31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58" name="Freeform 115"/>
            <p:cNvSpPr>
              <a:spLocks/>
            </p:cNvSpPr>
            <p:nvPr/>
          </p:nvSpPr>
          <p:spPr bwMode="auto">
            <a:xfrm>
              <a:off x="1192" y="1146"/>
              <a:ext cx="45" cy="24"/>
            </a:xfrm>
            <a:custGeom>
              <a:avLst/>
              <a:gdLst>
                <a:gd name="T0" fmla="*/ 0 w 104"/>
                <a:gd name="T1" fmla="*/ 0 h 62"/>
                <a:gd name="T2" fmla="*/ 0 w 104"/>
                <a:gd name="T3" fmla="*/ 1 h 62"/>
                <a:gd name="T4" fmla="*/ 1 w 104"/>
                <a:gd name="T5" fmla="*/ 1 h 62"/>
                <a:gd name="T6" fmla="*/ 3 w 104"/>
                <a:gd name="T7" fmla="*/ 1 h 62"/>
                <a:gd name="T8" fmla="*/ 3 w 104"/>
                <a:gd name="T9" fmla="*/ 0 h 62"/>
                <a:gd name="T10" fmla="*/ 3 w 104"/>
                <a:gd name="T11" fmla="*/ 0 h 62"/>
                <a:gd name="T12" fmla="*/ 0 w 104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62">
                  <a:moveTo>
                    <a:pt x="15" y="15"/>
                  </a:moveTo>
                  <a:lnTo>
                    <a:pt x="0" y="31"/>
                  </a:lnTo>
                  <a:lnTo>
                    <a:pt x="29" y="61"/>
                  </a:lnTo>
                  <a:lnTo>
                    <a:pt x="88" y="61"/>
                  </a:lnTo>
                  <a:lnTo>
                    <a:pt x="103" y="15"/>
                  </a:lnTo>
                  <a:lnTo>
                    <a:pt x="74" y="0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59" name="Freeform 116"/>
            <p:cNvSpPr>
              <a:spLocks/>
            </p:cNvSpPr>
            <p:nvPr/>
          </p:nvSpPr>
          <p:spPr bwMode="auto">
            <a:xfrm>
              <a:off x="1217" y="1174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60" name="Freeform 117"/>
            <p:cNvSpPr>
              <a:spLocks/>
            </p:cNvSpPr>
            <p:nvPr/>
          </p:nvSpPr>
          <p:spPr bwMode="auto">
            <a:xfrm>
              <a:off x="1045" y="1600"/>
              <a:ext cx="159" cy="133"/>
            </a:xfrm>
            <a:custGeom>
              <a:avLst/>
              <a:gdLst>
                <a:gd name="T0" fmla="*/ 4 w 374"/>
                <a:gd name="T1" fmla="*/ 0 h 355"/>
                <a:gd name="T2" fmla="*/ 4 w 374"/>
                <a:gd name="T3" fmla="*/ 1 h 355"/>
                <a:gd name="T4" fmla="*/ 4 w 374"/>
                <a:gd name="T5" fmla="*/ 2 h 355"/>
                <a:gd name="T6" fmla="*/ 3 w 374"/>
                <a:gd name="T7" fmla="*/ 2 h 355"/>
                <a:gd name="T8" fmla="*/ 3 w 374"/>
                <a:gd name="T9" fmla="*/ 2 h 355"/>
                <a:gd name="T10" fmla="*/ 0 w 374"/>
                <a:gd name="T11" fmla="*/ 3 h 355"/>
                <a:gd name="T12" fmla="*/ 0 w 374"/>
                <a:gd name="T13" fmla="*/ 4 h 355"/>
                <a:gd name="T14" fmla="*/ 2 w 374"/>
                <a:gd name="T15" fmla="*/ 4 h 355"/>
                <a:gd name="T16" fmla="*/ 6 w 374"/>
                <a:gd name="T17" fmla="*/ 7 h 355"/>
                <a:gd name="T18" fmla="*/ 6 w 374"/>
                <a:gd name="T19" fmla="*/ 7 h 355"/>
                <a:gd name="T20" fmla="*/ 7 w 374"/>
                <a:gd name="T21" fmla="*/ 7 h 355"/>
                <a:gd name="T22" fmla="*/ 9 w 374"/>
                <a:gd name="T23" fmla="*/ 7 h 355"/>
                <a:gd name="T24" fmla="*/ 9 w 374"/>
                <a:gd name="T25" fmla="*/ 6 h 355"/>
                <a:gd name="T26" fmla="*/ 12 w 374"/>
                <a:gd name="T27" fmla="*/ 6 h 355"/>
                <a:gd name="T28" fmla="*/ 11 w 374"/>
                <a:gd name="T29" fmla="*/ 5 h 355"/>
                <a:gd name="T30" fmla="*/ 10 w 374"/>
                <a:gd name="T31" fmla="*/ 4 h 355"/>
                <a:gd name="T32" fmla="*/ 10 w 374"/>
                <a:gd name="T33" fmla="*/ 4 h 355"/>
                <a:gd name="T34" fmla="*/ 10 w 374"/>
                <a:gd name="T35" fmla="*/ 3 h 355"/>
                <a:gd name="T36" fmla="*/ 10 w 374"/>
                <a:gd name="T37" fmla="*/ 2 h 355"/>
                <a:gd name="T38" fmla="*/ 10 w 374"/>
                <a:gd name="T39" fmla="*/ 2 h 355"/>
                <a:gd name="T40" fmla="*/ 9 w 374"/>
                <a:gd name="T41" fmla="*/ 1 h 355"/>
                <a:gd name="T42" fmla="*/ 9 w 374"/>
                <a:gd name="T43" fmla="*/ 1 h 355"/>
                <a:gd name="T44" fmla="*/ 10 w 374"/>
                <a:gd name="T45" fmla="*/ 0 h 355"/>
                <a:gd name="T46" fmla="*/ 10 w 374"/>
                <a:gd name="T47" fmla="*/ 0 h 355"/>
                <a:gd name="T48" fmla="*/ 8 w 374"/>
                <a:gd name="T49" fmla="*/ 0 h 355"/>
                <a:gd name="T50" fmla="*/ 8 w 374"/>
                <a:gd name="T51" fmla="*/ 0 h 355"/>
                <a:gd name="T52" fmla="*/ 4 w 374"/>
                <a:gd name="T53" fmla="*/ 0 h 3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4" h="355">
                  <a:moveTo>
                    <a:pt x="119" y="31"/>
                  </a:moveTo>
                  <a:lnTo>
                    <a:pt x="119" y="62"/>
                  </a:lnTo>
                  <a:lnTo>
                    <a:pt x="134" y="92"/>
                  </a:lnTo>
                  <a:lnTo>
                    <a:pt x="90" y="92"/>
                  </a:lnTo>
                  <a:lnTo>
                    <a:pt x="90" y="123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60" y="231"/>
                  </a:lnTo>
                  <a:lnTo>
                    <a:pt x="194" y="339"/>
                  </a:lnTo>
                  <a:lnTo>
                    <a:pt x="194" y="354"/>
                  </a:lnTo>
                  <a:lnTo>
                    <a:pt x="224" y="354"/>
                  </a:lnTo>
                  <a:lnTo>
                    <a:pt x="254" y="339"/>
                  </a:lnTo>
                  <a:lnTo>
                    <a:pt x="269" y="323"/>
                  </a:lnTo>
                  <a:lnTo>
                    <a:pt x="373" y="277"/>
                  </a:lnTo>
                  <a:lnTo>
                    <a:pt x="328" y="246"/>
                  </a:lnTo>
                  <a:lnTo>
                    <a:pt x="313" y="215"/>
                  </a:lnTo>
                  <a:lnTo>
                    <a:pt x="313" y="185"/>
                  </a:lnTo>
                  <a:lnTo>
                    <a:pt x="313" y="169"/>
                  </a:lnTo>
                  <a:lnTo>
                    <a:pt x="313" y="123"/>
                  </a:lnTo>
                  <a:lnTo>
                    <a:pt x="313" y="92"/>
                  </a:lnTo>
                  <a:lnTo>
                    <a:pt x="283" y="77"/>
                  </a:lnTo>
                  <a:lnTo>
                    <a:pt x="283" y="46"/>
                  </a:lnTo>
                  <a:lnTo>
                    <a:pt x="298" y="31"/>
                  </a:lnTo>
                  <a:lnTo>
                    <a:pt x="298" y="0"/>
                  </a:lnTo>
                  <a:lnTo>
                    <a:pt x="239" y="15"/>
                  </a:lnTo>
                  <a:lnTo>
                    <a:pt x="239" y="0"/>
                  </a:lnTo>
                  <a:lnTo>
                    <a:pt x="119" y="3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61" name="Freeform 118"/>
            <p:cNvSpPr>
              <a:spLocks/>
            </p:cNvSpPr>
            <p:nvPr/>
          </p:nvSpPr>
          <p:spPr bwMode="auto">
            <a:xfrm>
              <a:off x="980" y="1668"/>
              <a:ext cx="65" cy="47"/>
            </a:xfrm>
            <a:custGeom>
              <a:avLst/>
              <a:gdLst>
                <a:gd name="T0" fmla="*/ 0 w 150"/>
                <a:gd name="T1" fmla="*/ 3 h 124"/>
                <a:gd name="T2" fmla="*/ 2 w 150"/>
                <a:gd name="T3" fmla="*/ 3 h 124"/>
                <a:gd name="T4" fmla="*/ 2 w 150"/>
                <a:gd name="T5" fmla="*/ 2 h 124"/>
                <a:gd name="T6" fmla="*/ 3 w 150"/>
                <a:gd name="T7" fmla="*/ 2 h 124"/>
                <a:gd name="T8" fmla="*/ 3 w 150"/>
                <a:gd name="T9" fmla="*/ 1 h 124"/>
                <a:gd name="T10" fmla="*/ 5 w 150"/>
                <a:gd name="T11" fmla="*/ 1 h 124"/>
                <a:gd name="T12" fmla="*/ 5 w 150"/>
                <a:gd name="T13" fmla="*/ 0 h 124"/>
                <a:gd name="T14" fmla="*/ 3 w 150"/>
                <a:gd name="T15" fmla="*/ 0 h 124"/>
                <a:gd name="T16" fmla="*/ 2 w 150"/>
                <a:gd name="T17" fmla="*/ 1 h 124"/>
                <a:gd name="T18" fmla="*/ 0 w 150"/>
                <a:gd name="T19" fmla="*/ 3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" h="124">
                  <a:moveTo>
                    <a:pt x="0" y="123"/>
                  </a:moveTo>
                  <a:lnTo>
                    <a:pt x="60" y="123"/>
                  </a:lnTo>
                  <a:lnTo>
                    <a:pt x="60" y="92"/>
                  </a:lnTo>
                  <a:lnTo>
                    <a:pt x="75" y="92"/>
                  </a:lnTo>
                  <a:lnTo>
                    <a:pt x="75" y="46"/>
                  </a:lnTo>
                  <a:lnTo>
                    <a:pt x="149" y="46"/>
                  </a:lnTo>
                  <a:lnTo>
                    <a:pt x="149" y="0"/>
                  </a:lnTo>
                  <a:lnTo>
                    <a:pt x="75" y="0"/>
                  </a:lnTo>
                  <a:lnTo>
                    <a:pt x="45" y="31"/>
                  </a:lnTo>
                  <a:lnTo>
                    <a:pt x="0" y="123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62" name="Freeform 119"/>
            <p:cNvSpPr>
              <a:spLocks/>
            </p:cNvSpPr>
            <p:nvPr/>
          </p:nvSpPr>
          <p:spPr bwMode="auto">
            <a:xfrm>
              <a:off x="1012" y="1605"/>
              <a:ext cx="90" cy="65"/>
            </a:xfrm>
            <a:custGeom>
              <a:avLst/>
              <a:gdLst>
                <a:gd name="T0" fmla="*/ 0 w 211"/>
                <a:gd name="T1" fmla="*/ 4 h 170"/>
                <a:gd name="T2" fmla="*/ 3 w 211"/>
                <a:gd name="T3" fmla="*/ 4 h 170"/>
                <a:gd name="T4" fmla="*/ 3 w 211"/>
                <a:gd name="T5" fmla="*/ 3 h 170"/>
                <a:gd name="T6" fmla="*/ 6 w 211"/>
                <a:gd name="T7" fmla="*/ 2 h 170"/>
                <a:gd name="T8" fmla="*/ 6 w 211"/>
                <a:gd name="T9" fmla="*/ 2 h 170"/>
                <a:gd name="T10" fmla="*/ 7 w 211"/>
                <a:gd name="T11" fmla="*/ 2 h 170"/>
                <a:gd name="T12" fmla="*/ 6 w 211"/>
                <a:gd name="T13" fmla="*/ 1 h 170"/>
                <a:gd name="T14" fmla="*/ 6 w 211"/>
                <a:gd name="T15" fmla="*/ 0 h 170"/>
                <a:gd name="T16" fmla="*/ 6 w 211"/>
                <a:gd name="T17" fmla="*/ 0 h 170"/>
                <a:gd name="T18" fmla="*/ 5 w 211"/>
                <a:gd name="T19" fmla="*/ 0 h 170"/>
                <a:gd name="T20" fmla="*/ 5 w 211"/>
                <a:gd name="T21" fmla="*/ 0 h 170"/>
                <a:gd name="T22" fmla="*/ 3 w 211"/>
                <a:gd name="T23" fmla="*/ 1 h 170"/>
                <a:gd name="T24" fmla="*/ 3 w 211"/>
                <a:gd name="T25" fmla="*/ 1 h 170"/>
                <a:gd name="T26" fmla="*/ 1 w 211"/>
                <a:gd name="T27" fmla="*/ 3 h 170"/>
                <a:gd name="T28" fmla="*/ 0 w 211"/>
                <a:gd name="T29" fmla="*/ 4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1" h="170">
                  <a:moveTo>
                    <a:pt x="0" y="169"/>
                  </a:moveTo>
                  <a:lnTo>
                    <a:pt x="75" y="169"/>
                  </a:lnTo>
                  <a:lnTo>
                    <a:pt x="75" y="154"/>
                  </a:lnTo>
                  <a:lnTo>
                    <a:pt x="165" y="108"/>
                  </a:lnTo>
                  <a:lnTo>
                    <a:pt x="165" y="77"/>
                  </a:lnTo>
                  <a:lnTo>
                    <a:pt x="210" y="77"/>
                  </a:lnTo>
                  <a:lnTo>
                    <a:pt x="195" y="46"/>
                  </a:lnTo>
                  <a:lnTo>
                    <a:pt x="195" y="15"/>
                  </a:lnTo>
                  <a:lnTo>
                    <a:pt x="165" y="0"/>
                  </a:lnTo>
                  <a:lnTo>
                    <a:pt x="135" y="15"/>
                  </a:lnTo>
                  <a:lnTo>
                    <a:pt x="135" y="0"/>
                  </a:lnTo>
                  <a:lnTo>
                    <a:pt x="105" y="31"/>
                  </a:lnTo>
                  <a:lnTo>
                    <a:pt x="90" y="46"/>
                  </a:lnTo>
                  <a:lnTo>
                    <a:pt x="45" y="123"/>
                  </a:lnTo>
                  <a:lnTo>
                    <a:pt x="0" y="169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63" name="Freeform 120"/>
            <p:cNvSpPr>
              <a:spLocks/>
            </p:cNvSpPr>
            <p:nvPr/>
          </p:nvSpPr>
          <p:spPr bwMode="auto">
            <a:xfrm>
              <a:off x="1077" y="1478"/>
              <a:ext cx="90" cy="69"/>
            </a:xfrm>
            <a:custGeom>
              <a:avLst/>
              <a:gdLst>
                <a:gd name="T0" fmla="*/ 2 w 210"/>
                <a:gd name="T1" fmla="*/ 3 h 185"/>
                <a:gd name="T2" fmla="*/ 3 w 210"/>
                <a:gd name="T3" fmla="*/ 4 h 185"/>
                <a:gd name="T4" fmla="*/ 3 w 210"/>
                <a:gd name="T5" fmla="*/ 3 h 185"/>
                <a:gd name="T6" fmla="*/ 4 w 210"/>
                <a:gd name="T7" fmla="*/ 4 h 185"/>
                <a:gd name="T8" fmla="*/ 4 w 210"/>
                <a:gd name="T9" fmla="*/ 3 h 185"/>
                <a:gd name="T10" fmla="*/ 5 w 210"/>
                <a:gd name="T11" fmla="*/ 3 h 185"/>
                <a:gd name="T12" fmla="*/ 6 w 210"/>
                <a:gd name="T13" fmla="*/ 3 h 185"/>
                <a:gd name="T14" fmla="*/ 7 w 210"/>
                <a:gd name="T15" fmla="*/ 3 h 185"/>
                <a:gd name="T16" fmla="*/ 6 w 210"/>
                <a:gd name="T17" fmla="*/ 2 h 185"/>
                <a:gd name="T18" fmla="*/ 6 w 210"/>
                <a:gd name="T19" fmla="*/ 2 h 185"/>
                <a:gd name="T20" fmla="*/ 6 w 210"/>
                <a:gd name="T21" fmla="*/ 2 h 185"/>
                <a:gd name="T22" fmla="*/ 6 w 210"/>
                <a:gd name="T23" fmla="*/ 2 h 185"/>
                <a:gd name="T24" fmla="*/ 7 w 210"/>
                <a:gd name="T25" fmla="*/ 1 h 185"/>
                <a:gd name="T26" fmla="*/ 7 w 210"/>
                <a:gd name="T27" fmla="*/ 1 h 185"/>
                <a:gd name="T28" fmla="*/ 6 w 210"/>
                <a:gd name="T29" fmla="*/ 0 h 185"/>
                <a:gd name="T30" fmla="*/ 5 w 210"/>
                <a:gd name="T31" fmla="*/ 0 h 185"/>
                <a:gd name="T32" fmla="*/ 4 w 210"/>
                <a:gd name="T33" fmla="*/ 0 h 185"/>
                <a:gd name="T34" fmla="*/ 3 w 210"/>
                <a:gd name="T35" fmla="*/ 0 h 185"/>
                <a:gd name="T36" fmla="*/ 3 w 210"/>
                <a:gd name="T37" fmla="*/ 0 h 185"/>
                <a:gd name="T38" fmla="*/ 3 w 210"/>
                <a:gd name="T39" fmla="*/ 1 h 185"/>
                <a:gd name="T40" fmla="*/ 1 w 210"/>
                <a:gd name="T41" fmla="*/ 0 h 185"/>
                <a:gd name="T42" fmla="*/ 1 w 210"/>
                <a:gd name="T43" fmla="*/ 1 h 185"/>
                <a:gd name="T44" fmla="*/ 1 w 210"/>
                <a:gd name="T45" fmla="*/ 1 h 185"/>
                <a:gd name="T46" fmla="*/ 0 w 210"/>
                <a:gd name="T47" fmla="*/ 1 h 185"/>
                <a:gd name="T48" fmla="*/ 0 w 210"/>
                <a:gd name="T49" fmla="*/ 1 h 185"/>
                <a:gd name="T50" fmla="*/ 1 w 210"/>
                <a:gd name="T51" fmla="*/ 1 h 185"/>
                <a:gd name="T52" fmla="*/ 2 w 210"/>
                <a:gd name="T53" fmla="*/ 2 h 185"/>
                <a:gd name="T54" fmla="*/ 2 w 210"/>
                <a:gd name="T55" fmla="*/ 3 h 1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0" h="185">
                  <a:moveTo>
                    <a:pt x="60" y="169"/>
                  </a:moveTo>
                  <a:lnTo>
                    <a:pt x="90" y="184"/>
                  </a:lnTo>
                  <a:lnTo>
                    <a:pt x="90" y="169"/>
                  </a:lnTo>
                  <a:lnTo>
                    <a:pt x="134" y="184"/>
                  </a:lnTo>
                  <a:lnTo>
                    <a:pt x="134" y="169"/>
                  </a:lnTo>
                  <a:lnTo>
                    <a:pt x="149" y="169"/>
                  </a:lnTo>
                  <a:lnTo>
                    <a:pt x="194" y="169"/>
                  </a:lnTo>
                  <a:lnTo>
                    <a:pt x="209" y="153"/>
                  </a:lnTo>
                  <a:lnTo>
                    <a:pt x="194" y="123"/>
                  </a:lnTo>
                  <a:lnTo>
                    <a:pt x="194" y="107"/>
                  </a:lnTo>
                  <a:lnTo>
                    <a:pt x="179" y="107"/>
                  </a:lnTo>
                  <a:lnTo>
                    <a:pt x="179" y="92"/>
                  </a:lnTo>
                  <a:lnTo>
                    <a:pt x="209" y="61"/>
                  </a:lnTo>
                  <a:lnTo>
                    <a:pt x="209" y="46"/>
                  </a:lnTo>
                  <a:lnTo>
                    <a:pt x="179" y="15"/>
                  </a:lnTo>
                  <a:lnTo>
                    <a:pt x="149" y="15"/>
                  </a:lnTo>
                  <a:lnTo>
                    <a:pt x="119" y="0"/>
                  </a:lnTo>
                  <a:lnTo>
                    <a:pt x="105" y="0"/>
                  </a:lnTo>
                  <a:lnTo>
                    <a:pt x="105" y="15"/>
                  </a:lnTo>
                  <a:lnTo>
                    <a:pt x="75" y="46"/>
                  </a:lnTo>
                  <a:lnTo>
                    <a:pt x="45" y="31"/>
                  </a:lnTo>
                  <a:lnTo>
                    <a:pt x="45" y="46"/>
                  </a:lnTo>
                  <a:lnTo>
                    <a:pt x="30" y="46"/>
                  </a:lnTo>
                  <a:lnTo>
                    <a:pt x="15" y="46"/>
                  </a:lnTo>
                  <a:lnTo>
                    <a:pt x="0" y="61"/>
                  </a:lnTo>
                  <a:lnTo>
                    <a:pt x="45" y="77"/>
                  </a:lnTo>
                  <a:lnTo>
                    <a:pt x="60" y="123"/>
                  </a:lnTo>
                  <a:lnTo>
                    <a:pt x="60" y="169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64" name="Freeform 121"/>
            <p:cNvSpPr>
              <a:spLocks/>
            </p:cNvSpPr>
            <p:nvPr/>
          </p:nvSpPr>
          <p:spPr bwMode="auto">
            <a:xfrm>
              <a:off x="1173" y="1547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65" name="Freeform 122"/>
            <p:cNvSpPr>
              <a:spLocks/>
            </p:cNvSpPr>
            <p:nvPr/>
          </p:nvSpPr>
          <p:spPr bwMode="auto">
            <a:xfrm>
              <a:off x="1045" y="1535"/>
              <a:ext cx="90" cy="65"/>
            </a:xfrm>
            <a:custGeom>
              <a:avLst/>
              <a:gdLst>
                <a:gd name="T0" fmla="*/ 2 w 210"/>
                <a:gd name="T1" fmla="*/ 4 h 170"/>
                <a:gd name="T2" fmla="*/ 3 w 210"/>
                <a:gd name="T3" fmla="*/ 3 h 170"/>
                <a:gd name="T4" fmla="*/ 3 w 210"/>
                <a:gd name="T5" fmla="*/ 3 h 170"/>
                <a:gd name="T6" fmla="*/ 4 w 210"/>
                <a:gd name="T7" fmla="*/ 3 h 170"/>
                <a:gd name="T8" fmla="*/ 4 w 210"/>
                <a:gd name="T9" fmla="*/ 3 h 170"/>
                <a:gd name="T10" fmla="*/ 5 w 210"/>
                <a:gd name="T11" fmla="*/ 3 h 170"/>
                <a:gd name="T12" fmla="*/ 6 w 210"/>
                <a:gd name="T13" fmla="*/ 2 h 170"/>
                <a:gd name="T14" fmla="*/ 5 w 210"/>
                <a:gd name="T15" fmla="*/ 2 h 170"/>
                <a:gd name="T16" fmla="*/ 6 w 210"/>
                <a:gd name="T17" fmla="*/ 1 h 170"/>
                <a:gd name="T18" fmla="*/ 7 w 210"/>
                <a:gd name="T19" fmla="*/ 1 h 170"/>
                <a:gd name="T20" fmla="*/ 7 w 210"/>
                <a:gd name="T21" fmla="*/ 1 h 170"/>
                <a:gd name="T22" fmla="*/ 6 w 210"/>
                <a:gd name="T23" fmla="*/ 0 h 170"/>
                <a:gd name="T24" fmla="*/ 6 w 210"/>
                <a:gd name="T25" fmla="*/ 1 h 170"/>
                <a:gd name="T26" fmla="*/ 4 w 210"/>
                <a:gd name="T27" fmla="*/ 0 h 170"/>
                <a:gd name="T28" fmla="*/ 4 w 210"/>
                <a:gd name="T29" fmla="*/ 0 h 170"/>
                <a:gd name="T30" fmla="*/ 1 w 210"/>
                <a:gd name="T31" fmla="*/ 0 h 170"/>
                <a:gd name="T32" fmla="*/ 0 w 210"/>
                <a:gd name="T33" fmla="*/ 0 h 170"/>
                <a:gd name="T34" fmla="*/ 0 w 210"/>
                <a:gd name="T35" fmla="*/ 1 h 170"/>
                <a:gd name="T36" fmla="*/ 1 w 210"/>
                <a:gd name="T37" fmla="*/ 1 h 170"/>
                <a:gd name="T38" fmla="*/ 1 w 210"/>
                <a:gd name="T39" fmla="*/ 2 h 170"/>
                <a:gd name="T40" fmla="*/ 1 w 210"/>
                <a:gd name="T41" fmla="*/ 3 h 170"/>
                <a:gd name="T42" fmla="*/ 1 w 210"/>
                <a:gd name="T43" fmla="*/ 3 h 170"/>
                <a:gd name="T44" fmla="*/ 1 w 210"/>
                <a:gd name="T45" fmla="*/ 3 h 170"/>
                <a:gd name="T46" fmla="*/ 2 w 210"/>
                <a:gd name="T47" fmla="*/ 4 h 1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0" h="170">
                  <a:moveTo>
                    <a:pt x="60" y="169"/>
                  </a:moveTo>
                  <a:lnTo>
                    <a:pt x="90" y="154"/>
                  </a:lnTo>
                  <a:lnTo>
                    <a:pt x="105" y="154"/>
                  </a:lnTo>
                  <a:lnTo>
                    <a:pt x="119" y="154"/>
                  </a:lnTo>
                  <a:lnTo>
                    <a:pt x="134" y="138"/>
                  </a:lnTo>
                  <a:lnTo>
                    <a:pt x="149" y="138"/>
                  </a:lnTo>
                  <a:lnTo>
                    <a:pt x="164" y="108"/>
                  </a:lnTo>
                  <a:lnTo>
                    <a:pt x="149" y="92"/>
                  </a:lnTo>
                  <a:lnTo>
                    <a:pt x="179" y="61"/>
                  </a:lnTo>
                  <a:lnTo>
                    <a:pt x="209" y="46"/>
                  </a:lnTo>
                  <a:lnTo>
                    <a:pt x="209" y="31"/>
                  </a:lnTo>
                  <a:lnTo>
                    <a:pt x="164" y="15"/>
                  </a:lnTo>
                  <a:lnTo>
                    <a:pt x="164" y="31"/>
                  </a:lnTo>
                  <a:lnTo>
                    <a:pt x="134" y="15"/>
                  </a:lnTo>
                  <a:lnTo>
                    <a:pt x="119" y="15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45" y="46"/>
                  </a:lnTo>
                  <a:lnTo>
                    <a:pt x="30" y="108"/>
                  </a:lnTo>
                  <a:lnTo>
                    <a:pt x="30" y="123"/>
                  </a:lnTo>
                  <a:lnTo>
                    <a:pt x="30" y="154"/>
                  </a:lnTo>
                  <a:lnTo>
                    <a:pt x="45" y="154"/>
                  </a:lnTo>
                  <a:lnTo>
                    <a:pt x="60" y="169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66" name="Freeform 123"/>
            <p:cNvSpPr>
              <a:spLocks/>
            </p:cNvSpPr>
            <p:nvPr/>
          </p:nvSpPr>
          <p:spPr bwMode="auto">
            <a:xfrm>
              <a:off x="1121" y="1570"/>
              <a:ext cx="14" cy="7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1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15" y="16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67" name="Freeform 124"/>
            <p:cNvSpPr>
              <a:spLocks/>
            </p:cNvSpPr>
            <p:nvPr/>
          </p:nvSpPr>
          <p:spPr bwMode="auto">
            <a:xfrm>
              <a:off x="1045" y="1552"/>
              <a:ext cx="19" cy="42"/>
            </a:xfrm>
            <a:custGeom>
              <a:avLst/>
              <a:gdLst>
                <a:gd name="T0" fmla="*/ 0 w 46"/>
                <a:gd name="T1" fmla="*/ 0 h 108"/>
                <a:gd name="T2" fmla="*/ 0 w 46"/>
                <a:gd name="T3" fmla="*/ 2 h 108"/>
                <a:gd name="T4" fmla="*/ 0 w 46"/>
                <a:gd name="T5" fmla="*/ 2 h 108"/>
                <a:gd name="T6" fmla="*/ 0 w 46"/>
                <a:gd name="T7" fmla="*/ 2 h 108"/>
                <a:gd name="T8" fmla="*/ 1 w 46"/>
                <a:gd name="T9" fmla="*/ 2 h 108"/>
                <a:gd name="T10" fmla="*/ 1 w 46"/>
                <a:gd name="T11" fmla="*/ 2 h 108"/>
                <a:gd name="T12" fmla="*/ 1 w 46"/>
                <a:gd name="T13" fmla="*/ 2 h 108"/>
                <a:gd name="T14" fmla="*/ 1 w 46"/>
                <a:gd name="T15" fmla="*/ 0 h 108"/>
                <a:gd name="T16" fmla="*/ 0 w 46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08">
                  <a:moveTo>
                    <a:pt x="0" y="0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0" y="107"/>
                  </a:lnTo>
                  <a:lnTo>
                    <a:pt x="30" y="107"/>
                  </a:lnTo>
                  <a:lnTo>
                    <a:pt x="30" y="76"/>
                  </a:lnTo>
                  <a:lnTo>
                    <a:pt x="30" y="61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68" name="Freeform 125"/>
            <p:cNvSpPr>
              <a:spLocks/>
            </p:cNvSpPr>
            <p:nvPr/>
          </p:nvSpPr>
          <p:spPr bwMode="auto">
            <a:xfrm>
              <a:off x="1128" y="1466"/>
              <a:ext cx="26" cy="18"/>
            </a:xfrm>
            <a:custGeom>
              <a:avLst/>
              <a:gdLst>
                <a:gd name="T0" fmla="*/ 1 w 61"/>
                <a:gd name="T1" fmla="*/ 1 h 47"/>
                <a:gd name="T2" fmla="*/ 2 w 61"/>
                <a:gd name="T3" fmla="*/ 1 h 47"/>
                <a:gd name="T4" fmla="*/ 1 w 61"/>
                <a:gd name="T5" fmla="*/ 1 h 47"/>
                <a:gd name="T6" fmla="*/ 0 w 61"/>
                <a:gd name="T7" fmla="*/ 1 h 47"/>
                <a:gd name="T8" fmla="*/ 0 w 61"/>
                <a:gd name="T9" fmla="*/ 0 h 47"/>
                <a:gd name="T10" fmla="*/ 1 w 61"/>
                <a:gd name="T11" fmla="*/ 0 h 47"/>
                <a:gd name="T12" fmla="*/ 1 w 61"/>
                <a:gd name="T13" fmla="*/ 0 h 47"/>
                <a:gd name="T14" fmla="*/ 2 w 61"/>
                <a:gd name="T15" fmla="*/ 0 h 47"/>
                <a:gd name="T16" fmla="*/ 2 w 61"/>
                <a:gd name="T17" fmla="*/ 1 h 47"/>
                <a:gd name="T18" fmla="*/ 1 w 61"/>
                <a:gd name="T19" fmla="*/ 1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47">
                  <a:moveTo>
                    <a:pt x="45" y="46"/>
                  </a:moveTo>
                  <a:lnTo>
                    <a:pt x="60" y="46"/>
                  </a:lnTo>
                  <a:lnTo>
                    <a:pt x="30" y="46"/>
                  </a:lnTo>
                  <a:lnTo>
                    <a:pt x="0" y="31"/>
                  </a:lnTo>
                  <a:lnTo>
                    <a:pt x="15" y="15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0" y="31"/>
                  </a:lnTo>
                  <a:lnTo>
                    <a:pt x="45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69" name="Freeform 126"/>
            <p:cNvSpPr>
              <a:spLocks/>
            </p:cNvSpPr>
            <p:nvPr/>
          </p:nvSpPr>
          <p:spPr bwMode="auto">
            <a:xfrm>
              <a:off x="1134" y="1453"/>
              <a:ext cx="26" cy="19"/>
            </a:xfrm>
            <a:custGeom>
              <a:avLst/>
              <a:gdLst>
                <a:gd name="T0" fmla="*/ 0 w 60"/>
                <a:gd name="T1" fmla="*/ 1 h 48"/>
                <a:gd name="T2" fmla="*/ 0 w 60"/>
                <a:gd name="T3" fmla="*/ 1 h 48"/>
                <a:gd name="T4" fmla="*/ 1 w 60"/>
                <a:gd name="T5" fmla="*/ 1 h 48"/>
                <a:gd name="T6" fmla="*/ 1 w 60"/>
                <a:gd name="T7" fmla="*/ 1 h 48"/>
                <a:gd name="T8" fmla="*/ 2 w 60"/>
                <a:gd name="T9" fmla="*/ 0 h 48"/>
                <a:gd name="T10" fmla="*/ 2 w 60"/>
                <a:gd name="T11" fmla="*/ 0 h 48"/>
                <a:gd name="T12" fmla="*/ 1 w 60"/>
                <a:gd name="T13" fmla="*/ 0 h 48"/>
                <a:gd name="T14" fmla="*/ 0 w 60"/>
                <a:gd name="T15" fmla="*/ 0 h 48"/>
                <a:gd name="T16" fmla="*/ 0 w 60"/>
                <a:gd name="T17" fmla="*/ 1 h 48"/>
                <a:gd name="T18" fmla="*/ 0 w 60"/>
                <a:gd name="T19" fmla="*/ 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48">
                  <a:moveTo>
                    <a:pt x="0" y="47"/>
                  </a:moveTo>
                  <a:lnTo>
                    <a:pt x="15" y="47"/>
                  </a:lnTo>
                  <a:lnTo>
                    <a:pt x="30" y="31"/>
                  </a:lnTo>
                  <a:lnTo>
                    <a:pt x="44" y="47"/>
                  </a:lnTo>
                  <a:lnTo>
                    <a:pt x="59" y="16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0" y="4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70" name="Freeform 127"/>
            <p:cNvSpPr>
              <a:spLocks/>
            </p:cNvSpPr>
            <p:nvPr/>
          </p:nvSpPr>
          <p:spPr bwMode="auto">
            <a:xfrm>
              <a:off x="1071" y="1401"/>
              <a:ext cx="50" cy="83"/>
            </a:xfrm>
            <a:custGeom>
              <a:avLst/>
              <a:gdLst>
                <a:gd name="T0" fmla="*/ 1 w 121"/>
                <a:gd name="T1" fmla="*/ 0 h 217"/>
                <a:gd name="T2" fmla="*/ 0 w 121"/>
                <a:gd name="T3" fmla="*/ 0 h 217"/>
                <a:gd name="T4" fmla="*/ 0 w 121"/>
                <a:gd name="T5" fmla="*/ 0 h 217"/>
                <a:gd name="T6" fmla="*/ 0 w 121"/>
                <a:gd name="T7" fmla="*/ 1 h 217"/>
                <a:gd name="T8" fmla="*/ 0 w 121"/>
                <a:gd name="T9" fmla="*/ 2 h 217"/>
                <a:gd name="T10" fmla="*/ 0 w 121"/>
                <a:gd name="T11" fmla="*/ 2 h 217"/>
                <a:gd name="T12" fmla="*/ 0 w 121"/>
                <a:gd name="T13" fmla="*/ 2 h 217"/>
                <a:gd name="T14" fmla="*/ 1 w 121"/>
                <a:gd name="T15" fmla="*/ 2 h 217"/>
                <a:gd name="T16" fmla="*/ 1 w 121"/>
                <a:gd name="T17" fmla="*/ 2 h 217"/>
                <a:gd name="T18" fmla="*/ 1 w 121"/>
                <a:gd name="T19" fmla="*/ 3 h 217"/>
                <a:gd name="T20" fmla="*/ 1 w 121"/>
                <a:gd name="T21" fmla="*/ 3 h 217"/>
                <a:gd name="T22" fmla="*/ 1 w 121"/>
                <a:gd name="T23" fmla="*/ 3 h 217"/>
                <a:gd name="T24" fmla="*/ 0 w 121"/>
                <a:gd name="T25" fmla="*/ 4 h 217"/>
                <a:gd name="T26" fmla="*/ 1 w 121"/>
                <a:gd name="T27" fmla="*/ 4 h 217"/>
                <a:gd name="T28" fmla="*/ 1 w 121"/>
                <a:gd name="T29" fmla="*/ 4 h 217"/>
                <a:gd name="T30" fmla="*/ 1 w 121"/>
                <a:gd name="T31" fmla="*/ 4 h 217"/>
                <a:gd name="T32" fmla="*/ 0 w 121"/>
                <a:gd name="T33" fmla="*/ 5 h 217"/>
                <a:gd name="T34" fmla="*/ 0 w 121"/>
                <a:gd name="T35" fmla="*/ 5 h 217"/>
                <a:gd name="T36" fmla="*/ 1 w 121"/>
                <a:gd name="T37" fmla="*/ 4 h 217"/>
                <a:gd name="T38" fmla="*/ 2 w 121"/>
                <a:gd name="T39" fmla="*/ 4 h 217"/>
                <a:gd name="T40" fmla="*/ 3 w 121"/>
                <a:gd name="T41" fmla="*/ 4 h 217"/>
                <a:gd name="T42" fmla="*/ 4 w 121"/>
                <a:gd name="T43" fmla="*/ 4 h 217"/>
                <a:gd name="T44" fmla="*/ 3 w 121"/>
                <a:gd name="T45" fmla="*/ 4 h 217"/>
                <a:gd name="T46" fmla="*/ 4 w 121"/>
                <a:gd name="T47" fmla="*/ 4 h 217"/>
                <a:gd name="T48" fmla="*/ 4 w 121"/>
                <a:gd name="T49" fmla="*/ 3 h 217"/>
                <a:gd name="T50" fmla="*/ 4 w 121"/>
                <a:gd name="T51" fmla="*/ 3 h 217"/>
                <a:gd name="T52" fmla="*/ 3 w 121"/>
                <a:gd name="T53" fmla="*/ 3 h 217"/>
                <a:gd name="T54" fmla="*/ 2 w 121"/>
                <a:gd name="T55" fmla="*/ 1 h 217"/>
                <a:gd name="T56" fmla="*/ 1 w 121"/>
                <a:gd name="T57" fmla="*/ 1 h 217"/>
                <a:gd name="T58" fmla="*/ 2 w 121"/>
                <a:gd name="T59" fmla="*/ 1 h 217"/>
                <a:gd name="T60" fmla="*/ 1 w 121"/>
                <a:gd name="T61" fmla="*/ 1 h 217"/>
                <a:gd name="T62" fmla="*/ 1 w 121"/>
                <a:gd name="T63" fmla="*/ 0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1" h="217">
                  <a:moveTo>
                    <a:pt x="45" y="0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15" y="62"/>
                  </a:lnTo>
                  <a:lnTo>
                    <a:pt x="15" y="77"/>
                  </a:lnTo>
                  <a:lnTo>
                    <a:pt x="15" y="93"/>
                  </a:lnTo>
                  <a:lnTo>
                    <a:pt x="15" y="108"/>
                  </a:lnTo>
                  <a:lnTo>
                    <a:pt x="45" y="93"/>
                  </a:lnTo>
                  <a:lnTo>
                    <a:pt x="45" y="108"/>
                  </a:lnTo>
                  <a:lnTo>
                    <a:pt x="45" y="139"/>
                  </a:lnTo>
                  <a:lnTo>
                    <a:pt x="30" y="139"/>
                  </a:lnTo>
                  <a:lnTo>
                    <a:pt x="30" y="154"/>
                  </a:lnTo>
                  <a:lnTo>
                    <a:pt x="15" y="170"/>
                  </a:lnTo>
                  <a:lnTo>
                    <a:pt x="30" y="170"/>
                  </a:lnTo>
                  <a:lnTo>
                    <a:pt x="45" y="185"/>
                  </a:lnTo>
                  <a:lnTo>
                    <a:pt x="30" y="185"/>
                  </a:lnTo>
                  <a:lnTo>
                    <a:pt x="0" y="216"/>
                  </a:lnTo>
                  <a:lnTo>
                    <a:pt x="15" y="216"/>
                  </a:lnTo>
                  <a:lnTo>
                    <a:pt x="45" y="201"/>
                  </a:lnTo>
                  <a:lnTo>
                    <a:pt x="60" y="201"/>
                  </a:lnTo>
                  <a:lnTo>
                    <a:pt x="105" y="201"/>
                  </a:lnTo>
                  <a:lnTo>
                    <a:pt x="120" y="185"/>
                  </a:lnTo>
                  <a:lnTo>
                    <a:pt x="105" y="185"/>
                  </a:lnTo>
                  <a:lnTo>
                    <a:pt x="120" y="170"/>
                  </a:lnTo>
                  <a:lnTo>
                    <a:pt x="120" y="154"/>
                  </a:lnTo>
                  <a:lnTo>
                    <a:pt x="120" y="139"/>
                  </a:lnTo>
                  <a:lnTo>
                    <a:pt x="105" y="139"/>
                  </a:lnTo>
                  <a:lnTo>
                    <a:pt x="60" y="62"/>
                  </a:lnTo>
                  <a:lnTo>
                    <a:pt x="45" y="62"/>
                  </a:lnTo>
                  <a:lnTo>
                    <a:pt x="60" y="31"/>
                  </a:lnTo>
                  <a:lnTo>
                    <a:pt x="30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71" name="Freeform 128"/>
            <p:cNvSpPr>
              <a:spLocks/>
            </p:cNvSpPr>
            <p:nvPr/>
          </p:nvSpPr>
          <p:spPr bwMode="auto">
            <a:xfrm>
              <a:off x="1057" y="1437"/>
              <a:ext cx="14" cy="11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0 h 32"/>
                <a:gd name="T4" fmla="*/ 0 w 31"/>
                <a:gd name="T5" fmla="*/ 0 h 32"/>
                <a:gd name="T6" fmla="*/ 1 w 31"/>
                <a:gd name="T7" fmla="*/ 0 h 32"/>
                <a:gd name="T8" fmla="*/ 1 w 31"/>
                <a:gd name="T9" fmla="*/ 0 h 32"/>
                <a:gd name="T10" fmla="*/ 1 w 31"/>
                <a:gd name="T11" fmla="*/ 0 h 32"/>
                <a:gd name="T12" fmla="*/ 0 w 3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2">
                  <a:moveTo>
                    <a:pt x="15" y="0"/>
                  </a:moveTo>
                  <a:lnTo>
                    <a:pt x="0" y="16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72" name="Freeform 129"/>
            <p:cNvSpPr>
              <a:spLocks/>
            </p:cNvSpPr>
            <p:nvPr/>
          </p:nvSpPr>
          <p:spPr bwMode="auto">
            <a:xfrm>
              <a:off x="1063" y="1401"/>
              <a:ext cx="9" cy="7"/>
            </a:xfrm>
            <a:custGeom>
              <a:avLst/>
              <a:gdLst>
                <a:gd name="T0" fmla="*/ 0 w 18"/>
                <a:gd name="T1" fmla="*/ 0 h 17"/>
                <a:gd name="T2" fmla="*/ 2 w 18"/>
                <a:gd name="T3" fmla="*/ 0 h 17"/>
                <a:gd name="T4" fmla="*/ 2 w 18"/>
                <a:gd name="T5" fmla="*/ 0 h 17"/>
                <a:gd name="T6" fmla="*/ 0 w 18"/>
                <a:gd name="T7" fmla="*/ 0 h 17"/>
                <a:gd name="T8" fmla="*/ 0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7">
                  <a:moveTo>
                    <a:pt x="0" y="16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73" name="Freeform 130"/>
            <p:cNvSpPr>
              <a:spLocks/>
            </p:cNvSpPr>
            <p:nvPr/>
          </p:nvSpPr>
          <p:spPr bwMode="auto">
            <a:xfrm>
              <a:off x="1037" y="1437"/>
              <a:ext cx="34" cy="35"/>
            </a:xfrm>
            <a:custGeom>
              <a:avLst/>
              <a:gdLst>
                <a:gd name="T0" fmla="*/ 3 w 77"/>
                <a:gd name="T1" fmla="*/ 0 h 94"/>
                <a:gd name="T2" fmla="*/ 2 w 77"/>
                <a:gd name="T3" fmla="*/ 0 h 94"/>
                <a:gd name="T4" fmla="*/ 2 w 77"/>
                <a:gd name="T5" fmla="*/ 0 h 94"/>
                <a:gd name="T6" fmla="*/ 2 w 77"/>
                <a:gd name="T7" fmla="*/ 0 h 94"/>
                <a:gd name="T8" fmla="*/ 2 w 77"/>
                <a:gd name="T9" fmla="*/ 0 h 94"/>
                <a:gd name="T10" fmla="*/ 1 w 77"/>
                <a:gd name="T11" fmla="*/ 0 h 94"/>
                <a:gd name="T12" fmla="*/ 0 w 77"/>
                <a:gd name="T13" fmla="*/ 0 h 94"/>
                <a:gd name="T14" fmla="*/ 0 w 77"/>
                <a:gd name="T15" fmla="*/ 1 h 94"/>
                <a:gd name="T16" fmla="*/ 0 w 77"/>
                <a:gd name="T17" fmla="*/ 1 h 94"/>
                <a:gd name="T18" fmla="*/ 0 w 77"/>
                <a:gd name="T19" fmla="*/ 1 h 94"/>
                <a:gd name="T20" fmla="*/ 0 w 77"/>
                <a:gd name="T21" fmla="*/ 2 h 94"/>
                <a:gd name="T22" fmla="*/ 1 w 77"/>
                <a:gd name="T23" fmla="*/ 2 h 94"/>
                <a:gd name="T24" fmla="*/ 2 w 77"/>
                <a:gd name="T25" fmla="*/ 1 h 94"/>
                <a:gd name="T26" fmla="*/ 3 w 77"/>
                <a:gd name="T27" fmla="*/ 1 h 94"/>
                <a:gd name="T28" fmla="*/ 3 w 77"/>
                <a:gd name="T29" fmla="*/ 0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94">
                  <a:moveTo>
                    <a:pt x="76" y="31"/>
                  </a:moveTo>
                  <a:lnTo>
                    <a:pt x="61" y="31"/>
                  </a:lnTo>
                  <a:lnTo>
                    <a:pt x="46" y="16"/>
                  </a:lnTo>
                  <a:lnTo>
                    <a:pt x="61" y="0"/>
                  </a:lnTo>
                  <a:lnTo>
                    <a:pt x="46" y="0"/>
                  </a:lnTo>
                  <a:lnTo>
                    <a:pt x="30" y="16"/>
                  </a:lnTo>
                  <a:lnTo>
                    <a:pt x="15" y="16"/>
                  </a:lnTo>
                  <a:lnTo>
                    <a:pt x="15" y="47"/>
                  </a:lnTo>
                  <a:lnTo>
                    <a:pt x="15" y="62"/>
                  </a:lnTo>
                  <a:lnTo>
                    <a:pt x="0" y="78"/>
                  </a:lnTo>
                  <a:lnTo>
                    <a:pt x="15" y="93"/>
                  </a:lnTo>
                  <a:lnTo>
                    <a:pt x="30" y="93"/>
                  </a:lnTo>
                  <a:lnTo>
                    <a:pt x="61" y="78"/>
                  </a:lnTo>
                  <a:lnTo>
                    <a:pt x="76" y="47"/>
                  </a:lnTo>
                  <a:lnTo>
                    <a:pt x="76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74" name="Freeform 131"/>
            <p:cNvSpPr>
              <a:spLocks/>
            </p:cNvSpPr>
            <p:nvPr/>
          </p:nvSpPr>
          <p:spPr bwMode="auto">
            <a:xfrm>
              <a:off x="1173" y="1861"/>
              <a:ext cx="46" cy="41"/>
            </a:xfrm>
            <a:custGeom>
              <a:avLst/>
              <a:gdLst>
                <a:gd name="T0" fmla="*/ 2 w 105"/>
                <a:gd name="T1" fmla="*/ 2 h 109"/>
                <a:gd name="T2" fmla="*/ 2 w 105"/>
                <a:gd name="T3" fmla="*/ 2 h 109"/>
                <a:gd name="T4" fmla="*/ 2 w 105"/>
                <a:gd name="T5" fmla="*/ 2 h 109"/>
                <a:gd name="T6" fmla="*/ 3 w 105"/>
                <a:gd name="T7" fmla="*/ 1 h 109"/>
                <a:gd name="T8" fmla="*/ 3 w 105"/>
                <a:gd name="T9" fmla="*/ 1 h 109"/>
                <a:gd name="T10" fmla="*/ 4 w 105"/>
                <a:gd name="T11" fmla="*/ 0 h 109"/>
                <a:gd name="T12" fmla="*/ 3 w 105"/>
                <a:gd name="T13" fmla="*/ 0 h 109"/>
                <a:gd name="T14" fmla="*/ 2 w 105"/>
                <a:gd name="T15" fmla="*/ 0 h 109"/>
                <a:gd name="T16" fmla="*/ 2 w 105"/>
                <a:gd name="T17" fmla="*/ 0 h 109"/>
                <a:gd name="T18" fmla="*/ 0 w 105"/>
                <a:gd name="T19" fmla="*/ 0 h 109"/>
                <a:gd name="T20" fmla="*/ 0 w 105"/>
                <a:gd name="T21" fmla="*/ 1 h 109"/>
                <a:gd name="T22" fmla="*/ 2 w 105"/>
                <a:gd name="T23" fmla="*/ 2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109">
                  <a:moveTo>
                    <a:pt x="45" y="108"/>
                  </a:moveTo>
                  <a:lnTo>
                    <a:pt x="59" y="93"/>
                  </a:lnTo>
                  <a:lnTo>
                    <a:pt x="59" y="77"/>
                  </a:lnTo>
                  <a:lnTo>
                    <a:pt x="89" y="62"/>
                  </a:lnTo>
                  <a:lnTo>
                    <a:pt x="89" y="31"/>
                  </a:lnTo>
                  <a:lnTo>
                    <a:pt x="104" y="15"/>
                  </a:lnTo>
                  <a:lnTo>
                    <a:pt x="74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45" y="108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75" name="Freeform 132"/>
            <p:cNvSpPr>
              <a:spLocks/>
            </p:cNvSpPr>
            <p:nvPr/>
          </p:nvSpPr>
          <p:spPr bwMode="auto">
            <a:xfrm>
              <a:off x="1179" y="1861"/>
              <a:ext cx="14" cy="6"/>
            </a:xfrm>
            <a:custGeom>
              <a:avLst/>
              <a:gdLst>
                <a:gd name="T0" fmla="*/ 0 w 32"/>
                <a:gd name="T1" fmla="*/ 0 h 17"/>
                <a:gd name="T2" fmla="*/ 1 w 32"/>
                <a:gd name="T3" fmla="*/ 0 h 17"/>
                <a:gd name="T4" fmla="*/ 1 w 32"/>
                <a:gd name="T5" fmla="*/ 0 h 17"/>
                <a:gd name="T6" fmla="*/ 0 w 32"/>
                <a:gd name="T7" fmla="*/ 0 h 17"/>
                <a:gd name="T8" fmla="*/ 0 w 3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7">
                  <a:moveTo>
                    <a:pt x="0" y="16"/>
                  </a:moveTo>
                  <a:lnTo>
                    <a:pt x="31" y="1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76" name="Freeform 133"/>
            <p:cNvSpPr>
              <a:spLocks/>
            </p:cNvSpPr>
            <p:nvPr/>
          </p:nvSpPr>
          <p:spPr bwMode="auto">
            <a:xfrm>
              <a:off x="1128" y="1774"/>
              <a:ext cx="91" cy="69"/>
            </a:xfrm>
            <a:custGeom>
              <a:avLst/>
              <a:gdLst>
                <a:gd name="T0" fmla="*/ 4 w 210"/>
                <a:gd name="T1" fmla="*/ 4 h 185"/>
                <a:gd name="T2" fmla="*/ 4 w 210"/>
                <a:gd name="T3" fmla="*/ 3 h 185"/>
                <a:gd name="T4" fmla="*/ 5 w 210"/>
                <a:gd name="T5" fmla="*/ 3 h 185"/>
                <a:gd name="T6" fmla="*/ 5 w 210"/>
                <a:gd name="T7" fmla="*/ 3 h 185"/>
                <a:gd name="T8" fmla="*/ 7 w 210"/>
                <a:gd name="T9" fmla="*/ 2 h 185"/>
                <a:gd name="T10" fmla="*/ 7 w 210"/>
                <a:gd name="T11" fmla="*/ 1 h 185"/>
                <a:gd name="T12" fmla="*/ 7 w 210"/>
                <a:gd name="T13" fmla="*/ 0 h 185"/>
                <a:gd name="T14" fmla="*/ 7 w 210"/>
                <a:gd name="T15" fmla="*/ 0 h 185"/>
                <a:gd name="T16" fmla="*/ 5 w 210"/>
                <a:gd name="T17" fmla="*/ 0 h 185"/>
                <a:gd name="T18" fmla="*/ 4 w 210"/>
                <a:gd name="T19" fmla="*/ 0 h 185"/>
                <a:gd name="T20" fmla="*/ 1 w 210"/>
                <a:gd name="T21" fmla="*/ 0 h 185"/>
                <a:gd name="T22" fmla="*/ 0 w 210"/>
                <a:gd name="T23" fmla="*/ 0 h 185"/>
                <a:gd name="T24" fmla="*/ 0 w 210"/>
                <a:gd name="T25" fmla="*/ 1 h 185"/>
                <a:gd name="T26" fmla="*/ 0 w 210"/>
                <a:gd name="T27" fmla="*/ 2 h 185"/>
                <a:gd name="T28" fmla="*/ 0 w 210"/>
                <a:gd name="T29" fmla="*/ 3 h 185"/>
                <a:gd name="T30" fmla="*/ 1 w 210"/>
                <a:gd name="T31" fmla="*/ 3 h 185"/>
                <a:gd name="T32" fmla="*/ 2 w 210"/>
                <a:gd name="T33" fmla="*/ 4 h 185"/>
                <a:gd name="T34" fmla="*/ 3 w 210"/>
                <a:gd name="T35" fmla="*/ 4 h 185"/>
                <a:gd name="T36" fmla="*/ 4 w 210"/>
                <a:gd name="T37" fmla="*/ 4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0" h="185">
                  <a:moveTo>
                    <a:pt x="105" y="184"/>
                  </a:moveTo>
                  <a:lnTo>
                    <a:pt x="105" y="153"/>
                  </a:lnTo>
                  <a:lnTo>
                    <a:pt x="134" y="138"/>
                  </a:lnTo>
                  <a:lnTo>
                    <a:pt x="149" y="138"/>
                  </a:lnTo>
                  <a:lnTo>
                    <a:pt x="179" y="92"/>
                  </a:lnTo>
                  <a:lnTo>
                    <a:pt x="209" y="46"/>
                  </a:lnTo>
                  <a:lnTo>
                    <a:pt x="209" y="15"/>
                  </a:lnTo>
                  <a:lnTo>
                    <a:pt x="179" y="0"/>
                  </a:lnTo>
                  <a:lnTo>
                    <a:pt x="134" y="0"/>
                  </a:lnTo>
                  <a:lnTo>
                    <a:pt x="105" y="15"/>
                  </a:lnTo>
                  <a:lnTo>
                    <a:pt x="30" y="0"/>
                  </a:lnTo>
                  <a:lnTo>
                    <a:pt x="15" y="31"/>
                  </a:lnTo>
                  <a:lnTo>
                    <a:pt x="15" y="61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30" y="138"/>
                  </a:lnTo>
                  <a:lnTo>
                    <a:pt x="45" y="184"/>
                  </a:lnTo>
                  <a:lnTo>
                    <a:pt x="75" y="184"/>
                  </a:lnTo>
                  <a:lnTo>
                    <a:pt x="105" y="184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77" name="Freeform 134"/>
            <p:cNvSpPr>
              <a:spLocks/>
            </p:cNvSpPr>
            <p:nvPr/>
          </p:nvSpPr>
          <p:spPr bwMode="auto">
            <a:xfrm>
              <a:off x="1115" y="1785"/>
              <a:ext cx="20" cy="42"/>
            </a:xfrm>
            <a:custGeom>
              <a:avLst/>
              <a:gdLst>
                <a:gd name="T0" fmla="*/ 1 w 46"/>
                <a:gd name="T1" fmla="*/ 2 h 108"/>
                <a:gd name="T2" fmla="*/ 1 w 46"/>
                <a:gd name="T3" fmla="*/ 2 h 108"/>
                <a:gd name="T4" fmla="*/ 2 w 46"/>
                <a:gd name="T5" fmla="*/ 1 h 108"/>
                <a:gd name="T6" fmla="*/ 2 w 46"/>
                <a:gd name="T7" fmla="*/ 0 h 108"/>
                <a:gd name="T8" fmla="*/ 0 w 46"/>
                <a:gd name="T9" fmla="*/ 0 h 108"/>
                <a:gd name="T10" fmla="*/ 0 w 46"/>
                <a:gd name="T11" fmla="*/ 0 h 108"/>
                <a:gd name="T12" fmla="*/ 0 w 46"/>
                <a:gd name="T13" fmla="*/ 1 h 108"/>
                <a:gd name="T14" fmla="*/ 0 w 46"/>
                <a:gd name="T15" fmla="*/ 2 h 108"/>
                <a:gd name="T16" fmla="*/ 1 w 46"/>
                <a:gd name="T17" fmla="*/ 2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08">
                  <a:moveTo>
                    <a:pt x="30" y="107"/>
                  </a:moveTo>
                  <a:lnTo>
                    <a:pt x="30" y="61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0" y="31"/>
                  </a:lnTo>
                  <a:lnTo>
                    <a:pt x="15" y="107"/>
                  </a:lnTo>
                  <a:lnTo>
                    <a:pt x="30" y="107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78" name="Freeform 135"/>
            <p:cNvSpPr>
              <a:spLocks/>
            </p:cNvSpPr>
            <p:nvPr/>
          </p:nvSpPr>
          <p:spPr bwMode="auto">
            <a:xfrm>
              <a:off x="1108" y="1791"/>
              <a:ext cx="13" cy="36"/>
            </a:xfrm>
            <a:custGeom>
              <a:avLst/>
              <a:gdLst>
                <a:gd name="T0" fmla="*/ 1 w 32"/>
                <a:gd name="T1" fmla="*/ 2 h 93"/>
                <a:gd name="T2" fmla="*/ 0 w 32"/>
                <a:gd name="T3" fmla="*/ 0 h 93"/>
                <a:gd name="T4" fmla="*/ 0 w 32"/>
                <a:gd name="T5" fmla="*/ 0 h 93"/>
                <a:gd name="T6" fmla="*/ 0 w 32"/>
                <a:gd name="T7" fmla="*/ 2 h 93"/>
                <a:gd name="T8" fmla="*/ 1 w 32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93">
                  <a:moveTo>
                    <a:pt x="31" y="92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16" y="92"/>
                  </a:lnTo>
                  <a:lnTo>
                    <a:pt x="31" y="92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79" name="Freeform 136"/>
            <p:cNvSpPr>
              <a:spLocks/>
            </p:cNvSpPr>
            <p:nvPr/>
          </p:nvSpPr>
          <p:spPr bwMode="auto">
            <a:xfrm>
              <a:off x="1083" y="1791"/>
              <a:ext cx="32" cy="47"/>
            </a:xfrm>
            <a:custGeom>
              <a:avLst/>
              <a:gdLst>
                <a:gd name="T0" fmla="*/ 3 w 75"/>
                <a:gd name="T1" fmla="*/ 2 h 124"/>
                <a:gd name="T2" fmla="*/ 2 w 75"/>
                <a:gd name="T3" fmla="*/ 0 h 124"/>
                <a:gd name="T4" fmla="*/ 0 w 75"/>
                <a:gd name="T5" fmla="*/ 0 h 124"/>
                <a:gd name="T6" fmla="*/ 0 w 75"/>
                <a:gd name="T7" fmla="*/ 1 h 124"/>
                <a:gd name="T8" fmla="*/ 0 w 75"/>
                <a:gd name="T9" fmla="*/ 2 h 124"/>
                <a:gd name="T10" fmla="*/ 0 w 75"/>
                <a:gd name="T11" fmla="*/ 3 h 124"/>
                <a:gd name="T12" fmla="*/ 1 w 75"/>
                <a:gd name="T13" fmla="*/ 3 h 124"/>
                <a:gd name="T14" fmla="*/ 3 w 75"/>
                <a:gd name="T15" fmla="*/ 2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24">
                  <a:moveTo>
                    <a:pt x="74" y="92"/>
                  </a:moveTo>
                  <a:lnTo>
                    <a:pt x="59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74" y="92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80" name="Freeform 137"/>
            <p:cNvSpPr>
              <a:spLocks/>
            </p:cNvSpPr>
            <p:nvPr/>
          </p:nvSpPr>
          <p:spPr bwMode="auto">
            <a:xfrm>
              <a:off x="1108" y="1704"/>
              <a:ext cx="111" cy="82"/>
            </a:xfrm>
            <a:custGeom>
              <a:avLst/>
              <a:gdLst>
                <a:gd name="T0" fmla="*/ 8 w 255"/>
                <a:gd name="T1" fmla="*/ 0 h 217"/>
                <a:gd name="T2" fmla="*/ 4 w 255"/>
                <a:gd name="T3" fmla="*/ 1 h 217"/>
                <a:gd name="T4" fmla="*/ 4 w 255"/>
                <a:gd name="T5" fmla="*/ 1 h 217"/>
                <a:gd name="T6" fmla="*/ 3 w 255"/>
                <a:gd name="T7" fmla="*/ 2 h 217"/>
                <a:gd name="T8" fmla="*/ 3 w 255"/>
                <a:gd name="T9" fmla="*/ 3 h 217"/>
                <a:gd name="T10" fmla="*/ 2 w 255"/>
                <a:gd name="T11" fmla="*/ 3 h 217"/>
                <a:gd name="T12" fmla="*/ 0 w 255"/>
                <a:gd name="T13" fmla="*/ 3 h 217"/>
                <a:gd name="T14" fmla="*/ 0 w 255"/>
                <a:gd name="T15" fmla="*/ 4 h 217"/>
                <a:gd name="T16" fmla="*/ 1 w 255"/>
                <a:gd name="T17" fmla="*/ 5 h 217"/>
                <a:gd name="T18" fmla="*/ 2 w 255"/>
                <a:gd name="T19" fmla="*/ 5 h 217"/>
                <a:gd name="T20" fmla="*/ 3 w 255"/>
                <a:gd name="T21" fmla="*/ 4 h 217"/>
                <a:gd name="T22" fmla="*/ 5 w 255"/>
                <a:gd name="T23" fmla="*/ 4 h 217"/>
                <a:gd name="T24" fmla="*/ 7 w 255"/>
                <a:gd name="T25" fmla="*/ 4 h 217"/>
                <a:gd name="T26" fmla="*/ 8 w 255"/>
                <a:gd name="T27" fmla="*/ 4 h 217"/>
                <a:gd name="T28" fmla="*/ 9 w 255"/>
                <a:gd name="T29" fmla="*/ 4 h 217"/>
                <a:gd name="T30" fmla="*/ 9 w 255"/>
                <a:gd name="T31" fmla="*/ 3 h 217"/>
                <a:gd name="T32" fmla="*/ 9 w 255"/>
                <a:gd name="T33" fmla="*/ 3 h 217"/>
                <a:gd name="T34" fmla="*/ 9 w 255"/>
                <a:gd name="T35" fmla="*/ 1 h 217"/>
                <a:gd name="T36" fmla="*/ 9 w 255"/>
                <a:gd name="T37" fmla="*/ 1 h 217"/>
                <a:gd name="T38" fmla="*/ 9 w 255"/>
                <a:gd name="T39" fmla="*/ 0 h 217"/>
                <a:gd name="T40" fmla="*/ 8 w 255"/>
                <a:gd name="T41" fmla="*/ 0 h 2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5" h="217">
                  <a:moveTo>
                    <a:pt x="224" y="0"/>
                  </a:moveTo>
                  <a:lnTo>
                    <a:pt x="120" y="46"/>
                  </a:lnTo>
                  <a:lnTo>
                    <a:pt x="105" y="62"/>
                  </a:lnTo>
                  <a:lnTo>
                    <a:pt x="75" y="77"/>
                  </a:lnTo>
                  <a:lnTo>
                    <a:pt x="75" y="139"/>
                  </a:lnTo>
                  <a:lnTo>
                    <a:pt x="60" y="154"/>
                  </a:lnTo>
                  <a:lnTo>
                    <a:pt x="0" y="154"/>
                  </a:lnTo>
                  <a:lnTo>
                    <a:pt x="15" y="201"/>
                  </a:lnTo>
                  <a:lnTo>
                    <a:pt x="30" y="216"/>
                  </a:lnTo>
                  <a:lnTo>
                    <a:pt x="60" y="216"/>
                  </a:lnTo>
                  <a:lnTo>
                    <a:pt x="75" y="185"/>
                  </a:lnTo>
                  <a:lnTo>
                    <a:pt x="149" y="201"/>
                  </a:lnTo>
                  <a:lnTo>
                    <a:pt x="179" y="185"/>
                  </a:lnTo>
                  <a:lnTo>
                    <a:pt x="224" y="185"/>
                  </a:lnTo>
                  <a:lnTo>
                    <a:pt x="239" y="185"/>
                  </a:lnTo>
                  <a:lnTo>
                    <a:pt x="239" y="154"/>
                  </a:lnTo>
                  <a:lnTo>
                    <a:pt x="254" y="139"/>
                  </a:lnTo>
                  <a:lnTo>
                    <a:pt x="254" y="62"/>
                  </a:lnTo>
                  <a:lnTo>
                    <a:pt x="254" y="46"/>
                  </a:lnTo>
                  <a:lnTo>
                    <a:pt x="254" y="15"/>
                  </a:lnTo>
                  <a:lnTo>
                    <a:pt x="224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81" name="Freeform 138"/>
            <p:cNvSpPr>
              <a:spLocks/>
            </p:cNvSpPr>
            <p:nvPr/>
          </p:nvSpPr>
          <p:spPr bwMode="auto">
            <a:xfrm>
              <a:off x="1204" y="1704"/>
              <a:ext cx="84" cy="117"/>
            </a:xfrm>
            <a:custGeom>
              <a:avLst/>
              <a:gdLst>
                <a:gd name="T0" fmla="*/ 7 w 194"/>
                <a:gd name="T1" fmla="*/ 2 h 309"/>
                <a:gd name="T2" fmla="*/ 1 w 194"/>
                <a:gd name="T3" fmla="*/ 0 h 309"/>
                <a:gd name="T4" fmla="*/ 1 w 194"/>
                <a:gd name="T5" fmla="*/ 0 h 309"/>
                <a:gd name="T6" fmla="*/ 1 w 194"/>
                <a:gd name="T7" fmla="*/ 1 h 309"/>
                <a:gd name="T8" fmla="*/ 1 w 194"/>
                <a:gd name="T9" fmla="*/ 1 h 309"/>
                <a:gd name="T10" fmla="*/ 1 w 194"/>
                <a:gd name="T11" fmla="*/ 3 h 309"/>
                <a:gd name="T12" fmla="*/ 0 w 194"/>
                <a:gd name="T13" fmla="*/ 3 h 309"/>
                <a:gd name="T14" fmla="*/ 0 w 194"/>
                <a:gd name="T15" fmla="*/ 4 h 309"/>
                <a:gd name="T16" fmla="*/ 0 w 194"/>
                <a:gd name="T17" fmla="*/ 4 h 309"/>
                <a:gd name="T18" fmla="*/ 1 w 194"/>
                <a:gd name="T19" fmla="*/ 4 h 309"/>
                <a:gd name="T20" fmla="*/ 1 w 194"/>
                <a:gd name="T21" fmla="*/ 5 h 309"/>
                <a:gd name="T22" fmla="*/ 0 w 194"/>
                <a:gd name="T23" fmla="*/ 6 h 309"/>
                <a:gd name="T24" fmla="*/ 1 w 194"/>
                <a:gd name="T25" fmla="*/ 6 h 309"/>
                <a:gd name="T26" fmla="*/ 5 w 194"/>
                <a:gd name="T27" fmla="*/ 6 h 309"/>
                <a:gd name="T28" fmla="*/ 6 w 194"/>
                <a:gd name="T29" fmla="*/ 5 h 309"/>
                <a:gd name="T30" fmla="*/ 6 w 194"/>
                <a:gd name="T31" fmla="*/ 5 h 309"/>
                <a:gd name="T32" fmla="*/ 5 w 194"/>
                <a:gd name="T33" fmla="*/ 5 h 309"/>
                <a:gd name="T34" fmla="*/ 6 w 194"/>
                <a:gd name="T35" fmla="*/ 4 h 309"/>
                <a:gd name="T36" fmla="*/ 6 w 194"/>
                <a:gd name="T37" fmla="*/ 3 h 309"/>
                <a:gd name="T38" fmla="*/ 6 w 194"/>
                <a:gd name="T39" fmla="*/ 3 h 309"/>
                <a:gd name="T40" fmla="*/ 7 w 194"/>
                <a:gd name="T41" fmla="*/ 3 h 309"/>
                <a:gd name="T42" fmla="*/ 7 w 194"/>
                <a:gd name="T43" fmla="*/ 2 h 3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4" h="309">
                  <a:moveTo>
                    <a:pt x="193" y="77"/>
                  </a:moveTo>
                  <a:lnTo>
                    <a:pt x="45" y="0"/>
                  </a:lnTo>
                  <a:lnTo>
                    <a:pt x="30" y="15"/>
                  </a:lnTo>
                  <a:lnTo>
                    <a:pt x="30" y="46"/>
                  </a:lnTo>
                  <a:lnTo>
                    <a:pt x="30" y="62"/>
                  </a:lnTo>
                  <a:lnTo>
                    <a:pt x="30" y="139"/>
                  </a:lnTo>
                  <a:lnTo>
                    <a:pt x="15" y="154"/>
                  </a:lnTo>
                  <a:lnTo>
                    <a:pt x="15" y="185"/>
                  </a:lnTo>
                  <a:lnTo>
                    <a:pt x="0" y="185"/>
                  </a:lnTo>
                  <a:lnTo>
                    <a:pt x="30" y="200"/>
                  </a:lnTo>
                  <a:lnTo>
                    <a:pt x="45" y="262"/>
                  </a:lnTo>
                  <a:lnTo>
                    <a:pt x="15" y="277"/>
                  </a:lnTo>
                  <a:lnTo>
                    <a:pt x="45" y="308"/>
                  </a:lnTo>
                  <a:lnTo>
                    <a:pt x="134" y="277"/>
                  </a:lnTo>
                  <a:lnTo>
                    <a:pt x="163" y="246"/>
                  </a:lnTo>
                  <a:lnTo>
                    <a:pt x="178" y="231"/>
                  </a:lnTo>
                  <a:lnTo>
                    <a:pt x="148" y="216"/>
                  </a:lnTo>
                  <a:lnTo>
                    <a:pt x="163" y="185"/>
                  </a:lnTo>
                  <a:lnTo>
                    <a:pt x="163" y="169"/>
                  </a:lnTo>
                  <a:lnTo>
                    <a:pt x="163" y="139"/>
                  </a:lnTo>
                  <a:lnTo>
                    <a:pt x="193" y="154"/>
                  </a:lnTo>
                  <a:lnTo>
                    <a:pt x="193" y="77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82" name="Line 139"/>
            <p:cNvSpPr>
              <a:spLocks noChangeShapeType="1"/>
            </p:cNvSpPr>
            <p:nvPr/>
          </p:nvSpPr>
          <p:spPr bwMode="auto">
            <a:xfrm>
              <a:off x="1167" y="1867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83" name="Line 140"/>
            <p:cNvSpPr>
              <a:spLocks noChangeShapeType="1"/>
            </p:cNvSpPr>
            <p:nvPr/>
          </p:nvSpPr>
          <p:spPr bwMode="auto">
            <a:xfrm>
              <a:off x="1146" y="1482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84" name="Freeform 141"/>
            <p:cNvSpPr>
              <a:spLocks/>
            </p:cNvSpPr>
            <p:nvPr/>
          </p:nvSpPr>
          <p:spPr bwMode="auto">
            <a:xfrm>
              <a:off x="1146" y="1442"/>
              <a:ext cx="58" cy="64"/>
            </a:xfrm>
            <a:custGeom>
              <a:avLst/>
              <a:gdLst>
                <a:gd name="T0" fmla="*/ 3 w 135"/>
                <a:gd name="T1" fmla="*/ 3 h 170"/>
                <a:gd name="T2" fmla="*/ 1 w 135"/>
                <a:gd name="T3" fmla="*/ 3 h 170"/>
                <a:gd name="T4" fmla="*/ 1 w 135"/>
                <a:gd name="T5" fmla="*/ 3 h 170"/>
                <a:gd name="T6" fmla="*/ 0 w 135"/>
                <a:gd name="T7" fmla="*/ 2 h 170"/>
                <a:gd name="T8" fmla="*/ 0 w 135"/>
                <a:gd name="T9" fmla="*/ 2 h 170"/>
                <a:gd name="T10" fmla="*/ 0 w 135"/>
                <a:gd name="T11" fmla="*/ 2 h 170"/>
                <a:gd name="T12" fmla="*/ 0 w 135"/>
                <a:gd name="T13" fmla="*/ 2 h 170"/>
                <a:gd name="T14" fmla="*/ 1 w 135"/>
                <a:gd name="T15" fmla="*/ 1 h 170"/>
                <a:gd name="T16" fmla="*/ 1 w 135"/>
                <a:gd name="T17" fmla="*/ 1 h 170"/>
                <a:gd name="T18" fmla="*/ 1 w 135"/>
                <a:gd name="T19" fmla="*/ 0 h 170"/>
                <a:gd name="T20" fmla="*/ 2 w 135"/>
                <a:gd name="T21" fmla="*/ 0 h 170"/>
                <a:gd name="T22" fmla="*/ 3 w 135"/>
                <a:gd name="T23" fmla="*/ 0 h 170"/>
                <a:gd name="T24" fmla="*/ 3 w 135"/>
                <a:gd name="T25" fmla="*/ 0 h 170"/>
                <a:gd name="T26" fmla="*/ 3 w 135"/>
                <a:gd name="T27" fmla="*/ 1 h 170"/>
                <a:gd name="T28" fmla="*/ 3 w 135"/>
                <a:gd name="T29" fmla="*/ 1 h 170"/>
                <a:gd name="T30" fmla="*/ 3 w 135"/>
                <a:gd name="T31" fmla="*/ 1 h 170"/>
                <a:gd name="T32" fmla="*/ 3 w 135"/>
                <a:gd name="T33" fmla="*/ 2 h 170"/>
                <a:gd name="T34" fmla="*/ 3 w 135"/>
                <a:gd name="T35" fmla="*/ 2 h 170"/>
                <a:gd name="T36" fmla="*/ 3 w 135"/>
                <a:gd name="T37" fmla="*/ 2 h 170"/>
                <a:gd name="T38" fmla="*/ 4 w 135"/>
                <a:gd name="T39" fmla="*/ 2 h 170"/>
                <a:gd name="T40" fmla="*/ 5 w 135"/>
                <a:gd name="T41" fmla="*/ 3 h 170"/>
                <a:gd name="T42" fmla="*/ 5 w 135"/>
                <a:gd name="T43" fmla="*/ 3 h 170"/>
                <a:gd name="T44" fmla="*/ 3 w 135"/>
                <a:gd name="T45" fmla="*/ 3 h 170"/>
                <a:gd name="T46" fmla="*/ 3 w 135"/>
                <a:gd name="T47" fmla="*/ 3 h 1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5" h="170">
                  <a:moveTo>
                    <a:pt x="74" y="169"/>
                  </a:moveTo>
                  <a:lnTo>
                    <a:pt x="45" y="154"/>
                  </a:lnTo>
                  <a:lnTo>
                    <a:pt x="45" y="138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15" y="92"/>
                  </a:lnTo>
                  <a:lnTo>
                    <a:pt x="15" y="77"/>
                  </a:lnTo>
                  <a:lnTo>
                    <a:pt x="30" y="46"/>
                  </a:lnTo>
                  <a:lnTo>
                    <a:pt x="30" y="31"/>
                  </a:lnTo>
                  <a:lnTo>
                    <a:pt x="45" y="15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89" y="31"/>
                  </a:lnTo>
                  <a:lnTo>
                    <a:pt x="89" y="46"/>
                  </a:lnTo>
                  <a:lnTo>
                    <a:pt x="74" y="61"/>
                  </a:lnTo>
                  <a:lnTo>
                    <a:pt x="74" y="77"/>
                  </a:lnTo>
                  <a:lnTo>
                    <a:pt x="74" y="92"/>
                  </a:lnTo>
                  <a:lnTo>
                    <a:pt x="89" y="92"/>
                  </a:lnTo>
                  <a:lnTo>
                    <a:pt x="119" y="108"/>
                  </a:lnTo>
                  <a:lnTo>
                    <a:pt x="134" y="138"/>
                  </a:lnTo>
                  <a:lnTo>
                    <a:pt x="134" y="154"/>
                  </a:lnTo>
                  <a:lnTo>
                    <a:pt x="89" y="154"/>
                  </a:lnTo>
                  <a:lnTo>
                    <a:pt x="74" y="1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85" name="Freeform 142"/>
            <p:cNvSpPr>
              <a:spLocks/>
            </p:cNvSpPr>
            <p:nvPr/>
          </p:nvSpPr>
          <p:spPr bwMode="auto">
            <a:xfrm>
              <a:off x="1198" y="1471"/>
              <a:ext cx="71" cy="30"/>
            </a:xfrm>
            <a:custGeom>
              <a:avLst/>
              <a:gdLst>
                <a:gd name="T0" fmla="*/ 3 w 165"/>
                <a:gd name="T1" fmla="*/ 0 h 78"/>
                <a:gd name="T2" fmla="*/ 1 w 165"/>
                <a:gd name="T3" fmla="*/ 0 h 78"/>
                <a:gd name="T4" fmla="*/ 0 w 165"/>
                <a:gd name="T5" fmla="*/ 0 h 78"/>
                <a:gd name="T6" fmla="*/ 0 w 165"/>
                <a:gd name="T7" fmla="*/ 1 h 78"/>
                <a:gd name="T8" fmla="*/ 0 w 165"/>
                <a:gd name="T9" fmla="*/ 1 h 78"/>
                <a:gd name="T10" fmla="*/ 1 w 165"/>
                <a:gd name="T11" fmla="*/ 1 h 78"/>
                <a:gd name="T12" fmla="*/ 1 w 165"/>
                <a:gd name="T13" fmla="*/ 1 h 78"/>
                <a:gd name="T14" fmla="*/ 2 w 165"/>
                <a:gd name="T15" fmla="*/ 1 h 78"/>
                <a:gd name="T16" fmla="*/ 3 w 165"/>
                <a:gd name="T17" fmla="*/ 2 h 78"/>
                <a:gd name="T18" fmla="*/ 3 w 165"/>
                <a:gd name="T19" fmla="*/ 2 h 78"/>
                <a:gd name="T20" fmla="*/ 3 w 165"/>
                <a:gd name="T21" fmla="*/ 1 h 78"/>
                <a:gd name="T22" fmla="*/ 5 w 165"/>
                <a:gd name="T23" fmla="*/ 1 h 78"/>
                <a:gd name="T24" fmla="*/ 5 w 165"/>
                <a:gd name="T25" fmla="*/ 1 h 78"/>
                <a:gd name="T26" fmla="*/ 6 w 165"/>
                <a:gd name="T27" fmla="*/ 1 h 78"/>
                <a:gd name="T28" fmla="*/ 5 w 165"/>
                <a:gd name="T29" fmla="*/ 1 h 78"/>
                <a:gd name="T30" fmla="*/ 3 w 165"/>
                <a:gd name="T31" fmla="*/ 1 h 78"/>
                <a:gd name="T32" fmla="*/ 3 w 165"/>
                <a:gd name="T33" fmla="*/ 0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5" h="78">
                  <a:moveTo>
                    <a:pt x="75" y="15"/>
                  </a:moveTo>
                  <a:lnTo>
                    <a:pt x="30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15" y="62"/>
                  </a:lnTo>
                  <a:lnTo>
                    <a:pt x="30" y="62"/>
                  </a:lnTo>
                  <a:lnTo>
                    <a:pt x="45" y="46"/>
                  </a:lnTo>
                  <a:lnTo>
                    <a:pt x="60" y="62"/>
                  </a:lnTo>
                  <a:lnTo>
                    <a:pt x="75" y="77"/>
                  </a:lnTo>
                  <a:lnTo>
                    <a:pt x="104" y="77"/>
                  </a:lnTo>
                  <a:lnTo>
                    <a:pt x="104" y="62"/>
                  </a:lnTo>
                  <a:lnTo>
                    <a:pt x="134" y="62"/>
                  </a:lnTo>
                  <a:lnTo>
                    <a:pt x="149" y="62"/>
                  </a:lnTo>
                  <a:lnTo>
                    <a:pt x="164" y="62"/>
                  </a:lnTo>
                  <a:lnTo>
                    <a:pt x="134" y="31"/>
                  </a:lnTo>
                  <a:lnTo>
                    <a:pt x="104" y="31"/>
                  </a:lnTo>
                  <a:lnTo>
                    <a:pt x="7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86" name="Freeform 143"/>
            <p:cNvSpPr>
              <a:spLocks/>
            </p:cNvSpPr>
            <p:nvPr/>
          </p:nvSpPr>
          <p:spPr bwMode="auto">
            <a:xfrm>
              <a:off x="1179" y="1442"/>
              <a:ext cx="32" cy="42"/>
            </a:xfrm>
            <a:custGeom>
              <a:avLst/>
              <a:gdLst>
                <a:gd name="T0" fmla="*/ 0 w 75"/>
                <a:gd name="T1" fmla="*/ 0 h 109"/>
                <a:gd name="T2" fmla="*/ 0 w 75"/>
                <a:gd name="T3" fmla="*/ 1 h 109"/>
                <a:gd name="T4" fmla="*/ 0 w 75"/>
                <a:gd name="T5" fmla="*/ 1 h 109"/>
                <a:gd name="T6" fmla="*/ 0 w 75"/>
                <a:gd name="T7" fmla="*/ 1 h 109"/>
                <a:gd name="T8" fmla="*/ 0 w 75"/>
                <a:gd name="T9" fmla="*/ 1 h 109"/>
                <a:gd name="T10" fmla="*/ 0 w 75"/>
                <a:gd name="T11" fmla="*/ 2 h 109"/>
                <a:gd name="T12" fmla="*/ 0 w 75"/>
                <a:gd name="T13" fmla="*/ 2 h 109"/>
                <a:gd name="T14" fmla="*/ 0 w 75"/>
                <a:gd name="T15" fmla="*/ 2 h 109"/>
                <a:gd name="T16" fmla="*/ 1 w 75"/>
                <a:gd name="T17" fmla="*/ 2 h 109"/>
                <a:gd name="T18" fmla="*/ 1 w 75"/>
                <a:gd name="T19" fmla="*/ 2 h 109"/>
                <a:gd name="T20" fmla="*/ 3 w 75"/>
                <a:gd name="T21" fmla="*/ 2 h 109"/>
                <a:gd name="T22" fmla="*/ 2 w 75"/>
                <a:gd name="T23" fmla="*/ 1 h 109"/>
                <a:gd name="T24" fmla="*/ 3 w 75"/>
                <a:gd name="T25" fmla="*/ 0 h 109"/>
                <a:gd name="T26" fmla="*/ 1 w 75"/>
                <a:gd name="T27" fmla="*/ 0 h 109"/>
                <a:gd name="T28" fmla="*/ 0 w 75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" h="109">
                  <a:moveTo>
                    <a:pt x="15" y="15"/>
                  </a:moveTo>
                  <a:lnTo>
                    <a:pt x="15" y="31"/>
                  </a:lnTo>
                  <a:lnTo>
                    <a:pt x="15" y="46"/>
                  </a:lnTo>
                  <a:lnTo>
                    <a:pt x="15" y="62"/>
                  </a:lnTo>
                  <a:lnTo>
                    <a:pt x="0" y="62"/>
                  </a:lnTo>
                  <a:lnTo>
                    <a:pt x="0" y="77"/>
                  </a:lnTo>
                  <a:lnTo>
                    <a:pt x="0" y="93"/>
                  </a:lnTo>
                  <a:lnTo>
                    <a:pt x="15" y="93"/>
                  </a:lnTo>
                  <a:lnTo>
                    <a:pt x="30" y="108"/>
                  </a:lnTo>
                  <a:lnTo>
                    <a:pt x="44" y="108"/>
                  </a:lnTo>
                  <a:lnTo>
                    <a:pt x="74" y="77"/>
                  </a:lnTo>
                  <a:lnTo>
                    <a:pt x="59" y="31"/>
                  </a:lnTo>
                  <a:lnTo>
                    <a:pt x="74" y="15"/>
                  </a:lnTo>
                  <a:lnTo>
                    <a:pt x="44" y="0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87" name="Freeform 144"/>
            <p:cNvSpPr>
              <a:spLocks/>
            </p:cNvSpPr>
            <p:nvPr/>
          </p:nvSpPr>
          <p:spPr bwMode="auto">
            <a:xfrm>
              <a:off x="1160" y="1506"/>
              <a:ext cx="83" cy="76"/>
            </a:xfrm>
            <a:custGeom>
              <a:avLst/>
              <a:gdLst>
                <a:gd name="T0" fmla="*/ 0 w 196"/>
                <a:gd name="T1" fmla="*/ 2 h 201"/>
                <a:gd name="T2" fmla="*/ 1 w 196"/>
                <a:gd name="T3" fmla="*/ 1 h 201"/>
                <a:gd name="T4" fmla="*/ 1 w 196"/>
                <a:gd name="T5" fmla="*/ 2 h 201"/>
                <a:gd name="T6" fmla="*/ 2 w 196"/>
                <a:gd name="T7" fmla="*/ 2 h 201"/>
                <a:gd name="T8" fmla="*/ 3 w 196"/>
                <a:gd name="T9" fmla="*/ 3 h 201"/>
                <a:gd name="T10" fmla="*/ 4 w 196"/>
                <a:gd name="T11" fmla="*/ 3 h 201"/>
                <a:gd name="T12" fmla="*/ 5 w 196"/>
                <a:gd name="T13" fmla="*/ 3 h 201"/>
                <a:gd name="T14" fmla="*/ 5 w 196"/>
                <a:gd name="T15" fmla="*/ 4 h 201"/>
                <a:gd name="T16" fmla="*/ 5 w 196"/>
                <a:gd name="T17" fmla="*/ 4 h 201"/>
                <a:gd name="T18" fmla="*/ 6 w 196"/>
                <a:gd name="T19" fmla="*/ 4 h 201"/>
                <a:gd name="T20" fmla="*/ 6 w 196"/>
                <a:gd name="T21" fmla="*/ 3 h 201"/>
                <a:gd name="T22" fmla="*/ 6 w 196"/>
                <a:gd name="T23" fmla="*/ 3 h 201"/>
                <a:gd name="T24" fmla="*/ 6 w 196"/>
                <a:gd name="T25" fmla="*/ 3 h 201"/>
                <a:gd name="T26" fmla="*/ 6 w 196"/>
                <a:gd name="T27" fmla="*/ 3 h 201"/>
                <a:gd name="T28" fmla="*/ 5 w 196"/>
                <a:gd name="T29" fmla="*/ 3 h 201"/>
                <a:gd name="T30" fmla="*/ 4 w 196"/>
                <a:gd name="T31" fmla="*/ 2 h 201"/>
                <a:gd name="T32" fmla="*/ 3 w 196"/>
                <a:gd name="T33" fmla="*/ 2 h 201"/>
                <a:gd name="T34" fmla="*/ 3 w 196"/>
                <a:gd name="T35" fmla="*/ 2 h 201"/>
                <a:gd name="T36" fmla="*/ 3 w 196"/>
                <a:gd name="T37" fmla="*/ 1 h 201"/>
                <a:gd name="T38" fmla="*/ 3 w 196"/>
                <a:gd name="T39" fmla="*/ 1 h 201"/>
                <a:gd name="T40" fmla="*/ 3 w 196"/>
                <a:gd name="T41" fmla="*/ 1 h 201"/>
                <a:gd name="T42" fmla="*/ 3 w 196"/>
                <a:gd name="T43" fmla="*/ 0 h 201"/>
                <a:gd name="T44" fmla="*/ 3 w 196"/>
                <a:gd name="T45" fmla="*/ 0 h 201"/>
                <a:gd name="T46" fmla="*/ 1 w 196"/>
                <a:gd name="T47" fmla="*/ 0 h 201"/>
                <a:gd name="T48" fmla="*/ 1 w 196"/>
                <a:gd name="T49" fmla="*/ 1 h 201"/>
                <a:gd name="T50" fmla="*/ 0 w 196"/>
                <a:gd name="T51" fmla="*/ 1 h 201"/>
                <a:gd name="T52" fmla="*/ 0 w 196"/>
                <a:gd name="T53" fmla="*/ 1 h 201"/>
                <a:gd name="T54" fmla="*/ 0 w 196"/>
                <a:gd name="T55" fmla="*/ 1 h 201"/>
                <a:gd name="T56" fmla="*/ 0 w 196"/>
                <a:gd name="T57" fmla="*/ 2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6" h="201">
                  <a:moveTo>
                    <a:pt x="15" y="77"/>
                  </a:moveTo>
                  <a:lnTo>
                    <a:pt x="30" y="62"/>
                  </a:lnTo>
                  <a:lnTo>
                    <a:pt x="45" y="77"/>
                  </a:lnTo>
                  <a:lnTo>
                    <a:pt x="60" y="92"/>
                  </a:lnTo>
                  <a:lnTo>
                    <a:pt x="105" y="138"/>
                  </a:lnTo>
                  <a:lnTo>
                    <a:pt x="120" y="138"/>
                  </a:lnTo>
                  <a:lnTo>
                    <a:pt x="150" y="154"/>
                  </a:lnTo>
                  <a:lnTo>
                    <a:pt x="150" y="185"/>
                  </a:lnTo>
                  <a:lnTo>
                    <a:pt x="150" y="200"/>
                  </a:lnTo>
                  <a:lnTo>
                    <a:pt x="165" y="200"/>
                  </a:lnTo>
                  <a:lnTo>
                    <a:pt x="180" y="169"/>
                  </a:lnTo>
                  <a:lnTo>
                    <a:pt x="165" y="169"/>
                  </a:lnTo>
                  <a:lnTo>
                    <a:pt x="180" y="154"/>
                  </a:lnTo>
                  <a:lnTo>
                    <a:pt x="195" y="154"/>
                  </a:lnTo>
                  <a:lnTo>
                    <a:pt x="150" y="123"/>
                  </a:lnTo>
                  <a:lnTo>
                    <a:pt x="120" y="108"/>
                  </a:lnTo>
                  <a:lnTo>
                    <a:pt x="105" y="77"/>
                  </a:lnTo>
                  <a:lnTo>
                    <a:pt x="90" y="77"/>
                  </a:lnTo>
                  <a:lnTo>
                    <a:pt x="90" y="46"/>
                  </a:lnTo>
                  <a:lnTo>
                    <a:pt x="105" y="46"/>
                  </a:lnTo>
                  <a:lnTo>
                    <a:pt x="105" y="31"/>
                  </a:lnTo>
                  <a:lnTo>
                    <a:pt x="105" y="15"/>
                  </a:lnTo>
                  <a:lnTo>
                    <a:pt x="90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88" name="Freeform 145"/>
            <p:cNvSpPr>
              <a:spLocks/>
            </p:cNvSpPr>
            <p:nvPr/>
          </p:nvSpPr>
          <p:spPr bwMode="auto">
            <a:xfrm>
              <a:off x="1204" y="1582"/>
              <a:ext cx="21" cy="12"/>
            </a:xfrm>
            <a:custGeom>
              <a:avLst/>
              <a:gdLst>
                <a:gd name="T0" fmla="*/ 2 w 46"/>
                <a:gd name="T1" fmla="*/ 0 h 31"/>
                <a:gd name="T2" fmla="*/ 1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1 w 46"/>
                <a:gd name="T9" fmla="*/ 1 h 31"/>
                <a:gd name="T10" fmla="*/ 2 w 46"/>
                <a:gd name="T11" fmla="*/ 0 h 31"/>
                <a:gd name="T12" fmla="*/ 1 w 46"/>
                <a:gd name="T13" fmla="*/ 0 h 31"/>
                <a:gd name="T14" fmla="*/ 2 w 46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31">
                  <a:moveTo>
                    <a:pt x="45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30" y="15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89" name="Freeform 146"/>
            <p:cNvSpPr>
              <a:spLocks/>
            </p:cNvSpPr>
            <p:nvPr/>
          </p:nvSpPr>
          <p:spPr bwMode="auto">
            <a:xfrm>
              <a:off x="1173" y="1558"/>
              <a:ext cx="7" cy="18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1 h 47"/>
                <a:gd name="T4" fmla="*/ 0 w 17"/>
                <a:gd name="T5" fmla="*/ 1 h 47"/>
                <a:gd name="T6" fmla="*/ 0 w 17"/>
                <a:gd name="T7" fmla="*/ 1 h 47"/>
                <a:gd name="T8" fmla="*/ 0 w 17"/>
                <a:gd name="T9" fmla="*/ 0 h 47"/>
                <a:gd name="T10" fmla="*/ 0 w 17"/>
                <a:gd name="T11" fmla="*/ 0 h 47"/>
                <a:gd name="T12" fmla="*/ 0 w 1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47">
                  <a:moveTo>
                    <a:pt x="0" y="15"/>
                  </a:moveTo>
                  <a:lnTo>
                    <a:pt x="0" y="31"/>
                  </a:lnTo>
                  <a:lnTo>
                    <a:pt x="0" y="46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90" name="Freeform 147"/>
            <p:cNvSpPr>
              <a:spLocks/>
            </p:cNvSpPr>
            <p:nvPr/>
          </p:nvSpPr>
          <p:spPr bwMode="auto">
            <a:xfrm>
              <a:off x="1153" y="1500"/>
              <a:ext cx="26" cy="18"/>
            </a:xfrm>
            <a:custGeom>
              <a:avLst/>
              <a:gdLst>
                <a:gd name="T0" fmla="*/ 2 w 60"/>
                <a:gd name="T1" fmla="*/ 0 h 47"/>
                <a:gd name="T2" fmla="*/ 1 w 60"/>
                <a:gd name="T3" fmla="*/ 0 h 47"/>
                <a:gd name="T4" fmla="*/ 0 w 60"/>
                <a:gd name="T5" fmla="*/ 1 h 47"/>
                <a:gd name="T6" fmla="*/ 0 w 60"/>
                <a:gd name="T7" fmla="*/ 1 h 47"/>
                <a:gd name="T8" fmla="*/ 0 w 60"/>
                <a:gd name="T9" fmla="*/ 1 h 47"/>
                <a:gd name="T10" fmla="*/ 1 w 60"/>
                <a:gd name="T11" fmla="*/ 1 h 47"/>
                <a:gd name="T12" fmla="*/ 1 w 60"/>
                <a:gd name="T13" fmla="*/ 1 h 47"/>
                <a:gd name="T14" fmla="*/ 2 w 60"/>
                <a:gd name="T15" fmla="*/ 1 h 47"/>
                <a:gd name="T16" fmla="*/ 2 w 60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7">
                  <a:moveTo>
                    <a:pt x="59" y="15"/>
                  </a:moveTo>
                  <a:lnTo>
                    <a:pt x="30" y="0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30" y="46"/>
                  </a:lnTo>
                  <a:lnTo>
                    <a:pt x="44" y="46"/>
                  </a:lnTo>
                  <a:lnTo>
                    <a:pt x="59" y="31"/>
                  </a:lnTo>
                  <a:lnTo>
                    <a:pt x="59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91" name="Freeform 148"/>
            <p:cNvSpPr>
              <a:spLocks/>
            </p:cNvSpPr>
            <p:nvPr/>
          </p:nvSpPr>
          <p:spPr bwMode="auto">
            <a:xfrm>
              <a:off x="1179" y="1488"/>
              <a:ext cx="51" cy="25"/>
            </a:xfrm>
            <a:custGeom>
              <a:avLst/>
              <a:gdLst>
                <a:gd name="T0" fmla="*/ 2 w 120"/>
                <a:gd name="T1" fmla="*/ 0 h 63"/>
                <a:gd name="T2" fmla="*/ 2 w 120"/>
                <a:gd name="T3" fmla="*/ 1 h 63"/>
                <a:gd name="T4" fmla="*/ 0 w 120"/>
                <a:gd name="T5" fmla="*/ 1 h 63"/>
                <a:gd name="T6" fmla="*/ 0 w 120"/>
                <a:gd name="T7" fmla="*/ 1 h 63"/>
                <a:gd name="T8" fmla="*/ 0 w 120"/>
                <a:gd name="T9" fmla="*/ 2 h 63"/>
                <a:gd name="T10" fmla="*/ 1 w 120"/>
                <a:gd name="T11" fmla="*/ 1 h 63"/>
                <a:gd name="T12" fmla="*/ 2 w 120"/>
                <a:gd name="T13" fmla="*/ 2 h 63"/>
                <a:gd name="T14" fmla="*/ 3 w 120"/>
                <a:gd name="T15" fmla="*/ 2 h 63"/>
                <a:gd name="T16" fmla="*/ 4 w 120"/>
                <a:gd name="T17" fmla="*/ 1 h 63"/>
                <a:gd name="T18" fmla="*/ 3 w 120"/>
                <a:gd name="T19" fmla="*/ 0 h 63"/>
                <a:gd name="T20" fmla="*/ 3 w 120"/>
                <a:gd name="T21" fmla="*/ 0 h 63"/>
                <a:gd name="T22" fmla="*/ 3 w 120"/>
                <a:gd name="T23" fmla="*/ 0 h 63"/>
                <a:gd name="T24" fmla="*/ 2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63">
                  <a:moveTo>
                    <a:pt x="60" y="16"/>
                  </a:moveTo>
                  <a:lnTo>
                    <a:pt x="60" y="31"/>
                  </a:lnTo>
                  <a:lnTo>
                    <a:pt x="15" y="31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45" y="47"/>
                  </a:lnTo>
                  <a:lnTo>
                    <a:pt x="60" y="62"/>
                  </a:lnTo>
                  <a:lnTo>
                    <a:pt x="104" y="62"/>
                  </a:lnTo>
                  <a:lnTo>
                    <a:pt x="119" y="31"/>
                  </a:lnTo>
                  <a:lnTo>
                    <a:pt x="104" y="16"/>
                  </a:lnTo>
                  <a:lnTo>
                    <a:pt x="89" y="0"/>
                  </a:lnTo>
                  <a:lnTo>
                    <a:pt x="74" y="16"/>
                  </a:lnTo>
                  <a:lnTo>
                    <a:pt x="6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92" name="Freeform 149"/>
            <p:cNvSpPr>
              <a:spLocks/>
            </p:cNvSpPr>
            <p:nvPr/>
          </p:nvSpPr>
          <p:spPr bwMode="auto">
            <a:xfrm>
              <a:off x="1224" y="1494"/>
              <a:ext cx="45" cy="24"/>
            </a:xfrm>
            <a:custGeom>
              <a:avLst/>
              <a:gdLst>
                <a:gd name="T0" fmla="*/ 3 w 105"/>
                <a:gd name="T1" fmla="*/ 0 h 62"/>
                <a:gd name="T2" fmla="*/ 3 w 105"/>
                <a:gd name="T3" fmla="*/ 0 h 62"/>
                <a:gd name="T4" fmla="*/ 1 w 105"/>
                <a:gd name="T5" fmla="*/ 0 h 62"/>
                <a:gd name="T6" fmla="*/ 1 w 105"/>
                <a:gd name="T7" fmla="*/ 0 h 62"/>
                <a:gd name="T8" fmla="*/ 0 w 105"/>
                <a:gd name="T9" fmla="*/ 0 h 62"/>
                <a:gd name="T10" fmla="*/ 0 w 105"/>
                <a:gd name="T11" fmla="*/ 1 h 62"/>
                <a:gd name="T12" fmla="*/ 1 w 105"/>
                <a:gd name="T13" fmla="*/ 1 h 62"/>
                <a:gd name="T14" fmla="*/ 1 w 105"/>
                <a:gd name="T15" fmla="*/ 1 h 62"/>
                <a:gd name="T16" fmla="*/ 3 w 105"/>
                <a:gd name="T17" fmla="*/ 1 h 62"/>
                <a:gd name="T18" fmla="*/ 3 w 105"/>
                <a:gd name="T19" fmla="*/ 1 h 62"/>
                <a:gd name="T20" fmla="*/ 3 w 105"/>
                <a:gd name="T21" fmla="*/ 0 h 62"/>
                <a:gd name="T22" fmla="*/ 3 w 105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62">
                  <a:moveTo>
                    <a:pt x="89" y="0"/>
                  </a:moveTo>
                  <a:lnTo>
                    <a:pt x="74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30" y="61"/>
                  </a:lnTo>
                  <a:lnTo>
                    <a:pt x="45" y="46"/>
                  </a:lnTo>
                  <a:lnTo>
                    <a:pt x="74" y="61"/>
                  </a:lnTo>
                  <a:lnTo>
                    <a:pt x="89" y="31"/>
                  </a:lnTo>
                  <a:lnTo>
                    <a:pt x="104" y="15"/>
                  </a:lnTo>
                  <a:lnTo>
                    <a:pt x="8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93" name="Freeform 150"/>
            <p:cNvSpPr>
              <a:spLocks/>
            </p:cNvSpPr>
            <p:nvPr/>
          </p:nvSpPr>
          <p:spPr bwMode="auto">
            <a:xfrm>
              <a:off x="1248" y="1547"/>
              <a:ext cx="15" cy="23"/>
            </a:xfrm>
            <a:custGeom>
              <a:avLst/>
              <a:gdLst>
                <a:gd name="T0" fmla="*/ 0 w 30"/>
                <a:gd name="T1" fmla="*/ 0 h 62"/>
                <a:gd name="T2" fmla="*/ 0 w 30"/>
                <a:gd name="T3" fmla="*/ 1 h 62"/>
                <a:gd name="T4" fmla="*/ 2 w 30"/>
                <a:gd name="T5" fmla="*/ 1 h 62"/>
                <a:gd name="T6" fmla="*/ 2 w 30"/>
                <a:gd name="T7" fmla="*/ 1 h 62"/>
                <a:gd name="T8" fmla="*/ 1 w 30"/>
                <a:gd name="T9" fmla="*/ 0 h 62"/>
                <a:gd name="T10" fmla="*/ 0 w 30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62">
                  <a:moveTo>
                    <a:pt x="0" y="15"/>
                  </a:moveTo>
                  <a:lnTo>
                    <a:pt x="0" y="46"/>
                  </a:lnTo>
                  <a:lnTo>
                    <a:pt x="29" y="61"/>
                  </a:lnTo>
                  <a:lnTo>
                    <a:pt x="29" y="46"/>
                  </a:lnTo>
                  <a:lnTo>
                    <a:pt x="15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94" name="Oval 151"/>
            <p:cNvSpPr>
              <a:spLocks noChangeArrowheads="1"/>
            </p:cNvSpPr>
            <p:nvPr/>
          </p:nvSpPr>
          <p:spPr bwMode="auto">
            <a:xfrm>
              <a:off x="1198" y="1594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295" name="Freeform 152"/>
            <p:cNvSpPr>
              <a:spLocks/>
            </p:cNvSpPr>
            <p:nvPr/>
          </p:nvSpPr>
          <p:spPr bwMode="auto">
            <a:xfrm>
              <a:off x="1167" y="1593"/>
              <a:ext cx="31" cy="53"/>
            </a:xfrm>
            <a:custGeom>
              <a:avLst/>
              <a:gdLst>
                <a:gd name="T0" fmla="*/ 0 w 75"/>
                <a:gd name="T1" fmla="*/ 0 h 140"/>
                <a:gd name="T2" fmla="*/ 0 w 75"/>
                <a:gd name="T3" fmla="*/ 1 h 140"/>
                <a:gd name="T4" fmla="*/ 0 w 75"/>
                <a:gd name="T5" fmla="*/ 1 h 140"/>
                <a:gd name="T6" fmla="*/ 0 w 75"/>
                <a:gd name="T7" fmla="*/ 2 h 140"/>
                <a:gd name="T8" fmla="*/ 1 w 75"/>
                <a:gd name="T9" fmla="*/ 2 h 140"/>
                <a:gd name="T10" fmla="*/ 1 w 75"/>
                <a:gd name="T11" fmla="*/ 3 h 140"/>
                <a:gd name="T12" fmla="*/ 1 w 75"/>
                <a:gd name="T13" fmla="*/ 3 h 140"/>
                <a:gd name="T14" fmla="*/ 1 w 75"/>
                <a:gd name="T15" fmla="*/ 2 h 140"/>
                <a:gd name="T16" fmla="*/ 2 w 75"/>
                <a:gd name="T17" fmla="*/ 2 h 140"/>
                <a:gd name="T18" fmla="*/ 2 w 75"/>
                <a:gd name="T19" fmla="*/ 2 h 140"/>
                <a:gd name="T20" fmla="*/ 1 w 75"/>
                <a:gd name="T21" fmla="*/ 2 h 140"/>
                <a:gd name="T22" fmla="*/ 2 w 75"/>
                <a:gd name="T23" fmla="*/ 0 h 140"/>
                <a:gd name="T24" fmla="*/ 1 w 75"/>
                <a:gd name="T25" fmla="*/ 0 h 140"/>
                <a:gd name="T26" fmla="*/ 0 w 75"/>
                <a:gd name="T27" fmla="*/ 0 h 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140">
                  <a:moveTo>
                    <a:pt x="15" y="15"/>
                  </a:moveTo>
                  <a:lnTo>
                    <a:pt x="15" y="46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30" y="108"/>
                  </a:lnTo>
                  <a:lnTo>
                    <a:pt x="30" y="139"/>
                  </a:lnTo>
                  <a:lnTo>
                    <a:pt x="44" y="139"/>
                  </a:lnTo>
                  <a:lnTo>
                    <a:pt x="44" y="108"/>
                  </a:lnTo>
                  <a:lnTo>
                    <a:pt x="59" y="108"/>
                  </a:lnTo>
                  <a:lnTo>
                    <a:pt x="74" y="93"/>
                  </a:lnTo>
                  <a:lnTo>
                    <a:pt x="44" y="77"/>
                  </a:lnTo>
                  <a:lnTo>
                    <a:pt x="59" y="15"/>
                  </a:lnTo>
                  <a:lnTo>
                    <a:pt x="44" y="0"/>
                  </a:lnTo>
                  <a:lnTo>
                    <a:pt x="15" y="15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96" name="Freeform 153"/>
            <p:cNvSpPr>
              <a:spLocks/>
            </p:cNvSpPr>
            <p:nvPr/>
          </p:nvSpPr>
          <p:spPr bwMode="auto">
            <a:xfrm>
              <a:off x="1179" y="1628"/>
              <a:ext cx="116" cy="105"/>
            </a:xfrm>
            <a:custGeom>
              <a:avLst/>
              <a:gdLst>
                <a:gd name="T0" fmla="*/ 1 w 270"/>
                <a:gd name="T1" fmla="*/ 0 h 278"/>
                <a:gd name="T2" fmla="*/ 1 w 270"/>
                <a:gd name="T3" fmla="*/ 0 h 278"/>
                <a:gd name="T4" fmla="*/ 0 w 270"/>
                <a:gd name="T5" fmla="*/ 0 h 278"/>
                <a:gd name="T6" fmla="*/ 0 w 270"/>
                <a:gd name="T7" fmla="*/ 1 h 278"/>
                <a:gd name="T8" fmla="*/ 0 w 270"/>
                <a:gd name="T9" fmla="*/ 1 h 278"/>
                <a:gd name="T10" fmla="*/ 0 w 270"/>
                <a:gd name="T11" fmla="*/ 2 h 278"/>
                <a:gd name="T12" fmla="*/ 0 w 270"/>
                <a:gd name="T13" fmla="*/ 2 h 278"/>
                <a:gd name="T14" fmla="*/ 0 w 270"/>
                <a:gd name="T15" fmla="*/ 3 h 278"/>
                <a:gd name="T16" fmla="*/ 0 w 270"/>
                <a:gd name="T17" fmla="*/ 3 h 278"/>
                <a:gd name="T18" fmla="*/ 2 w 270"/>
                <a:gd name="T19" fmla="*/ 4 h 278"/>
                <a:gd name="T20" fmla="*/ 3 w 270"/>
                <a:gd name="T21" fmla="*/ 5 h 278"/>
                <a:gd name="T22" fmla="*/ 3 w 270"/>
                <a:gd name="T23" fmla="*/ 4 h 278"/>
                <a:gd name="T24" fmla="*/ 9 w 270"/>
                <a:gd name="T25" fmla="*/ 6 h 278"/>
                <a:gd name="T26" fmla="*/ 9 w 270"/>
                <a:gd name="T27" fmla="*/ 5 h 278"/>
                <a:gd name="T28" fmla="*/ 9 w 270"/>
                <a:gd name="T29" fmla="*/ 5 h 278"/>
                <a:gd name="T30" fmla="*/ 9 w 270"/>
                <a:gd name="T31" fmla="*/ 5 h 278"/>
                <a:gd name="T32" fmla="*/ 9 w 270"/>
                <a:gd name="T33" fmla="*/ 2 h 278"/>
                <a:gd name="T34" fmla="*/ 9 w 270"/>
                <a:gd name="T35" fmla="*/ 1 h 278"/>
                <a:gd name="T36" fmla="*/ 9 w 270"/>
                <a:gd name="T37" fmla="*/ 1 h 278"/>
                <a:gd name="T38" fmla="*/ 7 w 270"/>
                <a:gd name="T39" fmla="*/ 0 h 278"/>
                <a:gd name="T40" fmla="*/ 6 w 270"/>
                <a:gd name="T41" fmla="*/ 0 h 278"/>
                <a:gd name="T42" fmla="*/ 6 w 270"/>
                <a:gd name="T43" fmla="*/ 1 h 278"/>
                <a:gd name="T44" fmla="*/ 6 w 270"/>
                <a:gd name="T45" fmla="*/ 1 h 278"/>
                <a:gd name="T46" fmla="*/ 3 w 270"/>
                <a:gd name="T47" fmla="*/ 1 h 278"/>
                <a:gd name="T48" fmla="*/ 1 w 270"/>
                <a:gd name="T49" fmla="*/ 0 h 2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0" h="278">
                  <a:moveTo>
                    <a:pt x="45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0" y="108"/>
                  </a:lnTo>
                  <a:lnTo>
                    <a:pt x="0" y="139"/>
                  </a:lnTo>
                  <a:lnTo>
                    <a:pt x="15" y="169"/>
                  </a:lnTo>
                  <a:lnTo>
                    <a:pt x="60" y="200"/>
                  </a:lnTo>
                  <a:lnTo>
                    <a:pt x="90" y="215"/>
                  </a:lnTo>
                  <a:lnTo>
                    <a:pt x="105" y="200"/>
                  </a:lnTo>
                  <a:lnTo>
                    <a:pt x="254" y="277"/>
                  </a:lnTo>
                  <a:lnTo>
                    <a:pt x="254" y="262"/>
                  </a:lnTo>
                  <a:lnTo>
                    <a:pt x="269" y="262"/>
                  </a:lnTo>
                  <a:lnTo>
                    <a:pt x="269" y="231"/>
                  </a:lnTo>
                  <a:lnTo>
                    <a:pt x="269" y="92"/>
                  </a:lnTo>
                  <a:lnTo>
                    <a:pt x="254" y="62"/>
                  </a:lnTo>
                  <a:lnTo>
                    <a:pt x="269" y="31"/>
                  </a:lnTo>
                  <a:lnTo>
                    <a:pt x="209" y="0"/>
                  </a:lnTo>
                  <a:lnTo>
                    <a:pt x="179" y="15"/>
                  </a:lnTo>
                  <a:lnTo>
                    <a:pt x="194" y="46"/>
                  </a:lnTo>
                  <a:lnTo>
                    <a:pt x="164" y="62"/>
                  </a:lnTo>
                  <a:lnTo>
                    <a:pt x="105" y="31"/>
                  </a:lnTo>
                  <a:lnTo>
                    <a:pt x="45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97" name="Freeform 154"/>
            <p:cNvSpPr>
              <a:spLocks/>
            </p:cNvSpPr>
            <p:nvPr/>
          </p:nvSpPr>
          <p:spPr bwMode="auto">
            <a:xfrm>
              <a:off x="1204" y="1512"/>
              <a:ext cx="71" cy="53"/>
            </a:xfrm>
            <a:custGeom>
              <a:avLst/>
              <a:gdLst>
                <a:gd name="T0" fmla="*/ 1 w 165"/>
                <a:gd name="T1" fmla="*/ 0 h 139"/>
                <a:gd name="T2" fmla="*/ 3 w 165"/>
                <a:gd name="T3" fmla="*/ 0 h 139"/>
                <a:gd name="T4" fmla="*/ 3 w 165"/>
                <a:gd name="T5" fmla="*/ 0 h 139"/>
                <a:gd name="T6" fmla="*/ 4 w 165"/>
                <a:gd name="T7" fmla="*/ 0 h 139"/>
                <a:gd name="T8" fmla="*/ 5 w 165"/>
                <a:gd name="T9" fmla="*/ 1 h 139"/>
                <a:gd name="T10" fmla="*/ 5 w 165"/>
                <a:gd name="T11" fmla="*/ 1 h 139"/>
                <a:gd name="T12" fmla="*/ 5 w 165"/>
                <a:gd name="T13" fmla="*/ 2 h 139"/>
                <a:gd name="T14" fmla="*/ 6 w 165"/>
                <a:gd name="T15" fmla="*/ 2 h 139"/>
                <a:gd name="T16" fmla="*/ 5 w 165"/>
                <a:gd name="T17" fmla="*/ 3 h 139"/>
                <a:gd name="T18" fmla="*/ 4 w 165"/>
                <a:gd name="T19" fmla="*/ 2 h 139"/>
                <a:gd name="T20" fmla="*/ 3 w 165"/>
                <a:gd name="T21" fmla="*/ 2 h 139"/>
                <a:gd name="T22" fmla="*/ 2 w 165"/>
                <a:gd name="T23" fmla="*/ 1 h 139"/>
                <a:gd name="T24" fmla="*/ 1 w 165"/>
                <a:gd name="T25" fmla="*/ 1 h 139"/>
                <a:gd name="T26" fmla="*/ 1 w 165"/>
                <a:gd name="T27" fmla="*/ 1 h 139"/>
                <a:gd name="T28" fmla="*/ 0 w 165"/>
                <a:gd name="T29" fmla="*/ 1 h 139"/>
                <a:gd name="T30" fmla="*/ 0 w 165"/>
                <a:gd name="T31" fmla="*/ 1 h 139"/>
                <a:gd name="T32" fmla="*/ 0 w 165"/>
                <a:gd name="T33" fmla="*/ 1 h 139"/>
                <a:gd name="T34" fmla="*/ 0 w 165"/>
                <a:gd name="T35" fmla="*/ 0 h 139"/>
                <a:gd name="T36" fmla="*/ 0 w 165"/>
                <a:gd name="T37" fmla="*/ 0 h 139"/>
                <a:gd name="T38" fmla="*/ 1 w 165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39">
                  <a:moveTo>
                    <a:pt x="45" y="0"/>
                  </a:moveTo>
                  <a:lnTo>
                    <a:pt x="75" y="15"/>
                  </a:lnTo>
                  <a:lnTo>
                    <a:pt x="89" y="0"/>
                  </a:lnTo>
                  <a:lnTo>
                    <a:pt x="119" y="15"/>
                  </a:lnTo>
                  <a:lnTo>
                    <a:pt x="149" y="31"/>
                  </a:lnTo>
                  <a:lnTo>
                    <a:pt x="149" y="46"/>
                  </a:lnTo>
                  <a:lnTo>
                    <a:pt x="149" y="77"/>
                  </a:lnTo>
                  <a:lnTo>
                    <a:pt x="164" y="107"/>
                  </a:lnTo>
                  <a:lnTo>
                    <a:pt x="134" y="138"/>
                  </a:lnTo>
                  <a:lnTo>
                    <a:pt x="119" y="92"/>
                  </a:lnTo>
                  <a:lnTo>
                    <a:pt x="104" y="107"/>
                  </a:lnTo>
                  <a:lnTo>
                    <a:pt x="60" y="61"/>
                  </a:lnTo>
                  <a:lnTo>
                    <a:pt x="45" y="61"/>
                  </a:lnTo>
                  <a:lnTo>
                    <a:pt x="30" y="46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98" name="Freeform 155"/>
            <p:cNvSpPr>
              <a:spLocks/>
            </p:cNvSpPr>
            <p:nvPr/>
          </p:nvSpPr>
          <p:spPr bwMode="auto">
            <a:xfrm>
              <a:off x="1262" y="1547"/>
              <a:ext cx="38" cy="47"/>
            </a:xfrm>
            <a:custGeom>
              <a:avLst/>
              <a:gdLst>
                <a:gd name="T0" fmla="*/ 0 w 91"/>
                <a:gd name="T1" fmla="*/ 1 h 123"/>
                <a:gd name="T2" fmla="*/ 0 w 91"/>
                <a:gd name="T3" fmla="*/ 2 h 123"/>
                <a:gd name="T4" fmla="*/ 0 w 91"/>
                <a:gd name="T5" fmla="*/ 2 h 123"/>
                <a:gd name="T6" fmla="*/ 1 w 91"/>
                <a:gd name="T7" fmla="*/ 2 h 123"/>
                <a:gd name="T8" fmla="*/ 0 w 91"/>
                <a:gd name="T9" fmla="*/ 2 h 123"/>
                <a:gd name="T10" fmla="*/ 1 w 91"/>
                <a:gd name="T11" fmla="*/ 3 h 123"/>
                <a:gd name="T12" fmla="*/ 1 w 91"/>
                <a:gd name="T13" fmla="*/ 2 h 123"/>
                <a:gd name="T14" fmla="*/ 1 w 91"/>
                <a:gd name="T15" fmla="*/ 2 h 123"/>
                <a:gd name="T16" fmla="*/ 2 w 91"/>
                <a:gd name="T17" fmla="*/ 2 h 123"/>
                <a:gd name="T18" fmla="*/ 2 w 91"/>
                <a:gd name="T19" fmla="*/ 2 h 123"/>
                <a:gd name="T20" fmla="*/ 1 w 91"/>
                <a:gd name="T21" fmla="*/ 1 h 123"/>
                <a:gd name="T22" fmla="*/ 1 w 91"/>
                <a:gd name="T23" fmla="*/ 1 h 123"/>
                <a:gd name="T24" fmla="*/ 2 w 91"/>
                <a:gd name="T25" fmla="*/ 1 h 123"/>
                <a:gd name="T26" fmla="*/ 2 w 91"/>
                <a:gd name="T27" fmla="*/ 0 h 123"/>
                <a:gd name="T28" fmla="*/ 3 w 91"/>
                <a:gd name="T29" fmla="*/ 1 h 123"/>
                <a:gd name="T30" fmla="*/ 3 w 91"/>
                <a:gd name="T31" fmla="*/ 0 h 123"/>
                <a:gd name="T32" fmla="*/ 2 w 91"/>
                <a:gd name="T33" fmla="*/ 0 h 123"/>
                <a:gd name="T34" fmla="*/ 2 w 91"/>
                <a:gd name="T35" fmla="*/ 0 h 123"/>
                <a:gd name="T36" fmla="*/ 1 w 91"/>
                <a:gd name="T37" fmla="*/ 0 h 123"/>
                <a:gd name="T38" fmla="*/ 0 w 91"/>
                <a:gd name="T39" fmla="*/ 1 h 123"/>
                <a:gd name="T40" fmla="*/ 0 w 91"/>
                <a:gd name="T41" fmla="*/ 1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3">
                  <a:moveTo>
                    <a:pt x="0" y="61"/>
                  </a:moveTo>
                  <a:lnTo>
                    <a:pt x="0" y="76"/>
                  </a:lnTo>
                  <a:lnTo>
                    <a:pt x="15" y="92"/>
                  </a:lnTo>
                  <a:lnTo>
                    <a:pt x="30" y="92"/>
                  </a:lnTo>
                  <a:lnTo>
                    <a:pt x="15" y="92"/>
                  </a:lnTo>
                  <a:lnTo>
                    <a:pt x="30" y="122"/>
                  </a:lnTo>
                  <a:lnTo>
                    <a:pt x="45" y="107"/>
                  </a:lnTo>
                  <a:lnTo>
                    <a:pt x="45" y="92"/>
                  </a:lnTo>
                  <a:lnTo>
                    <a:pt x="60" y="107"/>
                  </a:lnTo>
                  <a:lnTo>
                    <a:pt x="60" y="76"/>
                  </a:lnTo>
                  <a:lnTo>
                    <a:pt x="45" y="61"/>
                  </a:lnTo>
                  <a:lnTo>
                    <a:pt x="30" y="31"/>
                  </a:lnTo>
                  <a:lnTo>
                    <a:pt x="60" y="46"/>
                  </a:lnTo>
                  <a:lnTo>
                    <a:pt x="60" y="15"/>
                  </a:lnTo>
                  <a:lnTo>
                    <a:pt x="90" y="31"/>
                  </a:lnTo>
                  <a:lnTo>
                    <a:pt x="90" y="15"/>
                  </a:lnTo>
                  <a:lnTo>
                    <a:pt x="75" y="15"/>
                  </a:lnTo>
                  <a:lnTo>
                    <a:pt x="60" y="0"/>
                  </a:lnTo>
                  <a:lnTo>
                    <a:pt x="30" y="15"/>
                  </a:lnTo>
                  <a:lnTo>
                    <a:pt x="0" y="46"/>
                  </a:lnTo>
                  <a:lnTo>
                    <a:pt x="0" y="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299" name="Freeform 156"/>
            <p:cNvSpPr>
              <a:spLocks/>
            </p:cNvSpPr>
            <p:nvPr/>
          </p:nvSpPr>
          <p:spPr bwMode="auto">
            <a:xfrm>
              <a:off x="1256" y="1494"/>
              <a:ext cx="64" cy="41"/>
            </a:xfrm>
            <a:custGeom>
              <a:avLst/>
              <a:gdLst>
                <a:gd name="T0" fmla="*/ 1 w 150"/>
                <a:gd name="T1" fmla="*/ 0 h 108"/>
                <a:gd name="T2" fmla="*/ 0 w 150"/>
                <a:gd name="T3" fmla="*/ 1 h 108"/>
                <a:gd name="T4" fmla="*/ 0 w 150"/>
                <a:gd name="T5" fmla="*/ 1 h 108"/>
                <a:gd name="T6" fmla="*/ 1 w 150"/>
                <a:gd name="T7" fmla="*/ 2 h 108"/>
                <a:gd name="T8" fmla="*/ 1 w 150"/>
                <a:gd name="T9" fmla="*/ 2 h 108"/>
                <a:gd name="T10" fmla="*/ 1 w 150"/>
                <a:gd name="T11" fmla="*/ 2 h 108"/>
                <a:gd name="T12" fmla="*/ 3 w 150"/>
                <a:gd name="T13" fmla="*/ 2 h 108"/>
                <a:gd name="T14" fmla="*/ 3 w 150"/>
                <a:gd name="T15" fmla="*/ 2 h 108"/>
                <a:gd name="T16" fmla="*/ 4 w 150"/>
                <a:gd name="T17" fmla="*/ 2 h 108"/>
                <a:gd name="T18" fmla="*/ 4 w 150"/>
                <a:gd name="T19" fmla="*/ 2 h 108"/>
                <a:gd name="T20" fmla="*/ 5 w 150"/>
                <a:gd name="T21" fmla="*/ 1 h 108"/>
                <a:gd name="T22" fmla="*/ 4 w 150"/>
                <a:gd name="T23" fmla="*/ 1 h 108"/>
                <a:gd name="T24" fmla="*/ 4 w 150"/>
                <a:gd name="T25" fmla="*/ 1 h 108"/>
                <a:gd name="T26" fmla="*/ 3 w 150"/>
                <a:gd name="T27" fmla="*/ 0 h 108"/>
                <a:gd name="T28" fmla="*/ 3 w 150"/>
                <a:gd name="T29" fmla="*/ 0 h 108"/>
                <a:gd name="T30" fmla="*/ 1 w 150"/>
                <a:gd name="T31" fmla="*/ 0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0" h="108">
                  <a:moveTo>
                    <a:pt x="30" y="15"/>
                  </a:moveTo>
                  <a:lnTo>
                    <a:pt x="15" y="31"/>
                  </a:lnTo>
                  <a:lnTo>
                    <a:pt x="0" y="61"/>
                  </a:lnTo>
                  <a:lnTo>
                    <a:pt x="30" y="76"/>
                  </a:lnTo>
                  <a:lnTo>
                    <a:pt x="30" y="92"/>
                  </a:lnTo>
                  <a:lnTo>
                    <a:pt x="45" y="107"/>
                  </a:lnTo>
                  <a:lnTo>
                    <a:pt x="89" y="107"/>
                  </a:lnTo>
                  <a:lnTo>
                    <a:pt x="104" y="92"/>
                  </a:lnTo>
                  <a:lnTo>
                    <a:pt x="134" y="107"/>
                  </a:lnTo>
                  <a:lnTo>
                    <a:pt x="134" y="76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75" y="15"/>
                  </a:lnTo>
                  <a:lnTo>
                    <a:pt x="3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00" name="Freeform 157"/>
            <p:cNvSpPr>
              <a:spLocks/>
            </p:cNvSpPr>
            <p:nvPr/>
          </p:nvSpPr>
          <p:spPr bwMode="auto">
            <a:xfrm>
              <a:off x="1269" y="1530"/>
              <a:ext cx="45" cy="23"/>
            </a:xfrm>
            <a:custGeom>
              <a:avLst/>
              <a:gdLst>
                <a:gd name="T0" fmla="*/ 3 w 105"/>
                <a:gd name="T1" fmla="*/ 0 h 62"/>
                <a:gd name="T2" fmla="*/ 3 w 105"/>
                <a:gd name="T3" fmla="*/ 0 h 62"/>
                <a:gd name="T4" fmla="*/ 2 w 105"/>
                <a:gd name="T5" fmla="*/ 0 h 62"/>
                <a:gd name="T6" fmla="*/ 0 w 105"/>
                <a:gd name="T7" fmla="*/ 0 h 62"/>
                <a:gd name="T8" fmla="*/ 0 w 105"/>
                <a:gd name="T9" fmla="*/ 0 h 62"/>
                <a:gd name="T10" fmla="*/ 0 w 105"/>
                <a:gd name="T11" fmla="*/ 0 h 62"/>
                <a:gd name="T12" fmla="*/ 0 w 105"/>
                <a:gd name="T13" fmla="*/ 1 h 62"/>
                <a:gd name="T14" fmla="*/ 1 w 105"/>
                <a:gd name="T15" fmla="*/ 1 h 62"/>
                <a:gd name="T16" fmla="*/ 2 w 105"/>
                <a:gd name="T17" fmla="*/ 1 h 62"/>
                <a:gd name="T18" fmla="*/ 3 w 105"/>
                <a:gd name="T19" fmla="*/ 1 h 62"/>
                <a:gd name="T20" fmla="*/ 3 w 105"/>
                <a:gd name="T21" fmla="*/ 1 h 62"/>
                <a:gd name="T22" fmla="*/ 3 w 105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62">
                  <a:moveTo>
                    <a:pt x="104" y="15"/>
                  </a:moveTo>
                  <a:lnTo>
                    <a:pt x="74" y="0"/>
                  </a:lnTo>
                  <a:lnTo>
                    <a:pt x="59" y="15"/>
                  </a:lnTo>
                  <a:lnTo>
                    <a:pt x="15" y="15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5" y="61"/>
                  </a:lnTo>
                  <a:lnTo>
                    <a:pt x="45" y="46"/>
                  </a:lnTo>
                  <a:lnTo>
                    <a:pt x="59" y="61"/>
                  </a:lnTo>
                  <a:lnTo>
                    <a:pt x="74" y="61"/>
                  </a:lnTo>
                  <a:lnTo>
                    <a:pt x="89" y="46"/>
                  </a:lnTo>
                  <a:lnTo>
                    <a:pt x="104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01" name="Freeform 158"/>
            <p:cNvSpPr>
              <a:spLocks/>
            </p:cNvSpPr>
            <p:nvPr/>
          </p:nvSpPr>
          <p:spPr bwMode="auto">
            <a:xfrm>
              <a:off x="1287" y="1634"/>
              <a:ext cx="91" cy="81"/>
            </a:xfrm>
            <a:custGeom>
              <a:avLst/>
              <a:gdLst>
                <a:gd name="T0" fmla="*/ 0 w 211"/>
                <a:gd name="T1" fmla="*/ 0 h 216"/>
                <a:gd name="T2" fmla="*/ 0 w 211"/>
                <a:gd name="T3" fmla="*/ 1 h 216"/>
                <a:gd name="T4" fmla="*/ 0 w 211"/>
                <a:gd name="T5" fmla="*/ 2 h 216"/>
                <a:gd name="T6" fmla="*/ 0 w 211"/>
                <a:gd name="T7" fmla="*/ 4 h 216"/>
                <a:gd name="T8" fmla="*/ 6 w 211"/>
                <a:gd name="T9" fmla="*/ 4 h 216"/>
                <a:gd name="T10" fmla="*/ 6 w 211"/>
                <a:gd name="T11" fmla="*/ 4 h 216"/>
                <a:gd name="T12" fmla="*/ 7 w 211"/>
                <a:gd name="T13" fmla="*/ 4 h 216"/>
                <a:gd name="T14" fmla="*/ 5 w 211"/>
                <a:gd name="T15" fmla="*/ 1 h 216"/>
                <a:gd name="T16" fmla="*/ 5 w 211"/>
                <a:gd name="T17" fmla="*/ 1 h 216"/>
                <a:gd name="T18" fmla="*/ 6 w 211"/>
                <a:gd name="T19" fmla="*/ 2 h 216"/>
                <a:gd name="T20" fmla="*/ 6 w 211"/>
                <a:gd name="T21" fmla="*/ 1 h 216"/>
                <a:gd name="T22" fmla="*/ 6 w 211"/>
                <a:gd name="T23" fmla="*/ 0 h 216"/>
                <a:gd name="T24" fmla="*/ 5 w 211"/>
                <a:gd name="T25" fmla="*/ 0 h 216"/>
                <a:gd name="T26" fmla="*/ 4 w 211"/>
                <a:gd name="T27" fmla="*/ 0 h 216"/>
                <a:gd name="T28" fmla="*/ 3 w 211"/>
                <a:gd name="T29" fmla="*/ 0 h 216"/>
                <a:gd name="T30" fmla="*/ 0 w 211"/>
                <a:gd name="T31" fmla="*/ 0 h 2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1" h="216">
                  <a:moveTo>
                    <a:pt x="15" y="15"/>
                  </a:moveTo>
                  <a:lnTo>
                    <a:pt x="0" y="46"/>
                  </a:lnTo>
                  <a:lnTo>
                    <a:pt x="15" y="77"/>
                  </a:lnTo>
                  <a:lnTo>
                    <a:pt x="15" y="215"/>
                  </a:lnTo>
                  <a:lnTo>
                    <a:pt x="165" y="200"/>
                  </a:lnTo>
                  <a:lnTo>
                    <a:pt x="180" y="215"/>
                  </a:lnTo>
                  <a:lnTo>
                    <a:pt x="210" y="184"/>
                  </a:lnTo>
                  <a:lnTo>
                    <a:pt x="135" y="61"/>
                  </a:lnTo>
                  <a:lnTo>
                    <a:pt x="135" y="46"/>
                  </a:lnTo>
                  <a:lnTo>
                    <a:pt x="165" y="92"/>
                  </a:lnTo>
                  <a:lnTo>
                    <a:pt x="180" y="61"/>
                  </a:lnTo>
                  <a:lnTo>
                    <a:pt x="165" y="15"/>
                  </a:lnTo>
                  <a:lnTo>
                    <a:pt x="150" y="15"/>
                  </a:lnTo>
                  <a:lnTo>
                    <a:pt x="120" y="0"/>
                  </a:lnTo>
                  <a:lnTo>
                    <a:pt x="90" y="15"/>
                  </a:lnTo>
                  <a:lnTo>
                    <a:pt x="15" y="15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02" name="Line 159"/>
            <p:cNvSpPr>
              <a:spLocks noChangeShapeType="1"/>
            </p:cNvSpPr>
            <p:nvPr/>
          </p:nvSpPr>
          <p:spPr bwMode="auto">
            <a:xfrm>
              <a:off x="1358" y="1640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03" name="Line 160"/>
            <p:cNvSpPr>
              <a:spLocks noChangeShapeType="1"/>
            </p:cNvSpPr>
            <p:nvPr/>
          </p:nvSpPr>
          <p:spPr bwMode="auto">
            <a:xfrm>
              <a:off x="1358" y="1646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04" name="Line 161"/>
            <p:cNvSpPr>
              <a:spLocks noChangeShapeType="1"/>
            </p:cNvSpPr>
            <p:nvPr/>
          </p:nvSpPr>
          <p:spPr bwMode="auto">
            <a:xfrm flipV="1">
              <a:off x="1372" y="1646"/>
              <a:ext cx="0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05" name="Line 162"/>
            <p:cNvSpPr>
              <a:spLocks noChangeShapeType="1"/>
            </p:cNvSpPr>
            <p:nvPr/>
          </p:nvSpPr>
          <p:spPr bwMode="auto">
            <a:xfrm flipV="1">
              <a:off x="1372" y="1640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06" name="Line 163"/>
            <p:cNvSpPr>
              <a:spLocks noChangeShapeType="1"/>
            </p:cNvSpPr>
            <p:nvPr/>
          </p:nvSpPr>
          <p:spPr bwMode="auto">
            <a:xfrm flipV="1">
              <a:off x="1372" y="1634"/>
              <a:ext cx="0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07" name="Line 164"/>
            <p:cNvSpPr>
              <a:spLocks noChangeShapeType="1"/>
            </p:cNvSpPr>
            <p:nvPr/>
          </p:nvSpPr>
          <p:spPr bwMode="auto">
            <a:xfrm flipV="1">
              <a:off x="1372" y="1617"/>
              <a:ext cx="6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08" name="Freeform 165"/>
            <p:cNvSpPr>
              <a:spLocks/>
            </p:cNvSpPr>
            <p:nvPr/>
          </p:nvSpPr>
          <p:spPr bwMode="auto">
            <a:xfrm>
              <a:off x="1346" y="1600"/>
              <a:ext cx="12" cy="11"/>
            </a:xfrm>
            <a:custGeom>
              <a:avLst/>
              <a:gdLst>
                <a:gd name="T0" fmla="*/ 1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1 w 30"/>
                <a:gd name="T7" fmla="*/ 0 h 31"/>
                <a:gd name="T8" fmla="*/ 1 w 3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1">
                  <a:moveTo>
                    <a:pt x="29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29" y="15"/>
                  </a:lnTo>
                  <a:lnTo>
                    <a:pt x="29" y="0"/>
                  </a:lnTo>
                </a:path>
              </a:pathLst>
            </a:custGeom>
            <a:solidFill>
              <a:srgbClr val="FFFF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09" name="Freeform 166"/>
            <p:cNvSpPr>
              <a:spLocks/>
            </p:cNvSpPr>
            <p:nvPr/>
          </p:nvSpPr>
          <p:spPr bwMode="auto">
            <a:xfrm>
              <a:off x="1372" y="1617"/>
              <a:ext cx="0" cy="17"/>
            </a:xfrm>
            <a:custGeom>
              <a:avLst/>
              <a:gdLst>
                <a:gd name="T0" fmla="*/ 0 w 1"/>
                <a:gd name="T1" fmla="*/ 0 h 47"/>
                <a:gd name="T2" fmla="*/ 0 w 1"/>
                <a:gd name="T3" fmla="*/ 1 h 47"/>
                <a:gd name="T4" fmla="*/ 0 w 1"/>
                <a:gd name="T5" fmla="*/ 0 h 47"/>
                <a:gd name="T6" fmla="*/ 0 w 1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7">
                  <a:moveTo>
                    <a:pt x="0" y="0"/>
                  </a:moveTo>
                  <a:lnTo>
                    <a:pt x="0" y="46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10" name="Line 167"/>
            <p:cNvSpPr>
              <a:spLocks noChangeShapeType="1"/>
            </p:cNvSpPr>
            <p:nvPr/>
          </p:nvSpPr>
          <p:spPr bwMode="auto">
            <a:xfrm>
              <a:off x="1372" y="1634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11" name="Line 168"/>
            <p:cNvSpPr>
              <a:spLocks noChangeShapeType="1"/>
            </p:cNvSpPr>
            <p:nvPr/>
          </p:nvSpPr>
          <p:spPr bwMode="auto">
            <a:xfrm>
              <a:off x="1372" y="1628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12" name="Line 169"/>
            <p:cNvSpPr>
              <a:spLocks noChangeShapeType="1"/>
            </p:cNvSpPr>
            <p:nvPr/>
          </p:nvSpPr>
          <p:spPr bwMode="auto">
            <a:xfrm>
              <a:off x="1372" y="1622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13" name="Line 170"/>
            <p:cNvSpPr>
              <a:spLocks noChangeShapeType="1"/>
            </p:cNvSpPr>
            <p:nvPr/>
          </p:nvSpPr>
          <p:spPr bwMode="auto">
            <a:xfrm>
              <a:off x="1372" y="1617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14" name="Line 171"/>
            <p:cNvSpPr>
              <a:spLocks noChangeShapeType="1"/>
            </p:cNvSpPr>
            <p:nvPr/>
          </p:nvSpPr>
          <p:spPr bwMode="auto">
            <a:xfrm>
              <a:off x="1372" y="1617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15" name="Line 172"/>
            <p:cNvSpPr>
              <a:spLocks noChangeShapeType="1"/>
            </p:cNvSpPr>
            <p:nvPr/>
          </p:nvSpPr>
          <p:spPr bwMode="auto">
            <a:xfrm>
              <a:off x="1372" y="1622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16" name="Line 173"/>
            <p:cNvSpPr>
              <a:spLocks noChangeShapeType="1"/>
            </p:cNvSpPr>
            <p:nvPr/>
          </p:nvSpPr>
          <p:spPr bwMode="auto">
            <a:xfrm>
              <a:off x="1372" y="1628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17" name="Line 174"/>
            <p:cNvSpPr>
              <a:spLocks noChangeShapeType="1"/>
            </p:cNvSpPr>
            <p:nvPr/>
          </p:nvSpPr>
          <p:spPr bwMode="auto">
            <a:xfrm flipH="1">
              <a:off x="1365" y="1628"/>
              <a:ext cx="6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18" name="Line 175"/>
            <p:cNvSpPr>
              <a:spLocks noChangeShapeType="1"/>
            </p:cNvSpPr>
            <p:nvPr/>
          </p:nvSpPr>
          <p:spPr bwMode="auto">
            <a:xfrm>
              <a:off x="1365" y="1634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19" name="Line 176"/>
            <p:cNvSpPr>
              <a:spLocks noChangeShapeType="1"/>
            </p:cNvSpPr>
            <p:nvPr/>
          </p:nvSpPr>
          <p:spPr bwMode="auto">
            <a:xfrm>
              <a:off x="1372" y="1634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20" name="Freeform 177"/>
            <p:cNvSpPr>
              <a:spLocks/>
            </p:cNvSpPr>
            <p:nvPr/>
          </p:nvSpPr>
          <p:spPr bwMode="auto">
            <a:xfrm>
              <a:off x="1358" y="1617"/>
              <a:ext cx="14" cy="41"/>
            </a:xfrm>
            <a:custGeom>
              <a:avLst/>
              <a:gdLst>
                <a:gd name="T0" fmla="*/ 0 w 32"/>
                <a:gd name="T1" fmla="*/ 1 h 108"/>
                <a:gd name="T2" fmla="*/ 0 w 32"/>
                <a:gd name="T3" fmla="*/ 2 h 108"/>
                <a:gd name="T4" fmla="*/ 1 w 32"/>
                <a:gd name="T5" fmla="*/ 1 h 108"/>
                <a:gd name="T6" fmla="*/ 1 w 32"/>
                <a:gd name="T7" fmla="*/ 1 h 108"/>
                <a:gd name="T8" fmla="*/ 1 w 32"/>
                <a:gd name="T9" fmla="*/ 0 h 108"/>
                <a:gd name="T10" fmla="*/ 0 w 32"/>
                <a:gd name="T11" fmla="*/ 1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108">
                  <a:moveTo>
                    <a:pt x="0" y="61"/>
                  </a:moveTo>
                  <a:lnTo>
                    <a:pt x="16" y="107"/>
                  </a:lnTo>
                  <a:lnTo>
                    <a:pt x="31" y="46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0" y="6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21" name="Freeform 178"/>
            <p:cNvSpPr>
              <a:spLocks/>
            </p:cNvSpPr>
            <p:nvPr/>
          </p:nvSpPr>
          <p:spPr bwMode="auto">
            <a:xfrm>
              <a:off x="1372" y="1605"/>
              <a:ext cx="6" cy="12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0" y="31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FFFF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22" name="Freeform 179"/>
            <p:cNvSpPr>
              <a:spLocks/>
            </p:cNvSpPr>
            <p:nvPr/>
          </p:nvSpPr>
          <p:spPr bwMode="auto">
            <a:xfrm>
              <a:off x="1217" y="1791"/>
              <a:ext cx="97" cy="70"/>
            </a:xfrm>
            <a:custGeom>
              <a:avLst/>
              <a:gdLst>
                <a:gd name="T0" fmla="*/ 8 w 224"/>
                <a:gd name="T1" fmla="*/ 3 h 185"/>
                <a:gd name="T2" fmla="*/ 7 w 224"/>
                <a:gd name="T3" fmla="*/ 1 h 185"/>
                <a:gd name="T4" fmla="*/ 6 w 224"/>
                <a:gd name="T5" fmla="*/ 1 h 185"/>
                <a:gd name="T6" fmla="*/ 6 w 224"/>
                <a:gd name="T7" fmla="*/ 0 h 185"/>
                <a:gd name="T8" fmla="*/ 5 w 224"/>
                <a:gd name="T9" fmla="*/ 0 h 185"/>
                <a:gd name="T10" fmla="*/ 5 w 224"/>
                <a:gd name="T11" fmla="*/ 0 h 185"/>
                <a:gd name="T12" fmla="*/ 3 w 224"/>
                <a:gd name="T13" fmla="*/ 1 h 185"/>
                <a:gd name="T14" fmla="*/ 0 w 224"/>
                <a:gd name="T15" fmla="*/ 2 h 185"/>
                <a:gd name="T16" fmla="*/ 0 w 224"/>
                <a:gd name="T17" fmla="*/ 2 h 185"/>
                <a:gd name="T18" fmla="*/ 0 w 224"/>
                <a:gd name="T19" fmla="*/ 3 h 185"/>
                <a:gd name="T20" fmla="*/ 1 w 224"/>
                <a:gd name="T21" fmla="*/ 4 h 185"/>
                <a:gd name="T22" fmla="*/ 1 w 224"/>
                <a:gd name="T23" fmla="*/ 3 h 185"/>
                <a:gd name="T24" fmla="*/ 2 w 224"/>
                <a:gd name="T25" fmla="*/ 3 h 185"/>
                <a:gd name="T26" fmla="*/ 3 w 224"/>
                <a:gd name="T27" fmla="*/ 3 h 185"/>
                <a:gd name="T28" fmla="*/ 3 w 224"/>
                <a:gd name="T29" fmla="*/ 3 h 185"/>
                <a:gd name="T30" fmla="*/ 5 w 224"/>
                <a:gd name="T31" fmla="*/ 3 h 185"/>
                <a:gd name="T32" fmla="*/ 5 w 224"/>
                <a:gd name="T33" fmla="*/ 3 h 185"/>
                <a:gd name="T34" fmla="*/ 7 w 224"/>
                <a:gd name="T35" fmla="*/ 3 h 185"/>
                <a:gd name="T36" fmla="*/ 8 w 224"/>
                <a:gd name="T37" fmla="*/ 3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4" h="185">
                  <a:moveTo>
                    <a:pt x="223" y="123"/>
                  </a:moveTo>
                  <a:lnTo>
                    <a:pt x="193" y="61"/>
                  </a:lnTo>
                  <a:lnTo>
                    <a:pt x="164" y="61"/>
                  </a:lnTo>
                  <a:lnTo>
                    <a:pt x="164" y="15"/>
                  </a:lnTo>
                  <a:lnTo>
                    <a:pt x="149" y="0"/>
                  </a:lnTo>
                  <a:lnTo>
                    <a:pt x="134" y="15"/>
                  </a:lnTo>
                  <a:lnTo>
                    <a:pt x="104" y="46"/>
                  </a:lnTo>
                  <a:lnTo>
                    <a:pt x="15" y="77"/>
                  </a:lnTo>
                  <a:lnTo>
                    <a:pt x="0" y="107"/>
                  </a:lnTo>
                  <a:lnTo>
                    <a:pt x="15" y="153"/>
                  </a:lnTo>
                  <a:lnTo>
                    <a:pt x="30" y="184"/>
                  </a:lnTo>
                  <a:lnTo>
                    <a:pt x="45" y="153"/>
                  </a:lnTo>
                  <a:lnTo>
                    <a:pt x="59" y="153"/>
                  </a:lnTo>
                  <a:lnTo>
                    <a:pt x="74" y="123"/>
                  </a:lnTo>
                  <a:lnTo>
                    <a:pt x="89" y="123"/>
                  </a:lnTo>
                  <a:lnTo>
                    <a:pt x="134" y="138"/>
                  </a:lnTo>
                  <a:lnTo>
                    <a:pt x="149" y="123"/>
                  </a:lnTo>
                  <a:lnTo>
                    <a:pt x="193" y="123"/>
                  </a:lnTo>
                  <a:lnTo>
                    <a:pt x="223" y="123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23" name="Freeform 180"/>
            <p:cNvSpPr>
              <a:spLocks/>
            </p:cNvSpPr>
            <p:nvPr/>
          </p:nvSpPr>
          <p:spPr bwMode="auto">
            <a:xfrm>
              <a:off x="1332" y="1878"/>
              <a:ext cx="7" cy="18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1 h 47"/>
                <a:gd name="T4" fmla="*/ 0 w 17"/>
                <a:gd name="T5" fmla="*/ 1 h 47"/>
                <a:gd name="T6" fmla="*/ 0 w 17"/>
                <a:gd name="T7" fmla="*/ 0 h 47"/>
                <a:gd name="T8" fmla="*/ 0 w 1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7">
                  <a:moveTo>
                    <a:pt x="0" y="0"/>
                  </a:moveTo>
                  <a:lnTo>
                    <a:pt x="0" y="46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24" name="Freeform 181"/>
            <p:cNvSpPr>
              <a:spLocks/>
            </p:cNvSpPr>
            <p:nvPr/>
          </p:nvSpPr>
          <p:spPr bwMode="auto">
            <a:xfrm>
              <a:off x="1192" y="1849"/>
              <a:ext cx="51" cy="58"/>
            </a:xfrm>
            <a:custGeom>
              <a:avLst/>
              <a:gdLst>
                <a:gd name="T0" fmla="*/ 4 w 120"/>
                <a:gd name="T1" fmla="*/ 0 h 154"/>
                <a:gd name="T2" fmla="*/ 3 w 120"/>
                <a:gd name="T3" fmla="*/ 0 h 154"/>
                <a:gd name="T4" fmla="*/ 3 w 120"/>
                <a:gd name="T5" fmla="*/ 1 h 154"/>
                <a:gd name="T6" fmla="*/ 1 w 120"/>
                <a:gd name="T7" fmla="*/ 1 h 154"/>
                <a:gd name="T8" fmla="*/ 2 w 120"/>
                <a:gd name="T9" fmla="*/ 1 h 154"/>
                <a:gd name="T10" fmla="*/ 1 w 120"/>
                <a:gd name="T11" fmla="*/ 1 h 154"/>
                <a:gd name="T12" fmla="*/ 1 w 120"/>
                <a:gd name="T13" fmla="*/ 2 h 154"/>
                <a:gd name="T14" fmla="*/ 0 w 120"/>
                <a:gd name="T15" fmla="*/ 2 h 154"/>
                <a:gd name="T16" fmla="*/ 0 w 120"/>
                <a:gd name="T17" fmla="*/ 2 h 154"/>
                <a:gd name="T18" fmla="*/ 0 w 120"/>
                <a:gd name="T19" fmla="*/ 3 h 154"/>
                <a:gd name="T20" fmla="*/ 0 w 120"/>
                <a:gd name="T21" fmla="*/ 3 h 154"/>
                <a:gd name="T22" fmla="*/ 1 w 120"/>
                <a:gd name="T23" fmla="*/ 3 h 154"/>
                <a:gd name="T24" fmla="*/ 2 w 120"/>
                <a:gd name="T25" fmla="*/ 3 h 154"/>
                <a:gd name="T26" fmla="*/ 3 w 120"/>
                <a:gd name="T27" fmla="*/ 3 h 154"/>
                <a:gd name="T28" fmla="*/ 3 w 120"/>
                <a:gd name="T29" fmla="*/ 2 h 154"/>
                <a:gd name="T30" fmla="*/ 4 w 120"/>
                <a:gd name="T31" fmla="*/ 2 h 154"/>
                <a:gd name="T32" fmla="*/ 4 w 120"/>
                <a:gd name="T33" fmla="*/ 1 h 154"/>
                <a:gd name="T34" fmla="*/ 4 w 120"/>
                <a:gd name="T35" fmla="*/ 0 h 1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54">
                  <a:moveTo>
                    <a:pt x="119" y="0"/>
                  </a:moveTo>
                  <a:lnTo>
                    <a:pt x="104" y="0"/>
                  </a:lnTo>
                  <a:lnTo>
                    <a:pt x="89" y="31"/>
                  </a:lnTo>
                  <a:lnTo>
                    <a:pt x="30" y="31"/>
                  </a:lnTo>
                  <a:lnTo>
                    <a:pt x="60" y="46"/>
                  </a:lnTo>
                  <a:lnTo>
                    <a:pt x="45" y="61"/>
                  </a:lnTo>
                  <a:lnTo>
                    <a:pt x="45" y="92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0" y="138"/>
                  </a:lnTo>
                  <a:lnTo>
                    <a:pt x="15" y="153"/>
                  </a:lnTo>
                  <a:lnTo>
                    <a:pt x="30" y="153"/>
                  </a:lnTo>
                  <a:lnTo>
                    <a:pt x="60" y="153"/>
                  </a:lnTo>
                  <a:lnTo>
                    <a:pt x="74" y="138"/>
                  </a:lnTo>
                  <a:lnTo>
                    <a:pt x="89" y="92"/>
                  </a:lnTo>
                  <a:lnTo>
                    <a:pt x="119" y="77"/>
                  </a:lnTo>
                  <a:lnTo>
                    <a:pt x="119" y="31"/>
                  </a:lnTo>
                  <a:lnTo>
                    <a:pt x="119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25" name="Freeform 182"/>
            <p:cNvSpPr>
              <a:spLocks/>
            </p:cNvSpPr>
            <p:nvPr/>
          </p:nvSpPr>
          <p:spPr bwMode="auto">
            <a:xfrm>
              <a:off x="1173" y="1780"/>
              <a:ext cx="57" cy="81"/>
            </a:xfrm>
            <a:custGeom>
              <a:avLst/>
              <a:gdLst>
                <a:gd name="T0" fmla="*/ 0 w 134"/>
                <a:gd name="T1" fmla="*/ 4 h 216"/>
                <a:gd name="T2" fmla="*/ 1 w 134"/>
                <a:gd name="T3" fmla="*/ 4 h 216"/>
                <a:gd name="T4" fmla="*/ 3 w 134"/>
                <a:gd name="T5" fmla="*/ 4 h 216"/>
                <a:gd name="T6" fmla="*/ 4 w 134"/>
                <a:gd name="T7" fmla="*/ 4 h 216"/>
                <a:gd name="T8" fmla="*/ 4 w 134"/>
                <a:gd name="T9" fmla="*/ 4 h 216"/>
                <a:gd name="T10" fmla="*/ 3 w 134"/>
                <a:gd name="T11" fmla="*/ 3 h 216"/>
                <a:gd name="T12" fmla="*/ 4 w 134"/>
                <a:gd name="T13" fmla="*/ 2 h 216"/>
                <a:gd name="T14" fmla="*/ 3 w 134"/>
                <a:gd name="T15" fmla="*/ 2 h 216"/>
                <a:gd name="T16" fmla="*/ 4 w 134"/>
                <a:gd name="T17" fmla="*/ 1 h 216"/>
                <a:gd name="T18" fmla="*/ 3 w 134"/>
                <a:gd name="T19" fmla="*/ 0 h 216"/>
                <a:gd name="T20" fmla="*/ 3 w 134"/>
                <a:gd name="T21" fmla="*/ 1 h 216"/>
                <a:gd name="T22" fmla="*/ 3 w 134"/>
                <a:gd name="T23" fmla="*/ 2 h 216"/>
                <a:gd name="T24" fmla="*/ 1 w 134"/>
                <a:gd name="T25" fmla="*/ 2 h 216"/>
                <a:gd name="T26" fmla="*/ 1 w 134"/>
                <a:gd name="T27" fmla="*/ 2 h 216"/>
                <a:gd name="T28" fmla="*/ 0 w 134"/>
                <a:gd name="T29" fmla="*/ 3 h 216"/>
                <a:gd name="T30" fmla="*/ 0 w 134"/>
                <a:gd name="T31" fmla="*/ 3 h 216"/>
                <a:gd name="T32" fmla="*/ 0 w 134"/>
                <a:gd name="T33" fmla="*/ 4 h 216"/>
                <a:gd name="T34" fmla="*/ 0 w 134"/>
                <a:gd name="T35" fmla="*/ 4 h 2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4" h="216">
                  <a:moveTo>
                    <a:pt x="15" y="215"/>
                  </a:moveTo>
                  <a:lnTo>
                    <a:pt x="44" y="215"/>
                  </a:lnTo>
                  <a:lnTo>
                    <a:pt x="74" y="215"/>
                  </a:lnTo>
                  <a:lnTo>
                    <a:pt x="133" y="215"/>
                  </a:lnTo>
                  <a:lnTo>
                    <a:pt x="118" y="184"/>
                  </a:lnTo>
                  <a:lnTo>
                    <a:pt x="103" y="138"/>
                  </a:lnTo>
                  <a:lnTo>
                    <a:pt x="118" y="108"/>
                  </a:lnTo>
                  <a:lnTo>
                    <a:pt x="89" y="77"/>
                  </a:lnTo>
                  <a:lnTo>
                    <a:pt x="118" y="61"/>
                  </a:lnTo>
                  <a:lnTo>
                    <a:pt x="103" y="0"/>
                  </a:lnTo>
                  <a:lnTo>
                    <a:pt x="103" y="31"/>
                  </a:lnTo>
                  <a:lnTo>
                    <a:pt x="74" y="77"/>
                  </a:lnTo>
                  <a:lnTo>
                    <a:pt x="44" y="123"/>
                  </a:lnTo>
                  <a:lnTo>
                    <a:pt x="30" y="123"/>
                  </a:lnTo>
                  <a:lnTo>
                    <a:pt x="0" y="138"/>
                  </a:lnTo>
                  <a:lnTo>
                    <a:pt x="0" y="169"/>
                  </a:lnTo>
                  <a:lnTo>
                    <a:pt x="15" y="184"/>
                  </a:lnTo>
                  <a:lnTo>
                    <a:pt x="15" y="215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26" name="Freeform 183"/>
            <p:cNvSpPr>
              <a:spLocks/>
            </p:cNvSpPr>
            <p:nvPr/>
          </p:nvSpPr>
          <p:spPr bwMode="auto">
            <a:xfrm>
              <a:off x="1269" y="1704"/>
              <a:ext cx="134" cy="157"/>
            </a:xfrm>
            <a:custGeom>
              <a:avLst/>
              <a:gdLst>
                <a:gd name="T0" fmla="*/ 9 w 314"/>
                <a:gd name="T1" fmla="*/ 0 h 416"/>
                <a:gd name="T2" fmla="*/ 7 w 314"/>
                <a:gd name="T3" fmla="*/ 1 h 416"/>
                <a:gd name="T4" fmla="*/ 7 w 314"/>
                <a:gd name="T5" fmla="*/ 0 h 416"/>
                <a:gd name="T6" fmla="*/ 2 w 314"/>
                <a:gd name="T7" fmla="*/ 1 h 416"/>
                <a:gd name="T8" fmla="*/ 2 w 314"/>
                <a:gd name="T9" fmla="*/ 1 h 416"/>
                <a:gd name="T10" fmla="*/ 1 w 314"/>
                <a:gd name="T11" fmla="*/ 1 h 416"/>
                <a:gd name="T12" fmla="*/ 1 w 314"/>
                <a:gd name="T13" fmla="*/ 2 h 416"/>
                <a:gd name="T14" fmla="*/ 1 w 314"/>
                <a:gd name="T15" fmla="*/ 3 h 416"/>
                <a:gd name="T16" fmla="*/ 0 w 314"/>
                <a:gd name="T17" fmla="*/ 3 h 416"/>
                <a:gd name="T18" fmla="*/ 0 w 314"/>
                <a:gd name="T19" fmla="*/ 3 h 416"/>
                <a:gd name="T20" fmla="*/ 0 w 314"/>
                <a:gd name="T21" fmla="*/ 4 h 416"/>
                <a:gd name="T22" fmla="*/ 0 w 314"/>
                <a:gd name="T23" fmla="*/ 5 h 416"/>
                <a:gd name="T24" fmla="*/ 1 w 314"/>
                <a:gd name="T25" fmla="*/ 5 h 416"/>
                <a:gd name="T26" fmla="*/ 1 w 314"/>
                <a:gd name="T27" fmla="*/ 5 h 416"/>
                <a:gd name="T28" fmla="*/ 1 w 314"/>
                <a:gd name="T29" fmla="*/ 6 h 416"/>
                <a:gd name="T30" fmla="*/ 3 w 314"/>
                <a:gd name="T31" fmla="*/ 6 h 416"/>
                <a:gd name="T32" fmla="*/ 3 w 314"/>
                <a:gd name="T33" fmla="*/ 7 h 416"/>
                <a:gd name="T34" fmla="*/ 4 w 314"/>
                <a:gd name="T35" fmla="*/ 8 h 416"/>
                <a:gd name="T36" fmla="*/ 5 w 314"/>
                <a:gd name="T37" fmla="*/ 8 h 416"/>
                <a:gd name="T38" fmla="*/ 6 w 314"/>
                <a:gd name="T39" fmla="*/ 8 h 416"/>
                <a:gd name="T40" fmla="*/ 6 w 314"/>
                <a:gd name="T41" fmla="*/ 8 h 416"/>
                <a:gd name="T42" fmla="*/ 6 w 314"/>
                <a:gd name="T43" fmla="*/ 8 h 416"/>
                <a:gd name="T44" fmla="*/ 6 w 314"/>
                <a:gd name="T45" fmla="*/ 8 h 416"/>
                <a:gd name="T46" fmla="*/ 7 w 314"/>
                <a:gd name="T47" fmla="*/ 8 h 416"/>
                <a:gd name="T48" fmla="*/ 9 w 314"/>
                <a:gd name="T49" fmla="*/ 8 h 416"/>
                <a:gd name="T50" fmla="*/ 8 w 314"/>
                <a:gd name="T51" fmla="*/ 6 h 416"/>
                <a:gd name="T52" fmla="*/ 7 w 314"/>
                <a:gd name="T53" fmla="*/ 6 h 416"/>
                <a:gd name="T54" fmla="*/ 8 w 314"/>
                <a:gd name="T55" fmla="*/ 6 h 416"/>
                <a:gd name="T56" fmla="*/ 8 w 314"/>
                <a:gd name="T57" fmla="*/ 5 h 416"/>
                <a:gd name="T58" fmla="*/ 8 w 314"/>
                <a:gd name="T59" fmla="*/ 5 h 416"/>
                <a:gd name="T60" fmla="*/ 9 w 314"/>
                <a:gd name="T61" fmla="*/ 4 h 416"/>
                <a:gd name="T62" fmla="*/ 9 w 314"/>
                <a:gd name="T63" fmla="*/ 3 h 416"/>
                <a:gd name="T64" fmla="*/ 9 w 314"/>
                <a:gd name="T65" fmla="*/ 2 h 416"/>
                <a:gd name="T66" fmla="*/ 10 w 314"/>
                <a:gd name="T67" fmla="*/ 2 h 416"/>
                <a:gd name="T68" fmla="*/ 9 w 314"/>
                <a:gd name="T69" fmla="*/ 2 h 416"/>
                <a:gd name="T70" fmla="*/ 9 w 314"/>
                <a:gd name="T71" fmla="*/ 1 h 416"/>
                <a:gd name="T72" fmla="*/ 9 w 314"/>
                <a:gd name="T73" fmla="*/ 0 h 4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4" h="416">
                  <a:moveTo>
                    <a:pt x="253" y="0"/>
                  </a:moveTo>
                  <a:lnTo>
                    <a:pt x="224" y="31"/>
                  </a:lnTo>
                  <a:lnTo>
                    <a:pt x="209" y="15"/>
                  </a:lnTo>
                  <a:lnTo>
                    <a:pt x="60" y="31"/>
                  </a:lnTo>
                  <a:lnTo>
                    <a:pt x="60" y="61"/>
                  </a:lnTo>
                  <a:lnTo>
                    <a:pt x="45" y="61"/>
                  </a:lnTo>
                  <a:lnTo>
                    <a:pt x="45" y="77"/>
                  </a:lnTo>
                  <a:lnTo>
                    <a:pt x="45" y="154"/>
                  </a:lnTo>
                  <a:lnTo>
                    <a:pt x="15" y="138"/>
                  </a:lnTo>
                  <a:lnTo>
                    <a:pt x="15" y="169"/>
                  </a:lnTo>
                  <a:lnTo>
                    <a:pt x="15" y="184"/>
                  </a:lnTo>
                  <a:lnTo>
                    <a:pt x="0" y="215"/>
                  </a:lnTo>
                  <a:lnTo>
                    <a:pt x="30" y="231"/>
                  </a:lnTo>
                  <a:lnTo>
                    <a:pt x="45" y="246"/>
                  </a:lnTo>
                  <a:lnTo>
                    <a:pt x="45" y="292"/>
                  </a:lnTo>
                  <a:lnTo>
                    <a:pt x="75" y="292"/>
                  </a:lnTo>
                  <a:lnTo>
                    <a:pt x="104" y="354"/>
                  </a:lnTo>
                  <a:lnTo>
                    <a:pt x="119" y="369"/>
                  </a:lnTo>
                  <a:lnTo>
                    <a:pt x="149" y="369"/>
                  </a:lnTo>
                  <a:lnTo>
                    <a:pt x="164" y="384"/>
                  </a:lnTo>
                  <a:lnTo>
                    <a:pt x="179" y="415"/>
                  </a:lnTo>
                  <a:lnTo>
                    <a:pt x="179" y="400"/>
                  </a:lnTo>
                  <a:lnTo>
                    <a:pt x="179" y="384"/>
                  </a:lnTo>
                  <a:lnTo>
                    <a:pt x="224" y="369"/>
                  </a:lnTo>
                  <a:lnTo>
                    <a:pt x="268" y="369"/>
                  </a:lnTo>
                  <a:lnTo>
                    <a:pt x="238" y="307"/>
                  </a:lnTo>
                  <a:lnTo>
                    <a:pt x="209" y="292"/>
                  </a:lnTo>
                  <a:lnTo>
                    <a:pt x="238" y="277"/>
                  </a:lnTo>
                  <a:lnTo>
                    <a:pt x="238" y="246"/>
                  </a:lnTo>
                  <a:lnTo>
                    <a:pt x="238" y="215"/>
                  </a:lnTo>
                  <a:lnTo>
                    <a:pt x="268" y="200"/>
                  </a:lnTo>
                  <a:lnTo>
                    <a:pt x="268" y="138"/>
                  </a:lnTo>
                  <a:lnTo>
                    <a:pt x="283" y="123"/>
                  </a:lnTo>
                  <a:lnTo>
                    <a:pt x="313" y="108"/>
                  </a:lnTo>
                  <a:lnTo>
                    <a:pt x="283" y="92"/>
                  </a:lnTo>
                  <a:lnTo>
                    <a:pt x="268" y="31"/>
                  </a:lnTo>
                  <a:lnTo>
                    <a:pt x="253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27" name="Freeform 184"/>
            <p:cNvSpPr>
              <a:spLocks/>
            </p:cNvSpPr>
            <p:nvPr/>
          </p:nvSpPr>
          <p:spPr bwMode="auto">
            <a:xfrm>
              <a:off x="1435" y="1965"/>
              <a:ext cx="59" cy="99"/>
            </a:xfrm>
            <a:custGeom>
              <a:avLst/>
              <a:gdLst>
                <a:gd name="T0" fmla="*/ 4 w 135"/>
                <a:gd name="T1" fmla="*/ 0 h 263"/>
                <a:gd name="T2" fmla="*/ 3 w 135"/>
                <a:gd name="T3" fmla="*/ 0 h 263"/>
                <a:gd name="T4" fmla="*/ 3 w 135"/>
                <a:gd name="T5" fmla="*/ 1 h 263"/>
                <a:gd name="T6" fmla="*/ 3 w 135"/>
                <a:gd name="T7" fmla="*/ 1 h 263"/>
                <a:gd name="T8" fmla="*/ 1 w 135"/>
                <a:gd name="T9" fmla="*/ 2 h 263"/>
                <a:gd name="T10" fmla="*/ 0 w 135"/>
                <a:gd name="T11" fmla="*/ 2 h 263"/>
                <a:gd name="T12" fmla="*/ 0 w 135"/>
                <a:gd name="T13" fmla="*/ 3 h 263"/>
                <a:gd name="T14" fmla="*/ 0 w 135"/>
                <a:gd name="T15" fmla="*/ 4 h 263"/>
                <a:gd name="T16" fmla="*/ 0 w 135"/>
                <a:gd name="T17" fmla="*/ 4 h 263"/>
                <a:gd name="T18" fmla="*/ 0 w 135"/>
                <a:gd name="T19" fmla="*/ 5 h 263"/>
                <a:gd name="T20" fmla="*/ 0 w 135"/>
                <a:gd name="T21" fmla="*/ 5 h 263"/>
                <a:gd name="T22" fmla="*/ 2 w 135"/>
                <a:gd name="T23" fmla="*/ 5 h 263"/>
                <a:gd name="T24" fmla="*/ 3 w 135"/>
                <a:gd name="T25" fmla="*/ 3 h 263"/>
                <a:gd name="T26" fmla="*/ 4 w 135"/>
                <a:gd name="T27" fmla="*/ 2 h 263"/>
                <a:gd name="T28" fmla="*/ 5 w 135"/>
                <a:gd name="T29" fmla="*/ 1 h 263"/>
                <a:gd name="T30" fmla="*/ 4 w 135"/>
                <a:gd name="T31" fmla="*/ 0 h 2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5" h="263">
                  <a:moveTo>
                    <a:pt x="104" y="0"/>
                  </a:moveTo>
                  <a:lnTo>
                    <a:pt x="89" y="15"/>
                  </a:lnTo>
                  <a:lnTo>
                    <a:pt x="89" y="31"/>
                  </a:lnTo>
                  <a:lnTo>
                    <a:pt x="74" y="62"/>
                  </a:lnTo>
                  <a:lnTo>
                    <a:pt x="30" y="77"/>
                  </a:lnTo>
                  <a:lnTo>
                    <a:pt x="15" y="108"/>
                  </a:lnTo>
                  <a:lnTo>
                    <a:pt x="15" y="170"/>
                  </a:lnTo>
                  <a:lnTo>
                    <a:pt x="15" y="185"/>
                  </a:lnTo>
                  <a:lnTo>
                    <a:pt x="0" y="185"/>
                  </a:lnTo>
                  <a:lnTo>
                    <a:pt x="0" y="247"/>
                  </a:lnTo>
                  <a:lnTo>
                    <a:pt x="15" y="262"/>
                  </a:lnTo>
                  <a:lnTo>
                    <a:pt x="60" y="262"/>
                  </a:lnTo>
                  <a:lnTo>
                    <a:pt x="89" y="170"/>
                  </a:lnTo>
                  <a:lnTo>
                    <a:pt x="119" y="77"/>
                  </a:lnTo>
                  <a:lnTo>
                    <a:pt x="134" y="62"/>
                  </a:lnTo>
                  <a:lnTo>
                    <a:pt x="104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28" name="Freeform 185"/>
            <p:cNvSpPr>
              <a:spLocks/>
            </p:cNvSpPr>
            <p:nvPr/>
          </p:nvSpPr>
          <p:spPr bwMode="auto">
            <a:xfrm>
              <a:off x="1192" y="1994"/>
              <a:ext cx="103" cy="94"/>
            </a:xfrm>
            <a:custGeom>
              <a:avLst/>
              <a:gdLst>
                <a:gd name="T0" fmla="*/ 0 w 239"/>
                <a:gd name="T1" fmla="*/ 0 h 247"/>
                <a:gd name="T2" fmla="*/ 0 w 239"/>
                <a:gd name="T3" fmla="*/ 1 h 247"/>
                <a:gd name="T4" fmla="*/ 1 w 239"/>
                <a:gd name="T5" fmla="*/ 1 h 247"/>
                <a:gd name="T6" fmla="*/ 1 w 239"/>
                <a:gd name="T7" fmla="*/ 3 h 247"/>
                <a:gd name="T8" fmla="*/ 2 w 239"/>
                <a:gd name="T9" fmla="*/ 4 h 247"/>
                <a:gd name="T10" fmla="*/ 3 w 239"/>
                <a:gd name="T11" fmla="*/ 5 h 247"/>
                <a:gd name="T12" fmla="*/ 3 w 239"/>
                <a:gd name="T13" fmla="*/ 5 h 247"/>
                <a:gd name="T14" fmla="*/ 3 w 239"/>
                <a:gd name="T15" fmla="*/ 5 h 247"/>
                <a:gd name="T16" fmla="*/ 5 w 239"/>
                <a:gd name="T17" fmla="*/ 5 h 247"/>
                <a:gd name="T18" fmla="*/ 5 w 239"/>
                <a:gd name="T19" fmla="*/ 3 h 247"/>
                <a:gd name="T20" fmla="*/ 5 w 239"/>
                <a:gd name="T21" fmla="*/ 2 h 247"/>
                <a:gd name="T22" fmla="*/ 6 w 239"/>
                <a:gd name="T23" fmla="*/ 2 h 247"/>
                <a:gd name="T24" fmla="*/ 6 w 239"/>
                <a:gd name="T25" fmla="*/ 1 h 247"/>
                <a:gd name="T26" fmla="*/ 7 w 239"/>
                <a:gd name="T27" fmla="*/ 1 h 247"/>
                <a:gd name="T28" fmla="*/ 8 w 239"/>
                <a:gd name="T29" fmla="*/ 1 h 247"/>
                <a:gd name="T30" fmla="*/ 8 w 239"/>
                <a:gd name="T31" fmla="*/ 0 h 247"/>
                <a:gd name="T32" fmla="*/ 7 w 239"/>
                <a:gd name="T33" fmla="*/ 0 h 247"/>
                <a:gd name="T34" fmla="*/ 6 w 239"/>
                <a:gd name="T35" fmla="*/ 1 h 247"/>
                <a:gd name="T36" fmla="*/ 4 w 239"/>
                <a:gd name="T37" fmla="*/ 0 h 247"/>
                <a:gd name="T38" fmla="*/ 1 w 239"/>
                <a:gd name="T39" fmla="*/ 0 h 247"/>
                <a:gd name="T40" fmla="*/ 1 w 239"/>
                <a:gd name="T41" fmla="*/ 0 h 247"/>
                <a:gd name="T42" fmla="*/ 0 w 239"/>
                <a:gd name="T43" fmla="*/ 0 h 2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9" h="247">
                  <a:moveTo>
                    <a:pt x="15" y="0"/>
                  </a:moveTo>
                  <a:lnTo>
                    <a:pt x="0" y="31"/>
                  </a:lnTo>
                  <a:lnTo>
                    <a:pt x="30" y="46"/>
                  </a:lnTo>
                  <a:lnTo>
                    <a:pt x="45" y="123"/>
                  </a:lnTo>
                  <a:lnTo>
                    <a:pt x="60" y="185"/>
                  </a:lnTo>
                  <a:lnTo>
                    <a:pt x="89" y="246"/>
                  </a:lnTo>
                  <a:lnTo>
                    <a:pt x="104" y="231"/>
                  </a:lnTo>
                  <a:lnTo>
                    <a:pt x="104" y="246"/>
                  </a:lnTo>
                  <a:lnTo>
                    <a:pt x="149" y="231"/>
                  </a:lnTo>
                  <a:lnTo>
                    <a:pt x="149" y="169"/>
                  </a:lnTo>
                  <a:lnTo>
                    <a:pt x="149" y="108"/>
                  </a:lnTo>
                  <a:lnTo>
                    <a:pt x="164" y="108"/>
                  </a:lnTo>
                  <a:lnTo>
                    <a:pt x="164" y="46"/>
                  </a:lnTo>
                  <a:lnTo>
                    <a:pt x="193" y="31"/>
                  </a:lnTo>
                  <a:lnTo>
                    <a:pt x="238" y="31"/>
                  </a:lnTo>
                  <a:lnTo>
                    <a:pt x="238" y="15"/>
                  </a:lnTo>
                  <a:lnTo>
                    <a:pt x="208" y="15"/>
                  </a:lnTo>
                  <a:lnTo>
                    <a:pt x="179" y="31"/>
                  </a:lnTo>
                  <a:lnTo>
                    <a:pt x="119" y="15"/>
                  </a:lnTo>
                  <a:lnTo>
                    <a:pt x="45" y="15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29" name="Freeform 186"/>
            <p:cNvSpPr>
              <a:spLocks/>
            </p:cNvSpPr>
            <p:nvPr/>
          </p:nvSpPr>
          <p:spPr bwMode="auto">
            <a:xfrm>
              <a:off x="1230" y="2041"/>
              <a:ext cx="122" cy="93"/>
            </a:xfrm>
            <a:custGeom>
              <a:avLst/>
              <a:gdLst>
                <a:gd name="T0" fmla="*/ 0 w 284"/>
                <a:gd name="T1" fmla="*/ 3 h 246"/>
                <a:gd name="T2" fmla="*/ 0 w 284"/>
                <a:gd name="T3" fmla="*/ 3 h 246"/>
                <a:gd name="T4" fmla="*/ 0 w 284"/>
                <a:gd name="T5" fmla="*/ 4 h 246"/>
                <a:gd name="T6" fmla="*/ 0 w 284"/>
                <a:gd name="T7" fmla="*/ 5 h 246"/>
                <a:gd name="T8" fmla="*/ 1 w 284"/>
                <a:gd name="T9" fmla="*/ 5 h 246"/>
                <a:gd name="T10" fmla="*/ 3 w 284"/>
                <a:gd name="T11" fmla="*/ 5 h 246"/>
                <a:gd name="T12" fmla="*/ 3 w 284"/>
                <a:gd name="T13" fmla="*/ 5 h 246"/>
                <a:gd name="T14" fmla="*/ 4 w 284"/>
                <a:gd name="T15" fmla="*/ 5 h 246"/>
                <a:gd name="T16" fmla="*/ 5 w 284"/>
                <a:gd name="T17" fmla="*/ 5 h 246"/>
                <a:gd name="T18" fmla="*/ 5 w 284"/>
                <a:gd name="T19" fmla="*/ 5 h 246"/>
                <a:gd name="T20" fmla="*/ 6 w 284"/>
                <a:gd name="T21" fmla="*/ 5 h 246"/>
                <a:gd name="T22" fmla="*/ 8 w 284"/>
                <a:gd name="T23" fmla="*/ 4 h 246"/>
                <a:gd name="T24" fmla="*/ 9 w 284"/>
                <a:gd name="T25" fmla="*/ 3 h 246"/>
                <a:gd name="T26" fmla="*/ 9 w 284"/>
                <a:gd name="T27" fmla="*/ 3 h 246"/>
                <a:gd name="T28" fmla="*/ 9 w 284"/>
                <a:gd name="T29" fmla="*/ 2 h 246"/>
                <a:gd name="T30" fmla="*/ 9 w 284"/>
                <a:gd name="T31" fmla="*/ 2 h 246"/>
                <a:gd name="T32" fmla="*/ 9 w 284"/>
                <a:gd name="T33" fmla="*/ 2 h 246"/>
                <a:gd name="T34" fmla="*/ 8 w 284"/>
                <a:gd name="T35" fmla="*/ 2 h 246"/>
                <a:gd name="T36" fmla="*/ 9 w 284"/>
                <a:gd name="T37" fmla="*/ 1 h 246"/>
                <a:gd name="T38" fmla="*/ 9 w 284"/>
                <a:gd name="T39" fmla="*/ 1 h 246"/>
                <a:gd name="T40" fmla="*/ 9 w 284"/>
                <a:gd name="T41" fmla="*/ 0 h 246"/>
                <a:gd name="T42" fmla="*/ 9 w 284"/>
                <a:gd name="T43" fmla="*/ 0 h 246"/>
                <a:gd name="T44" fmla="*/ 8 w 284"/>
                <a:gd name="T45" fmla="*/ 0 h 246"/>
                <a:gd name="T46" fmla="*/ 8 w 284"/>
                <a:gd name="T47" fmla="*/ 0 h 246"/>
                <a:gd name="T48" fmla="*/ 6 w 284"/>
                <a:gd name="T49" fmla="*/ 0 h 246"/>
                <a:gd name="T50" fmla="*/ 6 w 284"/>
                <a:gd name="T51" fmla="*/ 1 h 246"/>
                <a:gd name="T52" fmla="*/ 5 w 284"/>
                <a:gd name="T53" fmla="*/ 1 h 246"/>
                <a:gd name="T54" fmla="*/ 3 w 284"/>
                <a:gd name="T55" fmla="*/ 1 h 246"/>
                <a:gd name="T56" fmla="*/ 3 w 284"/>
                <a:gd name="T57" fmla="*/ 2 h 246"/>
                <a:gd name="T58" fmla="*/ 3 w 284"/>
                <a:gd name="T59" fmla="*/ 1 h 246"/>
                <a:gd name="T60" fmla="*/ 2 w 284"/>
                <a:gd name="T61" fmla="*/ 1 h 246"/>
                <a:gd name="T62" fmla="*/ 2 w 284"/>
                <a:gd name="T63" fmla="*/ 2 h 246"/>
                <a:gd name="T64" fmla="*/ 0 w 284"/>
                <a:gd name="T65" fmla="*/ 3 h 246"/>
                <a:gd name="T66" fmla="*/ 0 w 284"/>
                <a:gd name="T67" fmla="*/ 2 h 246"/>
                <a:gd name="T68" fmla="*/ 0 w 284"/>
                <a:gd name="T69" fmla="*/ 3 h 2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4" h="246">
                  <a:moveTo>
                    <a:pt x="0" y="123"/>
                  </a:moveTo>
                  <a:lnTo>
                    <a:pt x="0" y="153"/>
                  </a:lnTo>
                  <a:lnTo>
                    <a:pt x="15" y="199"/>
                  </a:lnTo>
                  <a:lnTo>
                    <a:pt x="15" y="230"/>
                  </a:lnTo>
                  <a:lnTo>
                    <a:pt x="30" y="245"/>
                  </a:lnTo>
                  <a:lnTo>
                    <a:pt x="89" y="230"/>
                  </a:lnTo>
                  <a:lnTo>
                    <a:pt x="104" y="245"/>
                  </a:lnTo>
                  <a:lnTo>
                    <a:pt x="119" y="230"/>
                  </a:lnTo>
                  <a:lnTo>
                    <a:pt x="134" y="230"/>
                  </a:lnTo>
                  <a:lnTo>
                    <a:pt x="149" y="230"/>
                  </a:lnTo>
                  <a:lnTo>
                    <a:pt x="164" y="230"/>
                  </a:lnTo>
                  <a:lnTo>
                    <a:pt x="223" y="184"/>
                  </a:lnTo>
                  <a:lnTo>
                    <a:pt x="253" y="138"/>
                  </a:lnTo>
                  <a:lnTo>
                    <a:pt x="268" y="123"/>
                  </a:lnTo>
                  <a:lnTo>
                    <a:pt x="283" y="92"/>
                  </a:lnTo>
                  <a:lnTo>
                    <a:pt x="268" y="92"/>
                  </a:lnTo>
                  <a:lnTo>
                    <a:pt x="253" y="92"/>
                  </a:lnTo>
                  <a:lnTo>
                    <a:pt x="238" y="77"/>
                  </a:lnTo>
                  <a:lnTo>
                    <a:pt x="253" y="61"/>
                  </a:lnTo>
                  <a:lnTo>
                    <a:pt x="268" y="61"/>
                  </a:lnTo>
                  <a:lnTo>
                    <a:pt x="268" y="15"/>
                  </a:lnTo>
                  <a:lnTo>
                    <a:pt x="268" y="0"/>
                  </a:lnTo>
                  <a:lnTo>
                    <a:pt x="238" y="0"/>
                  </a:lnTo>
                  <a:lnTo>
                    <a:pt x="223" y="0"/>
                  </a:lnTo>
                  <a:lnTo>
                    <a:pt x="179" y="15"/>
                  </a:lnTo>
                  <a:lnTo>
                    <a:pt x="179" y="46"/>
                  </a:lnTo>
                  <a:lnTo>
                    <a:pt x="149" y="61"/>
                  </a:lnTo>
                  <a:lnTo>
                    <a:pt x="104" y="46"/>
                  </a:lnTo>
                  <a:lnTo>
                    <a:pt x="74" y="77"/>
                  </a:lnTo>
                  <a:lnTo>
                    <a:pt x="74" y="61"/>
                  </a:lnTo>
                  <a:lnTo>
                    <a:pt x="60" y="46"/>
                  </a:lnTo>
                  <a:lnTo>
                    <a:pt x="60" y="107"/>
                  </a:lnTo>
                  <a:lnTo>
                    <a:pt x="15" y="123"/>
                  </a:lnTo>
                  <a:lnTo>
                    <a:pt x="15" y="107"/>
                  </a:lnTo>
                  <a:lnTo>
                    <a:pt x="0" y="123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30" name="Freeform 187"/>
            <p:cNvSpPr>
              <a:spLocks/>
            </p:cNvSpPr>
            <p:nvPr/>
          </p:nvSpPr>
          <p:spPr bwMode="auto">
            <a:xfrm>
              <a:off x="1307" y="2088"/>
              <a:ext cx="20" cy="12"/>
            </a:xfrm>
            <a:custGeom>
              <a:avLst/>
              <a:gdLst>
                <a:gd name="T0" fmla="*/ 1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1 h 31"/>
                <a:gd name="T8" fmla="*/ 0 w 46"/>
                <a:gd name="T9" fmla="*/ 1 h 31"/>
                <a:gd name="T10" fmla="*/ 1 w 46"/>
                <a:gd name="T11" fmla="*/ 1 h 31"/>
                <a:gd name="T12" fmla="*/ 2 w 46"/>
                <a:gd name="T13" fmla="*/ 0 h 31"/>
                <a:gd name="T14" fmla="*/ 1 w 46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31">
                  <a:moveTo>
                    <a:pt x="30" y="0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3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31" name="Freeform 188"/>
            <p:cNvSpPr>
              <a:spLocks/>
            </p:cNvSpPr>
            <p:nvPr/>
          </p:nvSpPr>
          <p:spPr bwMode="auto">
            <a:xfrm>
              <a:off x="1332" y="2064"/>
              <a:ext cx="14" cy="12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0 h 32"/>
                <a:gd name="T4" fmla="*/ 0 w 32"/>
                <a:gd name="T5" fmla="*/ 0 h 32"/>
                <a:gd name="T6" fmla="*/ 0 w 32"/>
                <a:gd name="T7" fmla="*/ 0 h 32"/>
                <a:gd name="T8" fmla="*/ 0 w 32"/>
                <a:gd name="T9" fmla="*/ 1 h 32"/>
                <a:gd name="T10" fmla="*/ 1 w 32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2">
                  <a:moveTo>
                    <a:pt x="31" y="31"/>
                  </a:moveTo>
                  <a:lnTo>
                    <a:pt x="31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16" y="31"/>
                  </a:lnTo>
                  <a:lnTo>
                    <a:pt x="31" y="3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32" name="Freeform 189"/>
            <p:cNvSpPr>
              <a:spLocks/>
            </p:cNvSpPr>
            <p:nvPr/>
          </p:nvSpPr>
          <p:spPr bwMode="auto">
            <a:xfrm>
              <a:off x="1256" y="2006"/>
              <a:ext cx="71" cy="65"/>
            </a:xfrm>
            <a:custGeom>
              <a:avLst/>
              <a:gdLst>
                <a:gd name="T0" fmla="*/ 6 w 165"/>
                <a:gd name="T1" fmla="*/ 2 h 170"/>
                <a:gd name="T2" fmla="*/ 5 w 165"/>
                <a:gd name="T3" fmla="*/ 1 h 170"/>
                <a:gd name="T4" fmla="*/ 5 w 165"/>
                <a:gd name="T5" fmla="*/ 1 h 170"/>
                <a:gd name="T6" fmla="*/ 4 w 165"/>
                <a:gd name="T7" fmla="*/ 1 h 170"/>
                <a:gd name="T8" fmla="*/ 4 w 165"/>
                <a:gd name="T9" fmla="*/ 1 h 170"/>
                <a:gd name="T10" fmla="*/ 3 w 165"/>
                <a:gd name="T11" fmla="*/ 0 h 170"/>
                <a:gd name="T12" fmla="*/ 1 w 165"/>
                <a:gd name="T13" fmla="*/ 0 h 170"/>
                <a:gd name="T14" fmla="*/ 0 w 165"/>
                <a:gd name="T15" fmla="*/ 0 h 170"/>
                <a:gd name="T16" fmla="*/ 0 w 165"/>
                <a:gd name="T17" fmla="*/ 2 h 170"/>
                <a:gd name="T18" fmla="*/ 0 w 165"/>
                <a:gd name="T19" fmla="*/ 2 h 170"/>
                <a:gd name="T20" fmla="*/ 0 w 165"/>
                <a:gd name="T21" fmla="*/ 3 h 170"/>
                <a:gd name="T22" fmla="*/ 0 w 165"/>
                <a:gd name="T23" fmla="*/ 3 h 170"/>
                <a:gd name="T24" fmla="*/ 0 w 165"/>
                <a:gd name="T25" fmla="*/ 4 h 170"/>
                <a:gd name="T26" fmla="*/ 1 w 165"/>
                <a:gd name="T27" fmla="*/ 3 h 170"/>
                <a:gd name="T28" fmla="*/ 3 w 165"/>
                <a:gd name="T29" fmla="*/ 3 h 170"/>
                <a:gd name="T30" fmla="*/ 4 w 165"/>
                <a:gd name="T31" fmla="*/ 3 h 170"/>
                <a:gd name="T32" fmla="*/ 4 w 165"/>
                <a:gd name="T33" fmla="*/ 2 h 170"/>
                <a:gd name="T34" fmla="*/ 6 w 165"/>
                <a:gd name="T35" fmla="*/ 2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5" h="170">
                  <a:moveTo>
                    <a:pt x="164" y="92"/>
                  </a:moveTo>
                  <a:lnTo>
                    <a:pt x="134" y="61"/>
                  </a:lnTo>
                  <a:lnTo>
                    <a:pt x="134" y="46"/>
                  </a:lnTo>
                  <a:lnTo>
                    <a:pt x="119" y="46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45" y="0"/>
                  </a:lnTo>
                  <a:lnTo>
                    <a:pt x="15" y="15"/>
                  </a:lnTo>
                  <a:lnTo>
                    <a:pt x="15" y="77"/>
                  </a:lnTo>
                  <a:lnTo>
                    <a:pt x="0" y="77"/>
                  </a:lnTo>
                  <a:lnTo>
                    <a:pt x="0" y="138"/>
                  </a:lnTo>
                  <a:lnTo>
                    <a:pt x="15" y="154"/>
                  </a:lnTo>
                  <a:lnTo>
                    <a:pt x="15" y="169"/>
                  </a:lnTo>
                  <a:lnTo>
                    <a:pt x="45" y="138"/>
                  </a:lnTo>
                  <a:lnTo>
                    <a:pt x="89" y="154"/>
                  </a:lnTo>
                  <a:lnTo>
                    <a:pt x="119" y="138"/>
                  </a:lnTo>
                  <a:lnTo>
                    <a:pt x="119" y="108"/>
                  </a:lnTo>
                  <a:lnTo>
                    <a:pt x="164" y="92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33" name="Freeform 190"/>
            <p:cNvSpPr>
              <a:spLocks/>
            </p:cNvSpPr>
            <p:nvPr/>
          </p:nvSpPr>
          <p:spPr bwMode="auto">
            <a:xfrm>
              <a:off x="1338" y="1953"/>
              <a:ext cx="72" cy="123"/>
            </a:xfrm>
            <a:custGeom>
              <a:avLst/>
              <a:gdLst>
                <a:gd name="T0" fmla="*/ 6 w 166"/>
                <a:gd name="T1" fmla="*/ 0 h 324"/>
                <a:gd name="T2" fmla="*/ 4 w 166"/>
                <a:gd name="T3" fmla="*/ 0 h 324"/>
                <a:gd name="T4" fmla="*/ 3 w 166"/>
                <a:gd name="T5" fmla="*/ 0 h 324"/>
                <a:gd name="T6" fmla="*/ 3 w 166"/>
                <a:gd name="T7" fmla="*/ 1 h 324"/>
                <a:gd name="T8" fmla="*/ 3 w 166"/>
                <a:gd name="T9" fmla="*/ 1 h 324"/>
                <a:gd name="T10" fmla="*/ 3 w 166"/>
                <a:gd name="T11" fmla="*/ 1 h 324"/>
                <a:gd name="T12" fmla="*/ 3 w 166"/>
                <a:gd name="T13" fmla="*/ 1 h 324"/>
                <a:gd name="T14" fmla="*/ 3 w 166"/>
                <a:gd name="T15" fmla="*/ 2 h 324"/>
                <a:gd name="T16" fmla="*/ 3 w 166"/>
                <a:gd name="T17" fmla="*/ 3 h 324"/>
                <a:gd name="T18" fmla="*/ 3 w 166"/>
                <a:gd name="T19" fmla="*/ 3 h 324"/>
                <a:gd name="T20" fmla="*/ 2 w 166"/>
                <a:gd name="T21" fmla="*/ 2 h 324"/>
                <a:gd name="T22" fmla="*/ 2 w 166"/>
                <a:gd name="T23" fmla="*/ 2 h 324"/>
                <a:gd name="T24" fmla="*/ 2 w 166"/>
                <a:gd name="T25" fmla="*/ 1 h 324"/>
                <a:gd name="T26" fmla="*/ 0 w 166"/>
                <a:gd name="T27" fmla="*/ 2 h 324"/>
                <a:gd name="T28" fmla="*/ 1 w 166"/>
                <a:gd name="T29" fmla="*/ 3 h 324"/>
                <a:gd name="T30" fmla="*/ 1 w 166"/>
                <a:gd name="T31" fmla="*/ 4 h 324"/>
                <a:gd name="T32" fmla="*/ 1 w 166"/>
                <a:gd name="T33" fmla="*/ 4 h 324"/>
                <a:gd name="T34" fmla="*/ 0 w 166"/>
                <a:gd name="T35" fmla="*/ 5 h 324"/>
                <a:gd name="T36" fmla="*/ 0 w 166"/>
                <a:gd name="T37" fmla="*/ 5 h 324"/>
                <a:gd name="T38" fmla="*/ 0 w 166"/>
                <a:gd name="T39" fmla="*/ 6 h 324"/>
                <a:gd name="T40" fmla="*/ 0 w 166"/>
                <a:gd name="T41" fmla="*/ 7 h 324"/>
                <a:gd name="T42" fmla="*/ 1 w 166"/>
                <a:gd name="T43" fmla="*/ 7 h 324"/>
                <a:gd name="T44" fmla="*/ 1 w 166"/>
                <a:gd name="T45" fmla="*/ 6 h 324"/>
                <a:gd name="T46" fmla="*/ 3 w 166"/>
                <a:gd name="T47" fmla="*/ 6 h 324"/>
                <a:gd name="T48" fmla="*/ 3 w 166"/>
                <a:gd name="T49" fmla="*/ 5 h 324"/>
                <a:gd name="T50" fmla="*/ 3 w 166"/>
                <a:gd name="T51" fmla="*/ 5 h 324"/>
                <a:gd name="T52" fmla="*/ 2 w 166"/>
                <a:gd name="T53" fmla="*/ 4 h 324"/>
                <a:gd name="T54" fmla="*/ 5 w 166"/>
                <a:gd name="T55" fmla="*/ 3 h 324"/>
                <a:gd name="T56" fmla="*/ 5 w 166"/>
                <a:gd name="T57" fmla="*/ 3 h 324"/>
                <a:gd name="T58" fmla="*/ 6 w 166"/>
                <a:gd name="T59" fmla="*/ 0 h 3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6" h="324">
                  <a:moveTo>
                    <a:pt x="165" y="0"/>
                  </a:moveTo>
                  <a:lnTo>
                    <a:pt x="105" y="15"/>
                  </a:lnTo>
                  <a:lnTo>
                    <a:pt x="75" y="15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75" y="62"/>
                  </a:lnTo>
                  <a:lnTo>
                    <a:pt x="90" y="62"/>
                  </a:lnTo>
                  <a:lnTo>
                    <a:pt x="90" y="108"/>
                  </a:lnTo>
                  <a:lnTo>
                    <a:pt x="75" y="123"/>
                  </a:lnTo>
                  <a:lnTo>
                    <a:pt x="75" y="138"/>
                  </a:lnTo>
                  <a:lnTo>
                    <a:pt x="60" y="108"/>
                  </a:lnTo>
                  <a:lnTo>
                    <a:pt x="60" y="77"/>
                  </a:lnTo>
                  <a:lnTo>
                    <a:pt x="45" y="62"/>
                  </a:lnTo>
                  <a:lnTo>
                    <a:pt x="0" y="92"/>
                  </a:lnTo>
                  <a:lnTo>
                    <a:pt x="30" y="123"/>
                  </a:lnTo>
                  <a:lnTo>
                    <a:pt x="30" y="185"/>
                  </a:lnTo>
                  <a:lnTo>
                    <a:pt x="30" y="200"/>
                  </a:lnTo>
                  <a:lnTo>
                    <a:pt x="15" y="231"/>
                  </a:lnTo>
                  <a:lnTo>
                    <a:pt x="15" y="246"/>
                  </a:lnTo>
                  <a:lnTo>
                    <a:pt x="15" y="292"/>
                  </a:lnTo>
                  <a:lnTo>
                    <a:pt x="15" y="323"/>
                  </a:lnTo>
                  <a:lnTo>
                    <a:pt x="30" y="323"/>
                  </a:lnTo>
                  <a:lnTo>
                    <a:pt x="30" y="292"/>
                  </a:lnTo>
                  <a:lnTo>
                    <a:pt x="75" y="277"/>
                  </a:lnTo>
                  <a:lnTo>
                    <a:pt x="75" y="261"/>
                  </a:lnTo>
                  <a:lnTo>
                    <a:pt x="75" y="231"/>
                  </a:lnTo>
                  <a:lnTo>
                    <a:pt x="60" y="185"/>
                  </a:lnTo>
                  <a:lnTo>
                    <a:pt x="135" y="123"/>
                  </a:lnTo>
                  <a:lnTo>
                    <a:pt x="150" y="123"/>
                  </a:lnTo>
                  <a:lnTo>
                    <a:pt x="165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34" name="Freeform 191"/>
            <p:cNvSpPr>
              <a:spLocks/>
            </p:cNvSpPr>
            <p:nvPr/>
          </p:nvSpPr>
          <p:spPr bwMode="auto">
            <a:xfrm>
              <a:off x="1294" y="1982"/>
              <a:ext cx="58" cy="60"/>
            </a:xfrm>
            <a:custGeom>
              <a:avLst/>
              <a:gdLst>
                <a:gd name="T0" fmla="*/ 3 w 134"/>
                <a:gd name="T1" fmla="*/ 0 h 155"/>
                <a:gd name="T2" fmla="*/ 3 w 134"/>
                <a:gd name="T3" fmla="*/ 0 h 155"/>
                <a:gd name="T4" fmla="*/ 3 w 134"/>
                <a:gd name="T5" fmla="*/ 1 h 155"/>
                <a:gd name="T6" fmla="*/ 2 w 134"/>
                <a:gd name="T7" fmla="*/ 1 h 155"/>
                <a:gd name="T8" fmla="*/ 1 w 134"/>
                <a:gd name="T9" fmla="*/ 1 h 155"/>
                <a:gd name="T10" fmla="*/ 0 w 134"/>
                <a:gd name="T11" fmla="*/ 1 h 155"/>
                <a:gd name="T12" fmla="*/ 1 w 134"/>
                <a:gd name="T13" fmla="*/ 2 h 155"/>
                <a:gd name="T14" fmla="*/ 1 w 134"/>
                <a:gd name="T15" fmla="*/ 2 h 155"/>
                <a:gd name="T16" fmla="*/ 1 w 134"/>
                <a:gd name="T17" fmla="*/ 2 h 155"/>
                <a:gd name="T18" fmla="*/ 1 w 134"/>
                <a:gd name="T19" fmla="*/ 3 h 155"/>
                <a:gd name="T20" fmla="*/ 3 w 134"/>
                <a:gd name="T21" fmla="*/ 3 h 155"/>
                <a:gd name="T22" fmla="*/ 3 w 134"/>
                <a:gd name="T23" fmla="*/ 3 h 155"/>
                <a:gd name="T24" fmla="*/ 4 w 134"/>
                <a:gd name="T25" fmla="*/ 3 h 155"/>
                <a:gd name="T26" fmla="*/ 5 w 134"/>
                <a:gd name="T27" fmla="*/ 3 h 155"/>
                <a:gd name="T28" fmla="*/ 5 w 134"/>
                <a:gd name="T29" fmla="*/ 2 h 155"/>
                <a:gd name="T30" fmla="*/ 5 w 134"/>
                <a:gd name="T31" fmla="*/ 1 h 155"/>
                <a:gd name="T32" fmla="*/ 3 w 134"/>
                <a:gd name="T33" fmla="*/ 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4" h="155">
                  <a:moveTo>
                    <a:pt x="103" y="15"/>
                  </a:moveTo>
                  <a:lnTo>
                    <a:pt x="74" y="0"/>
                  </a:lnTo>
                  <a:lnTo>
                    <a:pt x="74" y="31"/>
                  </a:lnTo>
                  <a:lnTo>
                    <a:pt x="59" y="31"/>
                  </a:lnTo>
                  <a:lnTo>
                    <a:pt x="30" y="62"/>
                  </a:lnTo>
                  <a:lnTo>
                    <a:pt x="0" y="62"/>
                  </a:lnTo>
                  <a:lnTo>
                    <a:pt x="30" y="92"/>
                  </a:lnTo>
                  <a:lnTo>
                    <a:pt x="30" y="108"/>
                  </a:lnTo>
                  <a:lnTo>
                    <a:pt x="44" y="108"/>
                  </a:lnTo>
                  <a:lnTo>
                    <a:pt x="44" y="123"/>
                  </a:lnTo>
                  <a:lnTo>
                    <a:pt x="74" y="154"/>
                  </a:lnTo>
                  <a:lnTo>
                    <a:pt x="89" y="154"/>
                  </a:lnTo>
                  <a:lnTo>
                    <a:pt x="118" y="154"/>
                  </a:lnTo>
                  <a:lnTo>
                    <a:pt x="133" y="123"/>
                  </a:lnTo>
                  <a:lnTo>
                    <a:pt x="133" y="108"/>
                  </a:lnTo>
                  <a:lnTo>
                    <a:pt x="133" y="46"/>
                  </a:lnTo>
                  <a:lnTo>
                    <a:pt x="103" y="15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35" name="Oval 192"/>
            <p:cNvSpPr>
              <a:spLocks noChangeArrowheads="1"/>
            </p:cNvSpPr>
            <p:nvPr/>
          </p:nvSpPr>
          <p:spPr bwMode="auto">
            <a:xfrm>
              <a:off x="1506" y="2006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336" name="Oval 193"/>
            <p:cNvSpPr>
              <a:spLocks noChangeArrowheads="1"/>
            </p:cNvSpPr>
            <p:nvPr/>
          </p:nvSpPr>
          <p:spPr bwMode="auto">
            <a:xfrm>
              <a:off x="1499" y="2018"/>
              <a:ext cx="7" cy="5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337" name="Freeform 194"/>
            <p:cNvSpPr>
              <a:spLocks/>
            </p:cNvSpPr>
            <p:nvPr/>
          </p:nvSpPr>
          <p:spPr bwMode="auto">
            <a:xfrm>
              <a:off x="1499" y="2017"/>
              <a:ext cx="8" cy="7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1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38" name="Line 195"/>
            <p:cNvSpPr>
              <a:spLocks noChangeShapeType="1"/>
            </p:cNvSpPr>
            <p:nvPr/>
          </p:nvSpPr>
          <p:spPr bwMode="auto">
            <a:xfrm>
              <a:off x="1512" y="2006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39" name="Line 196"/>
            <p:cNvSpPr>
              <a:spLocks noChangeShapeType="1"/>
            </p:cNvSpPr>
            <p:nvPr/>
          </p:nvSpPr>
          <p:spPr bwMode="auto">
            <a:xfrm>
              <a:off x="1365" y="1652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40" name="Line 197"/>
            <p:cNvSpPr>
              <a:spLocks noChangeShapeType="1"/>
            </p:cNvSpPr>
            <p:nvPr/>
          </p:nvSpPr>
          <p:spPr bwMode="auto">
            <a:xfrm>
              <a:off x="1365" y="1652"/>
              <a:ext cx="0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41" name="Line 198"/>
            <p:cNvSpPr>
              <a:spLocks noChangeShapeType="1"/>
            </p:cNvSpPr>
            <p:nvPr/>
          </p:nvSpPr>
          <p:spPr bwMode="auto">
            <a:xfrm>
              <a:off x="1372" y="1652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42" name="Freeform 199"/>
            <p:cNvSpPr>
              <a:spLocks/>
            </p:cNvSpPr>
            <p:nvPr/>
          </p:nvSpPr>
          <p:spPr bwMode="auto">
            <a:xfrm>
              <a:off x="1429" y="1785"/>
              <a:ext cx="13" cy="12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1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43" name="Freeform 200"/>
            <p:cNvSpPr>
              <a:spLocks/>
            </p:cNvSpPr>
            <p:nvPr/>
          </p:nvSpPr>
          <p:spPr bwMode="auto">
            <a:xfrm>
              <a:off x="1358" y="1744"/>
              <a:ext cx="116" cy="106"/>
            </a:xfrm>
            <a:custGeom>
              <a:avLst/>
              <a:gdLst>
                <a:gd name="T0" fmla="*/ 6 w 270"/>
                <a:gd name="T1" fmla="*/ 2 h 278"/>
                <a:gd name="T2" fmla="*/ 6 w 270"/>
                <a:gd name="T3" fmla="*/ 2 h 278"/>
                <a:gd name="T4" fmla="*/ 5 w 270"/>
                <a:gd name="T5" fmla="*/ 1 h 278"/>
                <a:gd name="T6" fmla="*/ 4 w 270"/>
                <a:gd name="T7" fmla="*/ 1 h 278"/>
                <a:gd name="T8" fmla="*/ 3 w 270"/>
                <a:gd name="T9" fmla="*/ 0 h 278"/>
                <a:gd name="T10" fmla="*/ 3 w 270"/>
                <a:gd name="T11" fmla="*/ 0 h 278"/>
                <a:gd name="T12" fmla="*/ 2 w 270"/>
                <a:gd name="T13" fmla="*/ 1 h 278"/>
                <a:gd name="T14" fmla="*/ 2 w 270"/>
                <a:gd name="T15" fmla="*/ 2 h 278"/>
                <a:gd name="T16" fmla="*/ 1 w 270"/>
                <a:gd name="T17" fmla="*/ 2 h 278"/>
                <a:gd name="T18" fmla="*/ 1 w 270"/>
                <a:gd name="T19" fmla="*/ 3 h 278"/>
                <a:gd name="T20" fmla="*/ 1 w 270"/>
                <a:gd name="T21" fmla="*/ 3 h 278"/>
                <a:gd name="T22" fmla="*/ 0 w 270"/>
                <a:gd name="T23" fmla="*/ 4 h 278"/>
                <a:gd name="T24" fmla="*/ 1 w 270"/>
                <a:gd name="T25" fmla="*/ 4 h 278"/>
                <a:gd name="T26" fmla="*/ 2 w 270"/>
                <a:gd name="T27" fmla="*/ 5 h 278"/>
                <a:gd name="T28" fmla="*/ 3 w 270"/>
                <a:gd name="T29" fmla="*/ 5 h 278"/>
                <a:gd name="T30" fmla="*/ 4 w 270"/>
                <a:gd name="T31" fmla="*/ 6 h 278"/>
                <a:gd name="T32" fmla="*/ 5 w 270"/>
                <a:gd name="T33" fmla="*/ 5 h 278"/>
                <a:gd name="T34" fmla="*/ 5 w 270"/>
                <a:gd name="T35" fmla="*/ 5 h 278"/>
                <a:gd name="T36" fmla="*/ 6 w 270"/>
                <a:gd name="T37" fmla="*/ 5 h 278"/>
                <a:gd name="T38" fmla="*/ 6 w 270"/>
                <a:gd name="T39" fmla="*/ 5 h 278"/>
                <a:gd name="T40" fmla="*/ 8 w 270"/>
                <a:gd name="T41" fmla="*/ 5 h 278"/>
                <a:gd name="T42" fmla="*/ 9 w 270"/>
                <a:gd name="T43" fmla="*/ 4 h 278"/>
                <a:gd name="T44" fmla="*/ 8 w 270"/>
                <a:gd name="T45" fmla="*/ 4 h 278"/>
                <a:gd name="T46" fmla="*/ 6 w 270"/>
                <a:gd name="T47" fmla="*/ 3 h 278"/>
                <a:gd name="T48" fmla="*/ 6 w 270"/>
                <a:gd name="T49" fmla="*/ 3 h 278"/>
                <a:gd name="T50" fmla="*/ 6 w 270"/>
                <a:gd name="T51" fmla="*/ 3 h 278"/>
                <a:gd name="T52" fmla="*/ 6 w 270"/>
                <a:gd name="T53" fmla="*/ 2 h 2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70" h="278">
                  <a:moveTo>
                    <a:pt x="164" y="108"/>
                  </a:moveTo>
                  <a:lnTo>
                    <a:pt x="179" y="108"/>
                  </a:lnTo>
                  <a:lnTo>
                    <a:pt x="149" y="62"/>
                  </a:lnTo>
                  <a:lnTo>
                    <a:pt x="120" y="62"/>
                  </a:lnTo>
                  <a:lnTo>
                    <a:pt x="105" y="0"/>
                  </a:lnTo>
                  <a:lnTo>
                    <a:pt x="75" y="15"/>
                  </a:lnTo>
                  <a:lnTo>
                    <a:pt x="60" y="31"/>
                  </a:lnTo>
                  <a:lnTo>
                    <a:pt x="60" y="92"/>
                  </a:lnTo>
                  <a:lnTo>
                    <a:pt x="30" y="108"/>
                  </a:lnTo>
                  <a:lnTo>
                    <a:pt x="30" y="139"/>
                  </a:lnTo>
                  <a:lnTo>
                    <a:pt x="30" y="169"/>
                  </a:lnTo>
                  <a:lnTo>
                    <a:pt x="0" y="185"/>
                  </a:lnTo>
                  <a:lnTo>
                    <a:pt x="30" y="200"/>
                  </a:lnTo>
                  <a:lnTo>
                    <a:pt x="60" y="262"/>
                  </a:lnTo>
                  <a:lnTo>
                    <a:pt x="90" y="262"/>
                  </a:lnTo>
                  <a:lnTo>
                    <a:pt x="120" y="277"/>
                  </a:lnTo>
                  <a:lnTo>
                    <a:pt x="135" y="262"/>
                  </a:lnTo>
                  <a:lnTo>
                    <a:pt x="149" y="262"/>
                  </a:lnTo>
                  <a:lnTo>
                    <a:pt x="164" y="262"/>
                  </a:lnTo>
                  <a:lnTo>
                    <a:pt x="179" y="246"/>
                  </a:lnTo>
                  <a:lnTo>
                    <a:pt x="224" y="246"/>
                  </a:lnTo>
                  <a:lnTo>
                    <a:pt x="269" y="185"/>
                  </a:lnTo>
                  <a:lnTo>
                    <a:pt x="239" y="200"/>
                  </a:lnTo>
                  <a:lnTo>
                    <a:pt x="194" y="169"/>
                  </a:lnTo>
                  <a:lnTo>
                    <a:pt x="164" y="139"/>
                  </a:lnTo>
                  <a:lnTo>
                    <a:pt x="164" y="123"/>
                  </a:lnTo>
                  <a:lnTo>
                    <a:pt x="164" y="108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44" name="Freeform 201"/>
            <p:cNvSpPr>
              <a:spLocks/>
            </p:cNvSpPr>
            <p:nvPr/>
          </p:nvSpPr>
          <p:spPr bwMode="auto">
            <a:xfrm>
              <a:off x="1332" y="1878"/>
              <a:ext cx="78" cy="82"/>
            </a:xfrm>
            <a:custGeom>
              <a:avLst/>
              <a:gdLst>
                <a:gd name="T0" fmla="*/ 6 w 181"/>
                <a:gd name="T1" fmla="*/ 2 h 216"/>
                <a:gd name="T2" fmla="*/ 5 w 181"/>
                <a:gd name="T3" fmla="*/ 1 h 216"/>
                <a:gd name="T4" fmla="*/ 5 w 181"/>
                <a:gd name="T5" fmla="*/ 1 h 216"/>
                <a:gd name="T6" fmla="*/ 3 w 181"/>
                <a:gd name="T7" fmla="*/ 0 h 216"/>
                <a:gd name="T8" fmla="*/ 3 w 181"/>
                <a:gd name="T9" fmla="*/ 0 h 216"/>
                <a:gd name="T10" fmla="*/ 3 w 181"/>
                <a:gd name="T11" fmla="*/ 1 h 216"/>
                <a:gd name="T12" fmla="*/ 1 w 181"/>
                <a:gd name="T13" fmla="*/ 1 h 216"/>
                <a:gd name="T14" fmla="*/ 1 w 181"/>
                <a:gd name="T15" fmla="*/ 0 h 216"/>
                <a:gd name="T16" fmla="*/ 0 w 181"/>
                <a:gd name="T17" fmla="*/ 0 h 216"/>
                <a:gd name="T18" fmla="*/ 0 w 181"/>
                <a:gd name="T19" fmla="*/ 1 h 216"/>
                <a:gd name="T20" fmla="*/ 1 w 181"/>
                <a:gd name="T21" fmla="*/ 1 h 216"/>
                <a:gd name="T22" fmla="*/ 0 w 181"/>
                <a:gd name="T23" fmla="*/ 1 h 216"/>
                <a:gd name="T24" fmla="*/ 0 w 181"/>
                <a:gd name="T25" fmla="*/ 1 h 216"/>
                <a:gd name="T26" fmla="*/ 0 w 181"/>
                <a:gd name="T27" fmla="*/ 2 h 216"/>
                <a:gd name="T28" fmla="*/ 0 w 181"/>
                <a:gd name="T29" fmla="*/ 2 h 216"/>
                <a:gd name="T30" fmla="*/ 1 w 181"/>
                <a:gd name="T31" fmla="*/ 3 h 216"/>
                <a:gd name="T32" fmla="*/ 1 w 181"/>
                <a:gd name="T33" fmla="*/ 3 h 216"/>
                <a:gd name="T34" fmla="*/ 2 w 181"/>
                <a:gd name="T35" fmla="*/ 3 h 216"/>
                <a:gd name="T36" fmla="*/ 3 w 181"/>
                <a:gd name="T37" fmla="*/ 4 h 216"/>
                <a:gd name="T38" fmla="*/ 3 w 181"/>
                <a:gd name="T39" fmla="*/ 4 h 216"/>
                <a:gd name="T40" fmla="*/ 3 w 181"/>
                <a:gd name="T41" fmla="*/ 5 h 216"/>
                <a:gd name="T42" fmla="*/ 4 w 181"/>
                <a:gd name="T43" fmla="*/ 5 h 216"/>
                <a:gd name="T44" fmla="*/ 6 w 181"/>
                <a:gd name="T45" fmla="*/ 4 h 216"/>
                <a:gd name="T46" fmla="*/ 6 w 181"/>
                <a:gd name="T47" fmla="*/ 3 h 216"/>
                <a:gd name="T48" fmla="*/ 6 w 181"/>
                <a:gd name="T49" fmla="*/ 3 h 216"/>
                <a:gd name="T50" fmla="*/ 6 w 181"/>
                <a:gd name="T51" fmla="*/ 3 h 216"/>
                <a:gd name="T52" fmla="*/ 6 w 181"/>
                <a:gd name="T53" fmla="*/ 2 h 216"/>
                <a:gd name="T54" fmla="*/ 6 w 181"/>
                <a:gd name="T55" fmla="*/ 2 h 2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1" h="216">
                  <a:moveTo>
                    <a:pt x="180" y="77"/>
                  </a:moveTo>
                  <a:lnTo>
                    <a:pt x="150" y="61"/>
                  </a:lnTo>
                  <a:lnTo>
                    <a:pt x="135" y="46"/>
                  </a:lnTo>
                  <a:lnTo>
                    <a:pt x="90" y="0"/>
                  </a:lnTo>
                  <a:lnTo>
                    <a:pt x="75" y="15"/>
                  </a:lnTo>
                  <a:lnTo>
                    <a:pt x="75" y="31"/>
                  </a:lnTo>
                  <a:lnTo>
                    <a:pt x="45" y="46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15" y="31"/>
                  </a:lnTo>
                  <a:lnTo>
                    <a:pt x="30" y="46"/>
                  </a:lnTo>
                  <a:lnTo>
                    <a:pt x="15" y="61"/>
                  </a:lnTo>
                  <a:lnTo>
                    <a:pt x="0" y="61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30" y="123"/>
                  </a:lnTo>
                  <a:lnTo>
                    <a:pt x="30" y="138"/>
                  </a:lnTo>
                  <a:lnTo>
                    <a:pt x="60" y="169"/>
                  </a:lnTo>
                  <a:lnTo>
                    <a:pt x="75" y="184"/>
                  </a:lnTo>
                  <a:lnTo>
                    <a:pt x="90" y="184"/>
                  </a:lnTo>
                  <a:lnTo>
                    <a:pt x="90" y="215"/>
                  </a:lnTo>
                  <a:lnTo>
                    <a:pt x="120" y="215"/>
                  </a:lnTo>
                  <a:lnTo>
                    <a:pt x="180" y="200"/>
                  </a:lnTo>
                  <a:lnTo>
                    <a:pt x="180" y="169"/>
                  </a:lnTo>
                  <a:lnTo>
                    <a:pt x="165" y="154"/>
                  </a:lnTo>
                  <a:lnTo>
                    <a:pt x="180" y="123"/>
                  </a:lnTo>
                  <a:lnTo>
                    <a:pt x="165" y="108"/>
                  </a:lnTo>
                  <a:lnTo>
                    <a:pt x="180" y="77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45" name="Freeform 202"/>
            <p:cNvSpPr>
              <a:spLocks/>
            </p:cNvSpPr>
            <p:nvPr/>
          </p:nvSpPr>
          <p:spPr bwMode="auto">
            <a:xfrm>
              <a:off x="1422" y="1785"/>
              <a:ext cx="77" cy="99"/>
            </a:xfrm>
            <a:custGeom>
              <a:avLst/>
              <a:gdLst>
                <a:gd name="T0" fmla="*/ 6 w 180"/>
                <a:gd name="T1" fmla="*/ 0 h 262"/>
                <a:gd name="T2" fmla="*/ 6 w 180"/>
                <a:gd name="T3" fmla="*/ 0 h 262"/>
                <a:gd name="T4" fmla="*/ 5 w 180"/>
                <a:gd name="T5" fmla="*/ 0 h 262"/>
                <a:gd name="T6" fmla="*/ 4 w 180"/>
                <a:gd name="T7" fmla="*/ 0 h 262"/>
                <a:gd name="T8" fmla="*/ 4 w 180"/>
                <a:gd name="T9" fmla="*/ 0 h 262"/>
                <a:gd name="T10" fmla="*/ 3 w 180"/>
                <a:gd name="T11" fmla="*/ 1 h 262"/>
                <a:gd name="T12" fmla="*/ 2 w 180"/>
                <a:gd name="T13" fmla="*/ 1 h 262"/>
                <a:gd name="T14" fmla="*/ 1 w 180"/>
                <a:gd name="T15" fmla="*/ 0 h 262"/>
                <a:gd name="T16" fmla="*/ 0 w 180"/>
                <a:gd name="T17" fmla="*/ 1 h 262"/>
                <a:gd name="T18" fmla="*/ 1 w 180"/>
                <a:gd name="T19" fmla="*/ 1 h 262"/>
                <a:gd name="T20" fmla="*/ 3 w 180"/>
                <a:gd name="T21" fmla="*/ 2 h 262"/>
                <a:gd name="T22" fmla="*/ 4 w 180"/>
                <a:gd name="T23" fmla="*/ 2 h 262"/>
                <a:gd name="T24" fmla="*/ 3 w 180"/>
                <a:gd name="T25" fmla="*/ 3 h 262"/>
                <a:gd name="T26" fmla="*/ 1 w 180"/>
                <a:gd name="T27" fmla="*/ 3 h 262"/>
                <a:gd name="T28" fmla="*/ 0 w 180"/>
                <a:gd name="T29" fmla="*/ 3 h 262"/>
                <a:gd name="T30" fmla="*/ 0 w 180"/>
                <a:gd name="T31" fmla="*/ 3 h 262"/>
                <a:gd name="T32" fmla="*/ 0 w 180"/>
                <a:gd name="T33" fmla="*/ 3 h 262"/>
                <a:gd name="T34" fmla="*/ 0 w 180"/>
                <a:gd name="T35" fmla="*/ 5 h 262"/>
                <a:gd name="T36" fmla="*/ 0 w 180"/>
                <a:gd name="T37" fmla="*/ 5 h 262"/>
                <a:gd name="T38" fmla="*/ 0 w 180"/>
                <a:gd name="T39" fmla="*/ 5 h 262"/>
                <a:gd name="T40" fmla="*/ 1 w 180"/>
                <a:gd name="T41" fmla="*/ 5 h 262"/>
                <a:gd name="T42" fmla="*/ 2 w 180"/>
                <a:gd name="T43" fmla="*/ 5 h 262"/>
                <a:gd name="T44" fmla="*/ 4 w 180"/>
                <a:gd name="T45" fmla="*/ 3 h 262"/>
                <a:gd name="T46" fmla="*/ 4 w 180"/>
                <a:gd name="T47" fmla="*/ 3 h 262"/>
                <a:gd name="T48" fmla="*/ 5 w 180"/>
                <a:gd name="T49" fmla="*/ 2 h 262"/>
                <a:gd name="T50" fmla="*/ 5 w 180"/>
                <a:gd name="T51" fmla="*/ 2 h 262"/>
                <a:gd name="T52" fmla="*/ 6 w 180"/>
                <a:gd name="T53" fmla="*/ 1 h 262"/>
                <a:gd name="T54" fmla="*/ 6 w 180"/>
                <a:gd name="T55" fmla="*/ 0 h 2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0" h="262">
                  <a:moveTo>
                    <a:pt x="179" y="0"/>
                  </a:moveTo>
                  <a:lnTo>
                    <a:pt x="164" y="0"/>
                  </a:lnTo>
                  <a:lnTo>
                    <a:pt x="149" y="15"/>
                  </a:lnTo>
                  <a:lnTo>
                    <a:pt x="134" y="15"/>
                  </a:lnTo>
                  <a:lnTo>
                    <a:pt x="119" y="15"/>
                  </a:lnTo>
                  <a:lnTo>
                    <a:pt x="75" y="31"/>
                  </a:lnTo>
                  <a:lnTo>
                    <a:pt x="60" y="31"/>
                  </a:lnTo>
                  <a:lnTo>
                    <a:pt x="45" y="15"/>
                  </a:lnTo>
                  <a:lnTo>
                    <a:pt x="15" y="31"/>
                  </a:lnTo>
                  <a:lnTo>
                    <a:pt x="45" y="61"/>
                  </a:lnTo>
                  <a:lnTo>
                    <a:pt x="90" y="92"/>
                  </a:lnTo>
                  <a:lnTo>
                    <a:pt x="119" y="77"/>
                  </a:lnTo>
                  <a:lnTo>
                    <a:pt x="75" y="138"/>
                  </a:lnTo>
                  <a:lnTo>
                    <a:pt x="30" y="138"/>
                  </a:lnTo>
                  <a:lnTo>
                    <a:pt x="15" y="154"/>
                  </a:lnTo>
                  <a:lnTo>
                    <a:pt x="0" y="154"/>
                  </a:lnTo>
                  <a:lnTo>
                    <a:pt x="0" y="169"/>
                  </a:lnTo>
                  <a:lnTo>
                    <a:pt x="0" y="261"/>
                  </a:lnTo>
                  <a:lnTo>
                    <a:pt x="15" y="261"/>
                  </a:lnTo>
                  <a:lnTo>
                    <a:pt x="15" y="246"/>
                  </a:lnTo>
                  <a:lnTo>
                    <a:pt x="45" y="230"/>
                  </a:lnTo>
                  <a:lnTo>
                    <a:pt x="60" y="215"/>
                  </a:lnTo>
                  <a:lnTo>
                    <a:pt x="119" y="154"/>
                  </a:lnTo>
                  <a:lnTo>
                    <a:pt x="119" y="138"/>
                  </a:lnTo>
                  <a:lnTo>
                    <a:pt x="149" y="92"/>
                  </a:lnTo>
                  <a:lnTo>
                    <a:pt x="149" y="77"/>
                  </a:lnTo>
                  <a:lnTo>
                    <a:pt x="179" y="61"/>
                  </a:lnTo>
                  <a:lnTo>
                    <a:pt x="179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46" name="Freeform 203"/>
            <p:cNvSpPr>
              <a:spLocks/>
            </p:cNvSpPr>
            <p:nvPr/>
          </p:nvSpPr>
          <p:spPr bwMode="auto">
            <a:xfrm>
              <a:off x="1365" y="1843"/>
              <a:ext cx="65" cy="64"/>
            </a:xfrm>
            <a:custGeom>
              <a:avLst/>
              <a:gdLst>
                <a:gd name="T0" fmla="*/ 5 w 150"/>
                <a:gd name="T1" fmla="*/ 2 h 170"/>
                <a:gd name="T2" fmla="*/ 5 w 150"/>
                <a:gd name="T3" fmla="*/ 2 h 170"/>
                <a:gd name="T4" fmla="*/ 5 w 150"/>
                <a:gd name="T5" fmla="*/ 0 h 170"/>
                <a:gd name="T6" fmla="*/ 5 w 150"/>
                <a:gd name="T7" fmla="*/ 0 h 170"/>
                <a:gd name="T8" fmla="*/ 4 w 150"/>
                <a:gd name="T9" fmla="*/ 0 h 170"/>
                <a:gd name="T10" fmla="*/ 4 w 150"/>
                <a:gd name="T11" fmla="*/ 0 h 170"/>
                <a:gd name="T12" fmla="*/ 3 w 150"/>
                <a:gd name="T13" fmla="*/ 0 h 170"/>
                <a:gd name="T14" fmla="*/ 2 w 150"/>
                <a:gd name="T15" fmla="*/ 0 h 170"/>
                <a:gd name="T16" fmla="*/ 0 w 150"/>
                <a:gd name="T17" fmla="*/ 0 h 170"/>
                <a:gd name="T18" fmla="*/ 0 w 150"/>
                <a:gd name="T19" fmla="*/ 0 h 170"/>
                <a:gd name="T20" fmla="*/ 0 w 150"/>
                <a:gd name="T21" fmla="*/ 1 h 170"/>
                <a:gd name="T22" fmla="*/ 0 w 150"/>
                <a:gd name="T23" fmla="*/ 2 h 170"/>
                <a:gd name="T24" fmla="*/ 0 w 150"/>
                <a:gd name="T25" fmla="*/ 2 h 170"/>
                <a:gd name="T26" fmla="*/ 2 w 150"/>
                <a:gd name="T27" fmla="*/ 3 h 170"/>
                <a:gd name="T28" fmla="*/ 3 w 150"/>
                <a:gd name="T29" fmla="*/ 3 h 170"/>
                <a:gd name="T30" fmla="*/ 4 w 150"/>
                <a:gd name="T31" fmla="*/ 3 h 170"/>
                <a:gd name="T32" fmla="*/ 4 w 150"/>
                <a:gd name="T33" fmla="*/ 3 h 170"/>
                <a:gd name="T34" fmla="*/ 5 w 150"/>
                <a:gd name="T35" fmla="*/ 3 h 170"/>
                <a:gd name="T36" fmla="*/ 5 w 150"/>
                <a:gd name="T37" fmla="*/ 2 h 1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0" h="170">
                  <a:moveTo>
                    <a:pt x="149" y="108"/>
                  </a:moveTo>
                  <a:lnTo>
                    <a:pt x="134" y="108"/>
                  </a:lnTo>
                  <a:lnTo>
                    <a:pt x="134" y="15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4" y="15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15" y="15"/>
                  </a:lnTo>
                  <a:lnTo>
                    <a:pt x="15" y="61"/>
                  </a:lnTo>
                  <a:lnTo>
                    <a:pt x="15" y="77"/>
                  </a:lnTo>
                  <a:lnTo>
                    <a:pt x="15" y="92"/>
                  </a:lnTo>
                  <a:lnTo>
                    <a:pt x="60" y="138"/>
                  </a:lnTo>
                  <a:lnTo>
                    <a:pt x="75" y="154"/>
                  </a:lnTo>
                  <a:lnTo>
                    <a:pt x="104" y="169"/>
                  </a:lnTo>
                  <a:lnTo>
                    <a:pt x="119" y="138"/>
                  </a:lnTo>
                  <a:lnTo>
                    <a:pt x="134" y="138"/>
                  </a:lnTo>
                  <a:lnTo>
                    <a:pt x="149" y="108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47" name="Oval 204"/>
            <p:cNvSpPr>
              <a:spLocks noChangeArrowheads="1"/>
            </p:cNvSpPr>
            <p:nvPr/>
          </p:nvSpPr>
          <p:spPr bwMode="auto">
            <a:xfrm>
              <a:off x="1448" y="1948"/>
              <a:ext cx="0" cy="5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348" name="Oval 205"/>
            <p:cNvSpPr>
              <a:spLocks noChangeArrowheads="1"/>
            </p:cNvSpPr>
            <p:nvPr/>
          </p:nvSpPr>
          <p:spPr bwMode="auto">
            <a:xfrm>
              <a:off x="1506" y="1901"/>
              <a:ext cx="1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349" name="Freeform 206"/>
            <p:cNvSpPr>
              <a:spLocks/>
            </p:cNvSpPr>
            <p:nvPr/>
          </p:nvSpPr>
          <p:spPr bwMode="auto">
            <a:xfrm>
              <a:off x="1435" y="1744"/>
              <a:ext cx="33" cy="36"/>
            </a:xfrm>
            <a:custGeom>
              <a:avLst/>
              <a:gdLst>
                <a:gd name="T0" fmla="*/ 1 w 76"/>
                <a:gd name="T1" fmla="*/ 2 h 93"/>
                <a:gd name="T2" fmla="*/ 0 w 76"/>
                <a:gd name="T3" fmla="*/ 1 h 93"/>
                <a:gd name="T4" fmla="*/ 0 w 76"/>
                <a:gd name="T5" fmla="*/ 1 h 93"/>
                <a:gd name="T6" fmla="*/ 0 w 76"/>
                <a:gd name="T7" fmla="*/ 0 h 93"/>
                <a:gd name="T8" fmla="*/ 0 w 76"/>
                <a:gd name="T9" fmla="*/ 0 h 93"/>
                <a:gd name="T10" fmla="*/ 3 w 76"/>
                <a:gd name="T11" fmla="*/ 0 h 93"/>
                <a:gd name="T12" fmla="*/ 2 w 76"/>
                <a:gd name="T13" fmla="*/ 2 h 93"/>
                <a:gd name="T14" fmla="*/ 1 w 76"/>
                <a:gd name="T15" fmla="*/ 2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93">
                  <a:moveTo>
                    <a:pt x="30" y="77"/>
                  </a:moveTo>
                  <a:lnTo>
                    <a:pt x="15" y="61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75" y="15"/>
                  </a:lnTo>
                  <a:lnTo>
                    <a:pt x="45" y="92"/>
                  </a:lnTo>
                  <a:lnTo>
                    <a:pt x="30" y="77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50" name="Line 207"/>
            <p:cNvSpPr>
              <a:spLocks noChangeShapeType="1"/>
            </p:cNvSpPr>
            <p:nvPr/>
          </p:nvSpPr>
          <p:spPr bwMode="auto">
            <a:xfrm>
              <a:off x="1435" y="1744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51" name="Line 208"/>
            <p:cNvSpPr>
              <a:spLocks noChangeShapeType="1"/>
            </p:cNvSpPr>
            <p:nvPr/>
          </p:nvSpPr>
          <p:spPr bwMode="auto">
            <a:xfrm flipV="1">
              <a:off x="1442" y="1738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52" name="Line 209"/>
            <p:cNvSpPr>
              <a:spLocks noChangeShapeType="1"/>
            </p:cNvSpPr>
            <p:nvPr/>
          </p:nvSpPr>
          <p:spPr bwMode="auto">
            <a:xfrm>
              <a:off x="1448" y="1739"/>
              <a:ext cx="0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53" name="Freeform 210"/>
            <p:cNvSpPr>
              <a:spLocks/>
            </p:cNvSpPr>
            <p:nvPr/>
          </p:nvSpPr>
          <p:spPr bwMode="auto">
            <a:xfrm>
              <a:off x="1486" y="1664"/>
              <a:ext cx="8" cy="11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1 w 17"/>
                <a:gd name="T5" fmla="*/ 0 h 31"/>
                <a:gd name="T6" fmla="*/ 1 w 17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1">
                  <a:moveTo>
                    <a:pt x="16" y="0"/>
                  </a:moveTo>
                  <a:lnTo>
                    <a:pt x="0" y="15"/>
                  </a:lnTo>
                  <a:lnTo>
                    <a:pt x="16" y="30"/>
                  </a:lnTo>
                  <a:lnTo>
                    <a:pt x="16" y="0"/>
                  </a:lnTo>
                </a:path>
              </a:pathLst>
            </a:custGeom>
            <a:solidFill>
              <a:srgbClr val="FFFF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54" name="Freeform 211"/>
            <p:cNvSpPr>
              <a:spLocks/>
            </p:cNvSpPr>
            <p:nvPr/>
          </p:nvSpPr>
          <p:spPr bwMode="auto">
            <a:xfrm>
              <a:off x="1442" y="1652"/>
              <a:ext cx="32" cy="6"/>
            </a:xfrm>
            <a:custGeom>
              <a:avLst/>
              <a:gdLst>
                <a:gd name="T0" fmla="*/ 3 w 75"/>
                <a:gd name="T1" fmla="*/ 0 h 17"/>
                <a:gd name="T2" fmla="*/ 2 w 75"/>
                <a:gd name="T3" fmla="*/ 0 h 17"/>
                <a:gd name="T4" fmla="*/ 1 w 75"/>
                <a:gd name="T5" fmla="*/ 0 h 17"/>
                <a:gd name="T6" fmla="*/ 1 w 75"/>
                <a:gd name="T7" fmla="*/ 0 h 17"/>
                <a:gd name="T8" fmla="*/ 0 w 75"/>
                <a:gd name="T9" fmla="*/ 0 h 17"/>
                <a:gd name="T10" fmla="*/ 1 w 75"/>
                <a:gd name="T11" fmla="*/ 0 h 17"/>
                <a:gd name="T12" fmla="*/ 3 w 7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17">
                  <a:moveTo>
                    <a:pt x="74" y="16"/>
                  </a:moveTo>
                  <a:lnTo>
                    <a:pt x="59" y="16"/>
                  </a:lnTo>
                  <a:lnTo>
                    <a:pt x="44" y="16"/>
                  </a:lnTo>
                  <a:lnTo>
                    <a:pt x="30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74" y="1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55" name="Line 212"/>
            <p:cNvSpPr>
              <a:spLocks noChangeShapeType="1"/>
            </p:cNvSpPr>
            <p:nvPr/>
          </p:nvSpPr>
          <p:spPr bwMode="auto">
            <a:xfrm>
              <a:off x="1454" y="1744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56" name="Line 213"/>
            <p:cNvSpPr>
              <a:spLocks noChangeShapeType="1"/>
            </p:cNvSpPr>
            <p:nvPr/>
          </p:nvSpPr>
          <p:spPr bwMode="auto">
            <a:xfrm>
              <a:off x="1468" y="1744"/>
              <a:ext cx="0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57" name="Line 214"/>
            <p:cNvSpPr>
              <a:spLocks noChangeShapeType="1"/>
            </p:cNvSpPr>
            <p:nvPr/>
          </p:nvSpPr>
          <p:spPr bwMode="auto">
            <a:xfrm>
              <a:off x="1474" y="1744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58" name="Line 215"/>
            <p:cNvSpPr>
              <a:spLocks noChangeShapeType="1"/>
            </p:cNvSpPr>
            <p:nvPr/>
          </p:nvSpPr>
          <p:spPr bwMode="auto">
            <a:xfrm flipV="1">
              <a:off x="1480" y="1738"/>
              <a:ext cx="6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59" name="Freeform 216"/>
            <p:cNvSpPr>
              <a:spLocks/>
            </p:cNvSpPr>
            <p:nvPr/>
          </p:nvSpPr>
          <p:spPr bwMode="auto">
            <a:xfrm>
              <a:off x="1454" y="1733"/>
              <a:ext cx="65" cy="47"/>
            </a:xfrm>
            <a:custGeom>
              <a:avLst/>
              <a:gdLst>
                <a:gd name="T0" fmla="*/ 1 w 151"/>
                <a:gd name="T1" fmla="*/ 1 h 123"/>
                <a:gd name="T2" fmla="*/ 0 w 151"/>
                <a:gd name="T3" fmla="*/ 3 h 123"/>
                <a:gd name="T4" fmla="*/ 1 w 151"/>
                <a:gd name="T5" fmla="*/ 2 h 123"/>
                <a:gd name="T6" fmla="*/ 4 w 151"/>
                <a:gd name="T7" fmla="*/ 1 h 123"/>
                <a:gd name="T8" fmla="*/ 5 w 151"/>
                <a:gd name="T9" fmla="*/ 1 h 123"/>
                <a:gd name="T10" fmla="*/ 5 w 151"/>
                <a:gd name="T11" fmla="*/ 1 h 123"/>
                <a:gd name="T12" fmla="*/ 5 w 151"/>
                <a:gd name="T13" fmla="*/ 0 h 123"/>
                <a:gd name="T14" fmla="*/ 2 w 151"/>
                <a:gd name="T15" fmla="*/ 1 h 123"/>
                <a:gd name="T16" fmla="*/ 1 w 151"/>
                <a:gd name="T17" fmla="*/ 1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" h="123">
                  <a:moveTo>
                    <a:pt x="30" y="46"/>
                  </a:moveTo>
                  <a:lnTo>
                    <a:pt x="0" y="122"/>
                  </a:lnTo>
                  <a:lnTo>
                    <a:pt x="30" y="107"/>
                  </a:lnTo>
                  <a:lnTo>
                    <a:pt x="120" y="61"/>
                  </a:lnTo>
                  <a:lnTo>
                    <a:pt x="135" y="46"/>
                  </a:lnTo>
                  <a:lnTo>
                    <a:pt x="150" y="31"/>
                  </a:lnTo>
                  <a:lnTo>
                    <a:pt x="135" y="0"/>
                  </a:lnTo>
                  <a:lnTo>
                    <a:pt x="60" y="31"/>
                  </a:lnTo>
                  <a:lnTo>
                    <a:pt x="30" y="4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60" name="Line 217"/>
            <p:cNvSpPr>
              <a:spLocks noChangeShapeType="1"/>
            </p:cNvSpPr>
            <p:nvPr/>
          </p:nvSpPr>
          <p:spPr bwMode="auto">
            <a:xfrm>
              <a:off x="1486" y="1739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61" name="Freeform 218"/>
            <p:cNvSpPr>
              <a:spLocks/>
            </p:cNvSpPr>
            <p:nvPr/>
          </p:nvSpPr>
          <p:spPr bwMode="auto">
            <a:xfrm>
              <a:off x="1204" y="1419"/>
              <a:ext cx="71" cy="76"/>
            </a:xfrm>
            <a:custGeom>
              <a:avLst/>
              <a:gdLst>
                <a:gd name="T0" fmla="*/ 0 w 165"/>
                <a:gd name="T1" fmla="*/ 2 h 202"/>
                <a:gd name="T2" fmla="*/ 0 w 165"/>
                <a:gd name="T3" fmla="*/ 2 h 202"/>
                <a:gd name="T4" fmla="*/ 0 w 165"/>
                <a:gd name="T5" fmla="*/ 3 h 202"/>
                <a:gd name="T6" fmla="*/ 2 w 165"/>
                <a:gd name="T7" fmla="*/ 3 h 202"/>
                <a:gd name="T8" fmla="*/ 3 w 165"/>
                <a:gd name="T9" fmla="*/ 3 h 202"/>
                <a:gd name="T10" fmla="*/ 4 w 165"/>
                <a:gd name="T11" fmla="*/ 3 h 202"/>
                <a:gd name="T12" fmla="*/ 5 w 165"/>
                <a:gd name="T13" fmla="*/ 4 h 202"/>
                <a:gd name="T14" fmla="*/ 6 w 165"/>
                <a:gd name="T15" fmla="*/ 3 h 202"/>
                <a:gd name="T16" fmla="*/ 5 w 165"/>
                <a:gd name="T17" fmla="*/ 2 h 202"/>
                <a:gd name="T18" fmla="*/ 5 w 165"/>
                <a:gd name="T19" fmla="*/ 2 h 202"/>
                <a:gd name="T20" fmla="*/ 3 w 165"/>
                <a:gd name="T21" fmla="*/ 0 h 202"/>
                <a:gd name="T22" fmla="*/ 3 w 165"/>
                <a:gd name="T23" fmla="*/ 1 h 202"/>
                <a:gd name="T24" fmla="*/ 3 w 165"/>
                <a:gd name="T25" fmla="*/ 1 h 202"/>
                <a:gd name="T26" fmla="*/ 2 w 165"/>
                <a:gd name="T27" fmla="*/ 1 h 202"/>
                <a:gd name="T28" fmla="*/ 0 w 165"/>
                <a:gd name="T29" fmla="*/ 2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5" h="202">
                  <a:moveTo>
                    <a:pt x="15" y="77"/>
                  </a:moveTo>
                  <a:lnTo>
                    <a:pt x="0" y="93"/>
                  </a:lnTo>
                  <a:lnTo>
                    <a:pt x="15" y="139"/>
                  </a:lnTo>
                  <a:lnTo>
                    <a:pt x="60" y="155"/>
                  </a:lnTo>
                  <a:lnTo>
                    <a:pt x="89" y="170"/>
                  </a:lnTo>
                  <a:lnTo>
                    <a:pt x="119" y="170"/>
                  </a:lnTo>
                  <a:lnTo>
                    <a:pt x="149" y="201"/>
                  </a:lnTo>
                  <a:lnTo>
                    <a:pt x="164" y="139"/>
                  </a:lnTo>
                  <a:lnTo>
                    <a:pt x="149" y="108"/>
                  </a:lnTo>
                  <a:lnTo>
                    <a:pt x="149" y="77"/>
                  </a:lnTo>
                  <a:lnTo>
                    <a:pt x="104" y="0"/>
                  </a:lnTo>
                  <a:lnTo>
                    <a:pt x="104" y="46"/>
                  </a:lnTo>
                  <a:lnTo>
                    <a:pt x="75" y="62"/>
                  </a:lnTo>
                  <a:lnTo>
                    <a:pt x="60" y="46"/>
                  </a:lnTo>
                  <a:lnTo>
                    <a:pt x="15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62" name="Freeform 219"/>
            <p:cNvSpPr>
              <a:spLocks/>
            </p:cNvSpPr>
            <p:nvPr/>
          </p:nvSpPr>
          <p:spPr bwMode="auto">
            <a:xfrm>
              <a:off x="1282" y="1605"/>
              <a:ext cx="18" cy="0"/>
            </a:xfrm>
            <a:custGeom>
              <a:avLst/>
              <a:gdLst>
                <a:gd name="T0" fmla="*/ 1 w 46"/>
                <a:gd name="T1" fmla="*/ 0 h 1"/>
                <a:gd name="T2" fmla="*/ 1 w 46"/>
                <a:gd name="T3" fmla="*/ 0 h 1"/>
                <a:gd name="T4" fmla="*/ 0 w 46"/>
                <a:gd name="T5" fmla="*/ 0 h 1"/>
                <a:gd name="T6" fmla="*/ 1 w 46"/>
                <a:gd name="T7" fmla="*/ 0 h 1"/>
                <a:gd name="T8" fmla="*/ 1 w 4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">
                  <a:moveTo>
                    <a:pt x="45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63" name="Freeform 220"/>
            <p:cNvSpPr>
              <a:spLocks/>
            </p:cNvSpPr>
            <p:nvPr/>
          </p:nvSpPr>
          <p:spPr bwMode="auto">
            <a:xfrm>
              <a:off x="1372" y="1582"/>
              <a:ext cx="50" cy="47"/>
            </a:xfrm>
            <a:custGeom>
              <a:avLst/>
              <a:gdLst>
                <a:gd name="T0" fmla="*/ 0 w 120"/>
                <a:gd name="T1" fmla="*/ 1 h 124"/>
                <a:gd name="T2" fmla="*/ 0 w 120"/>
                <a:gd name="T3" fmla="*/ 2 h 124"/>
                <a:gd name="T4" fmla="*/ 0 w 120"/>
                <a:gd name="T5" fmla="*/ 2 h 124"/>
                <a:gd name="T6" fmla="*/ 0 w 120"/>
                <a:gd name="T7" fmla="*/ 3 h 124"/>
                <a:gd name="T8" fmla="*/ 1 w 120"/>
                <a:gd name="T9" fmla="*/ 3 h 124"/>
                <a:gd name="T10" fmla="*/ 1 w 120"/>
                <a:gd name="T11" fmla="*/ 2 h 124"/>
                <a:gd name="T12" fmla="*/ 3 w 120"/>
                <a:gd name="T13" fmla="*/ 1 h 124"/>
                <a:gd name="T14" fmla="*/ 3 w 120"/>
                <a:gd name="T15" fmla="*/ 1 h 124"/>
                <a:gd name="T16" fmla="*/ 4 w 120"/>
                <a:gd name="T17" fmla="*/ 0 h 124"/>
                <a:gd name="T18" fmla="*/ 3 w 120"/>
                <a:gd name="T19" fmla="*/ 0 h 124"/>
                <a:gd name="T20" fmla="*/ 1 w 120"/>
                <a:gd name="T21" fmla="*/ 1 h 124"/>
                <a:gd name="T22" fmla="*/ 0 w 120"/>
                <a:gd name="T23" fmla="*/ 1 h 124"/>
                <a:gd name="T24" fmla="*/ 0 w 120"/>
                <a:gd name="T25" fmla="*/ 1 h 124"/>
                <a:gd name="T26" fmla="*/ 0 w 120"/>
                <a:gd name="T27" fmla="*/ 1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" h="124">
                  <a:moveTo>
                    <a:pt x="0" y="62"/>
                  </a:moveTo>
                  <a:lnTo>
                    <a:pt x="15" y="77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45" y="92"/>
                  </a:lnTo>
                  <a:lnTo>
                    <a:pt x="89" y="62"/>
                  </a:lnTo>
                  <a:lnTo>
                    <a:pt x="104" y="31"/>
                  </a:lnTo>
                  <a:lnTo>
                    <a:pt x="119" y="15"/>
                  </a:lnTo>
                  <a:lnTo>
                    <a:pt x="104" y="0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62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64" name="Freeform 221"/>
            <p:cNvSpPr>
              <a:spLocks/>
            </p:cNvSpPr>
            <p:nvPr/>
          </p:nvSpPr>
          <p:spPr bwMode="auto">
            <a:xfrm>
              <a:off x="1365" y="1617"/>
              <a:ext cx="33" cy="41"/>
            </a:xfrm>
            <a:custGeom>
              <a:avLst/>
              <a:gdLst>
                <a:gd name="T0" fmla="*/ 3 w 76"/>
                <a:gd name="T1" fmla="*/ 0 h 108"/>
                <a:gd name="T2" fmla="*/ 2 w 76"/>
                <a:gd name="T3" fmla="*/ 0 h 108"/>
                <a:gd name="T4" fmla="*/ 2 w 76"/>
                <a:gd name="T5" fmla="*/ 1 h 108"/>
                <a:gd name="T6" fmla="*/ 0 w 76"/>
                <a:gd name="T7" fmla="*/ 1 h 108"/>
                <a:gd name="T8" fmla="*/ 0 w 76"/>
                <a:gd name="T9" fmla="*/ 1 h 108"/>
                <a:gd name="T10" fmla="*/ 0 w 76"/>
                <a:gd name="T11" fmla="*/ 2 h 108"/>
                <a:gd name="T12" fmla="*/ 2 w 76"/>
                <a:gd name="T13" fmla="*/ 2 h 108"/>
                <a:gd name="T14" fmla="*/ 3 w 76"/>
                <a:gd name="T15" fmla="*/ 1 h 108"/>
                <a:gd name="T16" fmla="*/ 2 w 76"/>
                <a:gd name="T17" fmla="*/ 1 h 108"/>
                <a:gd name="T18" fmla="*/ 3 w 7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108">
                  <a:moveTo>
                    <a:pt x="75" y="15"/>
                  </a:moveTo>
                  <a:lnTo>
                    <a:pt x="60" y="0"/>
                  </a:lnTo>
                  <a:lnTo>
                    <a:pt x="45" y="31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0" y="107"/>
                  </a:lnTo>
                  <a:lnTo>
                    <a:pt x="60" y="76"/>
                  </a:lnTo>
                  <a:lnTo>
                    <a:pt x="75" y="61"/>
                  </a:lnTo>
                  <a:lnTo>
                    <a:pt x="45" y="31"/>
                  </a:lnTo>
                  <a:lnTo>
                    <a:pt x="75" y="15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65" name="Freeform 222"/>
            <p:cNvSpPr>
              <a:spLocks/>
            </p:cNvSpPr>
            <p:nvPr/>
          </p:nvSpPr>
          <p:spPr bwMode="auto">
            <a:xfrm>
              <a:off x="1300" y="1547"/>
              <a:ext cx="135" cy="53"/>
            </a:xfrm>
            <a:custGeom>
              <a:avLst/>
              <a:gdLst>
                <a:gd name="T0" fmla="*/ 6 w 315"/>
                <a:gd name="T1" fmla="*/ 3 h 139"/>
                <a:gd name="T2" fmla="*/ 6 w 315"/>
                <a:gd name="T3" fmla="*/ 3 h 139"/>
                <a:gd name="T4" fmla="*/ 6 w 315"/>
                <a:gd name="T5" fmla="*/ 3 h 139"/>
                <a:gd name="T6" fmla="*/ 9 w 315"/>
                <a:gd name="T7" fmla="*/ 2 h 139"/>
                <a:gd name="T8" fmla="*/ 11 w 315"/>
                <a:gd name="T9" fmla="*/ 2 h 139"/>
                <a:gd name="T10" fmla="*/ 10 w 315"/>
                <a:gd name="T11" fmla="*/ 1 h 139"/>
                <a:gd name="T12" fmla="*/ 11 w 315"/>
                <a:gd name="T13" fmla="*/ 1 h 139"/>
                <a:gd name="T14" fmla="*/ 11 w 315"/>
                <a:gd name="T15" fmla="*/ 1 h 139"/>
                <a:gd name="T16" fmla="*/ 10 w 315"/>
                <a:gd name="T17" fmla="*/ 1 h 139"/>
                <a:gd name="T18" fmla="*/ 10 w 315"/>
                <a:gd name="T19" fmla="*/ 0 h 139"/>
                <a:gd name="T20" fmla="*/ 9 w 315"/>
                <a:gd name="T21" fmla="*/ 0 h 139"/>
                <a:gd name="T22" fmla="*/ 9 w 315"/>
                <a:gd name="T23" fmla="*/ 0 h 139"/>
                <a:gd name="T24" fmla="*/ 8 w 315"/>
                <a:gd name="T25" fmla="*/ 1 h 139"/>
                <a:gd name="T26" fmla="*/ 7 w 315"/>
                <a:gd name="T27" fmla="*/ 0 h 139"/>
                <a:gd name="T28" fmla="*/ 7 w 315"/>
                <a:gd name="T29" fmla="*/ 1 h 139"/>
                <a:gd name="T30" fmla="*/ 5 w 315"/>
                <a:gd name="T31" fmla="*/ 0 h 139"/>
                <a:gd name="T32" fmla="*/ 3 w 315"/>
                <a:gd name="T33" fmla="*/ 0 h 139"/>
                <a:gd name="T34" fmla="*/ 3 w 315"/>
                <a:gd name="T35" fmla="*/ 1 h 139"/>
                <a:gd name="T36" fmla="*/ 1 w 315"/>
                <a:gd name="T37" fmla="*/ 1 h 139"/>
                <a:gd name="T38" fmla="*/ 1 w 315"/>
                <a:gd name="T39" fmla="*/ 1 h 139"/>
                <a:gd name="T40" fmla="*/ 0 w 315"/>
                <a:gd name="T41" fmla="*/ 1 h 139"/>
                <a:gd name="T42" fmla="*/ 0 w 315"/>
                <a:gd name="T43" fmla="*/ 1 h 139"/>
                <a:gd name="T44" fmla="*/ 0 w 315"/>
                <a:gd name="T45" fmla="*/ 2 h 139"/>
                <a:gd name="T46" fmla="*/ 0 w 315"/>
                <a:gd name="T47" fmla="*/ 2 h 139"/>
                <a:gd name="T48" fmla="*/ 0 w 315"/>
                <a:gd name="T49" fmla="*/ 2 h 139"/>
                <a:gd name="T50" fmla="*/ 0 w 315"/>
                <a:gd name="T51" fmla="*/ 2 h 139"/>
                <a:gd name="T52" fmla="*/ 0 w 315"/>
                <a:gd name="T53" fmla="*/ 2 h 139"/>
                <a:gd name="T54" fmla="*/ 1 w 315"/>
                <a:gd name="T55" fmla="*/ 3 h 139"/>
                <a:gd name="T56" fmla="*/ 3 w 315"/>
                <a:gd name="T57" fmla="*/ 3 h 139"/>
                <a:gd name="T58" fmla="*/ 3 w 315"/>
                <a:gd name="T59" fmla="*/ 3 h 139"/>
                <a:gd name="T60" fmla="*/ 3 w 315"/>
                <a:gd name="T61" fmla="*/ 3 h 139"/>
                <a:gd name="T62" fmla="*/ 5 w 315"/>
                <a:gd name="T63" fmla="*/ 2 h 139"/>
                <a:gd name="T64" fmla="*/ 6 w 315"/>
                <a:gd name="T65" fmla="*/ 2 h 139"/>
                <a:gd name="T66" fmla="*/ 6 w 315"/>
                <a:gd name="T67" fmla="*/ 3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5" h="139">
                  <a:moveTo>
                    <a:pt x="164" y="138"/>
                  </a:moveTo>
                  <a:lnTo>
                    <a:pt x="179" y="138"/>
                  </a:lnTo>
                  <a:lnTo>
                    <a:pt x="194" y="123"/>
                  </a:lnTo>
                  <a:lnTo>
                    <a:pt x="269" y="92"/>
                  </a:lnTo>
                  <a:lnTo>
                    <a:pt x="314" y="92"/>
                  </a:lnTo>
                  <a:lnTo>
                    <a:pt x="299" y="61"/>
                  </a:lnTo>
                  <a:lnTo>
                    <a:pt x="314" y="46"/>
                  </a:lnTo>
                  <a:lnTo>
                    <a:pt x="314" y="31"/>
                  </a:lnTo>
                  <a:lnTo>
                    <a:pt x="299" y="31"/>
                  </a:lnTo>
                  <a:lnTo>
                    <a:pt x="299" y="15"/>
                  </a:lnTo>
                  <a:lnTo>
                    <a:pt x="284" y="0"/>
                  </a:lnTo>
                  <a:lnTo>
                    <a:pt x="254" y="0"/>
                  </a:lnTo>
                  <a:lnTo>
                    <a:pt x="224" y="31"/>
                  </a:lnTo>
                  <a:lnTo>
                    <a:pt x="209" y="15"/>
                  </a:lnTo>
                  <a:lnTo>
                    <a:pt x="209" y="31"/>
                  </a:lnTo>
                  <a:lnTo>
                    <a:pt x="150" y="0"/>
                  </a:lnTo>
                  <a:lnTo>
                    <a:pt x="105" y="0"/>
                  </a:lnTo>
                  <a:lnTo>
                    <a:pt x="75" y="31"/>
                  </a:lnTo>
                  <a:lnTo>
                    <a:pt x="45" y="31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5" y="77"/>
                  </a:lnTo>
                  <a:lnTo>
                    <a:pt x="0" y="77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30" y="138"/>
                  </a:lnTo>
                  <a:lnTo>
                    <a:pt x="75" y="138"/>
                  </a:lnTo>
                  <a:lnTo>
                    <a:pt x="90" y="123"/>
                  </a:lnTo>
                  <a:lnTo>
                    <a:pt x="105" y="138"/>
                  </a:lnTo>
                  <a:lnTo>
                    <a:pt x="150" y="107"/>
                  </a:lnTo>
                  <a:lnTo>
                    <a:pt x="164" y="107"/>
                  </a:lnTo>
                  <a:lnTo>
                    <a:pt x="164" y="138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66" name="Freeform 223"/>
            <p:cNvSpPr>
              <a:spLocks/>
            </p:cNvSpPr>
            <p:nvPr/>
          </p:nvSpPr>
          <p:spPr bwMode="auto">
            <a:xfrm>
              <a:off x="1300" y="1547"/>
              <a:ext cx="20" cy="11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1 w 46"/>
                <a:gd name="T9" fmla="*/ 0 h 31"/>
                <a:gd name="T10" fmla="*/ 2 w 46"/>
                <a:gd name="T11" fmla="*/ 0 h 31"/>
                <a:gd name="T12" fmla="*/ 0 w 46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1">
                  <a:moveTo>
                    <a:pt x="15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67" name="Freeform 224"/>
            <p:cNvSpPr>
              <a:spLocks/>
            </p:cNvSpPr>
            <p:nvPr/>
          </p:nvSpPr>
          <p:spPr bwMode="auto">
            <a:xfrm>
              <a:off x="1391" y="1582"/>
              <a:ext cx="83" cy="70"/>
            </a:xfrm>
            <a:custGeom>
              <a:avLst/>
              <a:gdLst>
                <a:gd name="T0" fmla="*/ 3 w 194"/>
                <a:gd name="T1" fmla="*/ 0 h 185"/>
                <a:gd name="T2" fmla="*/ 2 w 194"/>
                <a:gd name="T3" fmla="*/ 0 h 185"/>
                <a:gd name="T4" fmla="*/ 3 w 194"/>
                <a:gd name="T5" fmla="*/ 0 h 185"/>
                <a:gd name="T6" fmla="*/ 2 w 194"/>
                <a:gd name="T7" fmla="*/ 1 h 185"/>
                <a:gd name="T8" fmla="*/ 1 w 194"/>
                <a:gd name="T9" fmla="*/ 1 h 185"/>
                <a:gd name="T10" fmla="*/ 0 w 194"/>
                <a:gd name="T11" fmla="*/ 2 h 185"/>
                <a:gd name="T12" fmla="*/ 0 w 194"/>
                <a:gd name="T13" fmla="*/ 2 h 185"/>
                <a:gd name="T14" fmla="*/ 1 w 194"/>
                <a:gd name="T15" fmla="*/ 3 h 185"/>
                <a:gd name="T16" fmla="*/ 3 w 194"/>
                <a:gd name="T17" fmla="*/ 3 h 185"/>
                <a:gd name="T18" fmla="*/ 3 w 194"/>
                <a:gd name="T19" fmla="*/ 3 h 185"/>
                <a:gd name="T20" fmla="*/ 3 w 194"/>
                <a:gd name="T21" fmla="*/ 3 h 185"/>
                <a:gd name="T22" fmla="*/ 4 w 194"/>
                <a:gd name="T23" fmla="*/ 4 h 185"/>
                <a:gd name="T24" fmla="*/ 6 w 194"/>
                <a:gd name="T25" fmla="*/ 4 h 185"/>
                <a:gd name="T26" fmla="*/ 6 w 194"/>
                <a:gd name="T27" fmla="*/ 3 h 185"/>
                <a:gd name="T28" fmla="*/ 6 w 194"/>
                <a:gd name="T29" fmla="*/ 3 h 185"/>
                <a:gd name="T30" fmla="*/ 6 w 194"/>
                <a:gd name="T31" fmla="*/ 3 h 185"/>
                <a:gd name="T32" fmla="*/ 6 w 194"/>
                <a:gd name="T33" fmla="*/ 2 h 185"/>
                <a:gd name="T34" fmla="*/ 4 w 194"/>
                <a:gd name="T35" fmla="*/ 2 h 185"/>
                <a:gd name="T36" fmla="*/ 4 w 194"/>
                <a:gd name="T37" fmla="*/ 1 h 185"/>
                <a:gd name="T38" fmla="*/ 4 w 194"/>
                <a:gd name="T39" fmla="*/ 1 h 185"/>
                <a:gd name="T40" fmla="*/ 4 w 194"/>
                <a:gd name="T41" fmla="*/ 0 h 185"/>
                <a:gd name="T42" fmla="*/ 3 w 194"/>
                <a:gd name="T43" fmla="*/ 0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4" h="185">
                  <a:moveTo>
                    <a:pt x="104" y="0"/>
                  </a:moveTo>
                  <a:lnTo>
                    <a:pt x="59" y="0"/>
                  </a:lnTo>
                  <a:lnTo>
                    <a:pt x="74" y="15"/>
                  </a:lnTo>
                  <a:lnTo>
                    <a:pt x="59" y="31"/>
                  </a:lnTo>
                  <a:lnTo>
                    <a:pt x="45" y="61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30" y="123"/>
                  </a:lnTo>
                  <a:lnTo>
                    <a:pt x="89" y="138"/>
                  </a:lnTo>
                  <a:lnTo>
                    <a:pt x="89" y="153"/>
                  </a:lnTo>
                  <a:lnTo>
                    <a:pt x="104" y="153"/>
                  </a:lnTo>
                  <a:lnTo>
                    <a:pt x="119" y="184"/>
                  </a:lnTo>
                  <a:lnTo>
                    <a:pt x="163" y="184"/>
                  </a:lnTo>
                  <a:lnTo>
                    <a:pt x="178" y="153"/>
                  </a:lnTo>
                  <a:lnTo>
                    <a:pt x="193" y="169"/>
                  </a:lnTo>
                  <a:lnTo>
                    <a:pt x="193" y="153"/>
                  </a:lnTo>
                  <a:lnTo>
                    <a:pt x="163" y="107"/>
                  </a:lnTo>
                  <a:lnTo>
                    <a:pt x="134" y="77"/>
                  </a:lnTo>
                  <a:lnTo>
                    <a:pt x="134" y="46"/>
                  </a:lnTo>
                  <a:lnTo>
                    <a:pt x="134" y="31"/>
                  </a:lnTo>
                  <a:lnTo>
                    <a:pt x="119" y="15"/>
                  </a:lnTo>
                  <a:lnTo>
                    <a:pt x="104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68" name="Freeform 225"/>
            <p:cNvSpPr>
              <a:spLocks/>
            </p:cNvSpPr>
            <p:nvPr/>
          </p:nvSpPr>
          <p:spPr bwMode="auto">
            <a:xfrm>
              <a:off x="1365" y="1622"/>
              <a:ext cx="166" cy="129"/>
            </a:xfrm>
            <a:custGeom>
              <a:avLst/>
              <a:gdLst>
                <a:gd name="T0" fmla="*/ 10 w 388"/>
                <a:gd name="T1" fmla="*/ 3 h 340"/>
                <a:gd name="T2" fmla="*/ 10 w 388"/>
                <a:gd name="T3" fmla="*/ 4 h 340"/>
                <a:gd name="T4" fmla="*/ 10 w 388"/>
                <a:gd name="T5" fmla="*/ 3 h 340"/>
                <a:gd name="T6" fmla="*/ 11 w 388"/>
                <a:gd name="T7" fmla="*/ 4 h 340"/>
                <a:gd name="T8" fmla="*/ 11 w 388"/>
                <a:gd name="T9" fmla="*/ 4 h 340"/>
                <a:gd name="T10" fmla="*/ 12 w 388"/>
                <a:gd name="T11" fmla="*/ 4 h 340"/>
                <a:gd name="T12" fmla="*/ 13 w 388"/>
                <a:gd name="T13" fmla="*/ 5 h 340"/>
                <a:gd name="T14" fmla="*/ 13 w 388"/>
                <a:gd name="T15" fmla="*/ 5 h 340"/>
                <a:gd name="T16" fmla="*/ 12 w 388"/>
                <a:gd name="T17" fmla="*/ 6 h 340"/>
                <a:gd name="T18" fmla="*/ 9 w 388"/>
                <a:gd name="T19" fmla="*/ 7 h 340"/>
                <a:gd name="T20" fmla="*/ 8 w 388"/>
                <a:gd name="T21" fmla="*/ 7 h 340"/>
                <a:gd name="T22" fmla="*/ 6 w 388"/>
                <a:gd name="T23" fmla="*/ 7 h 340"/>
                <a:gd name="T24" fmla="*/ 6 w 388"/>
                <a:gd name="T25" fmla="*/ 7 h 340"/>
                <a:gd name="T26" fmla="*/ 4 w 388"/>
                <a:gd name="T27" fmla="*/ 6 h 340"/>
                <a:gd name="T28" fmla="*/ 4 w 388"/>
                <a:gd name="T29" fmla="*/ 5 h 340"/>
                <a:gd name="T30" fmla="*/ 3 w 388"/>
                <a:gd name="T31" fmla="*/ 5 h 340"/>
                <a:gd name="T32" fmla="*/ 3 w 388"/>
                <a:gd name="T33" fmla="*/ 5 h 340"/>
                <a:gd name="T34" fmla="*/ 3 w 388"/>
                <a:gd name="T35" fmla="*/ 5 h 340"/>
                <a:gd name="T36" fmla="*/ 3 w 388"/>
                <a:gd name="T37" fmla="*/ 4 h 340"/>
                <a:gd name="T38" fmla="*/ 2 w 388"/>
                <a:gd name="T39" fmla="*/ 4 h 340"/>
                <a:gd name="T40" fmla="*/ 2 w 388"/>
                <a:gd name="T41" fmla="*/ 3 h 340"/>
                <a:gd name="T42" fmla="*/ 0 w 388"/>
                <a:gd name="T43" fmla="*/ 2 h 340"/>
                <a:gd name="T44" fmla="*/ 0 w 388"/>
                <a:gd name="T45" fmla="*/ 2 h 340"/>
                <a:gd name="T46" fmla="*/ 2 w 388"/>
                <a:gd name="T47" fmla="*/ 1 h 340"/>
                <a:gd name="T48" fmla="*/ 3 w 388"/>
                <a:gd name="T49" fmla="*/ 1 h 340"/>
                <a:gd name="T50" fmla="*/ 1 w 388"/>
                <a:gd name="T51" fmla="*/ 0 h 340"/>
                <a:gd name="T52" fmla="*/ 3 w 388"/>
                <a:gd name="T53" fmla="*/ 0 h 340"/>
                <a:gd name="T54" fmla="*/ 3 w 388"/>
                <a:gd name="T55" fmla="*/ 0 h 340"/>
                <a:gd name="T56" fmla="*/ 5 w 388"/>
                <a:gd name="T57" fmla="*/ 1 h 340"/>
                <a:gd name="T58" fmla="*/ 5 w 388"/>
                <a:gd name="T59" fmla="*/ 1 h 340"/>
                <a:gd name="T60" fmla="*/ 6 w 388"/>
                <a:gd name="T61" fmla="*/ 1 h 340"/>
                <a:gd name="T62" fmla="*/ 6 w 388"/>
                <a:gd name="T63" fmla="*/ 2 h 340"/>
                <a:gd name="T64" fmla="*/ 7 w 388"/>
                <a:gd name="T65" fmla="*/ 2 h 340"/>
                <a:gd name="T66" fmla="*/ 8 w 388"/>
                <a:gd name="T67" fmla="*/ 2 h 340"/>
                <a:gd name="T68" fmla="*/ 8 w 388"/>
                <a:gd name="T69" fmla="*/ 2 h 340"/>
                <a:gd name="T70" fmla="*/ 9 w 388"/>
                <a:gd name="T71" fmla="*/ 2 h 340"/>
                <a:gd name="T72" fmla="*/ 9 w 388"/>
                <a:gd name="T73" fmla="*/ 2 h 340"/>
                <a:gd name="T74" fmla="*/ 10 w 388"/>
                <a:gd name="T75" fmla="*/ 3 h 3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8" h="340">
                  <a:moveTo>
                    <a:pt x="298" y="170"/>
                  </a:moveTo>
                  <a:lnTo>
                    <a:pt x="313" y="185"/>
                  </a:lnTo>
                  <a:lnTo>
                    <a:pt x="298" y="170"/>
                  </a:lnTo>
                  <a:lnTo>
                    <a:pt x="327" y="185"/>
                  </a:lnTo>
                  <a:lnTo>
                    <a:pt x="327" y="200"/>
                  </a:lnTo>
                  <a:lnTo>
                    <a:pt x="372" y="200"/>
                  </a:lnTo>
                  <a:lnTo>
                    <a:pt x="387" y="216"/>
                  </a:lnTo>
                  <a:lnTo>
                    <a:pt x="387" y="247"/>
                  </a:lnTo>
                  <a:lnTo>
                    <a:pt x="342" y="293"/>
                  </a:lnTo>
                  <a:lnTo>
                    <a:pt x="268" y="324"/>
                  </a:lnTo>
                  <a:lnTo>
                    <a:pt x="238" y="339"/>
                  </a:lnTo>
                  <a:lnTo>
                    <a:pt x="179" y="324"/>
                  </a:lnTo>
                  <a:lnTo>
                    <a:pt x="164" y="339"/>
                  </a:lnTo>
                  <a:lnTo>
                    <a:pt x="134" y="308"/>
                  </a:lnTo>
                  <a:lnTo>
                    <a:pt x="119" y="262"/>
                  </a:lnTo>
                  <a:lnTo>
                    <a:pt x="104" y="262"/>
                  </a:lnTo>
                  <a:lnTo>
                    <a:pt x="104" y="231"/>
                  </a:lnTo>
                  <a:lnTo>
                    <a:pt x="104" y="216"/>
                  </a:lnTo>
                  <a:lnTo>
                    <a:pt x="74" y="185"/>
                  </a:lnTo>
                  <a:lnTo>
                    <a:pt x="60" y="185"/>
                  </a:lnTo>
                  <a:lnTo>
                    <a:pt x="60" y="170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60" y="62"/>
                  </a:lnTo>
                  <a:lnTo>
                    <a:pt x="74" y="46"/>
                  </a:lnTo>
                  <a:lnTo>
                    <a:pt x="45" y="15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149" y="31"/>
                  </a:lnTo>
                  <a:lnTo>
                    <a:pt x="149" y="46"/>
                  </a:lnTo>
                  <a:lnTo>
                    <a:pt x="164" y="46"/>
                  </a:lnTo>
                  <a:lnTo>
                    <a:pt x="179" y="77"/>
                  </a:lnTo>
                  <a:lnTo>
                    <a:pt x="208" y="77"/>
                  </a:lnTo>
                  <a:lnTo>
                    <a:pt x="223" y="92"/>
                  </a:lnTo>
                  <a:lnTo>
                    <a:pt x="238" y="92"/>
                  </a:lnTo>
                  <a:lnTo>
                    <a:pt x="253" y="92"/>
                  </a:lnTo>
                  <a:lnTo>
                    <a:pt x="268" y="92"/>
                  </a:lnTo>
                  <a:lnTo>
                    <a:pt x="298" y="17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69" name="Freeform 226"/>
            <p:cNvSpPr>
              <a:spLocks/>
            </p:cNvSpPr>
            <p:nvPr/>
          </p:nvSpPr>
          <p:spPr bwMode="auto">
            <a:xfrm>
              <a:off x="1628" y="1564"/>
              <a:ext cx="205" cy="245"/>
            </a:xfrm>
            <a:custGeom>
              <a:avLst/>
              <a:gdLst>
                <a:gd name="T0" fmla="*/ 5 w 478"/>
                <a:gd name="T1" fmla="*/ 1 h 646"/>
                <a:gd name="T2" fmla="*/ 3 w 478"/>
                <a:gd name="T3" fmla="*/ 2 h 646"/>
                <a:gd name="T4" fmla="*/ 3 w 478"/>
                <a:gd name="T5" fmla="*/ 3 h 646"/>
                <a:gd name="T6" fmla="*/ 3 w 478"/>
                <a:gd name="T7" fmla="*/ 3 h 646"/>
                <a:gd name="T8" fmla="*/ 1 w 478"/>
                <a:gd name="T9" fmla="*/ 5 h 646"/>
                <a:gd name="T10" fmla="*/ 1 w 478"/>
                <a:gd name="T11" fmla="*/ 5 h 646"/>
                <a:gd name="T12" fmla="*/ 0 w 478"/>
                <a:gd name="T13" fmla="*/ 5 h 646"/>
                <a:gd name="T14" fmla="*/ 1 w 478"/>
                <a:gd name="T15" fmla="*/ 6 h 646"/>
                <a:gd name="T16" fmla="*/ 0 w 478"/>
                <a:gd name="T17" fmla="*/ 7 h 646"/>
                <a:gd name="T18" fmla="*/ 1 w 478"/>
                <a:gd name="T19" fmla="*/ 8 h 646"/>
                <a:gd name="T20" fmla="*/ 2 w 478"/>
                <a:gd name="T21" fmla="*/ 8 h 646"/>
                <a:gd name="T22" fmla="*/ 3 w 478"/>
                <a:gd name="T23" fmla="*/ 7 h 646"/>
                <a:gd name="T24" fmla="*/ 3 w 478"/>
                <a:gd name="T25" fmla="*/ 8 h 646"/>
                <a:gd name="T26" fmla="*/ 4 w 478"/>
                <a:gd name="T27" fmla="*/ 11 h 646"/>
                <a:gd name="T28" fmla="*/ 6 w 478"/>
                <a:gd name="T29" fmla="*/ 13 h 646"/>
                <a:gd name="T30" fmla="*/ 6 w 478"/>
                <a:gd name="T31" fmla="*/ 13 h 646"/>
                <a:gd name="T32" fmla="*/ 8 w 478"/>
                <a:gd name="T33" fmla="*/ 13 h 646"/>
                <a:gd name="T34" fmla="*/ 8 w 478"/>
                <a:gd name="T35" fmla="*/ 11 h 646"/>
                <a:gd name="T36" fmla="*/ 8 w 478"/>
                <a:gd name="T37" fmla="*/ 10 h 646"/>
                <a:gd name="T38" fmla="*/ 9 w 478"/>
                <a:gd name="T39" fmla="*/ 9 h 646"/>
                <a:gd name="T40" fmla="*/ 11 w 478"/>
                <a:gd name="T41" fmla="*/ 8 h 646"/>
                <a:gd name="T42" fmla="*/ 12 w 478"/>
                <a:gd name="T43" fmla="*/ 7 h 646"/>
                <a:gd name="T44" fmla="*/ 12 w 478"/>
                <a:gd name="T45" fmla="*/ 6 h 646"/>
                <a:gd name="T46" fmla="*/ 11 w 478"/>
                <a:gd name="T47" fmla="*/ 5 h 646"/>
                <a:gd name="T48" fmla="*/ 13 w 478"/>
                <a:gd name="T49" fmla="*/ 5 h 646"/>
                <a:gd name="T50" fmla="*/ 14 w 478"/>
                <a:gd name="T51" fmla="*/ 6 h 646"/>
                <a:gd name="T52" fmla="*/ 14 w 478"/>
                <a:gd name="T53" fmla="*/ 6 h 646"/>
                <a:gd name="T54" fmla="*/ 15 w 478"/>
                <a:gd name="T55" fmla="*/ 7 h 646"/>
                <a:gd name="T56" fmla="*/ 15 w 478"/>
                <a:gd name="T57" fmla="*/ 6 h 646"/>
                <a:gd name="T58" fmla="*/ 15 w 478"/>
                <a:gd name="T59" fmla="*/ 5 h 646"/>
                <a:gd name="T60" fmla="*/ 16 w 478"/>
                <a:gd name="T61" fmla="*/ 3 h 646"/>
                <a:gd name="T62" fmla="*/ 15 w 478"/>
                <a:gd name="T63" fmla="*/ 4 h 646"/>
                <a:gd name="T64" fmla="*/ 13 w 478"/>
                <a:gd name="T65" fmla="*/ 4 h 646"/>
                <a:gd name="T66" fmla="*/ 13 w 478"/>
                <a:gd name="T67" fmla="*/ 5 h 646"/>
                <a:gd name="T68" fmla="*/ 12 w 478"/>
                <a:gd name="T69" fmla="*/ 5 h 646"/>
                <a:gd name="T70" fmla="*/ 11 w 478"/>
                <a:gd name="T71" fmla="*/ 5 h 646"/>
                <a:gd name="T72" fmla="*/ 9 w 478"/>
                <a:gd name="T73" fmla="*/ 5 h 646"/>
                <a:gd name="T74" fmla="*/ 6 w 478"/>
                <a:gd name="T75" fmla="*/ 4 h 646"/>
                <a:gd name="T76" fmla="*/ 6 w 478"/>
                <a:gd name="T77" fmla="*/ 3 h 6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8" h="646">
                  <a:moveTo>
                    <a:pt x="149" y="108"/>
                  </a:moveTo>
                  <a:lnTo>
                    <a:pt x="149" y="61"/>
                  </a:lnTo>
                  <a:lnTo>
                    <a:pt x="60" y="0"/>
                  </a:lnTo>
                  <a:lnTo>
                    <a:pt x="104" y="77"/>
                  </a:lnTo>
                  <a:lnTo>
                    <a:pt x="75" y="108"/>
                  </a:lnTo>
                  <a:lnTo>
                    <a:pt x="89" y="123"/>
                  </a:lnTo>
                  <a:lnTo>
                    <a:pt x="89" y="138"/>
                  </a:lnTo>
                  <a:lnTo>
                    <a:pt x="75" y="154"/>
                  </a:lnTo>
                  <a:lnTo>
                    <a:pt x="60" y="200"/>
                  </a:lnTo>
                  <a:lnTo>
                    <a:pt x="45" y="215"/>
                  </a:lnTo>
                  <a:lnTo>
                    <a:pt x="45" y="230"/>
                  </a:lnTo>
                  <a:lnTo>
                    <a:pt x="30" y="230"/>
                  </a:lnTo>
                  <a:lnTo>
                    <a:pt x="15" y="230"/>
                  </a:lnTo>
                  <a:lnTo>
                    <a:pt x="15" y="246"/>
                  </a:lnTo>
                  <a:lnTo>
                    <a:pt x="15" y="261"/>
                  </a:lnTo>
                  <a:lnTo>
                    <a:pt x="30" y="292"/>
                  </a:lnTo>
                  <a:lnTo>
                    <a:pt x="0" y="323"/>
                  </a:lnTo>
                  <a:lnTo>
                    <a:pt x="15" y="338"/>
                  </a:lnTo>
                  <a:lnTo>
                    <a:pt x="15" y="353"/>
                  </a:lnTo>
                  <a:lnTo>
                    <a:pt x="30" y="384"/>
                  </a:lnTo>
                  <a:lnTo>
                    <a:pt x="60" y="384"/>
                  </a:lnTo>
                  <a:lnTo>
                    <a:pt x="60" y="369"/>
                  </a:lnTo>
                  <a:lnTo>
                    <a:pt x="60" y="353"/>
                  </a:lnTo>
                  <a:lnTo>
                    <a:pt x="75" y="353"/>
                  </a:lnTo>
                  <a:lnTo>
                    <a:pt x="89" y="399"/>
                  </a:lnTo>
                  <a:lnTo>
                    <a:pt x="75" y="399"/>
                  </a:lnTo>
                  <a:lnTo>
                    <a:pt x="104" y="461"/>
                  </a:lnTo>
                  <a:lnTo>
                    <a:pt x="134" y="522"/>
                  </a:lnTo>
                  <a:lnTo>
                    <a:pt x="149" y="553"/>
                  </a:lnTo>
                  <a:lnTo>
                    <a:pt x="164" y="599"/>
                  </a:lnTo>
                  <a:lnTo>
                    <a:pt x="179" y="645"/>
                  </a:lnTo>
                  <a:lnTo>
                    <a:pt x="194" y="630"/>
                  </a:lnTo>
                  <a:lnTo>
                    <a:pt x="209" y="630"/>
                  </a:lnTo>
                  <a:lnTo>
                    <a:pt x="224" y="599"/>
                  </a:lnTo>
                  <a:lnTo>
                    <a:pt x="224" y="568"/>
                  </a:lnTo>
                  <a:lnTo>
                    <a:pt x="224" y="538"/>
                  </a:lnTo>
                  <a:lnTo>
                    <a:pt x="224" y="476"/>
                  </a:lnTo>
                  <a:lnTo>
                    <a:pt x="239" y="476"/>
                  </a:lnTo>
                  <a:lnTo>
                    <a:pt x="253" y="461"/>
                  </a:lnTo>
                  <a:lnTo>
                    <a:pt x="253" y="445"/>
                  </a:lnTo>
                  <a:lnTo>
                    <a:pt x="283" y="415"/>
                  </a:lnTo>
                  <a:lnTo>
                    <a:pt x="328" y="384"/>
                  </a:lnTo>
                  <a:lnTo>
                    <a:pt x="328" y="353"/>
                  </a:lnTo>
                  <a:lnTo>
                    <a:pt x="343" y="353"/>
                  </a:lnTo>
                  <a:lnTo>
                    <a:pt x="373" y="338"/>
                  </a:lnTo>
                  <a:lnTo>
                    <a:pt x="343" y="292"/>
                  </a:lnTo>
                  <a:lnTo>
                    <a:pt x="343" y="261"/>
                  </a:lnTo>
                  <a:lnTo>
                    <a:pt x="328" y="246"/>
                  </a:lnTo>
                  <a:lnTo>
                    <a:pt x="373" y="246"/>
                  </a:lnTo>
                  <a:lnTo>
                    <a:pt x="373" y="261"/>
                  </a:lnTo>
                  <a:lnTo>
                    <a:pt x="417" y="261"/>
                  </a:lnTo>
                  <a:lnTo>
                    <a:pt x="417" y="292"/>
                  </a:lnTo>
                  <a:lnTo>
                    <a:pt x="402" y="292"/>
                  </a:lnTo>
                  <a:lnTo>
                    <a:pt x="417" y="307"/>
                  </a:lnTo>
                  <a:lnTo>
                    <a:pt x="417" y="338"/>
                  </a:lnTo>
                  <a:lnTo>
                    <a:pt x="432" y="338"/>
                  </a:lnTo>
                  <a:lnTo>
                    <a:pt x="432" y="292"/>
                  </a:lnTo>
                  <a:lnTo>
                    <a:pt x="447" y="292"/>
                  </a:lnTo>
                  <a:lnTo>
                    <a:pt x="447" y="246"/>
                  </a:lnTo>
                  <a:lnTo>
                    <a:pt x="462" y="230"/>
                  </a:lnTo>
                  <a:lnTo>
                    <a:pt x="477" y="184"/>
                  </a:lnTo>
                  <a:lnTo>
                    <a:pt x="477" y="169"/>
                  </a:lnTo>
                  <a:lnTo>
                    <a:pt x="462" y="169"/>
                  </a:lnTo>
                  <a:lnTo>
                    <a:pt x="447" y="184"/>
                  </a:lnTo>
                  <a:lnTo>
                    <a:pt x="432" y="169"/>
                  </a:lnTo>
                  <a:lnTo>
                    <a:pt x="388" y="200"/>
                  </a:lnTo>
                  <a:lnTo>
                    <a:pt x="388" y="215"/>
                  </a:lnTo>
                  <a:lnTo>
                    <a:pt x="388" y="230"/>
                  </a:lnTo>
                  <a:lnTo>
                    <a:pt x="343" y="230"/>
                  </a:lnTo>
                  <a:lnTo>
                    <a:pt x="343" y="215"/>
                  </a:lnTo>
                  <a:lnTo>
                    <a:pt x="328" y="200"/>
                  </a:lnTo>
                  <a:lnTo>
                    <a:pt x="328" y="215"/>
                  </a:lnTo>
                  <a:lnTo>
                    <a:pt x="328" y="230"/>
                  </a:lnTo>
                  <a:lnTo>
                    <a:pt x="283" y="246"/>
                  </a:lnTo>
                  <a:lnTo>
                    <a:pt x="239" y="230"/>
                  </a:lnTo>
                  <a:lnTo>
                    <a:pt x="194" y="200"/>
                  </a:lnTo>
                  <a:lnTo>
                    <a:pt x="194" y="169"/>
                  </a:lnTo>
                  <a:lnTo>
                    <a:pt x="164" y="154"/>
                  </a:lnTo>
                  <a:lnTo>
                    <a:pt x="149" y="108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70" name="Freeform 227"/>
            <p:cNvSpPr>
              <a:spLocks/>
            </p:cNvSpPr>
            <p:nvPr/>
          </p:nvSpPr>
          <p:spPr bwMode="auto">
            <a:xfrm>
              <a:off x="1429" y="1564"/>
              <a:ext cx="153" cy="117"/>
            </a:xfrm>
            <a:custGeom>
              <a:avLst/>
              <a:gdLst>
                <a:gd name="T0" fmla="*/ 0 w 358"/>
                <a:gd name="T1" fmla="*/ 0 h 308"/>
                <a:gd name="T2" fmla="*/ 0 w 358"/>
                <a:gd name="T3" fmla="*/ 0 h 308"/>
                <a:gd name="T4" fmla="*/ 0 w 358"/>
                <a:gd name="T5" fmla="*/ 1 h 308"/>
                <a:gd name="T6" fmla="*/ 1 w 358"/>
                <a:gd name="T7" fmla="*/ 1 h 308"/>
                <a:gd name="T8" fmla="*/ 1 w 358"/>
                <a:gd name="T9" fmla="*/ 2 h 308"/>
                <a:gd name="T10" fmla="*/ 1 w 358"/>
                <a:gd name="T11" fmla="*/ 2 h 308"/>
                <a:gd name="T12" fmla="*/ 1 w 358"/>
                <a:gd name="T13" fmla="*/ 3 h 308"/>
                <a:gd name="T14" fmla="*/ 3 w 358"/>
                <a:gd name="T15" fmla="*/ 3 h 308"/>
                <a:gd name="T16" fmla="*/ 3 w 358"/>
                <a:gd name="T17" fmla="*/ 4 h 308"/>
                <a:gd name="T18" fmla="*/ 4 w 358"/>
                <a:gd name="T19" fmla="*/ 4 h 308"/>
                <a:gd name="T20" fmla="*/ 6 w 358"/>
                <a:gd name="T21" fmla="*/ 5 h 308"/>
                <a:gd name="T22" fmla="*/ 8 w 358"/>
                <a:gd name="T23" fmla="*/ 6 h 308"/>
                <a:gd name="T24" fmla="*/ 8 w 358"/>
                <a:gd name="T25" fmla="*/ 5 h 308"/>
                <a:gd name="T26" fmla="*/ 9 w 358"/>
                <a:gd name="T27" fmla="*/ 5 h 308"/>
                <a:gd name="T28" fmla="*/ 9 w 358"/>
                <a:gd name="T29" fmla="*/ 6 h 308"/>
                <a:gd name="T30" fmla="*/ 11 w 358"/>
                <a:gd name="T31" fmla="*/ 6 h 308"/>
                <a:gd name="T32" fmla="*/ 11 w 358"/>
                <a:gd name="T33" fmla="*/ 6 h 308"/>
                <a:gd name="T34" fmla="*/ 12 w 358"/>
                <a:gd name="T35" fmla="*/ 5 h 308"/>
                <a:gd name="T36" fmla="*/ 11 w 358"/>
                <a:gd name="T37" fmla="*/ 5 h 308"/>
                <a:gd name="T38" fmla="*/ 11 w 358"/>
                <a:gd name="T39" fmla="*/ 5 h 308"/>
                <a:gd name="T40" fmla="*/ 10 w 358"/>
                <a:gd name="T41" fmla="*/ 4 h 308"/>
                <a:gd name="T42" fmla="*/ 11 w 358"/>
                <a:gd name="T43" fmla="*/ 3 h 308"/>
                <a:gd name="T44" fmla="*/ 11 w 358"/>
                <a:gd name="T45" fmla="*/ 3 h 308"/>
                <a:gd name="T46" fmla="*/ 10 w 358"/>
                <a:gd name="T47" fmla="*/ 3 h 308"/>
                <a:gd name="T48" fmla="*/ 10 w 358"/>
                <a:gd name="T49" fmla="*/ 3 h 308"/>
                <a:gd name="T50" fmla="*/ 10 w 358"/>
                <a:gd name="T51" fmla="*/ 2 h 308"/>
                <a:gd name="T52" fmla="*/ 10 w 358"/>
                <a:gd name="T53" fmla="*/ 1 h 308"/>
                <a:gd name="T54" fmla="*/ 10 w 358"/>
                <a:gd name="T55" fmla="*/ 1 h 308"/>
                <a:gd name="T56" fmla="*/ 7 w 358"/>
                <a:gd name="T57" fmla="*/ 0 h 308"/>
                <a:gd name="T58" fmla="*/ 6 w 358"/>
                <a:gd name="T59" fmla="*/ 0 h 308"/>
                <a:gd name="T60" fmla="*/ 6 w 358"/>
                <a:gd name="T61" fmla="*/ 1 h 308"/>
                <a:gd name="T62" fmla="*/ 6 w 358"/>
                <a:gd name="T63" fmla="*/ 1 h 308"/>
                <a:gd name="T64" fmla="*/ 5 w 358"/>
                <a:gd name="T65" fmla="*/ 1 h 308"/>
                <a:gd name="T66" fmla="*/ 4 w 358"/>
                <a:gd name="T67" fmla="*/ 1 h 308"/>
                <a:gd name="T68" fmla="*/ 3 w 358"/>
                <a:gd name="T69" fmla="*/ 1 h 308"/>
                <a:gd name="T70" fmla="*/ 3 w 358"/>
                <a:gd name="T71" fmla="*/ 0 h 308"/>
                <a:gd name="T72" fmla="*/ 1 w 358"/>
                <a:gd name="T73" fmla="*/ 0 h 308"/>
                <a:gd name="T74" fmla="*/ 0 w 358"/>
                <a:gd name="T75" fmla="*/ 0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8" h="308">
                  <a:moveTo>
                    <a:pt x="15" y="0"/>
                  </a:moveTo>
                  <a:lnTo>
                    <a:pt x="0" y="15"/>
                  </a:lnTo>
                  <a:lnTo>
                    <a:pt x="15" y="46"/>
                  </a:lnTo>
                  <a:lnTo>
                    <a:pt x="30" y="61"/>
                  </a:lnTo>
                  <a:lnTo>
                    <a:pt x="45" y="77"/>
                  </a:lnTo>
                  <a:lnTo>
                    <a:pt x="45" y="92"/>
                  </a:lnTo>
                  <a:lnTo>
                    <a:pt x="45" y="123"/>
                  </a:lnTo>
                  <a:lnTo>
                    <a:pt x="74" y="154"/>
                  </a:lnTo>
                  <a:lnTo>
                    <a:pt x="104" y="200"/>
                  </a:lnTo>
                  <a:lnTo>
                    <a:pt x="134" y="200"/>
                  </a:lnTo>
                  <a:lnTo>
                    <a:pt x="164" y="246"/>
                  </a:lnTo>
                  <a:lnTo>
                    <a:pt x="223" y="276"/>
                  </a:lnTo>
                  <a:lnTo>
                    <a:pt x="238" y="261"/>
                  </a:lnTo>
                  <a:lnTo>
                    <a:pt x="253" y="261"/>
                  </a:lnTo>
                  <a:lnTo>
                    <a:pt x="268" y="292"/>
                  </a:lnTo>
                  <a:lnTo>
                    <a:pt x="327" y="307"/>
                  </a:lnTo>
                  <a:lnTo>
                    <a:pt x="342" y="276"/>
                  </a:lnTo>
                  <a:lnTo>
                    <a:pt x="357" y="261"/>
                  </a:lnTo>
                  <a:lnTo>
                    <a:pt x="342" y="246"/>
                  </a:lnTo>
                  <a:lnTo>
                    <a:pt x="327" y="215"/>
                  </a:lnTo>
                  <a:lnTo>
                    <a:pt x="312" y="184"/>
                  </a:lnTo>
                  <a:lnTo>
                    <a:pt x="327" y="169"/>
                  </a:lnTo>
                  <a:lnTo>
                    <a:pt x="327" y="154"/>
                  </a:lnTo>
                  <a:lnTo>
                    <a:pt x="312" y="154"/>
                  </a:lnTo>
                  <a:lnTo>
                    <a:pt x="298" y="123"/>
                  </a:lnTo>
                  <a:lnTo>
                    <a:pt x="298" y="92"/>
                  </a:lnTo>
                  <a:lnTo>
                    <a:pt x="298" y="61"/>
                  </a:lnTo>
                  <a:lnTo>
                    <a:pt x="298" y="46"/>
                  </a:lnTo>
                  <a:lnTo>
                    <a:pt x="208" y="15"/>
                  </a:lnTo>
                  <a:lnTo>
                    <a:pt x="193" y="15"/>
                  </a:lnTo>
                  <a:lnTo>
                    <a:pt x="179" y="31"/>
                  </a:lnTo>
                  <a:lnTo>
                    <a:pt x="179" y="46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89" y="31"/>
                  </a:lnTo>
                  <a:lnTo>
                    <a:pt x="74" y="0"/>
                  </a:lnTo>
                  <a:lnTo>
                    <a:pt x="30" y="15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71" name="Line 228"/>
            <p:cNvSpPr>
              <a:spLocks noChangeShapeType="1"/>
            </p:cNvSpPr>
            <p:nvPr/>
          </p:nvSpPr>
          <p:spPr bwMode="auto">
            <a:xfrm>
              <a:off x="1499" y="1733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72" name="Line 229"/>
            <p:cNvSpPr>
              <a:spLocks noChangeShapeType="1"/>
            </p:cNvSpPr>
            <p:nvPr/>
          </p:nvSpPr>
          <p:spPr bwMode="auto">
            <a:xfrm flipV="1">
              <a:off x="1506" y="1727"/>
              <a:ext cx="12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73" name="Line 230"/>
            <p:cNvSpPr>
              <a:spLocks noChangeShapeType="1"/>
            </p:cNvSpPr>
            <p:nvPr/>
          </p:nvSpPr>
          <p:spPr bwMode="auto">
            <a:xfrm flipV="1">
              <a:off x="1518" y="1715"/>
              <a:ext cx="6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74" name="Line 231"/>
            <p:cNvSpPr>
              <a:spLocks noChangeShapeType="1"/>
            </p:cNvSpPr>
            <p:nvPr/>
          </p:nvSpPr>
          <p:spPr bwMode="auto">
            <a:xfrm flipV="1">
              <a:off x="1524" y="1710"/>
              <a:ext cx="7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75" name="Line 232"/>
            <p:cNvSpPr>
              <a:spLocks noChangeShapeType="1"/>
            </p:cNvSpPr>
            <p:nvPr/>
          </p:nvSpPr>
          <p:spPr bwMode="auto">
            <a:xfrm flipH="1" flipV="1">
              <a:off x="1524" y="1703"/>
              <a:ext cx="7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76" name="Line 233"/>
            <p:cNvSpPr>
              <a:spLocks noChangeShapeType="1"/>
            </p:cNvSpPr>
            <p:nvPr/>
          </p:nvSpPr>
          <p:spPr bwMode="auto">
            <a:xfrm flipH="1">
              <a:off x="1518" y="1704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77" name="Line 234"/>
            <p:cNvSpPr>
              <a:spLocks noChangeShapeType="1"/>
            </p:cNvSpPr>
            <p:nvPr/>
          </p:nvSpPr>
          <p:spPr bwMode="auto">
            <a:xfrm flipH="1">
              <a:off x="1506" y="1698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78" name="Line 235"/>
            <p:cNvSpPr>
              <a:spLocks noChangeShapeType="1"/>
            </p:cNvSpPr>
            <p:nvPr/>
          </p:nvSpPr>
          <p:spPr bwMode="auto">
            <a:xfrm>
              <a:off x="1512" y="1733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79" name="Line 236"/>
            <p:cNvSpPr>
              <a:spLocks noChangeShapeType="1"/>
            </p:cNvSpPr>
            <p:nvPr/>
          </p:nvSpPr>
          <p:spPr bwMode="auto">
            <a:xfrm>
              <a:off x="1512" y="1739"/>
              <a:ext cx="6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80" name="Freeform 237"/>
            <p:cNvSpPr>
              <a:spLocks/>
            </p:cNvSpPr>
            <p:nvPr/>
          </p:nvSpPr>
          <p:spPr bwMode="auto">
            <a:xfrm>
              <a:off x="1512" y="1680"/>
              <a:ext cx="45" cy="65"/>
            </a:xfrm>
            <a:custGeom>
              <a:avLst/>
              <a:gdLst>
                <a:gd name="T0" fmla="*/ 2 w 106"/>
                <a:gd name="T1" fmla="*/ 0 h 170"/>
                <a:gd name="T2" fmla="*/ 1 w 106"/>
                <a:gd name="T3" fmla="*/ 1 h 170"/>
                <a:gd name="T4" fmla="*/ 1 w 106"/>
                <a:gd name="T5" fmla="*/ 1 h 170"/>
                <a:gd name="T6" fmla="*/ 1 w 106"/>
                <a:gd name="T7" fmla="*/ 2 h 170"/>
                <a:gd name="T8" fmla="*/ 0 w 106"/>
                <a:gd name="T9" fmla="*/ 3 h 170"/>
                <a:gd name="T10" fmla="*/ 0 w 106"/>
                <a:gd name="T11" fmla="*/ 4 h 170"/>
                <a:gd name="T12" fmla="*/ 1 w 106"/>
                <a:gd name="T13" fmla="*/ 4 h 170"/>
                <a:gd name="T14" fmla="*/ 1 w 106"/>
                <a:gd name="T15" fmla="*/ 3 h 170"/>
                <a:gd name="T16" fmla="*/ 2 w 106"/>
                <a:gd name="T17" fmla="*/ 3 h 170"/>
                <a:gd name="T18" fmla="*/ 3 w 106"/>
                <a:gd name="T19" fmla="*/ 3 h 170"/>
                <a:gd name="T20" fmla="*/ 3 w 106"/>
                <a:gd name="T21" fmla="*/ 3 h 170"/>
                <a:gd name="T22" fmla="*/ 3 w 106"/>
                <a:gd name="T23" fmla="*/ 2 h 170"/>
                <a:gd name="T24" fmla="*/ 3 w 106"/>
                <a:gd name="T25" fmla="*/ 2 h 170"/>
                <a:gd name="T26" fmla="*/ 3 w 106"/>
                <a:gd name="T27" fmla="*/ 1 h 170"/>
                <a:gd name="T28" fmla="*/ 3 w 106"/>
                <a:gd name="T29" fmla="*/ 0 h 170"/>
                <a:gd name="T30" fmla="*/ 3 w 106"/>
                <a:gd name="T31" fmla="*/ 0 h 170"/>
                <a:gd name="T32" fmla="*/ 2 w 106"/>
                <a:gd name="T33" fmla="*/ 0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170">
                  <a:moveTo>
                    <a:pt x="60" y="0"/>
                  </a:moveTo>
                  <a:lnTo>
                    <a:pt x="30" y="46"/>
                  </a:lnTo>
                  <a:lnTo>
                    <a:pt x="45" y="61"/>
                  </a:lnTo>
                  <a:lnTo>
                    <a:pt x="45" y="92"/>
                  </a:lnTo>
                  <a:lnTo>
                    <a:pt x="0" y="138"/>
                  </a:lnTo>
                  <a:lnTo>
                    <a:pt x="15" y="169"/>
                  </a:lnTo>
                  <a:lnTo>
                    <a:pt x="45" y="169"/>
                  </a:lnTo>
                  <a:lnTo>
                    <a:pt x="45" y="154"/>
                  </a:lnTo>
                  <a:lnTo>
                    <a:pt x="60" y="154"/>
                  </a:lnTo>
                  <a:lnTo>
                    <a:pt x="75" y="123"/>
                  </a:lnTo>
                  <a:lnTo>
                    <a:pt x="90" y="123"/>
                  </a:lnTo>
                  <a:lnTo>
                    <a:pt x="90" y="108"/>
                  </a:lnTo>
                  <a:lnTo>
                    <a:pt x="105" y="77"/>
                  </a:lnTo>
                  <a:lnTo>
                    <a:pt x="105" y="46"/>
                  </a:lnTo>
                  <a:lnTo>
                    <a:pt x="90" y="15"/>
                  </a:lnTo>
                  <a:lnTo>
                    <a:pt x="75" y="15"/>
                  </a:lnTo>
                  <a:lnTo>
                    <a:pt x="6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81" name="Freeform 238"/>
            <p:cNvSpPr>
              <a:spLocks/>
            </p:cNvSpPr>
            <p:nvPr/>
          </p:nvSpPr>
          <p:spPr bwMode="auto">
            <a:xfrm>
              <a:off x="1506" y="1674"/>
              <a:ext cx="32" cy="25"/>
            </a:xfrm>
            <a:custGeom>
              <a:avLst/>
              <a:gdLst>
                <a:gd name="T0" fmla="*/ 0 w 75"/>
                <a:gd name="T1" fmla="*/ 1 h 63"/>
                <a:gd name="T2" fmla="*/ 0 w 75"/>
                <a:gd name="T3" fmla="*/ 2 h 63"/>
                <a:gd name="T4" fmla="*/ 1 w 75"/>
                <a:gd name="T5" fmla="*/ 2 h 63"/>
                <a:gd name="T6" fmla="*/ 3 w 75"/>
                <a:gd name="T7" fmla="*/ 0 h 63"/>
                <a:gd name="T8" fmla="*/ 3 w 75"/>
                <a:gd name="T9" fmla="*/ 0 h 63"/>
                <a:gd name="T10" fmla="*/ 2 w 75"/>
                <a:gd name="T11" fmla="*/ 0 h 63"/>
                <a:gd name="T12" fmla="*/ 1 w 75"/>
                <a:gd name="T13" fmla="*/ 1 h 63"/>
                <a:gd name="T14" fmla="*/ 0 w 75"/>
                <a:gd name="T15" fmla="*/ 1 h 63"/>
                <a:gd name="T16" fmla="*/ 0 w 75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63">
                  <a:moveTo>
                    <a:pt x="0" y="47"/>
                  </a:moveTo>
                  <a:lnTo>
                    <a:pt x="0" y="62"/>
                  </a:lnTo>
                  <a:lnTo>
                    <a:pt x="44" y="62"/>
                  </a:lnTo>
                  <a:lnTo>
                    <a:pt x="74" y="16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47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82" name="Freeform 239"/>
            <p:cNvSpPr>
              <a:spLocks/>
            </p:cNvSpPr>
            <p:nvPr/>
          </p:nvSpPr>
          <p:spPr bwMode="auto">
            <a:xfrm>
              <a:off x="1531" y="1668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83" name="Freeform 240"/>
            <p:cNvSpPr>
              <a:spLocks/>
            </p:cNvSpPr>
            <p:nvPr/>
          </p:nvSpPr>
          <p:spPr bwMode="auto">
            <a:xfrm>
              <a:off x="1493" y="1674"/>
              <a:ext cx="7" cy="18"/>
            </a:xfrm>
            <a:custGeom>
              <a:avLst/>
              <a:gdLst>
                <a:gd name="T0" fmla="*/ 0 w 17"/>
                <a:gd name="T1" fmla="*/ 1 h 47"/>
                <a:gd name="T2" fmla="*/ 0 w 17"/>
                <a:gd name="T3" fmla="*/ 1 h 47"/>
                <a:gd name="T4" fmla="*/ 0 w 17"/>
                <a:gd name="T5" fmla="*/ 0 h 47"/>
                <a:gd name="T6" fmla="*/ 0 w 17"/>
                <a:gd name="T7" fmla="*/ 0 h 47"/>
                <a:gd name="T8" fmla="*/ 0 w 17"/>
                <a:gd name="T9" fmla="*/ 0 h 47"/>
                <a:gd name="T10" fmla="*/ 0 w 17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47">
                  <a:moveTo>
                    <a:pt x="0" y="31"/>
                  </a:moveTo>
                  <a:lnTo>
                    <a:pt x="16" y="46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0" y="31"/>
                  </a:lnTo>
                </a:path>
              </a:pathLst>
            </a:custGeom>
            <a:solidFill>
              <a:srgbClr val="FFFF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84" name="Line 241"/>
            <p:cNvSpPr>
              <a:spLocks noChangeShapeType="1"/>
            </p:cNvSpPr>
            <p:nvPr/>
          </p:nvSpPr>
          <p:spPr bwMode="auto">
            <a:xfrm>
              <a:off x="1506" y="1698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85" name="Line 242"/>
            <p:cNvSpPr>
              <a:spLocks noChangeShapeType="1"/>
            </p:cNvSpPr>
            <p:nvPr/>
          </p:nvSpPr>
          <p:spPr bwMode="auto">
            <a:xfrm flipH="1" flipV="1">
              <a:off x="1499" y="1692"/>
              <a:ext cx="7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86" name="Line 243"/>
            <p:cNvSpPr>
              <a:spLocks noChangeShapeType="1"/>
            </p:cNvSpPr>
            <p:nvPr/>
          </p:nvSpPr>
          <p:spPr bwMode="auto">
            <a:xfrm>
              <a:off x="1531" y="1692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87" name="Line 244"/>
            <p:cNvSpPr>
              <a:spLocks noChangeShapeType="1"/>
            </p:cNvSpPr>
            <p:nvPr/>
          </p:nvSpPr>
          <p:spPr bwMode="auto">
            <a:xfrm>
              <a:off x="1538" y="1680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88" name="Line 245"/>
            <p:cNvSpPr>
              <a:spLocks noChangeShapeType="1"/>
            </p:cNvSpPr>
            <p:nvPr/>
          </p:nvSpPr>
          <p:spPr bwMode="auto">
            <a:xfrm>
              <a:off x="1531" y="1686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89" name="Freeform 246"/>
            <p:cNvSpPr>
              <a:spLocks/>
            </p:cNvSpPr>
            <p:nvPr/>
          </p:nvSpPr>
          <p:spPr bwMode="auto">
            <a:xfrm>
              <a:off x="1774" y="1640"/>
              <a:ext cx="20" cy="12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1 h 32"/>
                <a:gd name="T6" fmla="*/ 2 w 46"/>
                <a:gd name="T7" fmla="*/ 1 h 32"/>
                <a:gd name="T8" fmla="*/ 2 w 46"/>
                <a:gd name="T9" fmla="*/ 0 h 32"/>
                <a:gd name="T10" fmla="*/ 2 w 46"/>
                <a:gd name="T11" fmla="*/ 0 h 32"/>
                <a:gd name="T12" fmla="*/ 0 w 4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2">
                  <a:moveTo>
                    <a:pt x="15" y="16"/>
                  </a:moveTo>
                  <a:lnTo>
                    <a:pt x="0" y="16"/>
                  </a:lnTo>
                  <a:lnTo>
                    <a:pt x="0" y="31"/>
                  </a:lnTo>
                  <a:lnTo>
                    <a:pt x="45" y="31"/>
                  </a:lnTo>
                  <a:lnTo>
                    <a:pt x="45" y="16"/>
                  </a:lnTo>
                  <a:lnTo>
                    <a:pt x="45" y="0"/>
                  </a:lnTo>
                  <a:lnTo>
                    <a:pt x="15" y="1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90" name="Freeform 247"/>
            <p:cNvSpPr>
              <a:spLocks/>
            </p:cNvSpPr>
            <p:nvPr/>
          </p:nvSpPr>
          <p:spPr bwMode="auto">
            <a:xfrm>
              <a:off x="1557" y="1558"/>
              <a:ext cx="97" cy="88"/>
            </a:xfrm>
            <a:custGeom>
              <a:avLst/>
              <a:gdLst>
                <a:gd name="T0" fmla="*/ 0 w 225"/>
                <a:gd name="T1" fmla="*/ 2 h 232"/>
                <a:gd name="T2" fmla="*/ 0 w 225"/>
                <a:gd name="T3" fmla="*/ 2 h 232"/>
                <a:gd name="T4" fmla="*/ 0 w 225"/>
                <a:gd name="T5" fmla="*/ 3 h 232"/>
                <a:gd name="T6" fmla="*/ 0 w 225"/>
                <a:gd name="T7" fmla="*/ 3 h 232"/>
                <a:gd name="T8" fmla="*/ 1 w 225"/>
                <a:gd name="T9" fmla="*/ 3 h 232"/>
                <a:gd name="T10" fmla="*/ 1 w 225"/>
                <a:gd name="T11" fmla="*/ 4 h 232"/>
                <a:gd name="T12" fmla="*/ 0 w 225"/>
                <a:gd name="T13" fmla="*/ 4 h 232"/>
                <a:gd name="T14" fmla="*/ 1 w 225"/>
                <a:gd name="T15" fmla="*/ 5 h 232"/>
                <a:gd name="T16" fmla="*/ 3 w 225"/>
                <a:gd name="T17" fmla="*/ 5 h 232"/>
                <a:gd name="T18" fmla="*/ 3 w 225"/>
                <a:gd name="T19" fmla="*/ 4 h 232"/>
                <a:gd name="T20" fmla="*/ 3 w 225"/>
                <a:gd name="T21" fmla="*/ 4 h 232"/>
                <a:gd name="T22" fmla="*/ 4 w 225"/>
                <a:gd name="T23" fmla="*/ 4 h 232"/>
                <a:gd name="T24" fmla="*/ 5 w 225"/>
                <a:gd name="T25" fmla="*/ 3 h 232"/>
                <a:gd name="T26" fmla="*/ 5 w 225"/>
                <a:gd name="T27" fmla="*/ 3 h 232"/>
                <a:gd name="T28" fmla="*/ 6 w 225"/>
                <a:gd name="T29" fmla="*/ 3 h 232"/>
                <a:gd name="T30" fmla="*/ 6 w 225"/>
                <a:gd name="T31" fmla="*/ 2 h 232"/>
                <a:gd name="T32" fmla="*/ 6 w 225"/>
                <a:gd name="T33" fmla="*/ 2 h 232"/>
                <a:gd name="T34" fmla="*/ 6 w 225"/>
                <a:gd name="T35" fmla="*/ 2 h 232"/>
                <a:gd name="T36" fmla="*/ 6 w 225"/>
                <a:gd name="T37" fmla="*/ 1 h 232"/>
                <a:gd name="T38" fmla="*/ 7 w 225"/>
                <a:gd name="T39" fmla="*/ 1 h 232"/>
                <a:gd name="T40" fmla="*/ 7 w 225"/>
                <a:gd name="T41" fmla="*/ 1 h 232"/>
                <a:gd name="T42" fmla="*/ 8 w 225"/>
                <a:gd name="T43" fmla="*/ 0 h 232"/>
                <a:gd name="T44" fmla="*/ 7 w 225"/>
                <a:gd name="T45" fmla="*/ 0 h 232"/>
                <a:gd name="T46" fmla="*/ 6 w 225"/>
                <a:gd name="T47" fmla="*/ 1 h 232"/>
                <a:gd name="T48" fmla="*/ 6 w 225"/>
                <a:gd name="T49" fmla="*/ 0 h 232"/>
                <a:gd name="T50" fmla="*/ 5 w 225"/>
                <a:gd name="T51" fmla="*/ 0 h 232"/>
                <a:gd name="T52" fmla="*/ 5 w 225"/>
                <a:gd name="T53" fmla="*/ 0 h 232"/>
                <a:gd name="T54" fmla="*/ 3 w 225"/>
                <a:gd name="T55" fmla="*/ 1 h 232"/>
                <a:gd name="T56" fmla="*/ 3 w 225"/>
                <a:gd name="T57" fmla="*/ 1 h 232"/>
                <a:gd name="T58" fmla="*/ 2 w 225"/>
                <a:gd name="T59" fmla="*/ 1 h 232"/>
                <a:gd name="T60" fmla="*/ 1 w 225"/>
                <a:gd name="T61" fmla="*/ 1 h 232"/>
                <a:gd name="T62" fmla="*/ 1 w 225"/>
                <a:gd name="T63" fmla="*/ 2 h 232"/>
                <a:gd name="T64" fmla="*/ 0 w 225"/>
                <a:gd name="T65" fmla="*/ 2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232">
                  <a:moveTo>
                    <a:pt x="0" y="77"/>
                  </a:moveTo>
                  <a:lnTo>
                    <a:pt x="0" y="108"/>
                  </a:lnTo>
                  <a:lnTo>
                    <a:pt x="0" y="139"/>
                  </a:lnTo>
                  <a:lnTo>
                    <a:pt x="15" y="169"/>
                  </a:lnTo>
                  <a:lnTo>
                    <a:pt x="30" y="169"/>
                  </a:lnTo>
                  <a:lnTo>
                    <a:pt x="30" y="185"/>
                  </a:lnTo>
                  <a:lnTo>
                    <a:pt x="15" y="200"/>
                  </a:lnTo>
                  <a:lnTo>
                    <a:pt x="30" y="231"/>
                  </a:lnTo>
                  <a:lnTo>
                    <a:pt x="74" y="216"/>
                  </a:lnTo>
                  <a:lnTo>
                    <a:pt x="89" y="200"/>
                  </a:lnTo>
                  <a:lnTo>
                    <a:pt x="104" y="185"/>
                  </a:lnTo>
                  <a:lnTo>
                    <a:pt x="119" y="185"/>
                  </a:lnTo>
                  <a:lnTo>
                    <a:pt x="134" y="169"/>
                  </a:lnTo>
                  <a:lnTo>
                    <a:pt x="149" y="139"/>
                  </a:lnTo>
                  <a:lnTo>
                    <a:pt x="164" y="123"/>
                  </a:lnTo>
                  <a:lnTo>
                    <a:pt x="164" y="108"/>
                  </a:lnTo>
                  <a:lnTo>
                    <a:pt x="164" y="92"/>
                  </a:lnTo>
                  <a:lnTo>
                    <a:pt x="178" y="77"/>
                  </a:lnTo>
                  <a:lnTo>
                    <a:pt x="164" y="46"/>
                  </a:lnTo>
                  <a:lnTo>
                    <a:pt x="193" y="31"/>
                  </a:lnTo>
                  <a:lnTo>
                    <a:pt x="208" y="31"/>
                  </a:lnTo>
                  <a:lnTo>
                    <a:pt x="224" y="15"/>
                  </a:lnTo>
                  <a:lnTo>
                    <a:pt x="193" y="15"/>
                  </a:lnTo>
                  <a:lnTo>
                    <a:pt x="178" y="31"/>
                  </a:lnTo>
                  <a:lnTo>
                    <a:pt x="164" y="15"/>
                  </a:lnTo>
                  <a:lnTo>
                    <a:pt x="149" y="0"/>
                  </a:lnTo>
                  <a:lnTo>
                    <a:pt x="134" y="15"/>
                  </a:lnTo>
                  <a:lnTo>
                    <a:pt x="104" y="31"/>
                  </a:lnTo>
                  <a:lnTo>
                    <a:pt x="89" y="31"/>
                  </a:lnTo>
                  <a:lnTo>
                    <a:pt x="59" y="31"/>
                  </a:lnTo>
                  <a:lnTo>
                    <a:pt x="45" y="62"/>
                  </a:lnTo>
                  <a:lnTo>
                    <a:pt x="30" y="77"/>
                  </a:lnTo>
                  <a:lnTo>
                    <a:pt x="0" y="77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91" name="Freeform 248"/>
            <p:cNvSpPr>
              <a:spLocks/>
            </p:cNvSpPr>
            <p:nvPr/>
          </p:nvSpPr>
          <p:spPr bwMode="auto">
            <a:xfrm>
              <a:off x="1570" y="1564"/>
              <a:ext cx="102" cy="123"/>
            </a:xfrm>
            <a:custGeom>
              <a:avLst/>
              <a:gdLst>
                <a:gd name="T0" fmla="*/ 4 w 239"/>
                <a:gd name="T1" fmla="*/ 7 h 323"/>
                <a:gd name="T2" fmla="*/ 6 w 239"/>
                <a:gd name="T3" fmla="*/ 6 h 323"/>
                <a:gd name="T4" fmla="*/ 5 w 239"/>
                <a:gd name="T5" fmla="*/ 5 h 323"/>
                <a:gd name="T6" fmla="*/ 5 w 239"/>
                <a:gd name="T7" fmla="*/ 5 h 323"/>
                <a:gd name="T8" fmla="*/ 5 w 239"/>
                <a:gd name="T9" fmla="*/ 5 h 323"/>
                <a:gd name="T10" fmla="*/ 6 w 239"/>
                <a:gd name="T11" fmla="*/ 5 h 323"/>
                <a:gd name="T12" fmla="*/ 6 w 239"/>
                <a:gd name="T13" fmla="*/ 5 h 323"/>
                <a:gd name="T14" fmla="*/ 6 w 239"/>
                <a:gd name="T15" fmla="*/ 5 h 323"/>
                <a:gd name="T16" fmla="*/ 6 w 239"/>
                <a:gd name="T17" fmla="*/ 4 h 323"/>
                <a:gd name="T18" fmla="*/ 7 w 239"/>
                <a:gd name="T19" fmla="*/ 3 h 323"/>
                <a:gd name="T20" fmla="*/ 7 w 239"/>
                <a:gd name="T21" fmla="*/ 3 h 323"/>
                <a:gd name="T22" fmla="*/ 7 w 239"/>
                <a:gd name="T23" fmla="*/ 3 h 323"/>
                <a:gd name="T24" fmla="*/ 7 w 239"/>
                <a:gd name="T25" fmla="*/ 2 h 323"/>
                <a:gd name="T26" fmla="*/ 8 w 239"/>
                <a:gd name="T27" fmla="*/ 2 h 323"/>
                <a:gd name="T28" fmla="*/ 7 w 239"/>
                <a:gd name="T29" fmla="*/ 1 h 323"/>
                <a:gd name="T30" fmla="*/ 6 w 239"/>
                <a:gd name="T31" fmla="*/ 0 h 323"/>
                <a:gd name="T32" fmla="*/ 6 w 239"/>
                <a:gd name="T33" fmla="*/ 0 h 323"/>
                <a:gd name="T34" fmla="*/ 6 w 239"/>
                <a:gd name="T35" fmla="*/ 0 h 323"/>
                <a:gd name="T36" fmla="*/ 4 w 239"/>
                <a:gd name="T37" fmla="*/ 1 h 323"/>
                <a:gd name="T38" fmla="*/ 5 w 239"/>
                <a:gd name="T39" fmla="*/ 1 h 323"/>
                <a:gd name="T40" fmla="*/ 4 w 239"/>
                <a:gd name="T41" fmla="*/ 2 h 323"/>
                <a:gd name="T42" fmla="*/ 4 w 239"/>
                <a:gd name="T43" fmla="*/ 2 h 323"/>
                <a:gd name="T44" fmla="*/ 4 w 239"/>
                <a:gd name="T45" fmla="*/ 2 h 323"/>
                <a:gd name="T46" fmla="*/ 4 w 239"/>
                <a:gd name="T47" fmla="*/ 3 h 323"/>
                <a:gd name="T48" fmla="*/ 3 w 239"/>
                <a:gd name="T49" fmla="*/ 3 h 323"/>
                <a:gd name="T50" fmla="*/ 3 w 239"/>
                <a:gd name="T51" fmla="*/ 3 h 323"/>
                <a:gd name="T52" fmla="*/ 3 w 239"/>
                <a:gd name="T53" fmla="*/ 3 h 323"/>
                <a:gd name="T54" fmla="*/ 2 w 239"/>
                <a:gd name="T55" fmla="*/ 4 h 323"/>
                <a:gd name="T56" fmla="*/ 1 w 239"/>
                <a:gd name="T57" fmla="*/ 4 h 323"/>
                <a:gd name="T58" fmla="*/ 0 w 239"/>
                <a:gd name="T59" fmla="*/ 5 h 323"/>
                <a:gd name="T60" fmla="*/ 0 w 239"/>
                <a:gd name="T61" fmla="*/ 5 h 323"/>
                <a:gd name="T62" fmla="*/ 1 w 239"/>
                <a:gd name="T63" fmla="*/ 5 h 323"/>
                <a:gd name="T64" fmla="*/ 0 w 239"/>
                <a:gd name="T65" fmla="*/ 6 h 323"/>
                <a:gd name="T66" fmla="*/ 0 w 239"/>
                <a:gd name="T67" fmla="*/ 6 h 323"/>
                <a:gd name="T68" fmla="*/ 0 w 239"/>
                <a:gd name="T69" fmla="*/ 6 h 323"/>
                <a:gd name="T70" fmla="*/ 3 w 239"/>
                <a:gd name="T71" fmla="*/ 6 h 323"/>
                <a:gd name="T72" fmla="*/ 4 w 239"/>
                <a:gd name="T73" fmla="*/ 7 h 3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9" h="323">
                  <a:moveTo>
                    <a:pt x="134" y="322"/>
                  </a:moveTo>
                  <a:lnTo>
                    <a:pt x="164" y="291"/>
                  </a:lnTo>
                  <a:lnTo>
                    <a:pt x="149" y="261"/>
                  </a:lnTo>
                  <a:lnTo>
                    <a:pt x="149" y="245"/>
                  </a:lnTo>
                  <a:lnTo>
                    <a:pt x="149" y="230"/>
                  </a:lnTo>
                  <a:lnTo>
                    <a:pt x="164" y="230"/>
                  </a:lnTo>
                  <a:lnTo>
                    <a:pt x="179" y="230"/>
                  </a:lnTo>
                  <a:lnTo>
                    <a:pt x="179" y="215"/>
                  </a:lnTo>
                  <a:lnTo>
                    <a:pt x="193" y="199"/>
                  </a:lnTo>
                  <a:lnTo>
                    <a:pt x="208" y="153"/>
                  </a:lnTo>
                  <a:lnTo>
                    <a:pt x="223" y="138"/>
                  </a:lnTo>
                  <a:lnTo>
                    <a:pt x="223" y="123"/>
                  </a:lnTo>
                  <a:lnTo>
                    <a:pt x="208" y="107"/>
                  </a:lnTo>
                  <a:lnTo>
                    <a:pt x="238" y="77"/>
                  </a:lnTo>
                  <a:lnTo>
                    <a:pt x="223" y="46"/>
                  </a:lnTo>
                  <a:lnTo>
                    <a:pt x="193" y="0"/>
                  </a:lnTo>
                  <a:lnTo>
                    <a:pt x="179" y="15"/>
                  </a:lnTo>
                  <a:lnTo>
                    <a:pt x="164" y="15"/>
                  </a:lnTo>
                  <a:lnTo>
                    <a:pt x="134" y="31"/>
                  </a:lnTo>
                  <a:lnTo>
                    <a:pt x="149" y="61"/>
                  </a:lnTo>
                  <a:lnTo>
                    <a:pt x="134" y="77"/>
                  </a:lnTo>
                  <a:lnTo>
                    <a:pt x="134" y="92"/>
                  </a:lnTo>
                  <a:lnTo>
                    <a:pt x="134" y="107"/>
                  </a:lnTo>
                  <a:lnTo>
                    <a:pt x="119" y="123"/>
                  </a:lnTo>
                  <a:lnTo>
                    <a:pt x="104" y="153"/>
                  </a:lnTo>
                  <a:lnTo>
                    <a:pt x="89" y="169"/>
                  </a:lnTo>
                  <a:lnTo>
                    <a:pt x="74" y="169"/>
                  </a:lnTo>
                  <a:lnTo>
                    <a:pt x="60" y="184"/>
                  </a:lnTo>
                  <a:lnTo>
                    <a:pt x="45" y="199"/>
                  </a:lnTo>
                  <a:lnTo>
                    <a:pt x="0" y="215"/>
                  </a:lnTo>
                  <a:lnTo>
                    <a:pt x="15" y="245"/>
                  </a:lnTo>
                  <a:lnTo>
                    <a:pt x="30" y="261"/>
                  </a:lnTo>
                  <a:lnTo>
                    <a:pt x="15" y="276"/>
                  </a:lnTo>
                  <a:lnTo>
                    <a:pt x="0" y="307"/>
                  </a:lnTo>
                  <a:lnTo>
                    <a:pt x="15" y="307"/>
                  </a:lnTo>
                  <a:lnTo>
                    <a:pt x="89" y="291"/>
                  </a:lnTo>
                  <a:lnTo>
                    <a:pt x="134" y="322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92" name="Line 249"/>
            <p:cNvSpPr>
              <a:spLocks noChangeShapeType="1"/>
            </p:cNvSpPr>
            <p:nvPr/>
          </p:nvSpPr>
          <p:spPr bwMode="auto">
            <a:xfrm>
              <a:off x="1653" y="1605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93" name="Freeform 250"/>
            <p:cNvSpPr>
              <a:spLocks/>
            </p:cNvSpPr>
            <p:nvPr/>
          </p:nvSpPr>
          <p:spPr bwMode="auto">
            <a:xfrm>
              <a:off x="1769" y="1657"/>
              <a:ext cx="44" cy="42"/>
            </a:xfrm>
            <a:custGeom>
              <a:avLst/>
              <a:gdLst>
                <a:gd name="T0" fmla="*/ 0 w 106"/>
                <a:gd name="T1" fmla="*/ 0 h 109"/>
                <a:gd name="T2" fmla="*/ 0 w 106"/>
                <a:gd name="T3" fmla="*/ 0 h 109"/>
                <a:gd name="T4" fmla="*/ 0 w 106"/>
                <a:gd name="T5" fmla="*/ 1 h 109"/>
                <a:gd name="T6" fmla="*/ 1 w 106"/>
                <a:gd name="T7" fmla="*/ 2 h 109"/>
                <a:gd name="T8" fmla="*/ 2 w 106"/>
                <a:gd name="T9" fmla="*/ 2 h 109"/>
                <a:gd name="T10" fmla="*/ 2 w 106"/>
                <a:gd name="T11" fmla="*/ 2 h 109"/>
                <a:gd name="T12" fmla="*/ 2 w 106"/>
                <a:gd name="T13" fmla="*/ 2 h 109"/>
                <a:gd name="T14" fmla="*/ 2 w 106"/>
                <a:gd name="T15" fmla="*/ 2 h 109"/>
                <a:gd name="T16" fmla="*/ 3 w 106"/>
                <a:gd name="T17" fmla="*/ 2 h 109"/>
                <a:gd name="T18" fmla="*/ 2 w 106"/>
                <a:gd name="T19" fmla="*/ 2 h 109"/>
                <a:gd name="T20" fmla="*/ 2 w 106"/>
                <a:gd name="T21" fmla="*/ 1 h 109"/>
                <a:gd name="T22" fmla="*/ 2 w 106"/>
                <a:gd name="T23" fmla="*/ 1 h 109"/>
                <a:gd name="T24" fmla="*/ 2 w 106"/>
                <a:gd name="T25" fmla="*/ 1 h 109"/>
                <a:gd name="T26" fmla="*/ 2 w 106"/>
                <a:gd name="T27" fmla="*/ 0 h 109"/>
                <a:gd name="T28" fmla="*/ 1 w 106"/>
                <a:gd name="T29" fmla="*/ 0 h 109"/>
                <a:gd name="T30" fmla="*/ 1 w 106"/>
                <a:gd name="T31" fmla="*/ 0 h 109"/>
                <a:gd name="T32" fmla="*/ 0 w 106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109">
                  <a:moveTo>
                    <a:pt x="0" y="0"/>
                  </a:moveTo>
                  <a:lnTo>
                    <a:pt x="15" y="15"/>
                  </a:lnTo>
                  <a:lnTo>
                    <a:pt x="15" y="46"/>
                  </a:lnTo>
                  <a:lnTo>
                    <a:pt x="45" y="93"/>
                  </a:lnTo>
                  <a:lnTo>
                    <a:pt x="60" y="93"/>
                  </a:lnTo>
                  <a:lnTo>
                    <a:pt x="60" y="77"/>
                  </a:lnTo>
                  <a:lnTo>
                    <a:pt x="90" y="93"/>
                  </a:lnTo>
                  <a:lnTo>
                    <a:pt x="90" y="108"/>
                  </a:lnTo>
                  <a:lnTo>
                    <a:pt x="105" y="108"/>
                  </a:lnTo>
                  <a:lnTo>
                    <a:pt x="90" y="93"/>
                  </a:lnTo>
                  <a:lnTo>
                    <a:pt x="90" y="62"/>
                  </a:lnTo>
                  <a:lnTo>
                    <a:pt x="75" y="46"/>
                  </a:lnTo>
                  <a:lnTo>
                    <a:pt x="90" y="46"/>
                  </a:lnTo>
                  <a:lnTo>
                    <a:pt x="90" y="15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94" name="Freeform 251"/>
            <p:cNvSpPr>
              <a:spLocks/>
            </p:cNvSpPr>
            <p:nvPr/>
          </p:nvSpPr>
          <p:spPr bwMode="auto">
            <a:xfrm>
              <a:off x="1711" y="1628"/>
              <a:ext cx="58" cy="30"/>
            </a:xfrm>
            <a:custGeom>
              <a:avLst/>
              <a:gdLst>
                <a:gd name="T0" fmla="*/ 1 w 135"/>
                <a:gd name="T1" fmla="*/ 0 h 77"/>
                <a:gd name="T2" fmla="*/ 0 w 135"/>
                <a:gd name="T3" fmla="*/ 0 h 77"/>
                <a:gd name="T4" fmla="*/ 0 w 135"/>
                <a:gd name="T5" fmla="*/ 1 h 77"/>
                <a:gd name="T6" fmla="*/ 1 w 135"/>
                <a:gd name="T7" fmla="*/ 2 h 77"/>
                <a:gd name="T8" fmla="*/ 3 w 135"/>
                <a:gd name="T9" fmla="*/ 2 h 77"/>
                <a:gd name="T10" fmla="*/ 5 w 135"/>
                <a:gd name="T11" fmla="*/ 2 h 77"/>
                <a:gd name="T12" fmla="*/ 5 w 135"/>
                <a:gd name="T13" fmla="*/ 1 h 77"/>
                <a:gd name="T14" fmla="*/ 3 w 135"/>
                <a:gd name="T15" fmla="*/ 1 h 77"/>
                <a:gd name="T16" fmla="*/ 1 w 135"/>
                <a:gd name="T17" fmla="*/ 0 h 77"/>
                <a:gd name="T18" fmla="*/ 1 w 135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77">
                  <a:moveTo>
                    <a:pt x="3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45" y="61"/>
                  </a:lnTo>
                  <a:lnTo>
                    <a:pt x="89" y="76"/>
                  </a:lnTo>
                  <a:lnTo>
                    <a:pt x="134" y="61"/>
                  </a:lnTo>
                  <a:lnTo>
                    <a:pt x="134" y="46"/>
                  </a:lnTo>
                  <a:lnTo>
                    <a:pt x="89" y="30"/>
                  </a:lnTo>
                  <a:lnTo>
                    <a:pt x="45" y="15"/>
                  </a:lnTo>
                  <a:lnTo>
                    <a:pt x="3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95" name="Line 252"/>
            <p:cNvSpPr>
              <a:spLocks noChangeShapeType="1"/>
            </p:cNvSpPr>
            <p:nvPr/>
          </p:nvSpPr>
          <p:spPr bwMode="auto">
            <a:xfrm>
              <a:off x="1653" y="1593"/>
              <a:ext cx="0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96" name="Freeform 253"/>
            <p:cNvSpPr>
              <a:spLocks/>
            </p:cNvSpPr>
            <p:nvPr/>
          </p:nvSpPr>
          <p:spPr bwMode="auto">
            <a:xfrm>
              <a:off x="1251" y="1117"/>
              <a:ext cx="1000" cy="465"/>
            </a:xfrm>
            <a:custGeom>
              <a:avLst/>
              <a:gdLst>
                <a:gd name="T0" fmla="*/ 29 w 2327"/>
                <a:gd name="T1" fmla="*/ 20 h 1231"/>
                <a:gd name="T2" fmla="*/ 22 w 2327"/>
                <a:gd name="T3" fmla="*/ 20 h 1231"/>
                <a:gd name="T4" fmla="*/ 23 w 2327"/>
                <a:gd name="T5" fmla="*/ 21 h 1231"/>
                <a:gd name="T6" fmla="*/ 37 w 2327"/>
                <a:gd name="T7" fmla="*/ 18 h 1231"/>
                <a:gd name="T8" fmla="*/ 34 w 2327"/>
                <a:gd name="T9" fmla="*/ 21 h 1231"/>
                <a:gd name="T10" fmla="*/ 31 w 2327"/>
                <a:gd name="T11" fmla="*/ 23 h 1231"/>
                <a:gd name="T12" fmla="*/ 29 w 2327"/>
                <a:gd name="T13" fmla="*/ 23 h 1231"/>
                <a:gd name="T14" fmla="*/ 26 w 2327"/>
                <a:gd name="T15" fmla="*/ 25 h 1231"/>
                <a:gd name="T16" fmla="*/ 21 w 2327"/>
                <a:gd name="T17" fmla="*/ 24 h 1231"/>
                <a:gd name="T18" fmla="*/ 18 w 2327"/>
                <a:gd name="T19" fmla="*/ 23 h 1231"/>
                <a:gd name="T20" fmla="*/ 18 w 2327"/>
                <a:gd name="T21" fmla="*/ 21 h 1231"/>
                <a:gd name="T22" fmla="*/ 15 w 2327"/>
                <a:gd name="T23" fmla="*/ 21 h 1231"/>
                <a:gd name="T24" fmla="*/ 17 w 2327"/>
                <a:gd name="T25" fmla="*/ 24 h 1231"/>
                <a:gd name="T26" fmla="*/ 14 w 2327"/>
                <a:gd name="T27" fmla="*/ 23 h 1231"/>
                <a:gd name="T28" fmla="*/ 9 w 2327"/>
                <a:gd name="T29" fmla="*/ 22 h 1231"/>
                <a:gd name="T30" fmla="*/ 8 w 2327"/>
                <a:gd name="T31" fmla="*/ 22 h 1231"/>
                <a:gd name="T32" fmla="*/ 4 w 2327"/>
                <a:gd name="T33" fmla="*/ 21 h 1231"/>
                <a:gd name="T34" fmla="*/ 1 w 2327"/>
                <a:gd name="T35" fmla="*/ 20 h 1231"/>
                <a:gd name="T36" fmla="*/ 0 w 2327"/>
                <a:gd name="T37" fmla="*/ 15 h 1231"/>
                <a:gd name="T38" fmla="*/ 3 w 2327"/>
                <a:gd name="T39" fmla="*/ 15 h 1231"/>
                <a:gd name="T40" fmla="*/ 3 w 2327"/>
                <a:gd name="T41" fmla="*/ 11 h 1231"/>
                <a:gd name="T42" fmla="*/ 3 w 2327"/>
                <a:gd name="T43" fmla="*/ 9 h 1231"/>
                <a:gd name="T44" fmla="*/ 6 w 2327"/>
                <a:gd name="T45" fmla="*/ 11 h 1231"/>
                <a:gd name="T46" fmla="*/ 7 w 2327"/>
                <a:gd name="T47" fmla="*/ 12 h 1231"/>
                <a:gd name="T48" fmla="*/ 10 w 2327"/>
                <a:gd name="T49" fmla="*/ 10 h 1231"/>
                <a:gd name="T50" fmla="*/ 11 w 2327"/>
                <a:gd name="T51" fmla="*/ 9 h 1231"/>
                <a:gd name="T52" fmla="*/ 14 w 2327"/>
                <a:gd name="T53" fmla="*/ 9 h 1231"/>
                <a:gd name="T54" fmla="*/ 20 w 2327"/>
                <a:gd name="T55" fmla="*/ 8 h 1231"/>
                <a:gd name="T56" fmla="*/ 21 w 2327"/>
                <a:gd name="T57" fmla="*/ 5 h 1231"/>
                <a:gd name="T58" fmla="*/ 22 w 2327"/>
                <a:gd name="T59" fmla="*/ 9 h 1231"/>
                <a:gd name="T60" fmla="*/ 26 w 2327"/>
                <a:gd name="T61" fmla="*/ 8 h 1231"/>
                <a:gd name="T62" fmla="*/ 22 w 2327"/>
                <a:gd name="T63" fmla="*/ 5 h 1231"/>
                <a:gd name="T64" fmla="*/ 24 w 2327"/>
                <a:gd name="T65" fmla="*/ 5 h 1231"/>
                <a:gd name="T66" fmla="*/ 31 w 2327"/>
                <a:gd name="T67" fmla="*/ 1 h 1231"/>
                <a:gd name="T68" fmla="*/ 35 w 2327"/>
                <a:gd name="T69" fmla="*/ 0 h 1231"/>
                <a:gd name="T70" fmla="*/ 37 w 2327"/>
                <a:gd name="T71" fmla="*/ 2 h 1231"/>
                <a:gd name="T72" fmla="*/ 41 w 2327"/>
                <a:gd name="T73" fmla="*/ 1 h 1231"/>
                <a:gd name="T74" fmla="*/ 55 w 2327"/>
                <a:gd name="T75" fmla="*/ 1 h 1231"/>
                <a:gd name="T76" fmla="*/ 69 w 2327"/>
                <a:gd name="T77" fmla="*/ 1 h 1231"/>
                <a:gd name="T78" fmla="*/ 75 w 2327"/>
                <a:gd name="T79" fmla="*/ 1 h 1231"/>
                <a:gd name="T80" fmla="*/ 76 w 2327"/>
                <a:gd name="T81" fmla="*/ 2 h 1231"/>
                <a:gd name="T82" fmla="*/ 77 w 2327"/>
                <a:gd name="T83" fmla="*/ 5 h 1231"/>
                <a:gd name="T84" fmla="*/ 72 w 2327"/>
                <a:gd name="T85" fmla="*/ 6 h 1231"/>
                <a:gd name="T86" fmla="*/ 73 w 2327"/>
                <a:gd name="T87" fmla="*/ 8 h 1231"/>
                <a:gd name="T88" fmla="*/ 73 w 2327"/>
                <a:gd name="T89" fmla="*/ 11 h 1231"/>
                <a:gd name="T90" fmla="*/ 71 w 2327"/>
                <a:gd name="T91" fmla="*/ 6 h 1231"/>
                <a:gd name="T92" fmla="*/ 68 w 2327"/>
                <a:gd name="T93" fmla="*/ 6 h 1231"/>
                <a:gd name="T94" fmla="*/ 64 w 2327"/>
                <a:gd name="T95" fmla="*/ 8 h 1231"/>
                <a:gd name="T96" fmla="*/ 61 w 2327"/>
                <a:gd name="T97" fmla="*/ 12 h 1231"/>
                <a:gd name="T98" fmla="*/ 64 w 2327"/>
                <a:gd name="T99" fmla="*/ 14 h 1231"/>
                <a:gd name="T100" fmla="*/ 63 w 2327"/>
                <a:gd name="T101" fmla="*/ 17 h 1231"/>
                <a:gd name="T102" fmla="*/ 59 w 2327"/>
                <a:gd name="T103" fmla="*/ 15 h 1231"/>
                <a:gd name="T104" fmla="*/ 54 w 2327"/>
                <a:gd name="T105" fmla="*/ 13 h 1231"/>
                <a:gd name="T106" fmla="*/ 52 w 2327"/>
                <a:gd name="T107" fmla="*/ 16 h 1231"/>
                <a:gd name="T108" fmla="*/ 49 w 2327"/>
                <a:gd name="T109" fmla="*/ 17 h 1231"/>
                <a:gd name="T110" fmla="*/ 41 w 2327"/>
                <a:gd name="T111" fmla="*/ 16 h 1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27" h="1231">
                  <a:moveTo>
                    <a:pt x="1082" y="881"/>
                  </a:moveTo>
                  <a:lnTo>
                    <a:pt x="948" y="941"/>
                  </a:lnTo>
                  <a:lnTo>
                    <a:pt x="904" y="941"/>
                  </a:lnTo>
                  <a:lnTo>
                    <a:pt x="889" y="972"/>
                  </a:lnTo>
                  <a:lnTo>
                    <a:pt x="859" y="972"/>
                  </a:lnTo>
                  <a:lnTo>
                    <a:pt x="859" y="957"/>
                  </a:lnTo>
                  <a:lnTo>
                    <a:pt x="667" y="1017"/>
                  </a:lnTo>
                  <a:lnTo>
                    <a:pt x="667" y="1002"/>
                  </a:lnTo>
                  <a:lnTo>
                    <a:pt x="652" y="987"/>
                  </a:lnTo>
                  <a:lnTo>
                    <a:pt x="637" y="1002"/>
                  </a:lnTo>
                  <a:lnTo>
                    <a:pt x="637" y="1017"/>
                  </a:lnTo>
                  <a:lnTo>
                    <a:pt x="652" y="1048"/>
                  </a:lnTo>
                  <a:lnTo>
                    <a:pt x="667" y="1048"/>
                  </a:lnTo>
                  <a:lnTo>
                    <a:pt x="667" y="1033"/>
                  </a:lnTo>
                  <a:lnTo>
                    <a:pt x="667" y="1017"/>
                  </a:lnTo>
                  <a:lnTo>
                    <a:pt x="859" y="957"/>
                  </a:lnTo>
                  <a:lnTo>
                    <a:pt x="859" y="926"/>
                  </a:lnTo>
                  <a:lnTo>
                    <a:pt x="948" y="926"/>
                  </a:lnTo>
                  <a:lnTo>
                    <a:pt x="948" y="941"/>
                  </a:lnTo>
                  <a:lnTo>
                    <a:pt x="1082" y="881"/>
                  </a:lnTo>
                  <a:lnTo>
                    <a:pt x="1067" y="941"/>
                  </a:lnTo>
                  <a:lnTo>
                    <a:pt x="1007" y="941"/>
                  </a:lnTo>
                  <a:lnTo>
                    <a:pt x="1022" y="972"/>
                  </a:lnTo>
                  <a:lnTo>
                    <a:pt x="993" y="987"/>
                  </a:lnTo>
                  <a:lnTo>
                    <a:pt x="1007" y="1017"/>
                  </a:lnTo>
                  <a:lnTo>
                    <a:pt x="993" y="1078"/>
                  </a:lnTo>
                  <a:lnTo>
                    <a:pt x="948" y="1109"/>
                  </a:lnTo>
                  <a:lnTo>
                    <a:pt x="933" y="1093"/>
                  </a:lnTo>
                  <a:lnTo>
                    <a:pt x="904" y="1124"/>
                  </a:lnTo>
                  <a:lnTo>
                    <a:pt x="919" y="1139"/>
                  </a:lnTo>
                  <a:lnTo>
                    <a:pt x="933" y="1169"/>
                  </a:lnTo>
                  <a:lnTo>
                    <a:pt x="904" y="1169"/>
                  </a:lnTo>
                  <a:lnTo>
                    <a:pt x="889" y="1184"/>
                  </a:lnTo>
                  <a:lnTo>
                    <a:pt x="874" y="1169"/>
                  </a:lnTo>
                  <a:lnTo>
                    <a:pt x="859" y="1154"/>
                  </a:lnTo>
                  <a:lnTo>
                    <a:pt x="844" y="1169"/>
                  </a:lnTo>
                  <a:lnTo>
                    <a:pt x="815" y="1184"/>
                  </a:lnTo>
                  <a:lnTo>
                    <a:pt x="800" y="1184"/>
                  </a:lnTo>
                  <a:lnTo>
                    <a:pt x="770" y="1184"/>
                  </a:lnTo>
                  <a:lnTo>
                    <a:pt x="756" y="1215"/>
                  </a:lnTo>
                  <a:lnTo>
                    <a:pt x="741" y="1230"/>
                  </a:lnTo>
                  <a:lnTo>
                    <a:pt x="711" y="1230"/>
                  </a:lnTo>
                  <a:lnTo>
                    <a:pt x="711" y="1215"/>
                  </a:lnTo>
                  <a:lnTo>
                    <a:pt x="622" y="1184"/>
                  </a:lnTo>
                  <a:lnTo>
                    <a:pt x="607" y="1184"/>
                  </a:lnTo>
                  <a:lnTo>
                    <a:pt x="593" y="1200"/>
                  </a:lnTo>
                  <a:lnTo>
                    <a:pt x="563" y="1139"/>
                  </a:lnTo>
                  <a:lnTo>
                    <a:pt x="578" y="1139"/>
                  </a:lnTo>
                  <a:lnTo>
                    <a:pt x="563" y="1109"/>
                  </a:lnTo>
                  <a:lnTo>
                    <a:pt x="548" y="1124"/>
                  </a:lnTo>
                  <a:lnTo>
                    <a:pt x="548" y="1093"/>
                  </a:lnTo>
                  <a:lnTo>
                    <a:pt x="519" y="1063"/>
                  </a:lnTo>
                  <a:lnTo>
                    <a:pt x="504" y="1048"/>
                  </a:lnTo>
                  <a:lnTo>
                    <a:pt x="519" y="1048"/>
                  </a:lnTo>
                  <a:lnTo>
                    <a:pt x="519" y="1017"/>
                  </a:lnTo>
                  <a:lnTo>
                    <a:pt x="533" y="1017"/>
                  </a:lnTo>
                  <a:lnTo>
                    <a:pt x="533" y="987"/>
                  </a:lnTo>
                  <a:lnTo>
                    <a:pt x="504" y="987"/>
                  </a:lnTo>
                  <a:lnTo>
                    <a:pt x="489" y="987"/>
                  </a:lnTo>
                  <a:lnTo>
                    <a:pt x="444" y="1017"/>
                  </a:lnTo>
                  <a:lnTo>
                    <a:pt x="444" y="1048"/>
                  </a:lnTo>
                  <a:lnTo>
                    <a:pt x="489" y="1109"/>
                  </a:lnTo>
                  <a:lnTo>
                    <a:pt x="504" y="1139"/>
                  </a:lnTo>
                  <a:lnTo>
                    <a:pt x="504" y="1200"/>
                  </a:lnTo>
                  <a:lnTo>
                    <a:pt x="489" y="1169"/>
                  </a:lnTo>
                  <a:lnTo>
                    <a:pt x="444" y="1184"/>
                  </a:lnTo>
                  <a:lnTo>
                    <a:pt x="430" y="1169"/>
                  </a:lnTo>
                  <a:lnTo>
                    <a:pt x="430" y="1154"/>
                  </a:lnTo>
                  <a:lnTo>
                    <a:pt x="415" y="1154"/>
                  </a:lnTo>
                  <a:lnTo>
                    <a:pt x="415" y="1139"/>
                  </a:lnTo>
                  <a:lnTo>
                    <a:pt x="400" y="1124"/>
                  </a:lnTo>
                  <a:lnTo>
                    <a:pt x="370" y="1124"/>
                  </a:lnTo>
                  <a:lnTo>
                    <a:pt x="356" y="1093"/>
                  </a:lnTo>
                  <a:lnTo>
                    <a:pt x="326" y="1093"/>
                  </a:lnTo>
                  <a:lnTo>
                    <a:pt x="281" y="1048"/>
                  </a:lnTo>
                  <a:lnTo>
                    <a:pt x="296" y="1017"/>
                  </a:lnTo>
                  <a:lnTo>
                    <a:pt x="267" y="1017"/>
                  </a:lnTo>
                  <a:lnTo>
                    <a:pt x="237" y="1033"/>
                  </a:lnTo>
                  <a:lnTo>
                    <a:pt x="267" y="1048"/>
                  </a:lnTo>
                  <a:lnTo>
                    <a:pt x="222" y="1063"/>
                  </a:lnTo>
                  <a:lnTo>
                    <a:pt x="207" y="1033"/>
                  </a:lnTo>
                  <a:lnTo>
                    <a:pt x="163" y="1033"/>
                  </a:lnTo>
                  <a:lnTo>
                    <a:pt x="163" y="1048"/>
                  </a:lnTo>
                  <a:lnTo>
                    <a:pt x="133" y="1048"/>
                  </a:lnTo>
                  <a:lnTo>
                    <a:pt x="133" y="1017"/>
                  </a:lnTo>
                  <a:lnTo>
                    <a:pt x="104" y="987"/>
                  </a:lnTo>
                  <a:lnTo>
                    <a:pt x="89" y="1002"/>
                  </a:lnTo>
                  <a:lnTo>
                    <a:pt x="44" y="1002"/>
                  </a:lnTo>
                  <a:lnTo>
                    <a:pt x="30" y="987"/>
                  </a:lnTo>
                  <a:lnTo>
                    <a:pt x="44" y="987"/>
                  </a:lnTo>
                  <a:lnTo>
                    <a:pt x="59" y="926"/>
                  </a:lnTo>
                  <a:lnTo>
                    <a:pt x="44" y="896"/>
                  </a:lnTo>
                  <a:lnTo>
                    <a:pt x="44" y="866"/>
                  </a:lnTo>
                  <a:lnTo>
                    <a:pt x="0" y="790"/>
                  </a:lnTo>
                  <a:lnTo>
                    <a:pt x="15" y="759"/>
                  </a:lnTo>
                  <a:lnTo>
                    <a:pt x="30" y="774"/>
                  </a:lnTo>
                  <a:lnTo>
                    <a:pt x="44" y="759"/>
                  </a:lnTo>
                  <a:lnTo>
                    <a:pt x="30" y="729"/>
                  </a:lnTo>
                  <a:lnTo>
                    <a:pt x="59" y="714"/>
                  </a:lnTo>
                  <a:lnTo>
                    <a:pt x="89" y="729"/>
                  </a:lnTo>
                  <a:lnTo>
                    <a:pt x="119" y="699"/>
                  </a:lnTo>
                  <a:lnTo>
                    <a:pt x="104" y="683"/>
                  </a:lnTo>
                  <a:lnTo>
                    <a:pt x="133" y="623"/>
                  </a:lnTo>
                  <a:lnTo>
                    <a:pt x="119" y="592"/>
                  </a:lnTo>
                  <a:lnTo>
                    <a:pt x="104" y="547"/>
                  </a:lnTo>
                  <a:lnTo>
                    <a:pt x="119" y="531"/>
                  </a:lnTo>
                  <a:lnTo>
                    <a:pt x="104" y="486"/>
                  </a:lnTo>
                  <a:lnTo>
                    <a:pt x="89" y="471"/>
                  </a:lnTo>
                  <a:lnTo>
                    <a:pt x="89" y="440"/>
                  </a:lnTo>
                  <a:lnTo>
                    <a:pt x="89" y="425"/>
                  </a:lnTo>
                  <a:lnTo>
                    <a:pt x="163" y="440"/>
                  </a:lnTo>
                  <a:lnTo>
                    <a:pt x="252" y="456"/>
                  </a:lnTo>
                  <a:lnTo>
                    <a:pt x="252" y="486"/>
                  </a:lnTo>
                  <a:lnTo>
                    <a:pt x="237" y="516"/>
                  </a:lnTo>
                  <a:lnTo>
                    <a:pt x="193" y="516"/>
                  </a:lnTo>
                  <a:lnTo>
                    <a:pt x="133" y="486"/>
                  </a:lnTo>
                  <a:lnTo>
                    <a:pt x="148" y="516"/>
                  </a:lnTo>
                  <a:lnTo>
                    <a:pt x="163" y="531"/>
                  </a:lnTo>
                  <a:lnTo>
                    <a:pt x="178" y="577"/>
                  </a:lnTo>
                  <a:lnTo>
                    <a:pt x="207" y="577"/>
                  </a:lnTo>
                  <a:lnTo>
                    <a:pt x="207" y="547"/>
                  </a:lnTo>
                  <a:lnTo>
                    <a:pt x="237" y="562"/>
                  </a:lnTo>
                  <a:lnTo>
                    <a:pt x="237" y="531"/>
                  </a:lnTo>
                  <a:lnTo>
                    <a:pt x="267" y="501"/>
                  </a:lnTo>
                  <a:lnTo>
                    <a:pt x="296" y="501"/>
                  </a:lnTo>
                  <a:lnTo>
                    <a:pt x="281" y="471"/>
                  </a:lnTo>
                  <a:lnTo>
                    <a:pt x="281" y="440"/>
                  </a:lnTo>
                  <a:lnTo>
                    <a:pt x="311" y="440"/>
                  </a:lnTo>
                  <a:lnTo>
                    <a:pt x="311" y="456"/>
                  </a:lnTo>
                  <a:lnTo>
                    <a:pt x="326" y="471"/>
                  </a:lnTo>
                  <a:lnTo>
                    <a:pt x="356" y="471"/>
                  </a:lnTo>
                  <a:lnTo>
                    <a:pt x="341" y="440"/>
                  </a:lnTo>
                  <a:lnTo>
                    <a:pt x="415" y="410"/>
                  </a:lnTo>
                  <a:lnTo>
                    <a:pt x="400" y="456"/>
                  </a:lnTo>
                  <a:lnTo>
                    <a:pt x="400" y="471"/>
                  </a:lnTo>
                  <a:lnTo>
                    <a:pt x="430" y="425"/>
                  </a:lnTo>
                  <a:lnTo>
                    <a:pt x="489" y="410"/>
                  </a:lnTo>
                  <a:lnTo>
                    <a:pt x="504" y="410"/>
                  </a:lnTo>
                  <a:lnTo>
                    <a:pt x="489" y="380"/>
                  </a:lnTo>
                  <a:lnTo>
                    <a:pt x="593" y="380"/>
                  </a:lnTo>
                  <a:lnTo>
                    <a:pt x="593" y="395"/>
                  </a:lnTo>
                  <a:lnTo>
                    <a:pt x="563" y="319"/>
                  </a:lnTo>
                  <a:lnTo>
                    <a:pt x="578" y="304"/>
                  </a:lnTo>
                  <a:lnTo>
                    <a:pt x="578" y="258"/>
                  </a:lnTo>
                  <a:lnTo>
                    <a:pt x="607" y="258"/>
                  </a:lnTo>
                  <a:lnTo>
                    <a:pt x="622" y="304"/>
                  </a:lnTo>
                  <a:lnTo>
                    <a:pt x="667" y="380"/>
                  </a:lnTo>
                  <a:lnTo>
                    <a:pt x="682" y="410"/>
                  </a:lnTo>
                  <a:lnTo>
                    <a:pt x="667" y="440"/>
                  </a:lnTo>
                  <a:lnTo>
                    <a:pt x="637" y="456"/>
                  </a:lnTo>
                  <a:lnTo>
                    <a:pt x="682" y="471"/>
                  </a:lnTo>
                  <a:lnTo>
                    <a:pt x="696" y="410"/>
                  </a:lnTo>
                  <a:lnTo>
                    <a:pt x="696" y="380"/>
                  </a:lnTo>
                  <a:lnTo>
                    <a:pt x="711" y="380"/>
                  </a:lnTo>
                  <a:lnTo>
                    <a:pt x="756" y="410"/>
                  </a:lnTo>
                  <a:lnTo>
                    <a:pt x="711" y="364"/>
                  </a:lnTo>
                  <a:lnTo>
                    <a:pt x="682" y="364"/>
                  </a:lnTo>
                  <a:lnTo>
                    <a:pt x="667" y="319"/>
                  </a:lnTo>
                  <a:lnTo>
                    <a:pt x="637" y="304"/>
                  </a:lnTo>
                  <a:lnTo>
                    <a:pt x="652" y="258"/>
                  </a:lnTo>
                  <a:lnTo>
                    <a:pt x="682" y="289"/>
                  </a:lnTo>
                  <a:lnTo>
                    <a:pt x="682" y="258"/>
                  </a:lnTo>
                  <a:lnTo>
                    <a:pt x="741" y="273"/>
                  </a:lnTo>
                  <a:lnTo>
                    <a:pt x="741" y="243"/>
                  </a:lnTo>
                  <a:lnTo>
                    <a:pt x="711" y="243"/>
                  </a:lnTo>
                  <a:lnTo>
                    <a:pt x="696" y="213"/>
                  </a:lnTo>
                  <a:lnTo>
                    <a:pt x="741" y="182"/>
                  </a:lnTo>
                  <a:lnTo>
                    <a:pt x="726" y="167"/>
                  </a:lnTo>
                  <a:lnTo>
                    <a:pt x="800" y="91"/>
                  </a:lnTo>
                  <a:lnTo>
                    <a:pt x="919" y="61"/>
                  </a:lnTo>
                  <a:lnTo>
                    <a:pt x="919" y="30"/>
                  </a:lnTo>
                  <a:lnTo>
                    <a:pt x="933" y="0"/>
                  </a:lnTo>
                  <a:lnTo>
                    <a:pt x="978" y="0"/>
                  </a:lnTo>
                  <a:lnTo>
                    <a:pt x="993" y="30"/>
                  </a:lnTo>
                  <a:lnTo>
                    <a:pt x="1022" y="0"/>
                  </a:lnTo>
                  <a:lnTo>
                    <a:pt x="1052" y="0"/>
                  </a:lnTo>
                  <a:lnTo>
                    <a:pt x="1067" y="0"/>
                  </a:lnTo>
                  <a:lnTo>
                    <a:pt x="1096" y="30"/>
                  </a:lnTo>
                  <a:lnTo>
                    <a:pt x="1082" y="61"/>
                  </a:lnTo>
                  <a:lnTo>
                    <a:pt x="1067" y="91"/>
                  </a:lnTo>
                  <a:lnTo>
                    <a:pt x="1096" y="106"/>
                  </a:lnTo>
                  <a:lnTo>
                    <a:pt x="1082" y="137"/>
                  </a:lnTo>
                  <a:lnTo>
                    <a:pt x="1156" y="61"/>
                  </a:lnTo>
                  <a:lnTo>
                    <a:pt x="1185" y="91"/>
                  </a:lnTo>
                  <a:lnTo>
                    <a:pt x="1200" y="46"/>
                  </a:lnTo>
                  <a:lnTo>
                    <a:pt x="1333" y="61"/>
                  </a:lnTo>
                  <a:lnTo>
                    <a:pt x="1452" y="106"/>
                  </a:lnTo>
                  <a:lnTo>
                    <a:pt x="1467" y="76"/>
                  </a:lnTo>
                  <a:lnTo>
                    <a:pt x="1526" y="46"/>
                  </a:lnTo>
                  <a:lnTo>
                    <a:pt x="1600" y="46"/>
                  </a:lnTo>
                  <a:lnTo>
                    <a:pt x="1644" y="61"/>
                  </a:lnTo>
                  <a:lnTo>
                    <a:pt x="1733" y="30"/>
                  </a:lnTo>
                  <a:lnTo>
                    <a:pt x="1837" y="46"/>
                  </a:lnTo>
                  <a:lnTo>
                    <a:pt x="1941" y="106"/>
                  </a:lnTo>
                  <a:lnTo>
                    <a:pt x="2015" y="61"/>
                  </a:lnTo>
                  <a:lnTo>
                    <a:pt x="2030" y="91"/>
                  </a:lnTo>
                  <a:lnTo>
                    <a:pt x="2059" y="76"/>
                  </a:lnTo>
                  <a:lnTo>
                    <a:pt x="2059" y="46"/>
                  </a:lnTo>
                  <a:lnTo>
                    <a:pt x="2133" y="30"/>
                  </a:lnTo>
                  <a:lnTo>
                    <a:pt x="2193" y="61"/>
                  </a:lnTo>
                  <a:lnTo>
                    <a:pt x="2296" y="46"/>
                  </a:lnTo>
                  <a:lnTo>
                    <a:pt x="2326" y="106"/>
                  </a:lnTo>
                  <a:lnTo>
                    <a:pt x="2296" y="106"/>
                  </a:lnTo>
                  <a:lnTo>
                    <a:pt x="2237" y="91"/>
                  </a:lnTo>
                  <a:lnTo>
                    <a:pt x="2237" y="121"/>
                  </a:lnTo>
                  <a:lnTo>
                    <a:pt x="2252" y="137"/>
                  </a:lnTo>
                  <a:lnTo>
                    <a:pt x="2296" y="137"/>
                  </a:lnTo>
                  <a:lnTo>
                    <a:pt x="2311" y="137"/>
                  </a:lnTo>
                  <a:lnTo>
                    <a:pt x="2311" y="182"/>
                  </a:lnTo>
                  <a:lnTo>
                    <a:pt x="2267" y="228"/>
                  </a:lnTo>
                  <a:lnTo>
                    <a:pt x="2237" y="273"/>
                  </a:lnTo>
                  <a:lnTo>
                    <a:pt x="2193" y="258"/>
                  </a:lnTo>
                  <a:lnTo>
                    <a:pt x="2148" y="258"/>
                  </a:lnTo>
                  <a:lnTo>
                    <a:pt x="2133" y="304"/>
                  </a:lnTo>
                  <a:lnTo>
                    <a:pt x="2119" y="273"/>
                  </a:lnTo>
                  <a:lnTo>
                    <a:pt x="2089" y="304"/>
                  </a:lnTo>
                  <a:lnTo>
                    <a:pt x="2104" y="364"/>
                  </a:lnTo>
                  <a:lnTo>
                    <a:pt x="2133" y="364"/>
                  </a:lnTo>
                  <a:lnTo>
                    <a:pt x="2133" y="395"/>
                  </a:lnTo>
                  <a:lnTo>
                    <a:pt x="2148" y="410"/>
                  </a:lnTo>
                  <a:lnTo>
                    <a:pt x="2148" y="456"/>
                  </a:lnTo>
                  <a:lnTo>
                    <a:pt x="2163" y="471"/>
                  </a:lnTo>
                  <a:lnTo>
                    <a:pt x="2148" y="486"/>
                  </a:lnTo>
                  <a:lnTo>
                    <a:pt x="2163" y="531"/>
                  </a:lnTo>
                  <a:lnTo>
                    <a:pt x="2148" y="531"/>
                  </a:lnTo>
                  <a:lnTo>
                    <a:pt x="2133" y="607"/>
                  </a:lnTo>
                  <a:lnTo>
                    <a:pt x="2045" y="456"/>
                  </a:lnTo>
                  <a:lnTo>
                    <a:pt x="2030" y="395"/>
                  </a:lnTo>
                  <a:lnTo>
                    <a:pt x="2045" y="395"/>
                  </a:lnTo>
                  <a:lnTo>
                    <a:pt x="2074" y="289"/>
                  </a:lnTo>
                  <a:lnTo>
                    <a:pt x="2045" y="213"/>
                  </a:lnTo>
                  <a:lnTo>
                    <a:pt x="2015" y="228"/>
                  </a:lnTo>
                  <a:lnTo>
                    <a:pt x="2030" y="243"/>
                  </a:lnTo>
                  <a:lnTo>
                    <a:pt x="2030" y="289"/>
                  </a:lnTo>
                  <a:lnTo>
                    <a:pt x="2000" y="289"/>
                  </a:lnTo>
                  <a:lnTo>
                    <a:pt x="2000" y="243"/>
                  </a:lnTo>
                  <a:lnTo>
                    <a:pt x="1956" y="304"/>
                  </a:lnTo>
                  <a:lnTo>
                    <a:pt x="1956" y="380"/>
                  </a:lnTo>
                  <a:lnTo>
                    <a:pt x="1926" y="395"/>
                  </a:lnTo>
                  <a:lnTo>
                    <a:pt x="1882" y="380"/>
                  </a:lnTo>
                  <a:lnTo>
                    <a:pt x="1882" y="395"/>
                  </a:lnTo>
                  <a:lnTo>
                    <a:pt x="1793" y="425"/>
                  </a:lnTo>
                  <a:lnTo>
                    <a:pt x="1763" y="547"/>
                  </a:lnTo>
                  <a:lnTo>
                    <a:pt x="1748" y="577"/>
                  </a:lnTo>
                  <a:lnTo>
                    <a:pt x="1793" y="592"/>
                  </a:lnTo>
                  <a:lnTo>
                    <a:pt x="1807" y="623"/>
                  </a:lnTo>
                  <a:lnTo>
                    <a:pt x="1837" y="577"/>
                  </a:lnTo>
                  <a:lnTo>
                    <a:pt x="1867" y="592"/>
                  </a:lnTo>
                  <a:lnTo>
                    <a:pt x="1882" y="607"/>
                  </a:lnTo>
                  <a:lnTo>
                    <a:pt x="1896" y="683"/>
                  </a:lnTo>
                  <a:lnTo>
                    <a:pt x="1911" y="744"/>
                  </a:lnTo>
                  <a:lnTo>
                    <a:pt x="1882" y="896"/>
                  </a:lnTo>
                  <a:lnTo>
                    <a:pt x="1837" y="926"/>
                  </a:lnTo>
                  <a:lnTo>
                    <a:pt x="1807" y="866"/>
                  </a:lnTo>
                  <a:lnTo>
                    <a:pt x="1837" y="850"/>
                  </a:lnTo>
                  <a:lnTo>
                    <a:pt x="1837" y="774"/>
                  </a:lnTo>
                  <a:lnTo>
                    <a:pt x="1807" y="774"/>
                  </a:lnTo>
                  <a:lnTo>
                    <a:pt x="1793" y="790"/>
                  </a:lnTo>
                  <a:lnTo>
                    <a:pt x="1778" y="790"/>
                  </a:lnTo>
                  <a:lnTo>
                    <a:pt x="1719" y="744"/>
                  </a:lnTo>
                  <a:lnTo>
                    <a:pt x="1719" y="759"/>
                  </a:lnTo>
                  <a:lnTo>
                    <a:pt x="1689" y="729"/>
                  </a:lnTo>
                  <a:lnTo>
                    <a:pt x="1644" y="683"/>
                  </a:lnTo>
                  <a:lnTo>
                    <a:pt x="1600" y="653"/>
                  </a:lnTo>
                  <a:lnTo>
                    <a:pt x="1570" y="653"/>
                  </a:lnTo>
                  <a:lnTo>
                    <a:pt x="1556" y="699"/>
                  </a:lnTo>
                  <a:lnTo>
                    <a:pt x="1570" y="699"/>
                  </a:lnTo>
                  <a:lnTo>
                    <a:pt x="1570" y="729"/>
                  </a:lnTo>
                  <a:lnTo>
                    <a:pt x="1556" y="774"/>
                  </a:lnTo>
                  <a:lnTo>
                    <a:pt x="1541" y="790"/>
                  </a:lnTo>
                  <a:lnTo>
                    <a:pt x="1526" y="790"/>
                  </a:lnTo>
                  <a:lnTo>
                    <a:pt x="1482" y="790"/>
                  </a:lnTo>
                  <a:lnTo>
                    <a:pt x="1467" y="805"/>
                  </a:lnTo>
                  <a:lnTo>
                    <a:pt x="1437" y="805"/>
                  </a:lnTo>
                  <a:lnTo>
                    <a:pt x="1422" y="820"/>
                  </a:lnTo>
                  <a:lnTo>
                    <a:pt x="1348" y="790"/>
                  </a:lnTo>
                  <a:lnTo>
                    <a:pt x="1304" y="805"/>
                  </a:lnTo>
                  <a:lnTo>
                    <a:pt x="1289" y="790"/>
                  </a:lnTo>
                  <a:lnTo>
                    <a:pt x="1230" y="759"/>
                  </a:lnTo>
                  <a:lnTo>
                    <a:pt x="1215" y="805"/>
                  </a:lnTo>
                  <a:lnTo>
                    <a:pt x="1215" y="835"/>
                  </a:lnTo>
                  <a:lnTo>
                    <a:pt x="1170" y="835"/>
                  </a:lnTo>
                  <a:lnTo>
                    <a:pt x="1126" y="835"/>
                  </a:lnTo>
                  <a:lnTo>
                    <a:pt x="1082" y="881"/>
                  </a:lnTo>
                </a:path>
              </a:pathLst>
            </a:custGeom>
            <a:solidFill>
              <a:srgbClr val="FF0040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97" name="Freeform 254"/>
            <p:cNvSpPr>
              <a:spLocks/>
            </p:cNvSpPr>
            <p:nvPr/>
          </p:nvSpPr>
          <p:spPr bwMode="auto">
            <a:xfrm>
              <a:off x="1248" y="1117"/>
              <a:ext cx="1007" cy="471"/>
            </a:xfrm>
            <a:custGeom>
              <a:avLst/>
              <a:gdLst>
                <a:gd name="T0" fmla="*/ 34 w 2342"/>
                <a:gd name="T1" fmla="*/ 20 h 1246"/>
                <a:gd name="T2" fmla="*/ 31 w 2342"/>
                <a:gd name="T3" fmla="*/ 23 h 1246"/>
                <a:gd name="T4" fmla="*/ 30 w 2342"/>
                <a:gd name="T5" fmla="*/ 24 h 1246"/>
                <a:gd name="T6" fmla="*/ 26 w 2342"/>
                <a:gd name="T7" fmla="*/ 25 h 1246"/>
                <a:gd name="T8" fmla="*/ 21 w 2342"/>
                <a:gd name="T9" fmla="*/ 25 h 1246"/>
                <a:gd name="T10" fmla="*/ 19 w 2342"/>
                <a:gd name="T11" fmla="*/ 23 h 1246"/>
                <a:gd name="T12" fmla="*/ 18 w 2342"/>
                <a:gd name="T13" fmla="*/ 22 h 1246"/>
                <a:gd name="T14" fmla="*/ 17 w 2342"/>
                <a:gd name="T15" fmla="*/ 20 h 1246"/>
                <a:gd name="T16" fmla="*/ 17 w 2342"/>
                <a:gd name="T17" fmla="*/ 25 h 1246"/>
                <a:gd name="T18" fmla="*/ 14 w 2342"/>
                <a:gd name="T19" fmla="*/ 24 h 1246"/>
                <a:gd name="T20" fmla="*/ 11 w 2342"/>
                <a:gd name="T21" fmla="*/ 23 h 1246"/>
                <a:gd name="T22" fmla="*/ 9 w 2342"/>
                <a:gd name="T23" fmla="*/ 22 h 1246"/>
                <a:gd name="T24" fmla="*/ 5 w 2342"/>
                <a:gd name="T25" fmla="*/ 22 h 1246"/>
                <a:gd name="T26" fmla="*/ 1 w 2342"/>
                <a:gd name="T27" fmla="*/ 20 h 1246"/>
                <a:gd name="T28" fmla="*/ 0 w 2342"/>
                <a:gd name="T29" fmla="*/ 16 h 1246"/>
                <a:gd name="T30" fmla="*/ 2 w 2342"/>
                <a:gd name="T31" fmla="*/ 15 h 1246"/>
                <a:gd name="T32" fmla="*/ 4 w 2342"/>
                <a:gd name="T33" fmla="*/ 12 h 1246"/>
                <a:gd name="T34" fmla="*/ 3 w 2342"/>
                <a:gd name="T35" fmla="*/ 9 h 1246"/>
                <a:gd name="T36" fmla="*/ 8 w 2342"/>
                <a:gd name="T37" fmla="*/ 11 h 1246"/>
                <a:gd name="T38" fmla="*/ 6 w 2342"/>
                <a:gd name="T39" fmla="*/ 12 h 1246"/>
                <a:gd name="T40" fmla="*/ 9 w 2342"/>
                <a:gd name="T41" fmla="*/ 11 h 1246"/>
                <a:gd name="T42" fmla="*/ 11 w 2342"/>
                <a:gd name="T43" fmla="*/ 9 h 1246"/>
                <a:gd name="T44" fmla="*/ 14 w 2342"/>
                <a:gd name="T45" fmla="*/ 9 h 1246"/>
                <a:gd name="T46" fmla="*/ 17 w 2342"/>
                <a:gd name="T47" fmla="*/ 8 h 1246"/>
                <a:gd name="T48" fmla="*/ 20 w 2342"/>
                <a:gd name="T49" fmla="*/ 5 h 1246"/>
                <a:gd name="T50" fmla="*/ 23 w 2342"/>
                <a:gd name="T51" fmla="*/ 9 h 1246"/>
                <a:gd name="T52" fmla="*/ 25 w 2342"/>
                <a:gd name="T53" fmla="*/ 8 h 1246"/>
                <a:gd name="T54" fmla="*/ 22 w 2342"/>
                <a:gd name="T55" fmla="*/ 6 h 1246"/>
                <a:gd name="T56" fmla="*/ 25 w 2342"/>
                <a:gd name="T57" fmla="*/ 5 h 1246"/>
                <a:gd name="T58" fmla="*/ 28 w 2342"/>
                <a:gd name="T59" fmla="*/ 2 h 1246"/>
                <a:gd name="T60" fmla="*/ 34 w 2342"/>
                <a:gd name="T61" fmla="*/ 1 h 1246"/>
                <a:gd name="T62" fmla="*/ 37 w 2342"/>
                <a:gd name="T63" fmla="*/ 1 h 1246"/>
                <a:gd name="T64" fmla="*/ 41 w 2342"/>
                <a:gd name="T65" fmla="*/ 2 h 1246"/>
                <a:gd name="T66" fmla="*/ 52 w 2342"/>
                <a:gd name="T67" fmla="*/ 1 h 1246"/>
                <a:gd name="T68" fmla="*/ 67 w 2342"/>
                <a:gd name="T69" fmla="*/ 2 h 1246"/>
                <a:gd name="T70" fmla="*/ 74 w 2342"/>
                <a:gd name="T71" fmla="*/ 1 h 1246"/>
                <a:gd name="T72" fmla="*/ 77 w 2342"/>
                <a:gd name="T73" fmla="*/ 2 h 1246"/>
                <a:gd name="T74" fmla="*/ 80 w 2342"/>
                <a:gd name="T75" fmla="*/ 4 h 1246"/>
                <a:gd name="T76" fmla="*/ 74 w 2342"/>
                <a:gd name="T77" fmla="*/ 6 h 1246"/>
                <a:gd name="T78" fmla="*/ 74 w 2342"/>
                <a:gd name="T79" fmla="*/ 8 h 1246"/>
                <a:gd name="T80" fmla="*/ 74 w 2342"/>
                <a:gd name="T81" fmla="*/ 11 h 1246"/>
                <a:gd name="T82" fmla="*/ 71 w 2342"/>
                <a:gd name="T83" fmla="*/ 8 h 1246"/>
                <a:gd name="T84" fmla="*/ 70 w 2342"/>
                <a:gd name="T85" fmla="*/ 6 h 1246"/>
                <a:gd name="T86" fmla="*/ 66 w 2342"/>
                <a:gd name="T87" fmla="*/ 8 h 1246"/>
                <a:gd name="T88" fmla="*/ 60 w 2342"/>
                <a:gd name="T89" fmla="*/ 12 h 1246"/>
                <a:gd name="T90" fmla="*/ 64 w 2342"/>
                <a:gd name="T91" fmla="*/ 12 h 1246"/>
                <a:gd name="T92" fmla="*/ 62 w 2342"/>
                <a:gd name="T93" fmla="*/ 18 h 1246"/>
                <a:gd name="T94" fmla="*/ 61 w 2342"/>
                <a:gd name="T95" fmla="*/ 16 h 1246"/>
                <a:gd name="T96" fmla="*/ 55 w 2342"/>
                <a:gd name="T97" fmla="*/ 14 h 1246"/>
                <a:gd name="T98" fmla="*/ 53 w 2342"/>
                <a:gd name="T99" fmla="*/ 16 h 1246"/>
                <a:gd name="T100" fmla="*/ 49 w 2342"/>
                <a:gd name="T101" fmla="*/ 17 h 1246"/>
                <a:gd name="T102" fmla="*/ 42 w 2342"/>
                <a:gd name="T103" fmla="*/ 16 h 1246"/>
                <a:gd name="T104" fmla="*/ 37 w 2342"/>
                <a:gd name="T105" fmla="*/ 18 h 12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42" h="1246">
                  <a:moveTo>
                    <a:pt x="1088" y="891"/>
                  </a:moveTo>
                  <a:lnTo>
                    <a:pt x="1074" y="953"/>
                  </a:lnTo>
                  <a:lnTo>
                    <a:pt x="1014" y="953"/>
                  </a:lnTo>
                  <a:lnTo>
                    <a:pt x="1029" y="984"/>
                  </a:lnTo>
                  <a:lnTo>
                    <a:pt x="999" y="999"/>
                  </a:lnTo>
                  <a:lnTo>
                    <a:pt x="1014" y="1030"/>
                  </a:lnTo>
                  <a:lnTo>
                    <a:pt x="999" y="1091"/>
                  </a:lnTo>
                  <a:lnTo>
                    <a:pt x="954" y="1122"/>
                  </a:lnTo>
                  <a:lnTo>
                    <a:pt x="939" y="1107"/>
                  </a:lnTo>
                  <a:lnTo>
                    <a:pt x="910" y="1137"/>
                  </a:lnTo>
                  <a:lnTo>
                    <a:pt x="924" y="1153"/>
                  </a:lnTo>
                  <a:lnTo>
                    <a:pt x="939" y="1184"/>
                  </a:lnTo>
                  <a:lnTo>
                    <a:pt x="910" y="1184"/>
                  </a:lnTo>
                  <a:lnTo>
                    <a:pt x="895" y="1199"/>
                  </a:lnTo>
                  <a:lnTo>
                    <a:pt x="880" y="1184"/>
                  </a:lnTo>
                  <a:lnTo>
                    <a:pt x="865" y="1168"/>
                  </a:lnTo>
                  <a:lnTo>
                    <a:pt x="850" y="1184"/>
                  </a:lnTo>
                  <a:lnTo>
                    <a:pt x="820" y="1199"/>
                  </a:lnTo>
                  <a:lnTo>
                    <a:pt x="805" y="1199"/>
                  </a:lnTo>
                  <a:lnTo>
                    <a:pt x="775" y="1199"/>
                  </a:lnTo>
                  <a:lnTo>
                    <a:pt x="760" y="1230"/>
                  </a:lnTo>
                  <a:lnTo>
                    <a:pt x="746" y="1245"/>
                  </a:lnTo>
                  <a:lnTo>
                    <a:pt x="716" y="1245"/>
                  </a:lnTo>
                  <a:lnTo>
                    <a:pt x="716" y="1230"/>
                  </a:lnTo>
                  <a:lnTo>
                    <a:pt x="626" y="1199"/>
                  </a:lnTo>
                  <a:lnTo>
                    <a:pt x="611" y="1199"/>
                  </a:lnTo>
                  <a:lnTo>
                    <a:pt x="596" y="1214"/>
                  </a:lnTo>
                  <a:lnTo>
                    <a:pt x="567" y="1153"/>
                  </a:lnTo>
                  <a:lnTo>
                    <a:pt x="582" y="1153"/>
                  </a:lnTo>
                  <a:lnTo>
                    <a:pt x="567" y="1122"/>
                  </a:lnTo>
                  <a:lnTo>
                    <a:pt x="552" y="1137"/>
                  </a:lnTo>
                  <a:lnTo>
                    <a:pt x="552" y="1107"/>
                  </a:lnTo>
                  <a:lnTo>
                    <a:pt x="522" y="1076"/>
                  </a:lnTo>
                  <a:lnTo>
                    <a:pt x="507" y="1061"/>
                  </a:lnTo>
                  <a:lnTo>
                    <a:pt x="522" y="1061"/>
                  </a:lnTo>
                  <a:lnTo>
                    <a:pt x="522" y="1030"/>
                  </a:lnTo>
                  <a:lnTo>
                    <a:pt x="537" y="1030"/>
                  </a:lnTo>
                  <a:lnTo>
                    <a:pt x="537" y="999"/>
                  </a:lnTo>
                  <a:lnTo>
                    <a:pt x="507" y="999"/>
                  </a:lnTo>
                  <a:lnTo>
                    <a:pt x="492" y="999"/>
                  </a:lnTo>
                  <a:lnTo>
                    <a:pt x="447" y="1030"/>
                  </a:lnTo>
                  <a:lnTo>
                    <a:pt x="447" y="1061"/>
                  </a:lnTo>
                  <a:lnTo>
                    <a:pt x="492" y="1122"/>
                  </a:lnTo>
                  <a:lnTo>
                    <a:pt x="507" y="1153"/>
                  </a:lnTo>
                  <a:lnTo>
                    <a:pt x="507" y="1214"/>
                  </a:lnTo>
                  <a:lnTo>
                    <a:pt x="492" y="1184"/>
                  </a:lnTo>
                  <a:lnTo>
                    <a:pt x="447" y="1199"/>
                  </a:lnTo>
                  <a:lnTo>
                    <a:pt x="432" y="1184"/>
                  </a:lnTo>
                  <a:lnTo>
                    <a:pt x="432" y="1168"/>
                  </a:lnTo>
                  <a:lnTo>
                    <a:pt x="418" y="1168"/>
                  </a:lnTo>
                  <a:lnTo>
                    <a:pt x="418" y="1153"/>
                  </a:lnTo>
                  <a:lnTo>
                    <a:pt x="403" y="1137"/>
                  </a:lnTo>
                  <a:lnTo>
                    <a:pt x="373" y="1137"/>
                  </a:lnTo>
                  <a:lnTo>
                    <a:pt x="358" y="1107"/>
                  </a:lnTo>
                  <a:lnTo>
                    <a:pt x="328" y="1107"/>
                  </a:lnTo>
                  <a:lnTo>
                    <a:pt x="283" y="1061"/>
                  </a:lnTo>
                  <a:lnTo>
                    <a:pt x="298" y="1030"/>
                  </a:lnTo>
                  <a:lnTo>
                    <a:pt x="268" y="1030"/>
                  </a:lnTo>
                  <a:lnTo>
                    <a:pt x="239" y="1045"/>
                  </a:lnTo>
                  <a:lnTo>
                    <a:pt x="268" y="1061"/>
                  </a:lnTo>
                  <a:lnTo>
                    <a:pt x="224" y="1076"/>
                  </a:lnTo>
                  <a:lnTo>
                    <a:pt x="209" y="1045"/>
                  </a:lnTo>
                  <a:lnTo>
                    <a:pt x="164" y="1045"/>
                  </a:lnTo>
                  <a:lnTo>
                    <a:pt x="164" y="1061"/>
                  </a:lnTo>
                  <a:lnTo>
                    <a:pt x="134" y="1061"/>
                  </a:lnTo>
                  <a:lnTo>
                    <a:pt x="134" y="1030"/>
                  </a:lnTo>
                  <a:lnTo>
                    <a:pt x="104" y="999"/>
                  </a:lnTo>
                  <a:lnTo>
                    <a:pt x="89" y="1014"/>
                  </a:lnTo>
                  <a:lnTo>
                    <a:pt x="45" y="1014"/>
                  </a:lnTo>
                  <a:lnTo>
                    <a:pt x="30" y="999"/>
                  </a:lnTo>
                  <a:lnTo>
                    <a:pt x="45" y="999"/>
                  </a:lnTo>
                  <a:lnTo>
                    <a:pt x="60" y="938"/>
                  </a:lnTo>
                  <a:lnTo>
                    <a:pt x="45" y="907"/>
                  </a:lnTo>
                  <a:lnTo>
                    <a:pt x="45" y="876"/>
                  </a:lnTo>
                  <a:lnTo>
                    <a:pt x="0" y="799"/>
                  </a:lnTo>
                  <a:lnTo>
                    <a:pt x="15" y="769"/>
                  </a:lnTo>
                  <a:lnTo>
                    <a:pt x="30" y="784"/>
                  </a:lnTo>
                  <a:lnTo>
                    <a:pt x="45" y="769"/>
                  </a:lnTo>
                  <a:lnTo>
                    <a:pt x="30" y="738"/>
                  </a:lnTo>
                  <a:lnTo>
                    <a:pt x="60" y="722"/>
                  </a:lnTo>
                  <a:lnTo>
                    <a:pt x="89" y="738"/>
                  </a:lnTo>
                  <a:lnTo>
                    <a:pt x="119" y="707"/>
                  </a:lnTo>
                  <a:lnTo>
                    <a:pt x="104" y="692"/>
                  </a:lnTo>
                  <a:lnTo>
                    <a:pt x="134" y="630"/>
                  </a:lnTo>
                  <a:lnTo>
                    <a:pt x="119" y="599"/>
                  </a:lnTo>
                  <a:lnTo>
                    <a:pt x="104" y="553"/>
                  </a:lnTo>
                  <a:lnTo>
                    <a:pt x="119" y="538"/>
                  </a:lnTo>
                  <a:lnTo>
                    <a:pt x="104" y="492"/>
                  </a:lnTo>
                  <a:lnTo>
                    <a:pt x="89" y="476"/>
                  </a:lnTo>
                  <a:lnTo>
                    <a:pt x="89" y="446"/>
                  </a:lnTo>
                  <a:lnTo>
                    <a:pt x="89" y="430"/>
                  </a:lnTo>
                  <a:lnTo>
                    <a:pt x="164" y="446"/>
                  </a:lnTo>
                  <a:lnTo>
                    <a:pt x="253" y="461"/>
                  </a:lnTo>
                  <a:lnTo>
                    <a:pt x="253" y="492"/>
                  </a:lnTo>
                  <a:lnTo>
                    <a:pt x="239" y="523"/>
                  </a:lnTo>
                  <a:lnTo>
                    <a:pt x="194" y="523"/>
                  </a:lnTo>
                  <a:lnTo>
                    <a:pt x="134" y="492"/>
                  </a:lnTo>
                  <a:lnTo>
                    <a:pt x="149" y="523"/>
                  </a:lnTo>
                  <a:lnTo>
                    <a:pt x="164" y="538"/>
                  </a:lnTo>
                  <a:lnTo>
                    <a:pt x="179" y="584"/>
                  </a:lnTo>
                  <a:lnTo>
                    <a:pt x="209" y="584"/>
                  </a:lnTo>
                  <a:lnTo>
                    <a:pt x="209" y="553"/>
                  </a:lnTo>
                  <a:lnTo>
                    <a:pt x="239" y="569"/>
                  </a:lnTo>
                  <a:lnTo>
                    <a:pt x="239" y="538"/>
                  </a:lnTo>
                  <a:lnTo>
                    <a:pt x="268" y="507"/>
                  </a:lnTo>
                  <a:lnTo>
                    <a:pt x="298" y="507"/>
                  </a:lnTo>
                  <a:lnTo>
                    <a:pt x="283" y="476"/>
                  </a:lnTo>
                  <a:lnTo>
                    <a:pt x="283" y="446"/>
                  </a:lnTo>
                  <a:lnTo>
                    <a:pt x="313" y="446"/>
                  </a:lnTo>
                  <a:lnTo>
                    <a:pt x="313" y="461"/>
                  </a:lnTo>
                  <a:lnTo>
                    <a:pt x="328" y="476"/>
                  </a:lnTo>
                  <a:lnTo>
                    <a:pt x="358" y="476"/>
                  </a:lnTo>
                  <a:lnTo>
                    <a:pt x="343" y="446"/>
                  </a:lnTo>
                  <a:lnTo>
                    <a:pt x="418" y="415"/>
                  </a:lnTo>
                  <a:lnTo>
                    <a:pt x="403" y="461"/>
                  </a:lnTo>
                  <a:lnTo>
                    <a:pt x="403" y="476"/>
                  </a:lnTo>
                  <a:lnTo>
                    <a:pt x="432" y="430"/>
                  </a:lnTo>
                  <a:lnTo>
                    <a:pt x="492" y="415"/>
                  </a:lnTo>
                  <a:lnTo>
                    <a:pt x="507" y="415"/>
                  </a:lnTo>
                  <a:lnTo>
                    <a:pt x="492" y="384"/>
                  </a:lnTo>
                  <a:lnTo>
                    <a:pt x="596" y="384"/>
                  </a:lnTo>
                  <a:lnTo>
                    <a:pt x="596" y="400"/>
                  </a:lnTo>
                  <a:lnTo>
                    <a:pt x="567" y="323"/>
                  </a:lnTo>
                  <a:lnTo>
                    <a:pt x="582" y="307"/>
                  </a:lnTo>
                  <a:lnTo>
                    <a:pt x="582" y="261"/>
                  </a:lnTo>
                  <a:lnTo>
                    <a:pt x="611" y="261"/>
                  </a:lnTo>
                  <a:lnTo>
                    <a:pt x="626" y="307"/>
                  </a:lnTo>
                  <a:lnTo>
                    <a:pt x="671" y="384"/>
                  </a:lnTo>
                  <a:lnTo>
                    <a:pt x="686" y="415"/>
                  </a:lnTo>
                  <a:lnTo>
                    <a:pt x="671" y="446"/>
                  </a:lnTo>
                  <a:lnTo>
                    <a:pt x="641" y="461"/>
                  </a:lnTo>
                  <a:lnTo>
                    <a:pt x="686" y="476"/>
                  </a:lnTo>
                  <a:lnTo>
                    <a:pt x="701" y="415"/>
                  </a:lnTo>
                  <a:lnTo>
                    <a:pt x="701" y="384"/>
                  </a:lnTo>
                  <a:lnTo>
                    <a:pt x="716" y="384"/>
                  </a:lnTo>
                  <a:lnTo>
                    <a:pt x="760" y="415"/>
                  </a:lnTo>
                  <a:lnTo>
                    <a:pt x="716" y="369"/>
                  </a:lnTo>
                  <a:lnTo>
                    <a:pt x="686" y="369"/>
                  </a:lnTo>
                  <a:lnTo>
                    <a:pt x="671" y="323"/>
                  </a:lnTo>
                  <a:lnTo>
                    <a:pt x="641" y="307"/>
                  </a:lnTo>
                  <a:lnTo>
                    <a:pt x="656" y="261"/>
                  </a:lnTo>
                  <a:lnTo>
                    <a:pt x="686" y="292"/>
                  </a:lnTo>
                  <a:lnTo>
                    <a:pt x="686" y="261"/>
                  </a:lnTo>
                  <a:lnTo>
                    <a:pt x="746" y="277"/>
                  </a:lnTo>
                  <a:lnTo>
                    <a:pt x="746" y="246"/>
                  </a:lnTo>
                  <a:lnTo>
                    <a:pt x="716" y="246"/>
                  </a:lnTo>
                  <a:lnTo>
                    <a:pt x="701" y="215"/>
                  </a:lnTo>
                  <a:lnTo>
                    <a:pt x="746" y="184"/>
                  </a:lnTo>
                  <a:lnTo>
                    <a:pt x="731" y="169"/>
                  </a:lnTo>
                  <a:lnTo>
                    <a:pt x="805" y="92"/>
                  </a:lnTo>
                  <a:lnTo>
                    <a:pt x="924" y="61"/>
                  </a:lnTo>
                  <a:lnTo>
                    <a:pt x="924" y="31"/>
                  </a:lnTo>
                  <a:lnTo>
                    <a:pt x="939" y="0"/>
                  </a:lnTo>
                  <a:lnTo>
                    <a:pt x="984" y="0"/>
                  </a:lnTo>
                  <a:lnTo>
                    <a:pt x="999" y="31"/>
                  </a:lnTo>
                  <a:lnTo>
                    <a:pt x="1029" y="0"/>
                  </a:lnTo>
                  <a:lnTo>
                    <a:pt x="1059" y="0"/>
                  </a:lnTo>
                  <a:lnTo>
                    <a:pt x="1074" y="0"/>
                  </a:lnTo>
                  <a:lnTo>
                    <a:pt x="1103" y="31"/>
                  </a:lnTo>
                  <a:lnTo>
                    <a:pt x="1088" y="61"/>
                  </a:lnTo>
                  <a:lnTo>
                    <a:pt x="1074" y="92"/>
                  </a:lnTo>
                  <a:lnTo>
                    <a:pt x="1103" y="108"/>
                  </a:lnTo>
                  <a:lnTo>
                    <a:pt x="1088" y="138"/>
                  </a:lnTo>
                  <a:lnTo>
                    <a:pt x="1163" y="61"/>
                  </a:lnTo>
                  <a:lnTo>
                    <a:pt x="1193" y="92"/>
                  </a:lnTo>
                  <a:lnTo>
                    <a:pt x="1208" y="46"/>
                  </a:lnTo>
                  <a:lnTo>
                    <a:pt x="1342" y="61"/>
                  </a:lnTo>
                  <a:lnTo>
                    <a:pt x="1461" y="108"/>
                  </a:lnTo>
                  <a:lnTo>
                    <a:pt x="1476" y="77"/>
                  </a:lnTo>
                  <a:lnTo>
                    <a:pt x="1536" y="46"/>
                  </a:lnTo>
                  <a:lnTo>
                    <a:pt x="1610" y="46"/>
                  </a:lnTo>
                  <a:lnTo>
                    <a:pt x="1655" y="61"/>
                  </a:lnTo>
                  <a:lnTo>
                    <a:pt x="1745" y="31"/>
                  </a:lnTo>
                  <a:lnTo>
                    <a:pt x="1849" y="46"/>
                  </a:lnTo>
                  <a:lnTo>
                    <a:pt x="1953" y="108"/>
                  </a:lnTo>
                  <a:lnTo>
                    <a:pt x="2028" y="61"/>
                  </a:lnTo>
                  <a:lnTo>
                    <a:pt x="2043" y="92"/>
                  </a:lnTo>
                  <a:lnTo>
                    <a:pt x="2073" y="77"/>
                  </a:lnTo>
                  <a:lnTo>
                    <a:pt x="2073" y="46"/>
                  </a:lnTo>
                  <a:lnTo>
                    <a:pt x="2147" y="31"/>
                  </a:lnTo>
                  <a:lnTo>
                    <a:pt x="2207" y="61"/>
                  </a:lnTo>
                  <a:lnTo>
                    <a:pt x="2311" y="46"/>
                  </a:lnTo>
                  <a:lnTo>
                    <a:pt x="2341" y="108"/>
                  </a:lnTo>
                  <a:lnTo>
                    <a:pt x="2311" y="108"/>
                  </a:lnTo>
                  <a:lnTo>
                    <a:pt x="2252" y="92"/>
                  </a:lnTo>
                  <a:lnTo>
                    <a:pt x="2252" y="123"/>
                  </a:lnTo>
                  <a:lnTo>
                    <a:pt x="2266" y="138"/>
                  </a:lnTo>
                  <a:lnTo>
                    <a:pt x="2311" y="138"/>
                  </a:lnTo>
                  <a:lnTo>
                    <a:pt x="2326" y="138"/>
                  </a:lnTo>
                  <a:lnTo>
                    <a:pt x="2326" y="184"/>
                  </a:lnTo>
                  <a:lnTo>
                    <a:pt x="2281" y="231"/>
                  </a:lnTo>
                  <a:lnTo>
                    <a:pt x="2252" y="277"/>
                  </a:lnTo>
                  <a:lnTo>
                    <a:pt x="2207" y="261"/>
                  </a:lnTo>
                  <a:lnTo>
                    <a:pt x="2162" y="261"/>
                  </a:lnTo>
                  <a:lnTo>
                    <a:pt x="2147" y="307"/>
                  </a:lnTo>
                  <a:lnTo>
                    <a:pt x="2132" y="277"/>
                  </a:lnTo>
                  <a:lnTo>
                    <a:pt x="2102" y="307"/>
                  </a:lnTo>
                  <a:lnTo>
                    <a:pt x="2117" y="369"/>
                  </a:lnTo>
                  <a:lnTo>
                    <a:pt x="2147" y="369"/>
                  </a:lnTo>
                  <a:lnTo>
                    <a:pt x="2147" y="400"/>
                  </a:lnTo>
                  <a:lnTo>
                    <a:pt x="2162" y="415"/>
                  </a:lnTo>
                  <a:lnTo>
                    <a:pt x="2162" y="461"/>
                  </a:lnTo>
                  <a:lnTo>
                    <a:pt x="2177" y="476"/>
                  </a:lnTo>
                  <a:lnTo>
                    <a:pt x="2162" y="492"/>
                  </a:lnTo>
                  <a:lnTo>
                    <a:pt x="2177" y="538"/>
                  </a:lnTo>
                  <a:lnTo>
                    <a:pt x="2162" y="538"/>
                  </a:lnTo>
                  <a:lnTo>
                    <a:pt x="2147" y="615"/>
                  </a:lnTo>
                  <a:lnTo>
                    <a:pt x="2058" y="461"/>
                  </a:lnTo>
                  <a:lnTo>
                    <a:pt x="2043" y="400"/>
                  </a:lnTo>
                  <a:lnTo>
                    <a:pt x="2058" y="400"/>
                  </a:lnTo>
                  <a:lnTo>
                    <a:pt x="2088" y="292"/>
                  </a:lnTo>
                  <a:lnTo>
                    <a:pt x="2058" y="215"/>
                  </a:lnTo>
                  <a:lnTo>
                    <a:pt x="2028" y="231"/>
                  </a:lnTo>
                  <a:lnTo>
                    <a:pt x="2043" y="246"/>
                  </a:lnTo>
                  <a:lnTo>
                    <a:pt x="2043" y="292"/>
                  </a:lnTo>
                  <a:lnTo>
                    <a:pt x="2013" y="292"/>
                  </a:lnTo>
                  <a:lnTo>
                    <a:pt x="2013" y="246"/>
                  </a:lnTo>
                  <a:lnTo>
                    <a:pt x="1968" y="307"/>
                  </a:lnTo>
                  <a:lnTo>
                    <a:pt x="1968" y="384"/>
                  </a:lnTo>
                  <a:lnTo>
                    <a:pt x="1938" y="400"/>
                  </a:lnTo>
                  <a:lnTo>
                    <a:pt x="1894" y="384"/>
                  </a:lnTo>
                  <a:lnTo>
                    <a:pt x="1894" y="400"/>
                  </a:lnTo>
                  <a:lnTo>
                    <a:pt x="1804" y="430"/>
                  </a:lnTo>
                  <a:lnTo>
                    <a:pt x="1774" y="553"/>
                  </a:lnTo>
                  <a:lnTo>
                    <a:pt x="1759" y="584"/>
                  </a:lnTo>
                  <a:lnTo>
                    <a:pt x="1804" y="599"/>
                  </a:lnTo>
                  <a:lnTo>
                    <a:pt x="1819" y="630"/>
                  </a:lnTo>
                  <a:lnTo>
                    <a:pt x="1849" y="584"/>
                  </a:lnTo>
                  <a:lnTo>
                    <a:pt x="1879" y="599"/>
                  </a:lnTo>
                  <a:lnTo>
                    <a:pt x="1894" y="615"/>
                  </a:lnTo>
                  <a:lnTo>
                    <a:pt x="1909" y="692"/>
                  </a:lnTo>
                  <a:lnTo>
                    <a:pt x="1923" y="753"/>
                  </a:lnTo>
                  <a:lnTo>
                    <a:pt x="1894" y="907"/>
                  </a:lnTo>
                  <a:lnTo>
                    <a:pt x="1849" y="938"/>
                  </a:lnTo>
                  <a:lnTo>
                    <a:pt x="1819" y="876"/>
                  </a:lnTo>
                  <a:lnTo>
                    <a:pt x="1849" y="861"/>
                  </a:lnTo>
                  <a:lnTo>
                    <a:pt x="1849" y="784"/>
                  </a:lnTo>
                  <a:lnTo>
                    <a:pt x="1819" y="784"/>
                  </a:lnTo>
                  <a:lnTo>
                    <a:pt x="1804" y="799"/>
                  </a:lnTo>
                  <a:lnTo>
                    <a:pt x="1789" y="799"/>
                  </a:lnTo>
                  <a:lnTo>
                    <a:pt x="1730" y="753"/>
                  </a:lnTo>
                  <a:lnTo>
                    <a:pt x="1730" y="769"/>
                  </a:lnTo>
                  <a:lnTo>
                    <a:pt x="1700" y="738"/>
                  </a:lnTo>
                  <a:lnTo>
                    <a:pt x="1655" y="692"/>
                  </a:lnTo>
                  <a:lnTo>
                    <a:pt x="1610" y="661"/>
                  </a:lnTo>
                  <a:lnTo>
                    <a:pt x="1581" y="661"/>
                  </a:lnTo>
                  <a:lnTo>
                    <a:pt x="1566" y="707"/>
                  </a:lnTo>
                  <a:lnTo>
                    <a:pt x="1581" y="707"/>
                  </a:lnTo>
                  <a:lnTo>
                    <a:pt x="1581" y="738"/>
                  </a:lnTo>
                  <a:lnTo>
                    <a:pt x="1566" y="784"/>
                  </a:lnTo>
                  <a:lnTo>
                    <a:pt x="1551" y="799"/>
                  </a:lnTo>
                  <a:lnTo>
                    <a:pt x="1536" y="799"/>
                  </a:lnTo>
                  <a:lnTo>
                    <a:pt x="1491" y="799"/>
                  </a:lnTo>
                  <a:lnTo>
                    <a:pt x="1476" y="815"/>
                  </a:lnTo>
                  <a:lnTo>
                    <a:pt x="1446" y="815"/>
                  </a:lnTo>
                  <a:lnTo>
                    <a:pt x="1431" y="830"/>
                  </a:lnTo>
                  <a:lnTo>
                    <a:pt x="1357" y="799"/>
                  </a:lnTo>
                  <a:lnTo>
                    <a:pt x="1312" y="815"/>
                  </a:lnTo>
                  <a:lnTo>
                    <a:pt x="1297" y="799"/>
                  </a:lnTo>
                  <a:lnTo>
                    <a:pt x="1238" y="769"/>
                  </a:lnTo>
                  <a:lnTo>
                    <a:pt x="1223" y="815"/>
                  </a:lnTo>
                  <a:lnTo>
                    <a:pt x="1223" y="845"/>
                  </a:lnTo>
                  <a:lnTo>
                    <a:pt x="1178" y="845"/>
                  </a:lnTo>
                  <a:lnTo>
                    <a:pt x="1133" y="845"/>
                  </a:lnTo>
                  <a:lnTo>
                    <a:pt x="1088" y="89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98" name="Freeform 255"/>
            <p:cNvSpPr>
              <a:spLocks/>
            </p:cNvSpPr>
            <p:nvPr/>
          </p:nvSpPr>
          <p:spPr bwMode="auto">
            <a:xfrm>
              <a:off x="1621" y="1471"/>
              <a:ext cx="38" cy="19"/>
            </a:xfrm>
            <a:custGeom>
              <a:avLst/>
              <a:gdLst>
                <a:gd name="T0" fmla="*/ 1 w 90"/>
                <a:gd name="T1" fmla="*/ 1 h 47"/>
                <a:gd name="T2" fmla="*/ 0 w 90"/>
                <a:gd name="T3" fmla="*/ 1 h 47"/>
                <a:gd name="T4" fmla="*/ 0 w 90"/>
                <a:gd name="T5" fmla="*/ 0 h 47"/>
                <a:gd name="T6" fmla="*/ 3 w 90"/>
                <a:gd name="T7" fmla="*/ 0 h 47"/>
                <a:gd name="T8" fmla="*/ 3 w 90"/>
                <a:gd name="T9" fmla="*/ 0 h 47"/>
                <a:gd name="T10" fmla="*/ 1 w 90"/>
                <a:gd name="T11" fmla="*/ 0 h 47"/>
                <a:gd name="T12" fmla="*/ 1 w 90"/>
                <a:gd name="T13" fmla="*/ 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7">
                  <a:moveTo>
                    <a:pt x="30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89" y="0"/>
                  </a:lnTo>
                  <a:lnTo>
                    <a:pt x="89" y="15"/>
                  </a:lnTo>
                  <a:lnTo>
                    <a:pt x="45" y="15"/>
                  </a:lnTo>
                  <a:lnTo>
                    <a:pt x="30" y="4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399" name="Freeform 256"/>
            <p:cNvSpPr>
              <a:spLocks/>
            </p:cNvSpPr>
            <p:nvPr/>
          </p:nvSpPr>
          <p:spPr bwMode="auto">
            <a:xfrm>
              <a:off x="1524" y="1494"/>
              <a:ext cx="14" cy="24"/>
            </a:xfrm>
            <a:custGeom>
              <a:avLst/>
              <a:gdLst>
                <a:gd name="T0" fmla="*/ 1 w 31"/>
                <a:gd name="T1" fmla="*/ 1 h 62"/>
                <a:gd name="T2" fmla="*/ 1 w 31"/>
                <a:gd name="T3" fmla="*/ 0 h 62"/>
                <a:gd name="T4" fmla="*/ 0 w 31"/>
                <a:gd name="T5" fmla="*/ 0 h 62"/>
                <a:gd name="T6" fmla="*/ 0 w 31"/>
                <a:gd name="T7" fmla="*/ 0 h 62"/>
                <a:gd name="T8" fmla="*/ 0 w 31"/>
                <a:gd name="T9" fmla="*/ 1 h 62"/>
                <a:gd name="T10" fmla="*/ 0 w 31"/>
                <a:gd name="T11" fmla="*/ 1 h 62"/>
                <a:gd name="T12" fmla="*/ 1 w 31"/>
                <a:gd name="T13" fmla="*/ 1 h 62"/>
                <a:gd name="T14" fmla="*/ 1 w 31"/>
                <a:gd name="T15" fmla="*/ 1 h 62"/>
                <a:gd name="T16" fmla="*/ 1 w 31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62">
                  <a:moveTo>
                    <a:pt x="30" y="31"/>
                  </a:moveTo>
                  <a:lnTo>
                    <a:pt x="30" y="15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30" y="46"/>
                  </a:lnTo>
                  <a:lnTo>
                    <a:pt x="30" y="3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00" name="Freeform 257"/>
            <p:cNvSpPr>
              <a:spLocks/>
            </p:cNvSpPr>
            <p:nvPr/>
          </p:nvSpPr>
          <p:spPr bwMode="auto">
            <a:xfrm>
              <a:off x="1416" y="1164"/>
              <a:ext cx="58" cy="58"/>
            </a:xfrm>
            <a:custGeom>
              <a:avLst/>
              <a:gdLst>
                <a:gd name="T0" fmla="*/ 0 w 134"/>
                <a:gd name="T1" fmla="*/ 3 h 156"/>
                <a:gd name="T2" fmla="*/ 0 w 134"/>
                <a:gd name="T3" fmla="*/ 3 h 156"/>
                <a:gd name="T4" fmla="*/ 2 w 134"/>
                <a:gd name="T5" fmla="*/ 2 h 156"/>
                <a:gd name="T6" fmla="*/ 3 w 134"/>
                <a:gd name="T7" fmla="*/ 1 h 156"/>
                <a:gd name="T8" fmla="*/ 5 w 134"/>
                <a:gd name="T9" fmla="*/ 0 h 156"/>
                <a:gd name="T10" fmla="*/ 4 w 134"/>
                <a:gd name="T11" fmla="*/ 0 h 156"/>
                <a:gd name="T12" fmla="*/ 3 w 134"/>
                <a:gd name="T13" fmla="*/ 0 h 156"/>
                <a:gd name="T14" fmla="*/ 3 w 134"/>
                <a:gd name="T15" fmla="*/ 0 h 156"/>
                <a:gd name="T16" fmla="*/ 3 w 134"/>
                <a:gd name="T17" fmla="*/ 0 h 156"/>
                <a:gd name="T18" fmla="*/ 1 w 134"/>
                <a:gd name="T19" fmla="*/ 1 h 156"/>
                <a:gd name="T20" fmla="*/ 0 w 134"/>
                <a:gd name="T21" fmla="*/ 2 h 156"/>
                <a:gd name="T22" fmla="*/ 0 w 134"/>
                <a:gd name="T23" fmla="*/ 3 h 156"/>
                <a:gd name="T24" fmla="*/ 0 w 134"/>
                <a:gd name="T25" fmla="*/ 3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56">
                  <a:moveTo>
                    <a:pt x="15" y="155"/>
                  </a:moveTo>
                  <a:lnTo>
                    <a:pt x="15" y="140"/>
                  </a:lnTo>
                  <a:lnTo>
                    <a:pt x="59" y="93"/>
                  </a:lnTo>
                  <a:lnTo>
                    <a:pt x="103" y="47"/>
                  </a:lnTo>
                  <a:lnTo>
                    <a:pt x="133" y="31"/>
                  </a:lnTo>
                  <a:lnTo>
                    <a:pt x="118" y="0"/>
                  </a:lnTo>
                  <a:lnTo>
                    <a:pt x="103" y="0"/>
                  </a:lnTo>
                  <a:lnTo>
                    <a:pt x="89" y="16"/>
                  </a:lnTo>
                  <a:lnTo>
                    <a:pt x="74" y="31"/>
                  </a:lnTo>
                  <a:lnTo>
                    <a:pt x="30" y="62"/>
                  </a:lnTo>
                  <a:lnTo>
                    <a:pt x="0" y="109"/>
                  </a:lnTo>
                  <a:lnTo>
                    <a:pt x="0" y="140"/>
                  </a:lnTo>
                  <a:lnTo>
                    <a:pt x="15" y="155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01" name="Freeform 258"/>
            <p:cNvSpPr>
              <a:spLocks/>
            </p:cNvSpPr>
            <p:nvPr/>
          </p:nvSpPr>
          <p:spPr bwMode="auto">
            <a:xfrm>
              <a:off x="2056" y="1331"/>
              <a:ext cx="59" cy="88"/>
            </a:xfrm>
            <a:custGeom>
              <a:avLst/>
              <a:gdLst>
                <a:gd name="T0" fmla="*/ 0 w 136"/>
                <a:gd name="T1" fmla="*/ 0 h 231"/>
                <a:gd name="T2" fmla="*/ 1 w 136"/>
                <a:gd name="T3" fmla="*/ 1 h 231"/>
                <a:gd name="T4" fmla="*/ 2 w 136"/>
                <a:gd name="T5" fmla="*/ 2 h 231"/>
                <a:gd name="T6" fmla="*/ 2 w 136"/>
                <a:gd name="T7" fmla="*/ 3 h 231"/>
                <a:gd name="T8" fmla="*/ 3 w 136"/>
                <a:gd name="T9" fmla="*/ 3 h 231"/>
                <a:gd name="T10" fmla="*/ 3 w 136"/>
                <a:gd name="T11" fmla="*/ 4 h 231"/>
                <a:gd name="T12" fmla="*/ 4 w 136"/>
                <a:gd name="T13" fmla="*/ 5 h 231"/>
                <a:gd name="T14" fmla="*/ 4 w 136"/>
                <a:gd name="T15" fmla="*/ 5 h 231"/>
                <a:gd name="T16" fmla="*/ 5 w 136"/>
                <a:gd name="T17" fmla="*/ 5 h 231"/>
                <a:gd name="T18" fmla="*/ 5 w 136"/>
                <a:gd name="T19" fmla="*/ 5 h 231"/>
                <a:gd name="T20" fmla="*/ 4 w 136"/>
                <a:gd name="T21" fmla="*/ 4 h 231"/>
                <a:gd name="T22" fmla="*/ 3 w 136"/>
                <a:gd name="T23" fmla="*/ 3 h 231"/>
                <a:gd name="T24" fmla="*/ 4 w 136"/>
                <a:gd name="T25" fmla="*/ 3 h 231"/>
                <a:gd name="T26" fmla="*/ 3 w 136"/>
                <a:gd name="T27" fmla="*/ 2 h 231"/>
                <a:gd name="T28" fmla="*/ 2 w 136"/>
                <a:gd name="T29" fmla="*/ 1 h 231"/>
                <a:gd name="T30" fmla="*/ 0 w 136"/>
                <a:gd name="T31" fmla="*/ 0 h 2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6" h="231">
                  <a:moveTo>
                    <a:pt x="0" y="0"/>
                  </a:moveTo>
                  <a:lnTo>
                    <a:pt x="30" y="61"/>
                  </a:lnTo>
                  <a:lnTo>
                    <a:pt x="45" y="77"/>
                  </a:lnTo>
                  <a:lnTo>
                    <a:pt x="60" y="153"/>
                  </a:lnTo>
                  <a:lnTo>
                    <a:pt x="75" y="169"/>
                  </a:lnTo>
                  <a:lnTo>
                    <a:pt x="90" y="199"/>
                  </a:lnTo>
                  <a:lnTo>
                    <a:pt x="105" y="230"/>
                  </a:lnTo>
                  <a:lnTo>
                    <a:pt x="105" y="215"/>
                  </a:lnTo>
                  <a:lnTo>
                    <a:pt x="135" y="230"/>
                  </a:lnTo>
                  <a:lnTo>
                    <a:pt x="135" y="215"/>
                  </a:lnTo>
                  <a:lnTo>
                    <a:pt x="105" y="184"/>
                  </a:lnTo>
                  <a:lnTo>
                    <a:pt x="90" y="138"/>
                  </a:lnTo>
                  <a:lnTo>
                    <a:pt x="105" y="153"/>
                  </a:lnTo>
                  <a:lnTo>
                    <a:pt x="90" y="107"/>
                  </a:lnTo>
                  <a:lnTo>
                    <a:pt x="45" y="61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02" name="Freeform 259"/>
            <p:cNvSpPr>
              <a:spLocks/>
            </p:cNvSpPr>
            <p:nvPr/>
          </p:nvSpPr>
          <p:spPr bwMode="auto">
            <a:xfrm>
              <a:off x="1589" y="1076"/>
              <a:ext cx="39" cy="35"/>
            </a:xfrm>
            <a:custGeom>
              <a:avLst/>
              <a:gdLst>
                <a:gd name="T0" fmla="*/ 3 w 90"/>
                <a:gd name="T1" fmla="*/ 1 h 93"/>
                <a:gd name="T2" fmla="*/ 0 w 90"/>
                <a:gd name="T3" fmla="*/ 0 h 93"/>
                <a:gd name="T4" fmla="*/ 0 w 90"/>
                <a:gd name="T5" fmla="*/ 1 h 93"/>
                <a:gd name="T6" fmla="*/ 1 w 90"/>
                <a:gd name="T7" fmla="*/ 2 h 93"/>
                <a:gd name="T8" fmla="*/ 3 w 90"/>
                <a:gd name="T9" fmla="*/ 2 h 93"/>
                <a:gd name="T10" fmla="*/ 3 w 90"/>
                <a:gd name="T11" fmla="*/ 1 h 93"/>
                <a:gd name="T12" fmla="*/ 3 w 90"/>
                <a:gd name="T13" fmla="*/ 1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93">
                  <a:moveTo>
                    <a:pt x="74" y="31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92"/>
                  </a:lnTo>
                  <a:lnTo>
                    <a:pt x="74" y="77"/>
                  </a:lnTo>
                  <a:lnTo>
                    <a:pt x="89" y="31"/>
                  </a:lnTo>
                  <a:lnTo>
                    <a:pt x="74" y="3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03" name="Freeform 260"/>
            <p:cNvSpPr>
              <a:spLocks/>
            </p:cNvSpPr>
            <p:nvPr/>
          </p:nvSpPr>
          <p:spPr bwMode="auto">
            <a:xfrm>
              <a:off x="1403" y="1227"/>
              <a:ext cx="39" cy="30"/>
            </a:xfrm>
            <a:custGeom>
              <a:avLst/>
              <a:gdLst>
                <a:gd name="T0" fmla="*/ 1 w 91"/>
                <a:gd name="T1" fmla="*/ 0 h 78"/>
                <a:gd name="T2" fmla="*/ 0 w 91"/>
                <a:gd name="T3" fmla="*/ 0 h 78"/>
                <a:gd name="T4" fmla="*/ 0 w 91"/>
                <a:gd name="T5" fmla="*/ 1 h 78"/>
                <a:gd name="T6" fmla="*/ 0 w 91"/>
                <a:gd name="T7" fmla="*/ 1 h 78"/>
                <a:gd name="T8" fmla="*/ 1 w 91"/>
                <a:gd name="T9" fmla="*/ 1 h 78"/>
                <a:gd name="T10" fmla="*/ 1 w 91"/>
                <a:gd name="T11" fmla="*/ 2 h 78"/>
                <a:gd name="T12" fmla="*/ 3 w 91"/>
                <a:gd name="T13" fmla="*/ 1 h 78"/>
                <a:gd name="T14" fmla="*/ 1 w 91"/>
                <a:gd name="T15" fmla="*/ 1 h 78"/>
                <a:gd name="T16" fmla="*/ 1 w 91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" h="78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15" y="62"/>
                  </a:lnTo>
                  <a:lnTo>
                    <a:pt x="30" y="62"/>
                  </a:lnTo>
                  <a:lnTo>
                    <a:pt x="45" y="77"/>
                  </a:lnTo>
                  <a:lnTo>
                    <a:pt x="90" y="62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04" name="Freeform 261"/>
            <p:cNvSpPr>
              <a:spLocks/>
            </p:cNvSpPr>
            <p:nvPr/>
          </p:nvSpPr>
          <p:spPr bwMode="auto">
            <a:xfrm>
              <a:off x="1633" y="1088"/>
              <a:ext cx="21" cy="23"/>
            </a:xfrm>
            <a:custGeom>
              <a:avLst/>
              <a:gdLst>
                <a:gd name="T0" fmla="*/ 0 w 47"/>
                <a:gd name="T1" fmla="*/ 0 h 62"/>
                <a:gd name="T2" fmla="*/ 0 w 47"/>
                <a:gd name="T3" fmla="*/ 1 h 62"/>
                <a:gd name="T4" fmla="*/ 0 w 47"/>
                <a:gd name="T5" fmla="*/ 1 h 62"/>
                <a:gd name="T6" fmla="*/ 2 w 47"/>
                <a:gd name="T7" fmla="*/ 0 h 62"/>
                <a:gd name="T8" fmla="*/ 1 w 47"/>
                <a:gd name="T9" fmla="*/ 0 h 62"/>
                <a:gd name="T10" fmla="*/ 0 w 47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62">
                  <a:moveTo>
                    <a:pt x="0" y="0"/>
                  </a:moveTo>
                  <a:lnTo>
                    <a:pt x="0" y="46"/>
                  </a:lnTo>
                  <a:lnTo>
                    <a:pt x="15" y="61"/>
                  </a:lnTo>
                  <a:lnTo>
                    <a:pt x="46" y="31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05" name="Freeform 262"/>
            <p:cNvSpPr>
              <a:spLocks/>
            </p:cNvSpPr>
            <p:nvPr/>
          </p:nvSpPr>
          <p:spPr bwMode="auto">
            <a:xfrm>
              <a:off x="1890" y="1099"/>
              <a:ext cx="19" cy="12"/>
            </a:xfrm>
            <a:custGeom>
              <a:avLst/>
              <a:gdLst>
                <a:gd name="T0" fmla="*/ 0 w 45"/>
                <a:gd name="T1" fmla="*/ 0 h 32"/>
                <a:gd name="T2" fmla="*/ 1 w 45"/>
                <a:gd name="T3" fmla="*/ 0 h 32"/>
                <a:gd name="T4" fmla="*/ 1 w 45"/>
                <a:gd name="T5" fmla="*/ 1 h 32"/>
                <a:gd name="T6" fmla="*/ 0 w 45"/>
                <a:gd name="T7" fmla="*/ 0 h 32"/>
                <a:gd name="T8" fmla="*/ 0 w 4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2">
                  <a:moveTo>
                    <a:pt x="0" y="0"/>
                  </a:moveTo>
                  <a:lnTo>
                    <a:pt x="44" y="16"/>
                  </a:lnTo>
                  <a:lnTo>
                    <a:pt x="44" y="31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06" name="Freeform 263"/>
            <p:cNvSpPr>
              <a:spLocks/>
            </p:cNvSpPr>
            <p:nvPr/>
          </p:nvSpPr>
          <p:spPr bwMode="auto">
            <a:xfrm>
              <a:off x="2140" y="1105"/>
              <a:ext cx="20" cy="12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1 h 31"/>
                <a:gd name="T4" fmla="*/ 1 w 46"/>
                <a:gd name="T5" fmla="*/ 0 h 31"/>
                <a:gd name="T6" fmla="*/ 2 w 46"/>
                <a:gd name="T7" fmla="*/ 0 h 31"/>
                <a:gd name="T8" fmla="*/ 0 w 4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1">
                  <a:moveTo>
                    <a:pt x="0" y="0"/>
                  </a:moveTo>
                  <a:lnTo>
                    <a:pt x="0" y="30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07" name="Freeform 264"/>
            <p:cNvSpPr>
              <a:spLocks/>
            </p:cNvSpPr>
            <p:nvPr/>
          </p:nvSpPr>
          <p:spPr bwMode="auto">
            <a:xfrm>
              <a:off x="1865" y="1099"/>
              <a:ext cx="13" cy="18"/>
            </a:xfrm>
            <a:custGeom>
              <a:avLst/>
              <a:gdLst>
                <a:gd name="T0" fmla="*/ 0 w 30"/>
                <a:gd name="T1" fmla="*/ 0 h 47"/>
                <a:gd name="T2" fmla="*/ 0 w 30"/>
                <a:gd name="T3" fmla="*/ 1 h 47"/>
                <a:gd name="T4" fmla="*/ 1 w 30"/>
                <a:gd name="T5" fmla="*/ 1 h 47"/>
                <a:gd name="T6" fmla="*/ 1 w 30"/>
                <a:gd name="T7" fmla="*/ 0 h 47"/>
                <a:gd name="T8" fmla="*/ 0 w 30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7">
                  <a:moveTo>
                    <a:pt x="0" y="0"/>
                  </a:moveTo>
                  <a:lnTo>
                    <a:pt x="0" y="31"/>
                  </a:lnTo>
                  <a:lnTo>
                    <a:pt x="29" y="46"/>
                  </a:lnTo>
                  <a:lnTo>
                    <a:pt x="29" y="15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08" name="Freeform 265"/>
            <p:cNvSpPr>
              <a:spLocks/>
            </p:cNvSpPr>
            <p:nvPr/>
          </p:nvSpPr>
          <p:spPr bwMode="auto">
            <a:xfrm>
              <a:off x="1448" y="1251"/>
              <a:ext cx="13" cy="11"/>
            </a:xfrm>
            <a:custGeom>
              <a:avLst/>
              <a:gdLst>
                <a:gd name="T0" fmla="*/ 0 w 30"/>
                <a:gd name="T1" fmla="*/ 0 h 32"/>
                <a:gd name="T2" fmla="*/ 1 w 30"/>
                <a:gd name="T3" fmla="*/ 0 h 32"/>
                <a:gd name="T4" fmla="*/ 0 w 30"/>
                <a:gd name="T5" fmla="*/ 0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29" y="16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09" name="Freeform 266"/>
            <p:cNvSpPr>
              <a:spLocks/>
            </p:cNvSpPr>
            <p:nvPr/>
          </p:nvSpPr>
          <p:spPr bwMode="auto">
            <a:xfrm>
              <a:off x="2198" y="1285"/>
              <a:ext cx="19" cy="7"/>
            </a:xfrm>
            <a:custGeom>
              <a:avLst/>
              <a:gdLst>
                <a:gd name="T0" fmla="*/ 0 w 45"/>
                <a:gd name="T1" fmla="*/ 0 h 17"/>
                <a:gd name="T2" fmla="*/ 0 w 45"/>
                <a:gd name="T3" fmla="*/ 0 h 17"/>
                <a:gd name="T4" fmla="*/ 1 w 45"/>
                <a:gd name="T5" fmla="*/ 0 h 17"/>
                <a:gd name="T6" fmla="*/ 0 w 4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7">
                  <a:moveTo>
                    <a:pt x="14" y="0"/>
                  </a:moveTo>
                  <a:lnTo>
                    <a:pt x="0" y="0"/>
                  </a:lnTo>
                  <a:lnTo>
                    <a:pt x="44" y="16"/>
                  </a:lnTo>
                  <a:lnTo>
                    <a:pt x="14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10" name="Line 267"/>
            <p:cNvSpPr>
              <a:spLocks noChangeShapeType="1"/>
            </p:cNvSpPr>
            <p:nvPr/>
          </p:nvSpPr>
          <p:spPr bwMode="auto">
            <a:xfrm>
              <a:off x="2262" y="1303"/>
              <a:ext cx="6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11" name="Line 268"/>
            <p:cNvSpPr>
              <a:spLocks noChangeShapeType="1"/>
            </p:cNvSpPr>
            <p:nvPr/>
          </p:nvSpPr>
          <p:spPr bwMode="auto">
            <a:xfrm>
              <a:off x="1653" y="1564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12" name="Line 269"/>
            <p:cNvSpPr>
              <a:spLocks noChangeShapeType="1"/>
            </p:cNvSpPr>
            <p:nvPr/>
          </p:nvSpPr>
          <p:spPr bwMode="auto">
            <a:xfrm>
              <a:off x="1646" y="1570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13" name="Line 270"/>
            <p:cNvSpPr>
              <a:spLocks noChangeShapeType="1"/>
            </p:cNvSpPr>
            <p:nvPr/>
          </p:nvSpPr>
          <p:spPr bwMode="auto">
            <a:xfrm>
              <a:off x="1646" y="1570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14" name="Line 271"/>
            <p:cNvSpPr>
              <a:spLocks noChangeShapeType="1"/>
            </p:cNvSpPr>
            <p:nvPr/>
          </p:nvSpPr>
          <p:spPr bwMode="auto">
            <a:xfrm flipH="1">
              <a:off x="1641" y="1576"/>
              <a:ext cx="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15" name="Line 272"/>
            <p:cNvSpPr>
              <a:spLocks noChangeShapeType="1"/>
            </p:cNvSpPr>
            <p:nvPr/>
          </p:nvSpPr>
          <p:spPr bwMode="auto">
            <a:xfrm>
              <a:off x="1641" y="1576"/>
              <a:ext cx="5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16" name="Line 273"/>
            <p:cNvSpPr>
              <a:spLocks noChangeShapeType="1"/>
            </p:cNvSpPr>
            <p:nvPr/>
          </p:nvSpPr>
          <p:spPr bwMode="auto">
            <a:xfrm>
              <a:off x="1646" y="1582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17" name="Line 274"/>
            <p:cNvSpPr>
              <a:spLocks noChangeShapeType="1"/>
            </p:cNvSpPr>
            <p:nvPr/>
          </p:nvSpPr>
          <p:spPr bwMode="auto">
            <a:xfrm>
              <a:off x="1653" y="1582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18" name="Line 275"/>
            <p:cNvSpPr>
              <a:spLocks noChangeShapeType="1"/>
            </p:cNvSpPr>
            <p:nvPr/>
          </p:nvSpPr>
          <p:spPr bwMode="auto">
            <a:xfrm>
              <a:off x="1653" y="1588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19" name="Line 276"/>
            <p:cNvSpPr>
              <a:spLocks noChangeShapeType="1"/>
            </p:cNvSpPr>
            <p:nvPr/>
          </p:nvSpPr>
          <p:spPr bwMode="auto">
            <a:xfrm>
              <a:off x="1653" y="1588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20" name="Line 277"/>
            <p:cNvSpPr>
              <a:spLocks noChangeShapeType="1"/>
            </p:cNvSpPr>
            <p:nvPr/>
          </p:nvSpPr>
          <p:spPr bwMode="auto">
            <a:xfrm>
              <a:off x="1659" y="1588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21" name="Line 278"/>
            <p:cNvSpPr>
              <a:spLocks noChangeShapeType="1"/>
            </p:cNvSpPr>
            <p:nvPr/>
          </p:nvSpPr>
          <p:spPr bwMode="auto">
            <a:xfrm>
              <a:off x="1672" y="1582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22" name="Line 279"/>
            <p:cNvSpPr>
              <a:spLocks noChangeShapeType="1"/>
            </p:cNvSpPr>
            <p:nvPr/>
          </p:nvSpPr>
          <p:spPr bwMode="auto">
            <a:xfrm flipV="1">
              <a:off x="1672" y="1576"/>
              <a:ext cx="7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23" name="Freeform 280"/>
            <p:cNvSpPr>
              <a:spLocks/>
            </p:cNvSpPr>
            <p:nvPr/>
          </p:nvSpPr>
          <p:spPr bwMode="auto">
            <a:xfrm>
              <a:off x="1717" y="1407"/>
              <a:ext cx="225" cy="99"/>
            </a:xfrm>
            <a:custGeom>
              <a:avLst/>
              <a:gdLst>
                <a:gd name="T0" fmla="*/ 15 w 523"/>
                <a:gd name="T1" fmla="*/ 1 h 262"/>
                <a:gd name="T2" fmla="*/ 14 w 523"/>
                <a:gd name="T3" fmla="*/ 1 h 262"/>
                <a:gd name="T4" fmla="*/ 13 w 523"/>
                <a:gd name="T5" fmla="*/ 1 h 262"/>
                <a:gd name="T6" fmla="*/ 12 w 523"/>
                <a:gd name="T7" fmla="*/ 1 h 262"/>
                <a:gd name="T8" fmla="*/ 12 w 523"/>
                <a:gd name="T9" fmla="*/ 1 h 262"/>
                <a:gd name="T10" fmla="*/ 9 w 523"/>
                <a:gd name="T11" fmla="*/ 1 h 262"/>
                <a:gd name="T12" fmla="*/ 8 w 523"/>
                <a:gd name="T13" fmla="*/ 1 h 262"/>
                <a:gd name="T14" fmla="*/ 7 w 523"/>
                <a:gd name="T15" fmla="*/ 1 h 262"/>
                <a:gd name="T16" fmla="*/ 5 w 523"/>
                <a:gd name="T17" fmla="*/ 0 h 262"/>
                <a:gd name="T18" fmla="*/ 5 w 523"/>
                <a:gd name="T19" fmla="*/ 1 h 262"/>
                <a:gd name="T20" fmla="*/ 5 w 523"/>
                <a:gd name="T21" fmla="*/ 2 h 262"/>
                <a:gd name="T22" fmla="*/ 3 w 523"/>
                <a:gd name="T23" fmla="*/ 2 h 262"/>
                <a:gd name="T24" fmla="*/ 1 w 523"/>
                <a:gd name="T25" fmla="*/ 2 h 262"/>
                <a:gd name="T26" fmla="*/ 0 w 523"/>
                <a:gd name="T27" fmla="*/ 2 h 262"/>
                <a:gd name="T28" fmla="*/ 0 w 523"/>
                <a:gd name="T29" fmla="*/ 3 h 262"/>
                <a:gd name="T30" fmla="*/ 1 w 523"/>
                <a:gd name="T31" fmla="*/ 3 h 262"/>
                <a:gd name="T32" fmla="*/ 2 w 523"/>
                <a:gd name="T33" fmla="*/ 3 h 262"/>
                <a:gd name="T34" fmla="*/ 3 w 523"/>
                <a:gd name="T35" fmla="*/ 4 h 262"/>
                <a:gd name="T36" fmla="*/ 3 w 523"/>
                <a:gd name="T37" fmla="*/ 4 h 262"/>
                <a:gd name="T38" fmla="*/ 6 w 523"/>
                <a:gd name="T39" fmla="*/ 5 h 262"/>
                <a:gd name="T40" fmla="*/ 6 w 523"/>
                <a:gd name="T41" fmla="*/ 5 h 262"/>
                <a:gd name="T42" fmla="*/ 8 w 523"/>
                <a:gd name="T43" fmla="*/ 5 h 262"/>
                <a:gd name="T44" fmla="*/ 9 w 523"/>
                <a:gd name="T45" fmla="*/ 5 h 262"/>
                <a:gd name="T46" fmla="*/ 9 w 523"/>
                <a:gd name="T47" fmla="*/ 5 h 262"/>
                <a:gd name="T48" fmla="*/ 12 w 523"/>
                <a:gd name="T49" fmla="*/ 5 h 262"/>
                <a:gd name="T50" fmla="*/ 12 w 523"/>
                <a:gd name="T51" fmla="*/ 5 h 262"/>
                <a:gd name="T52" fmla="*/ 14 w 523"/>
                <a:gd name="T53" fmla="*/ 5 h 262"/>
                <a:gd name="T54" fmla="*/ 14 w 523"/>
                <a:gd name="T55" fmla="*/ 4 h 262"/>
                <a:gd name="T56" fmla="*/ 14 w 523"/>
                <a:gd name="T57" fmla="*/ 4 h 262"/>
                <a:gd name="T58" fmla="*/ 15 w 523"/>
                <a:gd name="T59" fmla="*/ 3 h 262"/>
                <a:gd name="T60" fmla="*/ 15 w 523"/>
                <a:gd name="T61" fmla="*/ 3 h 262"/>
                <a:gd name="T62" fmla="*/ 16 w 523"/>
                <a:gd name="T63" fmla="*/ 3 h 262"/>
                <a:gd name="T64" fmla="*/ 17 w 523"/>
                <a:gd name="T65" fmla="*/ 2 h 262"/>
                <a:gd name="T66" fmla="*/ 18 w 523"/>
                <a:gd name="T67" fmla="*/ 2 h 262"/>
                <a:gd name="T68" fmla="*/ 17 w 523"/>
                <a:gd name="T69" fmla="*/ 1 h 262"/>
                <a:gd name="T70" fmla="*/ 16 w 523"/>
                <a:gd name="T71" fmla="*/ 1 h 262"/>
                <a:gd name="T72" fmla="*/ 15 w 523"/>
                <a:gd name="T73" fmla="*/ 1 h 2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3" h="262">
                  <a:moveTo>
                    <a:pt x="447" y="31"/>
                  </a:moveTo>
                  <a:lnTo>
                    <a:pt x="403" y="31"/>
                  </a:lnTo>
                  <a:lnTo>
                    <a:pt x="388" y="46"/>
                  </a:lnTo>
                  <a:lnTo>
                    <a:pt x="358" y="46"/>
                  </a:lnTo>
                  <a:lnTo>
                    <a:pt x="343" y="61"/>
                  </a:lnTo>
                  <a:lnTo>
                    <a:pt x="268" y="31"/>
                  </a:lnTo>
                  <a:lnTo>
                    <a:pt x="224" y="46"/>
                  </a:lnTo>
                  <a:lnTo>
                    <a:pt x="209" y="31"/>
                  </a:lnTo>
                  <a:lnTo>
                    <a:pt x="149" y="0"/>
                  </a:lnTo>
                  <a:lnTo>
                    <a:pt x="134" y="46"/>
                  </a:lnTo>
                  <a:lnTo>
                    <a:pt x="134" y="77"/>
                  </a:lnTo>
                  <a:lnTo>
                    <a:pt x="89" y="77"/>
                  </a:lnTo>
                  <a:lnTo>
                    <a:pt x="45" y="77"/>
                  </a:lnTo>
                  <a:lnTo>
                    <a:pt x="0" y="123"/>
                  </a:lnTo>
                  <a:lnTo>
                    <a:pt x="15" y="138"/>
                  </a:lnTo>
                  <a:lnTo>
                    <a:pt x="30" y="154"/>
                  </a:lnTo>
                  <a:lnTo>
                    <a:pt x="60" y="154"/>
                  </a:lnTo>
                  <a:lnTo>
                    <a:pt x="75" y="184"/>
                  </a:lnTo>
                  <a:lnTo>
                    <a:pt x="75" y="200"/>
                  </a:lnTo>
                  <a:lnTo>
                    <a:pt x="164" y="230"/>
                  </a:lnTo>
                  <a:lnTo>
                    <a:pt x="179" y="261"/>
                  </a:lnTo>
                  <a:lnTo>
                    <a:pt x="239" y="230"/>
                  </a:lnTo>
                  <a:lnTo>
                    <a:pt x="254" y="246"/>
                  </a:lnTo>
                  <a:lnTo>
                    <a:pt x="268" y="261"/>
                  </a:lnTo>
                  <a:lnTo>
                    <a:pt x="343" y="261"/>
                  </a:lnTo>
                  <a:lnTo>
                    <a:pt x="358" y="246"/>
                  </a:lnTo>
                  <a:lnTo>
                    <a:pt x="403" y="230"/>
                  </a:lnTo>
                  <a:lnTo>
                    <a:pt x="418" y="200"/>
                  </a:lnTo>
                  <a:lnTo>
                    <a:pt x="403" y="184"/>
                  </a:lnTo>
                  <a:lnTo>
                    <a:pt x="433" y="154"/>
                  </a:lnTo>
                  <a:lnTo>
                    <a:pt x="447" y="154"/>
                  </a:lnTo>
                  <a:lnTo>
                    <a:pt x="477" y="138"/>
                  </a:lnTo>
                  <a:lnTo>
                    <a:pt x="492" y="107"/>
                  </a:lnTo>
                  <a:lnTo>
                    <a:pt x="522" y="92"/>
                  </a:lnTo>
                  <a:lnTo>
                    <a:pt x="492" y="61"/>
                  </a:lnTo>
                  <a:lnTo>
                    <a:pt x="462" y="61"/>
                  </a:lnTo>
                  <a:lnTo>
                    <a:pt x="447" y="3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24" name="Freeform 281"/>
            <p:cNvSpPr>
              <a:spLocks/>
            </p:cNvSpPr>
            <p:nvPr/>
          </p:nvSpPr>
          <p:spPr bwMode="auto">
            <a:xfrm>
              <a:off x="1641" y="1367"/>
              <a:ext cx="403" cy="332"/>
            </a:xfrm>
            <a:custGeom>
              <a:avLst/>
              <a:gdLst>
                <a:gd name="T0" fmla="*/ 23 w 941"/>
                <a:gd name="T1" fmla="*/ 5 h 877"/>
                <a:gd name="T2" fmla="*/ 21 w 941"/>
                <a:gd name="T3" fmla="*/ 5 h 877"/>
                <a:gd name="T4" fmla="*/ 20 w 941"/>
                <a:gd name="T5" fmla="*/ 6 h 877"/>
                <a:gd name="T6" fmla="*/ 20 w 941"/>
                <a:gd name="T7" fmla="*/ 7 h 877"/>
                <a:gd name="T8" fmla="*/ 18 w 941"/>
                <a:gd name="T9" fmla="*/ 8 h 877"/>
                <a:gd name="T10" fmla="*/ 15 w 941"/>
                <a:gd name="T11" fmla="*/ 7 h 877"/>
                <a:gd name="T12" fmla="*/ 12 w 941"/>
                <a:gd name="T13" fmla="*/ 8 h 877"/>
                <a:gd name="T14" fmla="*/ 9 w 941"/>
                <a:gd name="T15" fmla="*/ 6 h 877"/>
                <a:gd name="T16" fmla="*/ 8 w 941"/>
                <a:gd name="T17" fmla="*/ 5 h 877"/>
                <a:gd name="T18" fmla="*/ 6 w 941"/>
                <a:gd name="T19" fmla="*/ 5 h 877"/>
                <a:gd name="T20" fmla="*/ 6 w 941"/>
                <a:gd name="T21" fmla="*/ 6 h 877"/>
                <a:gd name="T22" fmla="*/ 4 w 941"/>
                <a:gd name="T23" fmla="*/ 6 h 877"/>
                <a:gd name="T24" fmla="*/ 3 w 941"/>
                <a:gd name="T25" fmla="*/ 8 h 877"/>
                <a:gd name="T26" fmla="*/ 1 w 941"/>
                <a:gd name="T27" fmla="*/ 9 h 877"/>
                <a:gd name="T28" fmla="*/ 0 w 941"/>
                <a:gd name="T29" fmla="*/ 10 h 877"/>
                <a:gd name="T30" fmla="*/ 1 w 941"/>
                <a:gd name="T31" fmla="*/ 11 h 877"/>
                <a:gd name="T32" fmla="*/ 4 w 941"/>
                <a:gd name="T33" fmla="*/ 12 h 877"/>
                <a:gd name="T34" fmla="*/ 4 w 941"/>
                <a:gd name="T35" fmla="*/ 14 h 877"/>
                <a:gd name="T36" fmla="*/ 6 w 941"/>
                <a:gd name="T37" fmla="*/ 14 h 877"/>
                <a:gd name="T38" fmla="*/ 9 w 941"/>
                <a:gd name="T39" fmla="*/ 15 h 877"/>
                <a:gd name="T40" fmla="*/ 10 w 941"/>
                <a:gd name="T41" fmla="*/ 15 h 877"/>
                <a:gd name="T42" fmla="*/ 11 w 941"/>
                <a:gd name="T43" fmla="*/ 15 h 877"/>
                <a:gd name="T44" fmla="*/ 14 w 941"/>
                <a:gd name="T45" fmla="*/ 14 h 877"/>
                <a:gd name="T46" fmla="*/ 15 w 941"/>
                <a:gd name="T47" fmla="*/ 14 h 877"/>
                <a:gd name="T48" fmla="*/ 15 w 941"/>
                <a:gd name="T49" fmla="*/ 14 h 877"/>
                <a:gd name="T50" fmla="*/ 16 w 941"/>
                <a:gd name="T51" fmla="*/ 15 h 877"/>
                <a:gd name="T52" fmla="*/ 16 w 941"/>
                <a:gd name="T53" fmla="*/ 16 h 877"/>
                <a:gd name="T54" fmla="*/ 17 w 941"/>
                <a:gd name="T55" fmla="*/ 16 h 877"/>
                <a:gd name="T56" fmla="*/ 18 w 941"/>
                <a:gd name="T57" fmla="*/ 18 h 877"/>
                <a:gd name="T58" fmla="*/ 19 w 941"/>
                <a:gd name="T59" fmla="*/ 18 h 877"/>
                <a:gd name="T60" fmla="*/ 20 w 941"/>
                <a:gd name="T61" fmla="*/ 17 h 877"/>
                <a:gd name="T62" fmla="*/ 21 w 941"/>
                <a:gd name="T63" fmla="*/ 17 h 877"/>
                <a:gd name="T64" fmla="*/ 22 w 941"/>
                <a:gd name="T65" fmla="*/ 17 h 877"/>
                <a:gd name="T66" fmla="*/ 24 w 941"/>
                <a:gd name="T67" fmla="*/ 17 h 877"/>
                <a:gd name="T68" fmla="*/ 24 w 941"/>
                <a:gd name="T69" fmla="*/ 18 h 877"/>
                <a:gd name="T70" fmla="*/ 24 w 941"/>
                <a:gd name="T71" fmla="*/ 17 h 877"/>
                <a:gd name="T72" fmla="*/ 26 w 941"/>
                <a:gd name="T73" fmla="*/ 17 h 877"/>
                <a:gd name="T74" fmla="*/ 26 w 941"/>
                <a:gd name="T75" fmla="*/ 17 h 877"/>
                <a:gd name="T76" fmla="*/ 29 w 941"/>
                <a:gd name="T77" fmla="*/ 16 h 877"/>
                <a:gd name="T78" fmla="*/ 29 w 941"/>
                <a:gd name="T79" fmla="*/ 13 h 877"/>
                <a:gd name="T80" fmla="*/ 29 w 941"/>
                <a:gd name="T81" fmla="*/ 12 h 877"/>
                <a:gd name="T82" fmla="*/ 28 w 941"/>
                <a:gd name="T83" fmla="*/ 11 h 877"/>
                <a:gd name="T84" fmla="*/ 27 w 941"/>
                <a:gd name="T85" fmla="*/ 10 h 877"/>
                <a:gd name="T86" fmla="*/ 28 w 941"/>
                <a:gd name="T87" fmla="*/ 9 h 877"/>
                <a:gd name="T88" fmla="*/ 27 w 941"/>
                <a:gd name="T89" fmla="*/ 9 h 877"/>
                <a:gd name="T90" fmla="*/ 25 w 941"/>
                <a:gd name="T91" fmla="*/ 8 h 877"/>
                <a:gd name="T92" fmla="*/ 27 w 941"/>
                <a:gd name="T93" fmla="*/ 7 h 877"/>
                <a:gd name="T94" fmla="*/ 27 w 941"/>
                <a:gd name="T95" fmla="*/ 8 h 877"/>
                <a:gd name="T96" fmla="*/ 29 w 941"/>
                <a:gd name="T97" fmla="*/ 8 h 877"/>
                <a:gd name="T98" fmla="*/ 30 w 941"/>
                <a:gd name="T99" fmla="*/ 6 h 877"/>
                <a:gd name="T100" fmla="*/ 32 w 941"/>
                <a:gd name="T101" fmla="*/ 6 h 877"/>
                <a:gd name="T102" fmla="*/ 32 w 941"/>
                <a:gd name="T103" fmla="*/ 4 h 877"/>
                <a:gd name="T104" fmla="*/ 31 w 941"/>
                <a:gd name="T105" fmla="*/ 3 h 877"/>
                <a:gd name="T106" fmla="*/ 30 w 941"/>
                <a:gd name="T107" fmla="*/ 3 h 877"/>
                <a:gd name="T108" fmla="*/ 28 w 941"/>
                <a:gd name="T109" fmla="*/ 2 h 877"/>
                <a:gd name="T110" fmla="*/ 25 w 941"/>
                <a:gd name="T111" fmla="*/ 1 h 877"/>
                <a:gd name="T112" fmla="*/ 23 w 941"/>
                <a:gd name="T113" fmla="*/ 0 h 877"/>
                <a:gd name="T114" fmla="*/ 23 w 941"/>
                <a:gd name="T115" fmla="*/ 1 h 877"/>
                <a:gd name="T116" fmla="*/ 22 w 941"/>
                <a:gd name="T117" fmla="*/ 3 h 877"/>
                <a:gd name="T118" fmla="*/ 21 w 941"/>
                <a:gd name="T119" fmla="*/ 3 h 877"/>
                <a:gd name="T120" fmla="*/ 23 w 941"/>
                <a:gd name="T121" fmla="*/ 3 h 8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41" h="877">
                  <a:moveTo>
                    <a:pt x="701" y="200"/>
                  </a:moveTo>
                  <a:lnTo>
                    <a:pt x="671" y="215"/>
                  </a:lnTo>
                  <a:lnTo>
                    <a:pt x="657" y="246"/>
                  </a:lnTo>
                  <a:lnTo>
                    <a:pt x="627" y="261"/>
                  </a:lnTo>
                  <a:lnTo>
                    <a:pt x="612" y="261"/>
                  </a:lnTo>
                  <a:lnTo>
                    <a:pt x="582" y="292"/>
                  </a:lnTo>
                  <a:lnTo>
                    <a:pt x="597" y="307"/>
                  </a:lnTo>
                  <a:lnTo>
                    <a:pt x="582" y="338"/>
                  </a:lnTo>
                  <a:lnTo>
                    <a:pt x="537" y="353"/>
                  </a:lnTo>
                  <a:lnTo>
                    <a:pt x="522" y="369"/>
                  </a:lnTo>
                  <a:lnTo>
                    <a:pt x="448" y="369"/>
                  </a:lnTo>
                  <a:lnTo>
                    <a:pt x="433" y="353"/>
                  </a:lnTo>
                  <a:lnTo>
                    <a:pt x="418" y="338"/>
                  </a:lnTo>
                  <a:lnTo>
                    <a:pt x="358" y="369"/>
                  </a:lnTo>
                  <a:lnTo>
                    <a:pt x="343" y="338"/>
                  </a:lnTo>
                  <a:lnTo>
                    <a:pt x="254" y="307"/>
                  </a:lnTo>
                  <a:lnTo>
                    <a:pt x="254" y="292"/>
                  </a:lnTo>
                  <a:lnTo>
                    <a:pt x="239" y="261"/>
                  </a:lnTo>
                  <a:lnTo>
                    <a:pt x="209" y="261"/>
                  </a:lnTo>
                  <a:lnTo>
                    <a:pt x="194" y="246"/>
                  </a:lnTo>
                  <a:lnTo>
                    <a:pt x="179" y="231"/>
                  </a:lnTo>
                  <a:lnTo>
                    <a:pt x="164" y="292"/>
                  </a:lnTo>
                  <a:lnTo>
                    <a:pt x="104" y="292"/>
                  </a:lnTo>
                  <a:lnTo>
                    <a:pt x="119" y="323"/>
                  </a:lnTo>
                  <a:lnTo>
                    <a:pt x="90" y="338"/>
                  </a:lnTo>
                  <a:lnTo>
                    <a:pt x="104" y="369"/>
                  </a:lnTo>
                  <a:lnTo>
                    <a:pt x="90" y="430"/>
                  </a:lnTo>
                  <a:lnTo>
                    <a:pt x="45" y="461"/>
                  </a:lnTo>
                  <a:lnTo>
                    <a:pt x="30" y="446"/>
                  </a:lnTo>
                  <a:lnTo>
                    <a:pt x="0" y="476"/>
                  </a:lnTo>
                  <a:lnTo>
                    <a:pt x="15" y="492"/>
                  </a:lnTo>
                  <a:lnTo>
                    <a:pt x="30" y="523"/>
                  </a:lnTo>
                  <a:lnTo>
                    <a:pt x="75" y="553"/>
                  </a:lnTo>
                  <a:lnTo>
                    <a:pt x="119" y="584"/>
                  </a:lnTo>
                  <a:lnTo>
                    <a:pt x="119" y="630"/>
                  </a:lnTo>
                  <a:lnTo>
                    <a:pt x="134" y="676"/>
                  </a:lnTo>
                  <a:lnTo>
                    <a:pt x="164" y="692"/>
                  </a:lnTo>
                  <a:lnTo>
                    <a:pt x="194" y="692"/>
                  </a:lnTo>
                  <a:lnTo>
                    <a:pt x="209" y="707"/>
                  </a:lnTo>
                  <a:lnTo>
                    <a:pt x="254" y="722"/>
                  </a:lnTo>
                  <a:lnTo>
                    <a:pt x="298" y="738"/>
                  </a:lnTo>
                  <a:lnTo>
                    <a:pt x="298" y="722"/>
                  </a:lnTo>
                  <a:lnTo>
                    <a:pt x="313" y="738"/>
                  </a:lnTo>
                  <a:lnTo>
                    <a:pt x="328" y="738"/>
                  </a:lnTo>
                  <a:lnTo>
                    <a:pt x="358" y="722"/>
                  </a:lnTo>
                  <a:lnTo>
                    <a:pt x="403" y="692"/>
                  </a:lnTo>
                  <a:lnTo>
                    <a:pt x="418" y="707"/>
                  </a:lnTo>
                  <a:lnTo>
                    <a:pt x="433" y="692"/>
                  </a:lnTo>
                  <a:lnTo>
                    <a:pt x="448" y="692"/>
                  </a:lnTo>
                  <a:lnTo>
                    <a:pt x="448" y="707"/>
                  </a:lnTo>
                  <a:lnTo>
                    <a:pt x="477" y="707"/>
                  </a:lnTo>
                  <a:lnTo>
                    <a:pt x="477" y="722"/>
                  </a:lnTo>
                  <a:lnTo>
                    <a:pt x="492" y="768"/>
                  </a:lnTo>
                  <a:lnTo>
                    <a:pt x="477" y="784"/>
                  </a:lnTo>
                  <a:lnTo>
                    <a:pt x="477" y="815"/>
                  </a:lnTo>
                  <a:lnTo>
                    <a:pt x="492" y="799"/>
                  </a:lnTo>
                  <a:lnTo>
                    <a:pt x="507" y="861"/>
                  </a:lnTo>
                  <a:lnTo>
                    <a:pt x="537" y="861"/>
                  </a:lnTo>
                  <a:lnTo>
                    <a:pt x="552" y="876"/>
                  </a:lnTo>
                  <a:lnTo>
                    <a:pt x="567" y="861"/>
                  </a:lnTo>
                  <a:lnTo>
                    <a:pt x="567" y="845"/>
                  </a:lnTo>
                  <a:lnTo>
                    <a:pt x="582" y="830"/>
                  </a:lnTo>
                  <a:lnTo>
                    <a:pt x="597" y="830"/>
                  </a:lnTo>
                  <a:lnTo>
                    <a:pt x="627" y="815"/>
                  </a:lnTo>
                  <a:lnTo>
                    <a:pt x="642" y="830"/>
                  </a:lnTo>
                  <a:lnTo>
                    <a:pt x="642" y="845"/>
                  </a:lnTo>
                  <a:lnTo>
                    <a:pt x="671" y="861"/>
                  </a:lnTo>
                  <a:lnTo>
                    <a:pt x="701" y="845"/>
                  </a:lnTo>
                  <a:lnTo>
                    <a:pt x="701" y="861"/>
                  </a:lnTo>
                  <a:lnTo>
                    <a:pt x="716" y="876"/>
                  </a:lnTo>
                  <a:lnTo>
                    <a:pt x="716" y="861"/>
                  </a:lnTo>
                  <a:lnTo>
                    <a:pt x="716" y="845"/>
                  </a:lnTo>
                  <a:lnTo>
                    <a:pt x="761" y="830"/>
                  </a:lnTo>
                  <a:lnTo>
                    <a:pt x="761" y="815"/>
                  </a:lnTo>
                  <a:lnTo>
                    <a:pt x="776" y="830"/>
                  </a:lnTo>
                  <a:lnTo>
                    <a:pt x="776" y="815"/>
                  </a:lnTo>
                  <a:lnTo>
                    <a:pt x="806" y="815"/>
                  </a:lnTo>
                  <a:lnTo>
                    <a:pt x="850" y="753"/>
                  </a:lnTo>
                  <a:lnTo>
                    <a:pt x="880" y="645"/>
                  </a:lnTo>
                  <a:lnTo>
                    <a:pt x="865" y="630"/>
                  </a:lnTo>
                  <a:lnTo>
                    <a:pt x="850" y="615"/>
                  </a:lnTo>
                  <a:lnTo>
                    <a:pt x="865" y="599"/>
                  </a:lnTo>
                  <a:lnTo>
                    <a:pt x="865" y="584"/>
                  </a:lnTo>
                  <a:lnTo>
                    <a:pt x="836" y="538"/>
                  </a:lnTo>
                  <a:lnTo>
                    <a:pt x="806" y="523"/>
                  </a:lnTo>
                  <a:lnTo>
                    <a:pt x="806" y="492"/>
                  </a:lnTo>
                  <a:lnTo>
                    <a:pt x="821" y="461"/>
                  </a:lnTo>
                  <a:lnTo>
                    <a:pt x="836" y="461"/>
                  </a:lnTo>
                  <a:lnTo>
                    <a:pt x="836" y="446"/>
                  </a:lnTo>
                  <a:lnTo>
                    <a:pt x="806" y="430"/>
                  </a:lnTo>
                  <a:lnTo>
                    <a:pt x="791" y="461"/>
                  </a:lnTo>
                  <a:lnTo>
                    <a:pt x="746" y="415"/>
                  </a:lnTo>
                  <a:lnTo>
                    <a:pt x="761" y="400"/>
                  </a:lnTo>
                  <a:lnTo>
                    <a:pt x="806" y="353"/>
                  </a:lnTo>
                  <a:lnTo>
                    <a:pt x="821" y="369"/>
                  </a:lnTo>
                  <a:lnTo>
                    <a:pt x="806" y="400"/>
                  </a:lnTo>
                  <a:lnTo>
                    <a:pt x="821" y="384"/>
                  </a:lnTo>
                  <a:lnTo>
                    <a:pt x="865" y="369"/>
                  </a:lnTo>
                  <a:lnTo>
                    <a:pt x="865" y="323"/>
                  </a:lnTo>
                  <a:lnTo>
                    <a:pt x="895" y="323"/>
                  </a:lnTo>
                  <a:lnTo>
                    <a:pt x="910" y="277"/>
                  </a:lnTo>
                  <a:lnTo>
                    <a:pt x="940" y="277"/>
                  </a:lnTo>
                  <a:lnTo>
                    <a:pt x="910" y="215"/>
                  </a:lnTo>
                  <a:lnTo>
                    <a:pt x="940" y="200"/>
                  </a:lnTo>
                  <a:lnTo>
                    <a:pt x="940" y="123"/>
                  </a:lnTo>
                  <a:lnTo>
                    <a:pt x="910" y="123"/>
                  </a:lnTo>
                  <a:lnTo>
                    <a:pt x="895" y="138"/>
                  </a:lnTo>
                  <a:lnTo>
                    <a:pt x="880" y="138"/>
                  </a:lnTo>
                  <a:lnTo>
                    <a:pt x="821" y="92"/>
                  </a:lnTo>
                  <a:lnTo>
                    <a:pt x="821" y="108"/>
                  </a:lnTo>
                  <a:lnTo>
                    <a:pt x="791" y="77"/>
                  </a:lnTo>
                  <a:lnTo>
                    <a:pt x="746" y="31"/>
                  </a:lnTo>
                  <a:lnTo>
                    <a:pt x="701" y="0"/>
                  </a:lnTo>
                  <a:lnTo>
                    <a:pt x="671" y="0"/>
                  </a:lnTo>
                  <a:lnTo>
                    <a:pt x="657" y="46"/>
                  </a:lnTo>
                  <a:lnTo>
                    <a:pt x="671" y="46"/>
                  </a:lnTo>
                  <a:lnTo>
                    <a:pt x="671" y="77"/>
                  </a:lnTo>
                  <a:lnTo>
                    <a:pt x="657" y="123"/>
                  </a:lnTo>
                  <a:lnTo>
                    <a:pt x="642" y="138"/>
                  </a:lnTo>
                  <a:lnTo>
                    <a:pt x="627" y="138"/>
                  </a:lnTo>
                  <a:lnTo>
                    <a:pt x="642" y="169"/>
                  </a:lnTo>
                  <a:lnTo>
                    <a:pt x="671" y="169"/>
                  </a:lnTo>
                  <a:lnTo>
                    <a:pt x="701" y="20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25" name="Freeform 282"/>
            <p:cNvSpPr>
              <a:spLocks/>
            </p:cNvSpPr>
            <p:nvPr/>
          </p:nvSpPr>
          <p:spPr bwMode="auto">
            <a:xfrm>
              <a:off x="1935" y="1704"/>
              <a:ext cx="20" cy="11"/>
            </a:xfrm>
            <a:custGeom>
              <a:avLst/>
              <a:gdLst>
                <a:gd name="T0" fmla="*/ 2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1 w 46"/>
                <a:gd name="T7" fmla="*/ 0 h 32"/>
                <a:gd name="T8" fmla="*/ 2 w 46"/>
                <a:gd name="T9" fmla="*/ 0 h 32"/>
                <a:gd name="T10" fmla="*/ 2 w 46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2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31"/>
                  </a:lnTo>
                  <a:lnTo>
                    <a:pt x="45" y="16"/>
                  </a:lnTo>
                  <a:lnTo>
                    <a:pt x="45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26" name="Line 283"/>
            <p:cNvSpPr>
              <a:spLocks noChangeShapeType="1"/>
            </p:cNvSpPr>
            <p:nvPr/>
          </p:nvSpPr>
          <p:spPr bwMode="auto">
            <a:xfrm>
              <a:off x="1659" y="1605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27" name="Line 284"/>
            <p:cNvSpPr>
              <a:spLocks noChangeShapeType="1"/>
            </p:cNvSpPr>
            <p:nvPr/>
          </p:nvSpPr>
          <p:spPr bwMode="auto">
            <a:xfrm>
              <a:off x="1794" y="1640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28" name="Line 285"/>
            <p:cNvSpPr>
              <a:spLocks noChangeShapeType="1"/>
            </p:cNvSpPr>
            <p:nvPr/>
          </p:nvSpPr>
          <p:spPr bwMode="auto">
            <a:xfrm flipV="1">
              <a:off x="1807" y="1634"/>
              <a:ext cx="0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29" name="Line 286"/>
            <p:cNvSpPr>
              <a:spLocks noChangeShapeType="1"/>
            </p:cNvSpPr>
            <p:nvPr/>
          </p:nvSpPr>
          <p:spPr bwMode="auto">
            <a:xfrm>
              <a:off x="1813" y="1634"/>
              <a:ext cx="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30" name="Line 287"/>
            <p:cNvSpPr>
              <a:spLocks noChangeShapeType="1"/>
            </p:cNvSpPr>
            <p:nvPr/>
          </p:nvSpPr>
          <p:spPr bwMode="auto">
            <a:xfrm>
              <a:off x="1813" y="1634"/>
              <a:ext cx="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31" name="Line 288"/>
            <p:cNvSpPr>
              <a:spLocks noChangeShapeType="1"/>
            </p:cNvSpPr>
            <p:nvPr/>
          </p:nvSpPr>
          <p:spPr bwMode="auto">
            <a:xfrm>
              <a:off x="1821" y="1634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32" name="Line 289"/>
            <p:cNvSpPr>
              <a:spLocks noChangeShapeType="1"/>
            </p:cNvSpPr>
            <p:nvPr/>
          </p:nvSpPr>
          <p:spPr bwMode="auto">
            <a:xfrm flipV="1">
              <a:off x="1826" y="1628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33" name="Line 290"/>
            <p:cNvSpPr>
              <a:spLocks noChangeShapeType="1"/>
            </p:cNvSpPr>
            <p:nvPr/>
          </p:nvSpPr>
          <p:spPr bwMode="auto">
            <a:xfrm>
              <a:off x="1826" y="1628"/>
              <a:ext cx="6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34" name="Line 291"/>
            <p:cNvSpPr>
              <a:spLocks noChangeShapeType="1"/>
            </p:cNvSpPr>
            <p:nvPr/>
          </p:nvSpPr>
          <p:spPr bwMode="auto">
            <a:xfrm>
              <a:off x="1832" y="1634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35" name="Line 292"/>
            <p:cNvSpPr>
              <a:spLocks noChangeShapeType="1"/>
            </p:cNvSpPr>
            <p:nvPr/>
          </p:nvSpPr>
          <p:spPr bwMode="auto">
            <a:xfrm>
              <a:off x="1665" y="1605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36" name="Line 293"/>
            <p:cNvSpPr>
              <a:spLocks noChangeShapeType="1"/>
            </p:cNvSpPr>
            <p:nvPr/>
          </p:nvSpPr>
          <p:spPr bwMode="auto">
            <a:xfrm>
              <a:off x="1672" y="1600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37" name="Line 294"/>
            <p:cNvSpPr>
              <a:spLocks noChangeShapeType="1"/>
            </p:cNvSpPr>
            <p:nvPr/>
          </p:nvSpPr>
          <p:spPr bwMode="auto">
            <a:xfrm>
              <a:off x="1679" y="1600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38" name="Line 295"/>
            <p:cNvSpPr>
              <a:spLocks noChangeShapeType="1"/>
            </p:cNvSpPr>
            <p:nvPr/>
          </p:nvSpPr>
          <p:spPr bwMode="auto">
            <a:xfrm>
              <a:off x="1685" y="1605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39" name="Freeform 296"/>
            <p:cNvSpPr>
              <a:spLocks/>
            </p:cNvSpPr>
            <p:nvPr/>
          </p:nvSpPr>
          <p:spPr bwMode="auto">
            <a:xfrm>
              <a:off x="1890" y="1674"/>
              <a:ext cx="58" cy="129"/>
            </a:xfrm>
            <a:custGeom>
              <a:avLst/>
              <a:gdLst>
                <a:gd name="T0" fmla="*/ 0 w 135"/>
                <a:gd name="T1" fmla="*/ 0 h 340"/>
                <a:gd name="T2" fmla="*/ 0 w 135"/>
                <a:gd name="T3" fmla="*/ 1 h 340"/>
                <a:gd name="T4" fmla="*/ 0 w 135"/>
                <a:gd name="T5" fmla="*/ 1 h 340"/>
                <a:gd name="T6" fmla="*/ 1 w 135"/>
                <a:gd name="T7" fmla="*/ 2 h 340"/>
                <a:gd name="T8" fmla="*/ 1 w 135"/>
                <a:gd name="T9" fmla="*/ 2 h 340"/>
                <a:gd name="T10" fmla="*/ 3 w 135"/>
                <a:gd name="T11" fmla="*/ 3 h 340"/>
                <a:gd name="T12" fmla="*/ 3 w 135"/>
                <a:gd name="T13" fmla="*/ 3 h 340"/>
                <a:gd name="T14" fmla="*/ 3 w 135"/>
                <a:gd name="T15" fmla="*/ 4 h 340"/>
                <a:gd name="T16" fmla="*/ 3 w 135"/>
                <a:gd name="T17" fmla="*/ 5 h 340"/>
                <a:gd name="T18" fmla="*/ 3 w 135"/>
                <a:gd name="T19" fmla="*/ 5 h 340"/>
                <a:gd name="T20" fmla="*/ 3 w 135"/>
                <a:gd name="T21" fmla="*/ 5 h 340"/>
                <a:gd name="T22" fmla="*/ 3 w 135"/>
                <a:gd name="T23" fmla="*/ 5 h 340"/>
                <a:gd name="T24" fmla="*/ 1 w 135"/>
                <a:gd name="T25" fmla="*/ 6 h 340"/>
                <a:gd name="T26" fmla="*/ 2 w 135"/>
                <a:gd name="T27" fmla="*/ 6 h 340"/>
                <a:gd name="T28" fmla="*/ 1 w 135"/>
                <a:gd name="T29" fmla="*/ 6 h 340"/>
                <a:gd name="T30" fmla="*/ 2 w 135"/>
                <a:gd name="T31" fmla="*/ 7 h 340"/>
                <a:gd name="T32" fmla="*/ 3 w 135"/>
                <a:gd name="T33" fmla="*/ 7 h 340"/>
                <a:gd name="T34" fmla="*/ 3 w 135"/>
                <a:gd name="T35" fmla="*/ 6 h 340"/>
                <a:gd name="T36" fmla="*/ 4 w 135"/>
                <a:gd name="T37" fmla="*/ 5 h 340"/>
                <a:gd name="T38" fmla="*/ 5 w 135"/>
                <a:gd name="T39" fmla="*/ 5 h 340"/>
                <a:gd name="T40" fmla="*/ 4 w 135"/>
                <a:gd name="T41" fmla="*/ 4 h 340"/>
                <a:gd name="T42" fmla="*/ 3 w 135"/>
                <a:gd name="T43" fmla="*/ 3 h 340"/>
                <a:gd name="T44" fmla="*/ 2 w 135"/>
                <a:gd name="T45" fmla="*/ 2 h 340"/>
                <a:gd name="T46" fmla="*/ 1 w 135"/>
                <a:gd name="T47" fmla="*/ 2 h 340"/>
                <a:gd name="T48" fmla="*/ 3 w 135"/>
                <a:gd name="T49" fmla="*/ 1 h 340"/>
                <a:gd name="T50" fmla="*/ 3 w 135"/>
                <a:gd name="T51" fmla="*/ 1 h 340"/>
                <a:gd name="T52" fmla="*/ 2 w 135"/>
                <a:gd name="T53" fmla="*/ 1 h 340"/>
                <a:gd name="T54" fmla="*/ 2 w 135"/>
                <a:gd name="T55" fmla="*/ 0 h 340"/>
                <a:gd name="T56" fmla="*/ 1 w 135"/>
                <a:gd name="T57" fmla="*/ 0 h 340"/>
                <a:gd name="T58" fmla="*/ 0 w 135"/>
                <a:gd name="T59" fmla="*/ 0 h 340"/>
                <a:gd name="T60" fmla="*/ 0 w 135"/>
                <a:gd name="T61" fmla="*/ 0 h 3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5" h="340">
                  <a:moveTo>
                    <a:pt x="0" y="15"/>
                  </a:moveTo>
                  <a:lnTo>
                    <a:pt x="0" y="46"/>
                  </a:lnTo>
                  <a:lnTo>
                    <a:pt x="15" y="46"/>
                  </a:lnTo>
                  <a:lnTo>
                    <a:pt x="30" y="77"/>
                  </a:lnTo>
                  <a:lnTo>
                    <a:pt x="45" y="108"/>
                  </a:lnTo>
                  <a:lnTo>
                    <a:pt x="74" y="154"/>
                  </a:lnTo>
                  <a:lnTo>
                    <a:pt x="89" y="170"/>
                  </a:lnTo>
                  <a:lnTo>
                    <a:pt x="89" y="200"/>
                  </a:lnTo>
                  <a:lnTo>
                    <a:pt x="89" y="247"/>
                  </a:lnTo>
                  <a:lnTo>
                    <a:pt x="89" y="262"/>
                  </a:lnTo>
                  <a:lnTo>
                    <a:pt x="74" y="247"/>
                  </a:lnTo>
                  <a:lnTo>
                    <a:pt x="74" y="262"/>
                  </a:lnTo>
                  <a:lnTo>
                    <a:pt x="45" y="293"/>
                  </a:lnTo>
                  <a:lnTo>
                    <a:pt x="60" y="293"/>
                  </a:lnTo>
                  <a:lnTo>
                    <a:pt x="45" y="308"/>
                  </a:lnTo>
                  <a:lnTo>
                    <a:pt x="60" y="339"/>
                  </a:lnTo>
                  <a:lnTo>
                    <a:pt x="74" y="339"/>
                  </a:lnTo>
                  <a:lnTo>
                    <a:pt x="89" y="293"/>
                  </a:lnTo>
                  <a:lnTo>
                    <a:pt x="119" y="262"/>
                  </a:lnTo>
                  <a:lnTo>
                    <a:pt x="134" y="231"/>
                  </a:lnTo>
                  <a:lnTo>
                    <a:pt x="119" y="185"/>
                  </a:lnTo>
                  <a:lnTo>
                    <a:pt x="104" y="154"/>
                  </a:lnTo>
                  <a:lnTo>
                    <a:pt x="60" y="108"/>
                  </a:lnTo>
                  <a:lnTo>
                    <a:pt x="45" y="77"/>
                  </a:lnTo>
                  <a:lnTo>
                    <a:pt x="74" y="62"/>
                  </a:lnTo>
                  <a:lnTo>
                    <a:pt x="89" y="46"/>
                  </a:lnTo>
                  <a:lnTo>
                    <a:pt x="60" y="31"/>
                  </a:lnTo>
                  <a:lnTo>
                    <a:pt x="60" y="15"/>
                  </a:lnTo>
                  <a:lnTo>
                    <a:pt x="45" y="0"/>
                  </a:lnTo>
                  <a:lnTo>
                    <a:pt x="15" y="15"/>
                  </a:lnTo>
                  <a:lnTo>
                    <a:pt x="0" y="15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40" name="Freeform 297"/>
            <p:cNvSpPr>
              <a:spLocks/>
            </p:cNvSpPr>
            <p:nvPr/>
          </p:nvSpPr>
          <p:spPr bwMode="auto">
            <a:xfrm>
              <a:off x="1896" y="1751"/>
              <a:ext cx="33" cy="35"/>
            </a:xfrm>
            <a:custGeom>
              <a:avLst/>
              <a:gdLst>
                <a:gd name="T0" fmla="*/ 0 w 75"/>
                <a:gd name="T1" fmla="*/ 1 h 93"/>
                <a:gd name="T2" fmla="*/ 0 w 75"/>
                <a:gd name="T3" fmla="*/ 1 h 93"/>
                <a:gd name="T4" fmla="*/ 0 w 75"/>
                <a:gd name="T5" fmla="*/ 2 h 93"/>
                <a:gd name="T6" fmla="*/ 1 w 75"/>
                <a:gd name="T7" fmla="*/ 2 h 93"/>
                <a:gd name="T8" fmla="*/ 2 w 75"/>
                <a:gd name="T9" fmla="*/ 1 h 93"/>
                <a:gd name="T10" fmla="*/ 2 w 75"/>
                <a:gd name="T11" fmla="*/ 1 h 93"/>
                <a:gd name="T12" fmla="*/ 3 w 75"/>
                <a:gd name="T13" fmla="*/ 1 h 93"/>
                <a:gd name="T14" fmla="*/ 3 w 75"/>
                <a:gd name="T15" fmla="*/ 1 h 93"/>
                <a:gd name="T16" fmla="*/ 3 w 75"/>
                <a:gd name="T17" fmla="*/ 0 h 93"/>
                <a:gd name="T18" fmla="*/ 2 w 75"/>
                <a:gd name="T19" fmla="*/ 0 h 93"/>
                <a:gd name="T20" fmla="*/ 2 w 75"/>
                <a:gd name="T21" fmla="*/ 0 h 93"/>
                <a:gd name="T22" fmla="*/ 0 w 75"/>
                <a:gd name="T23" fmla="*/ 0 h 93"/>
                <a:gd name="T24" fmla="*/ 0 w 75"/>
                <a:gd name="T25" fmla="*/ 1 h 93"/>
                <a:gd name="T26" fmla="*/ 0 w 75"/>
                <a:gd name="T27" fmla="*/ 1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93">
                  <a:moveTo>
                    <a:pt x="0" y="61"/>
                  </a:moveTo>
                  <a:lnTo>
                    <a:pt x="15" y="61"/>
                  </a:lnTo>
                  <a:lnTo>
                    <a:pt x="15" y="77"/>
                  </a:lnTo>
                  <a:lnTo>
                    <a:pt x="30" y="92"/>
                  </a:lnTo>
                  <a:lnTo>
                    <a:pt x="59" y="61"/>
                  </a:lnTo>
                  <a:lnTo>
                    <a:pt x="59" y="46"/>
                  </a:lnTo>
                  <a:lnTo>
                    <a:pt x="74" y="61"/>
                  </a:lnTo>
                  <a:lnTo>
                    <a:pt x="74" y="46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0" y="6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41" name="Freeform 298"/>
            <p:cNvSpPr>
              <a:spLocks/>
            </p:cNvSpPr>
            <p:nvPr/>
          </p:nvSpPr>
          <p:spPr bwMode="auto">
            <a:xfrm>
              <a:off x="1807" y="1634"/>
              <a:ext cx="65" cy="152"/>
            </a:xfrm>
            <a:custGeom>
              <a:avLst/>
              <a:gdLst>
                <a:gd name="T0" fmla="*/ 5 w 151"/>
                <a:gd name="T1" fmla="*/ 3 h 401"/>
                <a:gd name="T2" fmla="*/ 4 w 151"/>
                <a:gd name="T3" fmla="*/ 3 h 401"/>
                <a:gd name="T4" fmla="*/ 3 w 151"/>
                <a:gd name="T5" fmla="*/ 2 h 401"/>
                <a:gd name="T6" fmla="*/ 3 w 151"/>
                <a:gd name="T7" fmla="*/ 2 h 401"/>
                <a:gd name="T8" fmla="*/ 3 w 151"/>
                <a:gd name="T9" fmla="*/ 2 h 401"/>
                <a:gd name="T10" fmla="*/ 3 w 151"/>
                <a:gd name="T11" fmla="*/ 1 h 401"/>
                <a:gd name="T12" fmla="*/ 3 w 151"/>
                <a:gd name="T13" fmla="*/ 0 h 401"/>
                <a:gd name="T14" fmla="*/ 3 w 151"/>
                <a:gd name="T15" fmla="*/ 0 h 401"/>
                <a:gd name="T16" fmla="*/ 2 w 151"/>
                <a:gd name="T17" fmla="*/ 0 h 401"/>
                <a:gd name="T18" fmla="*/ 1 w 151"/>
                <a:gd name="T19" fmla="*/ 1 h 401"/>
                <a:gd name="T20" fmla="*/ 1 w 151"/>
                <a:gd name="T21" fmla="*/ 1 h 401"/>
                <a:gd name="T22" fmla="*/ 1 w 151"/>
                <a:gd name="T23" fmla="*/ 2 h 401"/>
                <a:gd name="T24" fmla="*/ 0 w 151"/>
                <a:gd name="T25" fmla="*/ 2 h 401"/>
                <a:gd name="T26" fmla="*/ 0 w 151"/>
                <a:gd name="T27" fmla="*/ 3 h 401"/>
                <a:gd name="T28" fmla="*/ 0 w 151"/>
                <a:gd name="T29" fmla="*/ 3 h 401"/>
                <a:gd name="T30" fmla="*/ 0 w 151"/>
                <a:gd name="T31" fmla="*/ 3 h 401"/>
                <a:gd name="T32" fmla="*/ 0 w 151"/>
                <a:gd name="T33" fmla="*/ 3 h 401"/>
                <a:gd name="T34" fmla="*/ 0 w 151"/>
                <a:gd name="T35" fmla="*/ 4 h 401"/>
                <a:gd name="T36" fmla="*/ 1 w 151"/>
                <a:gd name="T37" fmla="*/ 4 h 401"/>
                <a:gd name="T38" fmla="*/ 2 w 151"/>
                <a:gd name="T39" fmla="*/ 5 h 401"/>
                <a:gd name="T40" fmla="*/ 1 w 151"/>
                <a:gd name="T41" fmla="*/ 6 h 401"/>
                <a:gd name="T42" fmla="*/ 3 w 151"/>
                <a:gd name="T43" fmla="*/ 6 h 401"/>
                <a:gd name="T44" fmla="*/ 3 w 151"/>
                <a:gd name="T45" fmla="*/ 5 h 401"/>
                <a:gd name="T46" fmla="*/ 4 w 151"/>
                <a:gd name="T47" fmla="*/ 6 h 401"/>
                <a:gd name="T48" fmla="*/ 4 w 151"/>
                <a:gd name="T49" fmla="*/ 6 h 401"/>
                <a:gd name="T50" fmla="*/ 5 w 151"/>
                <a:gd name="T51" fmla="*/ 8 h 401"/>
                <a:gd name="T52" fmla="*/ 5 w 151"/>
                <a:gd name="T53" fmla="*/ 8 h 401"/>
                <a:gd name="T54" fmla="*/ 5 w 151"/>
                <a:gd name="T55" fmla="*/ 8 h 401"/>
                <a:gd name="T56" fmla="*/ 5 w 151"/>
                <a:gd name="T57" fmla="*/ 6 h 401"/>
                <a:gd name="T58" fmla="*/ 5 w 151"/>
                <a:gd name="T59" fmla="*/ 5 h 401"/>
                <a:gd name="T60" fmla="*/ 3 w 151"/>
                <a:gd name="T61" fmla="*/ 5 h 401"/>
                <a:gd name="T62" fmla="*/ 4 w 151"/>
                <a:gd name="T63" fmla="*/ 4 h 401"/>
                <a:gd name="T64" fmla="*/ 5 w 151"/>
                <a:gd name="T65" fmla="*/ 4 h 401"/>
                <a:gd name="T66" fmla="*/ 5 w 151"/>
                <a:gd name="T67" fmla="*/ 3 h 4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1" h="401">
                  <a:moveTo>
                    <a:pt x="150" y="154"/>
                  </a:moveTo>
                  <a:lnTo>
                    <a:pt x="120" y="154"/>
                  </a:lnTo>
                  <a:lnTo>
                    <a:pt x="105" y="92"/>
                  </a:lnTo>
                  <a:lnTo>
                    <a:pt x="90" y="108"/>
                  </a:lnTo>
                  <a:lnTo>
                    <a:pt x="90" y="77"/>
                  </a:lnTo>
                  <a:lnTo>
                    <a:pt x="105" y="62"/>
                  </a:lnTo>
                  <a:lnTo>
                    <a:pt x="90" y="15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45" y="46"/>
                  </a:lnTo>
                  <a:lnTo>
                    <a:pt x="30" y="62"/>
                  </a:lnTo>
                  <a:lnTo>
                    <a:pt x="30" y="108"/>
                  </a:lnTo>
                  <a:lnTo>
                    <a:pt x="15" y="108"/>
                  </a:lnTo>
                  <a:lnTo>
                    <a:pt x="15" y="154"/>
                  </a:lnTo>
                  <a:lnTo>
                    <a:pt x="0" y="154"/>
                  </a:lnTo>
                  <a:lnTo>
                    <a:pt x="15" y="169"/>
                  </a:lnTo>
                  <a:lnTo>
                    <a:pt x="0" y="169"/>
                  </a:lnTo>
                  <a:lnTo>
                    <a:pt x="15" y="200"/>
                  </a:lnTo>
                  <a:lnTo>
                    <a:pt x="30" y="200"/>
                  </a:lnTo>
                  <a:lnTo>
                    <a:pt x="60" y="246"/>
                  </a:lnTo>
                  <a:lnTo>
                    <a:pt x="45" y="277"/>
                  </a:lnTo>
                  <a:lnTo>
                    <a:pt x="75" y="277"/>
                  </a:lnTo>
                  <a:lnTo>
                    <a:pt x="90" y="262"/>
                  </a:lnTo>
                  <a:lnTo>
                    <a:pt x="120" y="308"/>
                  </a:lnTo>
                  <a:lnTo>
                    <a:pt x="120" y="323"/>
                  </a:lnTo>
                  <a:lnTo>
                    <a:pt x="135" y="369"/>
                  </a:lnTo>
                  <a:lnTo>
                    <a:pt x="135" y="400"/>
                  </a:lnTo>
                  <a:lnTo>
                    <a:pt x="150" y="369"/>
                  </a:lnTo>
                  <a:lnTo>
                    <a:pt x="135" y="292"/>
                  </a:lnTo>
                  <a:lnTo>
                    <a:pt x="135" y="262"/>
                  </a:lnTo>
                  <a:lnTo>
                    <a:pt x="105" y="215"/>
                  </a:lnTo>
                  <a:lnTo>
                    <a:pt x="120" y="185"/>
                  </a:lnTo>
                  <a:lnTo>
                    <a:pt x="150" y="185"/>
                  </a:lnTo>
                  <a:lnTo>
                    <a:pt x="150" y="154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42" name="Freeform 299"/>
            <p:cNvSpPr>
              <a:spLocks/>
            </p:cNvSpPr>
            <p:nvPr/>
          </p:nvSpPr>
          <p:spPr bwMode="auto">
            <a:xfrm>
              <a:off x="1872" y="1680"/>
              <a:ext cx="57" cy="71"/>
            </a:xfrm>
            <a:custGeom>
              <a:avLst/>
              <a:gdLst>
                <a:gd name="T0" fmla="*/ 0 w 134"/>
                <a:gd name="T1" fmla="*/ 1 h 186"/>
                <a:gd name="T2" fmla="*/ 0 w 134"/>
                <a:gd name="T3" fmla="*/ 1 h 186"/>
                <a:gd name="T4" fmla="*/ 0 w 134"/>
                <a:gd name="T5" fmla="*/ 2 h 186"/>
                <a:gd name="T6" fmla="*/ 0 w 134"/>
                <a:gd name="T7" fmla="*/ 2 h 186"/>
                <a:gd name="T8" fmla="*/ 1 w 134"/>
                <a:gd name="T9" fmla="*/ 2 h 186"/>
                <a:gd name="T10" fmla="*/ 1 w 134"/>
                <a:gd name="T11" fmla="*/ 3 h 186"/>
                <a:gd name="T12" fmla="*/ 2 w 134"/>
                <a:gd name="T13" fmla="*/ 2 h 186"/>
                <a:gd name="T14" fmla="*/ 3 w 134"/>
                <a:gd name="T15" fmla="*/ 3 h 186"/>
                <a:gd name="T16" fmla="*/ 3 w 134"/>
                <a:gd name="T17" fmla="*/ 3 h 186"/>
                <a:gd name="T18" fmla="*/ 3 w 134"/>
                <a:gd name="T19" fmla="*/ 4 h 186"/>
                <a:gd name="T20" fmla="*/ 4 w 134"/>
                <a:gd name="T21" fmla="*/ 4 h 186"/>
                <a:gd name="T22" fmla="*/ 4 w 134"/>
                <a:gd name="T23" fmla="*/ 4 h 186"/>
                <a:gd name="T24" fmla="*/ 4 w 134"/>
                <a:gd name="T25" fmla="*/ 3 h 186"/>
                <a:gd name="T26" fmla="*/ 4 w 134"/>
                <a:gd name="T27" fmla="*/ 3 h 186"/>
                <a:gd name="T28" fmla="*/ 3 w 134"/>
                <a:gd name="T29" fmla="*/ 2 h 186"/>
                <a:gd name="T30" fmla="*/ 3 w 134"/>
                <a:gd name="T31" fmla="*/ 1 h 186"/>
                <a:gd name="T32" fmla="*/ 2 w 134"/>
                <a:gd name="T33" fmla="*/ 1 h 186"/>
                <a:gd name="T34" fmla="*/ 1 w 134"/>
                <a:gd name="T35" fmla="*/ 1 h 186"/>
                <a:gd name="T36" fmla="*/ 1 w 134"/>
                <a:gd name="T37" fmla="*/ 0 h 186"/>
                <a:gd name="T38" fmla="*/ 1 w 134"/>
                <a:gd name="T39" fmla="*/ 0 h 186"/>
                <a:gd name="T40" fmla="*/ 1 w 134"/>
                <a:gd name="T41" fmla="*/ 1 h 186"/>
                <a:gd name="T42" fmla="*/ 0 w 134"/>
                <a:gd name="T43" fmla="*/ 1 h 186"/>
                <a:gd name="T44" fmla="*/ 0 w 134"/>
                <a:gd name="T45" fmla="*/ 1 h 1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4" h="186">
                  <a:moveTo>
                    <a:pt x="0" y="31"/>
                  </a:moveTo>
                  <a:lnTo>
                    <a:pt x="0" y="62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30" y="108"/>
                  </a:lnTo>
                  <a:lnTo>
                    <a:pt x="44" y="123"/>
                  </a:lnTo>
                  <a:lnTo>
                    <a:pt x="59" y="108"/>
                  </a:lnTo>
                  <a:lnTo>
                    <a:pt x="74" y="123"/>
                  </a:lnTo>
                  <a:lnTo>
                    <a:pt x="89" y="139"/>
                  </a:lnTo>
                  <a:lnTo>
                    <a:pt x="103" y="170"/>
                  </a:lnTo>
                  <a:lnTo>
                    <a:pt x="118" y="185"/>
                  </a:lnTo>
                  <a:lnTo>
                    <a:pt x="133" y="185"/>
                  </a:lnTo>
                  <a:lnTo>
                    <a:pt x="133" y="154"/>
                  </a:lnTo>
                  <a:lnTo>
                    <a:pt x="118" y="139"/>
                  </a:lnTo>
                  <a:lnTo>
                    <a:pt x="89" y="93"/>
                  </a:lnTo>
                  <a:lnTo>
                    <a:pt x="74" y="62"/>
                  </a:lnTo>
                  <a:lnTo>
                    <a:pt x="59" y="31"/>
                  </a:lnTo>
                  <a:lnTo>
                    <a:pt x="44" y="31"/>
                  </a:lnTo>
                  <a:lnTo>
                    <a:pt x="44" y="0"/>
                  </a:lnTo>
                  <a:lnTo>
                    <a:pt x="30" y="15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3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43" name="Oval 300"/>
            <p:cNvSpPr>
              <a:spLocks noChangeArrowheads="1"/>
            </p:cNvSpPr>
            <p:nvPr/>
          </p:nvSpPr>
          <p:spPr bwMode="auto">
            <a:xfrm>
              <a:off x="1986" y="1668"/>
              <a:ext cx="1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444" name="Oval 301"/>
            <p:cNvSpPr>
              <a:spLocks noChangeArrowheads="1"/>
            </p:cNvSpPr>
            <p:nvPr/>
          </p:nvSpPr>
          <p:spPr bwMode="auto">
            <a:xfrm>
              <a:off x="1974" y="1668"/>
              <a:ext cx="5" cy="6"/>
            </a:xfrm>
            <a:prstGeom prst="ellipse">
              <a:avLst/>
            </a:prstGeom>
            <a:solidFill>
              <a:srgbClr val="FF004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445" name="Freeform 302"/>
            <p:cNvSpPr>
              <a:spLocks/>
            </p:cNvSpPr>
            <p:nvPr/>
          </p:nvSpPr>
          <p:spPr bwMode="auto">
            <a:xfrm>
              <a:off x="1813" y="1367"/>
              <a:ext cx="13" cy="35"/>
            </a:xfrm>
            <a:custGeom>
              <a:avLst/>
              <a:gdLst>
                <a:gd name="T0" fmla="*/ 0 w 30"/>
                <a:gd name="T1" fmla="*/ 0 h 93"/>
                <a:gd name="T2" fmla="*/ 0 w 30"/>
                <a:gd name="T3" fmla="*/ 1 h 93"/>
                <a:gd name="T4" fmla="*/ 0 w 30"/>
                <a:gd name="T5" fmla="*/ 2 h 93"/>
                <a:gd name="T6" fmla="*/ 1 w 30"/>
                <a:gd name="T7" fmla="*/ 2 h 93"/>
                <a:gd name="T8" fmla="*/ 1 w 30"/>
                <a:gd name="T9" fmla="*/ 1 h 93"/>
                <a:gd name="T10" fmla="*/ 0 w 30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93">
                  <a:moveTo>
                    <a:pt x="15" y="0"/>
                  </a:moveTo>
                  <a:lnTo>
                    <a:pt x="15" y="46"/>
                  </a:lnTo>
                  <a:lnTo>
                    <a:pt x="0" y="92"/>
                  </a:lnTo>
                  <a:lnTo>
                    <a:pt x="29" y="92"/>
                  </a:lnTo>
                  <a:lnTo>
                    <a:pt x="29" y="46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46" name="Line 303"/>
            <p:cNvSpPr>
              <a:spLocks noChangeShapeType="1"/>
            </p:cNvSpPr>
            <p:nvPr/>
          </p:nvSpPr>
          <p:spPr bwMode="auto">
            <a:xfrm>
              <a:off x="2031" y="1524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47" name="Line 304"/>
            <p:cNvSpPr>
              <a:spLocks noChangeShapeType="1"/>
            </p:cNvSpPr>
            <p:nvPr/>
          </p:nvSpPr>
          <p:spPr bwMode="auto">
            <a:xfrm>
              <a:off x="2038" y="1524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48" name="Line 305"/>
            <p:cNvSpPr>
              <a:spLocks noChangeShapeType="1"/>
            </p:cNvSpPr>
            <p:nvPr/>
          </p:nvSpPr>
          <p:spPr bwMode="auto">
            <a:xfrm flipV="1">
              <a:off x="2038" y="1517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49" name="Line 306"/>
            <p:cNvSpPr>
              <a:spLocks noChangeShapeType="1"/>
            </p:cNvSpPr>
            <p:nvPr/>
          </p:nvSpPr>
          <p:spPr bwMode="auto">
            <a:xfrm>
              <a:off x="2038" y="1518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50" name="Line 307"/>
            <p:cNvSpPr>
              <a:spLocks noChangeShapeType="1"/>
            </p:cNvSpPr>
            <p:nvPr/>
          </p:nvSpPr>
          <p:spPr bwMode="auto">
            <a:xfrm>
              <a:off x="2038" y="1518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51" name="Line 308"/>
            <p:cNvSpPr>
              <a:spLocks noChangeShapeType="1"/>
            </p:cNvSpPr>
            <p:nvPr/>
          </p:nvSpPr>
          <p:spPr bwMode="auto">
            <a:xfrm>
              <a:off x="2044" y="1518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52" name="Line 309"/>
            <p:cNvSpPr>
              <a:spLocks noChangeShapeType="1"/>
            </p:cNvSpPr>
            <p:nvPr/>
          </p:nvSpPr>
          <p:spPr bwMode="auto">
            <a:xfrm>
              <a:off x="2044" y="1518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53" name="Freeform 310"/>
            <p:cNvSpPr>
              <a:spLocks/>
            </p:cNvSpPr>
            <p:nvPr/>
          </p:nvSpPr>
          <p:spPr bwMode="auto">
            <a:xfrm>
              <a:off x="2031" y="1518"/>
              <a:ext cx="26" cy="40"/>
            </a:xfrm>
            <a:custGeom>
              <a:avLst/>
              <a:gdLst>
                <a:gd name="T0" fmla="*/ 1 w 61"/>
                <a:gd name="T1" fmla="*/ 0 h 108"/>
                <a:gd name="T2" fmla="*/ 0 w 61"/>
                <a:gd name="T3" fmla="*/ 0 h 108"/>
                <a:gd name="T4" fmla="*/ 0 w 61"/>
                <a:gd name="T5" fmla="*/ 0 h 108"/>
                <a:gd name="T6" fmla="*/ 0 w 61"/>
                <a:gd name="T7" fmla="*/ 1 h 108"/>
                <a:gd name="T8" fmla="*/ 0 w 61"/>
                <a:gd name="T9" fmla="*/ 1 h 108"/>
                <a:gd name="T10" fmla="*/ 0 w 61"/>
                <a:gd name="T11" fmla="*/ 2 h 108"/>
                <a:gd name="T12" fmla="*/ 2 w 61"/>
                <a:gd name="T13" fmla="*/ 1 h 108"/>
                <a:gd name="T14" fmla="*/ 2 w 61"/>
                <a:gd name="T15" fmla="*/ 1 h 108"/>
                <a:gd name="T16" fmla="*/ 2 w 61"/>
                <a:gd name="T17" fmla="*/ 0 h 108"/>
                <a:gd name="T18" fmla="*/ 1 w 61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08">
                  <a:moveTo>
                    <a:pt x="30" y="0"/>
                  </a:moveTo>
                  <a:lnTo>
                    <a:pt x="0" y="15"/>
                  </a:lnTo>
                  <a:lnTo>
                    <a:pt x="15" y="31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15" y="107"/>
                  </a:lnTo>
                  <a:lnTo>
                    <a:pt x="60" y="76"/>
                  </a:lnTo>
                  <a:lnTo>
                    <a:pt x="60" y="46"/>
                  </a:lnTo>
                  <a:lnTo>
                    <a:pt x="60" y="31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54" name="Freeform 311"/>
            <p:cNvSpPr>
              <a:spLocks/>
            </p:cNvSpPr>
            <p:nvPr/>
          </p:nvSpPr>
          <p:spPr bwMode="auto">
            <a:xfrm>
              <a:off x="2012" y="1471"/>
              <a:ext cx="32" cy="53"/>
            </a:xfrm>
            <a:custGeom>
              <a:avLst/>
              <a:gdLst>
                <a:gd name="T0" fmla="*/ 3 w 75"/>
                <a:gd name="T1" fmla="*/ 0 h 139"/>
                <a:gd name="T2" fmla="*/ 1 w 75"/>
                <a:gd name="T3" fmla="*/ 0 h 139"/>
                <a:gd name="T4" fmla="*/ 1 w 75"/>
                <a:gd name="T5" fmla="*/ 1 h 139"/>
                <a:gd name="T6" fmla="*/ 0 w 75"/>
                <a:gd name="T7" fmla="*/ 1 h 139"/>
                <a:gd name="T8" fmla="*/ 0 w 75"/>
                <a:gd name="T9" fmla="*/ 2 h 139"/>
                <a:gd name="T10" fmla="*/ 0 w 75"/>
                <a:gd name="T11" fmla="*/ 2 h 139"/>
                <a:gd name="T12" fmla="*/ 0 w 75"/>
                <a:gd name="T13" fmla="*/ 3 h 139"/>
                <a:gd name="T14" fmla="*/ 1 w 75"/>
                <a:gd name="T15" fmla="*/ 3 h 139"/>
                <a:gd name="T16" fmla="*/ 1 w 75"/>
                <a:gd name="T17" fmla="*/ 3 h 139"/>
                <a:gd name="T18" fmla="*/ 3 w 75"/>
                <a:gd name="T19" fmla="*/ 3 h 139"/>
                <a:gd name="T20" fmla="*/ 2 w 75"/>
                <a:gd name="T21" fmla="*/ 2 h 139"/>
                <a:gd name="T22" fmla="*/ 1 w 75"/>
                <a:gd name="T23" fmla="*/ 2 h 139"/>
                <a:gd name="T24" fmla="*/ 3 w 75"/>
                <a:gd name="T25" fmla="*/ 1 h 139"/>
                <a:gd name="T26" fmla="*/ 2 w 75"/>
                <a:gd name="T27" fmla="*/ 1 h 139"/>
                <a:gd name="T28" fmla="*/ 3 w 75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" h="139">
                  <a:moveTo>
                    <a:pt x="74" y="0"/>
                  </a:moveTo>
                  <a:lnTo>
                    <a:pt x="44" y="0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0" y="123"/>
                  </a:lnTo>
                  <a:lnTo>
                    <a:pt x="30" y="138"/>
                  </a:lnTo>
                  <a:lnTo>
                    <a:pt x="44" y="138"/>
                  </a:lnTo>
                  <a:lnTo>
                    <a:pt x="74" y="123"/>
                  </a:lnTo>
                  <a:lnTo>
                    <a:pt x="59" y="107"/>
                  </a:lnTo>
                  <a:lnTo>
                    <a:pt x="44" y="92"/>
                  </a:lnTo>
                  <a:lnTo>
                    <a:pt x="74" y="46"/>
                  </a:lnTo>
                  <a:lnTo>
                    <a:pt x="59" y="31"/>
                  </a:lnTo>
                  <a:lnTo>
                    <a:pt x="74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55" name="Freeform 312"/>
            <p:cNvSpPr>
              <a:spLocks/>
            </p:cNvSpPr>
            <p:nvPr/>
          </p:nvSpPr>
          <p:spPr bwMode="auto">
            <a:xfrm>
              <a:off x="2070" y="1478"/>
              <a:ext cx="70" cy="75"/>
            </a:xfrm>
            <a:custGeom>
              <a:avLst/>
              <a:gdLst>
                <a:gd name="T0" fmla="*/ 4 w 165"/>
                <a:gd name="T1" fmla="*/ 0 h 200"/>
                <a:gd name="T2" fmla="*/ 3 w 165"/>
                <a:gd name="T3" fmla="*/ 1 h 200"/>
                <a:gd name="T4" fmla="*/ 4 w 165"/>
                <a:gd name="T5" fmla="*/ 1 h 200"/>
                <a:gd name="T6" fmla="*/ 4 w 165"/>
                <a:gd name="T7" fmla="*/ 2 h 200"/>
                <a:gd name="T8" fmla="*/ 3 w 165"/>
                <a:gd name="T9" fmla="*/ 2 h 200"/>
                <a:gd name="T10" fmla="*/ 3 w 165"/>
                <a:gd name="T11" fmla="*/ 2 h 200"/>
                <a:gd name="T12" fmla="*/ 3 w 165"/>
                <a:gd name="T13" fmla="*/ 3 h 200"/>
                <a:gd name="T14" fmla="*/ 2 w 165"/>
                <a:gd name="T15" fmla="*/ 3 h 200"/>
                <a:gd name="T16" fmla="*/ 1 w 165"/>
                <a:gd name="T17" fmla="*/ 3 h 200"/>
                <a:gd name="T18" fmla="*/ 0 w 165"/>
                <a:gd name="T19" fmla="*/ 4 h 200"/>
                <a:gd name="T20" fmla="*/ 0 w 165"/>
                <a:gd name="T21" fmla="*/ 4 h 200"/>
                <a:gd name="T22" fmla="*/ 1 w 165"/>
                <a:gd name="T23" fmla="*/ 4 h 200"/>
                <a:gd name="T24" fmla="*/ 3 w 165"/>
                <a:gd name="T25" fmla="*/ 4 h 200"/>
                <a:gd name="T26" fmla="*/ 3 w 165"/>
                <a:gd name="T27" fmla="*/ 4 h 200"/>
                <a:gd name="T28" fmla="*/ 3 w 165"/>
                <a:gd name="T29" fmla="*/ 4 h 200"/>
                <a:gd name="T30" fmla="*/ 3 w 165"/>
                <a:gd name="T31" fmla="*/ 3 h 200"/>
                <a:gd name="T32" fmla="*/ 4 w 165"/>
                <a:gd name="T33" fmla="*/ 4 h 200"/>
                <a:gd name="T34" fmla="*/ 4 w 165"/>
                <a:gd name="T35" fmla="*/ 3 h 200"/>
                <a:gd name="T36" fmla="*/ 6 w 165"/>
                <a:gd name="T37" fmla="*/ 3 h 200"/>
                <a:gd name="T38" fmla="*/ 5 w 165"/>
                <a:gd name="T39" fmla="*/ 2 h 200"/>
                <a:gd name="T40" fmla="*/ 6 w 165"/>
                <a:gd name="T41" fmla="*/ 2 h 200"/>
                <a:gd name="T42" fmla="*/ 5 w 165"/>
                <a:gd name="T43" fmla="*/ 1 h 200"/>
                <a:gd name="T44" fmla="*/ 4 w 165"/>
                <a:gd name="T45" fmla="*/ 0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5" h="200">
                  <a:moveTo>
                    <a:pt x="119" y="0"/>
                  </a:moveTo>
                  <a:lnTo>
                    <a:pt x="104" y="31"/>
                  </a:lnTo>
                  <a:lnTo>
                    <a:pt x="119" y="46"/>
                  </a:lnTo>
                  <a:lnTo>
                    <a:pt x="119" y="92"/>
                  </a:lnTo>
                  <a:lnTo>
                    <a:pt x="104" y="122"/>
                  </a:lnTo>
                  <a:lnTo>
                    <a:pt x="89" y="107"/>
                  </a:lnTo>
                  <a:lnTo>
                    <a:pt x="75" y="153"/>
                  </a:lnTo>
                  <a:lnTo>
                    <a:pt x="60" y="153"/>
                  </a:lnTo>
                  <a:lnTo>
                    <a:pt x="30" y="153"/>
                  </a:lnTo>
                  <a:lnTo>
                    <a:pt x="0" y="199"/>
                  </a:lnTo>
                  <a:lnTo>
                    <a:pt x="15" y="199"/>
                  </a:lnTo>
                  <a:lnTo>
                    <a:pt x="30" y="199"/>
                  </a:lnTo>
                  <a:lnTo>
                    <a:pt x="75" y="184"/>
                  </a:lnTo>
                  <a:lnTo>
                    <a:pt x="89" y="199"/>
                  </a:lnTo>
                  <a:lnTo>
                    <a:pt x="104" y="184"/>
                  </a:lnTo>
                  <a:lnTo>
                    <a:pt x="104" y="168"/>
                  </a:lnTo>
                  <a:lnTo>
                    <a:pt x="119" y="184"/>
                  </a:lnTo>
                  <a:lnTo>
                    <a:pt x="134" y="168"/>
                  </a:lnTo>
                  <a:lnTo>
                    <a:pt x="164" y="153"/>
                  </a:lnTo>
                  <a:lnTo>
                    <a:pt x="149" y="77"/>
                  </a:lnTo>
                  <a:lnTo>
                    <a:pt x="164" y="77"/>
                  </a:lnTo>
                  <a:lnTo>
                    <a:pt x="149" y="31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56" name="Freeform 313"/>
            <p:cNvSpPr>
              <a:spLocks/>
            </p:cNvSpPr>
            <p:nvPr/>
          </p:nvSpPr>
          <p:spPr bwMode="auto">
            <a:xfrm>
              <a:off x="2101" y="1431"/>
              <a:ext cx="39" cy="47"/>
            </a:xfrm>
            <a:custGeom>
              <a:avLst/>
              <a:gdLst>
                <a:gd name="T0" fmla="*/ 0 w 91"/>
                <a:gd name="T1" fmla="*/ 0 h 125"/>
                <a:gd name="T2" fmla="*/ 1 w 91"/>
                <a:gd name="T3" fmla="*/ 1 h 125"/>
                <a:gd name="T4" fmla="*/ 0 w 91"/>
                <a:gd name="T5" fmla="*/ 1 h 125"/>
                <a:gd name="T6" fmla="*/ 0 w 91"/>
                <a:gd name="T7" fmla="*/ 2 h 125"/>
                <a:gd name="T8" fmla="*/ 0 w 91"/>
                <a:gd name="T9" fmla="*/ 2 h 125"/>
                <a:gd name="T10" fmla="*/ 1 w 91"/>
                <a:gd name="T11" fmla="*/ 3 h 125"/>
                <a:gd name="T12" fmla="*/ 1 w 91"/>
                <a:gd name="T13" fmla="*/ 2 h 125"/>
                <a:gd name="T14" fmla="*/ 1 w 91"/>
                <a:gd name="T15" fmla="*/ 2 h 125"/>
                <a:gd name="T16" fmla="*/ 3 w 91"/>
                <a:gd name="T17" fmla="*/ 2 h 125"/>
                <a:gd name="T18" fmla="*/ 3 w 91"/>
                <a:gd name="T19" fmla="*/ 1 h 125"/>
                <a:gd name="T20" fmla="*/ 3 w 91"/>
                <a:gd name="T21" fmla="*/ 1 h 125"/>
                <a:gd name="T22" fmla="*/ 3 w 91"/>
                <a:gd name="T23" fmla="*/ 0 h 125"/>
                <a:gd name="T24" fmla="*/ 2 w 91"/>
                <a:gd name="T25" fmla="*/ 0 h 125"/>
                <a:gd name="T26" fmla="*/ 0 w 91"/>
                <a:gd name="T27" fmla="*/ 0 h 1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125">
                  <a:moveTo>
                    <a:pt x="15" y="0"/>
                  </a:moveTo>
                  <a:lnTo>
                    <a:pt x="30" y="62"/>
                  </a:lnTo>
                  <a:lnTo>
                    <a:pt x="15" y="62"/>
                  </a:lnTo>
                  <a:lnTo>
                    <a:pt x="0" y="78"/>
                  </a:lnTo>
                  <a:lnTo>
                    <a:pt x="0" y="109"/>
                  </a:lnTo>
                  <a:lnTo>
                    <a:pt x="30" y="124"/>
                  </a:lnTo>
                  <a:lnTo>
                    <a:pt x="45" y="93"/>
                  </a:lnTo>
                  <a:lnTo>
                    <a:pt x="30" y="78"/>
                  </a:lnTo>
                  <a:lnTo>
                    <a:pt x="75" y="78"/>
                  </a:lnTo>
                  <a:lnTo>
                    <a:pt x="75" y="62"/>
                  </a:lnTo>
                  <a:lnTo>
                    <a:pt x="90" y="47"/>
                  </a:lnTo>
                  <a:lnTo>
                    <a:pt x="75" y="16"/>
                  </a:lnTo>
                  <a:lnTo>
                    <a:pt x="60" y="16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57" name="Freeform 314"/>
            <p:cNvSpPr>
              <a:spLocks/>
            </p:cNvSpPr>
            <p:nvPr/>
          </p:nvSpPr>
          <p:spPr bwMode="auto">
            <a:xfrm>
              <a:off x="2070" y="1558"/>
              <a:ext cx="12" cy="24"/>
            </a:xfrm>
            <a:custGeom>
              <a:avLst/>
              <a:gdLst>
                <a:gd name="T0" fmla="*/ 0 w 30"/>
                <a:gd name="T1" fmla="*/ 0 h 63"/>
                <a:gd name="T2" fmla="*/ 0 w 30"/>
                <a:gd name="T3" fmla="*/ 1 h 63"/>
                <a:gd name="T4" fmla="*/ 0 w 30"/>
                <a:gd name="T5" fmla="*/ 0 h 63"/>
                <a:gd name="T6" fmla="*/ 0 w 30"/>
                <a:gd name="T7" fmla="*/ 1 h 63"/>
                <a:gd name="T8" fmla="*/ 1 w 30"/>
                <a:gd name="T9" fmla="*/ 1 h 63"/>
                <a:gd name="T10" fmla="*/ 1 w 30"/>
                <a:gd name="T11" fmla="*/ 0 h 63"/>
                <a:gd name="T12" fmla="*/ 0 w 30"/>
                <a:gd name="T13" fmla="*/ 0 h 63"/>
                <a:gd name="T14" fmla="*/ 0 w 3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63">
                  <a:moveTo>
                    <a:pt x="0" y="16"/>
                  </a:moveTo>
                  <a:lnTo>
                    <a:pt x="0" y="31"/>
                  </a:lnTo>
                  <a:lnTo>
                    <a:pt x="15" y="16"/>
                  </a:lnTo>
                  <a:lnTo>
                    <a:pt x="15" y="62"/>
                  </a:lnTo>
                  <a:lnTo>
                    <a:pt x="29" y="62"/>
                  </a:lnTo>
                  <a:lnTo>
                    <a:pt x="29" y="16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58" name="Freeform 315"/>
            <p:cNvSpPr>
              <a:spLocks/>
            </p:cNvSpPr>
            <p:nvPr/>
          </p:nvSpPr>
          <p:spPr bwMode="auto">
            <a:xfrm>
              <a:off x="2081" y="1552"/>
              <a:ext cx="20" cy="13"/>
            </a:xfrm>
            <a:custGeom>
              <a:avLst/>
              <a:gdLst>
                <a:gd name="T0" fmla="*/ 0 w 46"/>
                <a:gd name="T1" fmla="*/ 1 h 32"/>
                <a:gd name="T2" fmla="*/ 1 w 46"/>
                <a:gd name="T3" fmla="*/ 0 h 32"/>
                <a:gd name="T4" fmla="*/ 2 w 46"/>
                <a:gd name="T5" fmla="*/ 0 h 32"/>
                <a:gd name="T6" fmla="*/ 1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w 46"/>
                <a:gd name="T13" fmla="*/ 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2">
                  <a:moveTo>
                    <a:pt x="15" y="31"/>
                  </a:moveTo>
                  <a:lnTo>
                    <a:pt x="30" y="16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5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59" name="Freeform 316"/>
            <p:cNvSpPr>
              <a:spLocks/>
            </p:cNvSpPr>
            <p:nvPr/>
          </p:nvSpPr>
          <p:spPr bwMode="auto">
            <a:xfrm>
              <a:off x="1724" y="1797"/>
              <a:ext cx="13" cy="30"/>
            </a:xfrm>
            <a:custGeom>
              <a:avLst/>
              <a:gdLst>
                <a:gd name="T0" fmla="*/ 0 w 30"/>
                <a:gd name="T1" fmla="*/ 0 h 78"/>
                <a:gd name="T2" fmla="*/ 0 w 30"/>
                <a:gd name="T3" fmla="*/ 1 h 78"/>
                <a:gd name="T4" fmla="*/ 0 w 30"/>
                <a:gd name="T5" fmla="*/ 1 h 78"/>
                <a:gd name="T6" fmla="*/ 0 w 30"/>
                <a:gd name="T7" fmla="*/ 2 h 78"/>
                <a:gd name="T8" fmla="*/ 1 w 30"/>
                <a:gd name="T9" fmla="*/ 1 h 78"/>
                <a:gd name="T10" fmla="*/ 1 w 30"/>
                <a:gd name="T11" fmla="*/ 1 h 78"/>
                <a:gd name="T12" fmla="*/ 0 w 30"/>
                <a:gd name="T13" fmla="*/ 0 h 78"/>
                <a:gd name="T14" fmla="*/ 0 w 30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78">
                  <a:moveTo>
                    <a:pt x="0" y="0"/>
                  </a:moveTo>
                  <a:lnTo>
                    <a:pt x="0" y="31"/>
                  </a:lnTo>
                  <a:lnTo>
                    <a:pt x="0" y="62"/>
                  </a:lnTo>
                  <a:lnTo>
                    <a:pt x="15" y="77"/>
                  </a:lnTo>
                  <a:lnTo>
                    <a:pt x="29" y="62"/>
                  </a:lnTo>
                  <a:lnTo>
                    <a:pt x="29" y="46"/>
                  </a:lnTo>
                  <a:lnTo>
                    <a:pt x="15" y="15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60" name="Freeform 317"/>
            <p:cNvSpPr>
              <a:spLocks/>
            </p:cNvSpPr>
            <p:nvPr/>
          </p:nvSpPr>
          <p:spPr bwMode="auto">
            <a:xfrm>
              <a:off x="2018" y="1652"/>
              <a:ext cx="13" cy="23"/>
            </a:xfrm>
            <a:custGeom>
              <a:avLst/>
              <a:gdLst>
                <a:gd name="T0" fmla="*/ 0 w 30"/>
                <a:gd name="T1" fmla="*/ 0 h 62"/>
                <a:gd name="T2" fmla="*/ 0 w 30"/>
                <a:gd name="T3" fmla="*/ 0 h 62"/>
                <a:gd name="T4" fmla="*/ 0 w 30"/>
                <a:gd name="T5" fmla="*/ 0 h 62"/>
                <a:gd name="T6" fmla="*/ 0 w 30"/>
                <a:gd name="T7" fmla="*/ 1 h 62"/>
                <a:gd name="T8" fmla="*/ 0 w 30"/>
                <a:gd name="T9" fmla="*/ 1 h 62"/>
                <a:gd name="T10" fmla="*/ 1 w 30"/>
                <a:gd name="T11" fmla="*/ 1 h 62"/>
                <a:gd name="T12" fmla="*/ 1 w 30"/>
                <a:gd name="T13" fmla="*/ 0 h 62"/>
                <a:gd name="T14" fmla="*/ 0 w 3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62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" y="61"/>
                  </a:lnTo>
                  <a:lnTo>
                    <a:pt x="15" y="46"/>
                  </a:lnTo>
                  <a:lnTo>
                    <a:pt x="29" y="46"/>
                  </a:lnTo>
                  <a:lnTo>
                    <a:pt x="29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61" name="Freeform 318"/>
            <p:cNvSpPr>
              <a:spLocks/>
            </p:cNvSpPr>
            <p:nvPr/>
          </p:nvSpPr>
          <p:spPr bwMode="auto">
            <a:xfrm>
              <a:off x="1960" y="1814"/>
              <a:ext cx="65" cy="53"/>
            </a:xfrm>
            <a:custGeom>
              <a:avLst/>
              <a:gdLst>
                <a:gd name="T0" fmla="*/ 0 w 151"/>
                <a:gd name="T1" fmla="*/ 3 h 140"/>
                <a:gd name="T2" fmla="*/ 0 w 151"/>
                <a:gd name="T3" fmla="*/ 3 h 140"/>
                <a:gd name="T4" fmla="*/ 1 w 151"/>
                <a:gd name="T5" fmla="*/ 3 h 140"/>
                <a:gd name="T6" fmla="*/ 1 w 151"/>
                <a:gd name="T7" fmla="*/ 3 h 140"/>
                <a:gd name="T8" fmla="*/ 3 w 151"/>
                <a:gd name="T9" fmla="*/ 3 h 140"/>
                <a:gd name="T10" fmla="*/ 3 w 151"/>
                <a:gd name="T11" fmla="*/ 2 h 140"/>
                <a:gd name="T12" fmla="*/ 3 w 151"/>
                <a:gd name="T13" fmla="*/ 1 h 140"/>
                <a:gd name="T14" fmla="*/ 5 w 151"/>
                <a:gd name="T15" fmla="*/ 2 h 140"/>
                <a:gd name="T16" fmla="*/ 5 w 151"/>
                <a:gd name="T17" fmla="*/ 1 h 140"/>
                <a:gd name="T18" fmla="*/ 5 w 151"/>
                <a:gd name="T19" fmla="*/ 1 h 140"/>
                <a:gd name="T20" fmla="*/ 5 w 151"/>
                <a:gd name="T21" fmla="*/ 1 h 140"/>
                <a:gd name="T22" fmla="*/ 5 w 151"/>
                <a:gd name="T23" fmla="*/ 1 h 140"/>
                <a:gd name="T24" fmla="*/ 4 w 151"/>
                <a:gd name="T25" fmla="*/ 0 h 140"/>
                <a:gd name="T26" fmla="*/ 3 w 151"/>
                <a:gd name="T27" fmla="*/ 0 h 140"/>
                <a:gd name="T28" fmla="*/ 3 w 151"/>
                <a:gd name="T29" fmla="*/ 1 h 140"/>
                <a:gd name="T30" fmla="*/ 3 w 151"/>
                <a:gd name="T31" fmla="*/ 1 h 140"/>
                <a:gd name="T32" fmla="*/ 3 w 151"/>
                <a:gd name="T33" fmla="*/ 1 h 140"/>
                <a:gd name="T34" fmla="*/ 1 w 151"/>
                <a:gd name="T35" fmla="*/ 2 h 140"/>
                <a:gd name="T36" fmla="*/ 0 w 151"/>
                <a:gd name="T37" fmla="*/ 2 h 140"/>
                <a:gd name="T38" fmla="*/ 0 w 151"/>
                <a:gd name="T39" fmla="*/ 3 h 140"/>
                <a:gd name="T40" fmla="*/ 0 w 151"/>
                <a:gd name="T41" fmla="*/ 3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1" h="140">
                  <a:moveTo>
                    <a:pt x="0" y="124"/>
                  </a:moveTo>
                  <a:lnTo>
                    <a:pt x="0" y="139"/>
                  </a:lnTo>
                  <a:lnTo>
                    <a:pt x="30" y="139"/>
                  </a:lnTo>
                  <a:lnTo>
                    <a:pt x="45" y="124"/>
                  </a:lnTo>
                  <a:lnTo>
                    <a:pt x="90" y="124"/>
                  </a:lnTo>
                  <a:lnTo>
                    <a:pt x="105" y="77"/>
                  </a:lnTo>
                  <a:lnTo>
                    <a:pt x="105" y="62"/>
                  </a:lnTo>
                  <a:lnTo>
                    <a:pt x="135" y="77"/>
                  </a:lnTo>
                  <a:lnTo>
                    <a:pt x="150" y="62"/>
                  </a:lnTo>
                  <a:lnTo>
                    <a:pt x="135" y="46"/>
                  </a:lnTo>
                  <a:lnTo>
                    <a:pt x="150" y="31"/>
                  </a:lnTo>
                  <a:lnTo>
                    <a:pt x="135" y="31"/>
                  </a:lnTo>
                  <a:lnTo>
                    <a:pt x="120" y="0"/>
                  </a:lnTo>
                  <a:lnTo>
                    <a:pt x="105" y="15"/>
                  </a:lnTo>
                  <a:lnTo>
                    <a:pt x="90" y="46"/>
                  </a:lnTo>
                  <a:lnTo>
                    <a:pt x="90" y="62"/>
                  </a:lnTo>
                  <a:lnTo>
                    <a:pt x="75" y="62"/>
                  </a:lnTo>
                  <a:lnTo>
                    <a:pt x="45" y="93"/>
                  </a:lnTo>
                  <a:lnTo>
                    <a:pt x="15" y="93"/>
                  </a:lnTo>
                  <a:lnTo>
                    <a:pt x="15" y="124"/>
                  </a:lnTo>
                  <a:lnTo>
                    <a:pt x="0" y="124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62" name="Freeform 319"/>
            <p:cNvSpPr>
              <a:spLocks/>
            </p:cNvSpPr>
            <p:nvPr/>
          </p:nvSpPr>
          <p:spPr bwMode="auto">
            <a:xfrm>
              <a:off x="1877" y="1814"/>
              <a:ext cx="39" cy="47"/>
            </a:xfrm>
            <a:custGeom>
              <a:avLst/>
              <a:gdLst>
                <a:gd name="T0" fmla="*/ 0 w 91"/>
                <a:gd name="T1" fmla="*/ 0 h 124"/>
                <a:gd name="T2" fmla="*/ 0 w 91"/>
                <a:gd name="T3" fmla="*/ 1 h 124"/>
                <a:gd name="T4" fmla="*/ 1 w 91"/>
                <a:gd name="T5" fmla="*/ 2 h 124"/>
                <a:gd name="T6" fmla="*/ 2 w 91"/>
                <a:gd name="T7" fmla="*/ 3 h 124"/>
                <a:gd name="T8" fmla="*/ 3 w 91"/>
                <a:gd name="T9" fmla="*/ 2 h 124"/>
                <a:gd name="T10" fmla="*/ 3 w 91"/>
                <a:gd name="T11" fmla="*/ 2 h 124"/>
                <a:gd name="T12" fmla="*/ 3 w 91"/>
                <a:gd name="T13" fmla="*/ 2 h 124"/>
                <a:gd name="T14" fmla="*/ 3 w 91"/>
                <a:gd name="T15" fmla="*/ 1 h 124"/>
                <a:gd name="T16" fmla="*/ 3 w 91"/>
                <a:gd name="T17" fmla="*/ 1 h 124"/>
                <a:gd name="T18" fmla="*/ 1 w 91"/>
                <a:gd name="T19" fmla="*/ 1 h 124"/>
                <a:gd name="T20" fmla="*/ 1 w 91"/>
                <a:gd name="T21" fmla="*/ 0 h 124"/>
                <a:gd name="T22" fmla="*/ 0 w 91"/>
                <a:gd name="T23" fmla="*/ 0 h 1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1" h="124">
                  <a:moveTo>
                    <a:pt x="0" y="0"/>
                  </a:moveTo>
                  <a:lnTo>
                    <a:pt x="15" y="31"/>
                  </a:lnTo>
                  <a:lnTo>
                    <a:pt x="30" y="92"/>
                  </a:lnTo>
                  <a:lnTo>
                    <a:pt x="60" y="123"/>
                  </a:lnTo>
                  <a:lnTo>
                    <a:pt x="75" y="108"/>
                  </a:lnTo>
                  <a:lnTo>
                    <a:pt x="90" y="108"/>
                  </a:lnTo>
                  <a:lnTo>
                    <a:pt x="75" y="77"/>
                  </a:lnTo>
                  <a:lnTo>
                    <a:pt x="75" y="62"/>
                  </a:lnTo>
                  <a:lnTo>
                    <a:pt x="75" y="46"/>
                  </a:lnTo>
                  <a:lnTo>
                    <a:pt x="45" y="31"/>
                  </a:lnTo>
                  <a:lnTo>
                    <a:pt x="30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63" name="Freeform 320"/>
            <p:cNvSpPr>
              <a:spLocks/>
            </p:cNvSpPr>
            <p:nvPr/>
          </p:nvSpPr>
          <p:spPr bwMode="auto">
            <a:xfrm>
              <a:off x="1852" y="1704"/>
              <a:ext cx="70" cy="123"/>
            </a:xfrm>
            <a:custGeom>
              <a:avLst/>
              <a:gdLst>
                <a:gd name="T0" fmla="*/ 1 w 165"/>
                <a:gd name="T1" fmla="*/ 0 h 324"/>
                <a:gd name="T2" fmla="*/ 0 w 165"/>
                <a:gd name="T3" fmla="*/ 0 h 324"/>
                <a:gd name="T4" fmla="*/ 0 w 165"/>
                <a:gd name="T5" fmla="*/ 1 h 324"/>
                <a:gd name="T6" fmla="*/ 1 w 165"/>
                <a:gd name="T7" fmla="*/ 2 h 324"/>
                <a:gd name="T8" fmla="*/ 1 w 165"/>
                <a:gd name="T9" fmla="*/ 2 h 324"/>
                <a:gd name="T10" fmla="*/ 1 w 165"/>
                <a:gd name="T11" fmla="*/ 4 h 324"/>
                <a:gd name="T12" fmla="*/ 1 w 165"/>
                <a:gd name="T13" fmla="*/ 5 h 324"/>
                <a:gd name="T14" fmla="*/ 1 w 165"/>
                <a:gd name="T15" fmla="*/ 5 h 324"/>
                <a:gd name="T16" fmla="*/ 1 w 165"/>
                <a:gd name="T17" fmla="*/ 5 h 324"/>
                <a:gd name="T18" fmla="*/ 2 w 165"/>
                <a:gd name="T19" fmla="*/ 6 h 324"/>
                <a:gd name="T20" fmla="*/ 3 w 165"/>
                <a:gd name="T21" fmla="*/ 6 h 324"/>
                <a:gd name="T22" fmla="*/ 3 w 165"/>
                <a:gd name="T23" fmla="*/ 7 h 324"/>
                <a:gd name="T24" fmla="*/ 3 w 165"/>
                <a:gd name="T25" fmla="*/ 6 h 324"/>
                <a:gd name="T26" fmla="*/ 3 w 165"/>
                <a:gd name="T27" fmla="*/ 6 h 324"/>
                <a:gd name="T28" fmla="*/ 3 w 165"/>
                <a:gd name="T29" fmla="*/ 5 h 324"/>
                <a:gd name="T30" fmla="*/ 2 w 165"/>
                <a:gd name="T31" fmla="*/ 5 h 324"/>
                <a:gd name="T32" fmla="*/ 1 w 165"/>
                <a:gd name="T33" fmla="*/ 5 h 324"/>
                <a:gd name="T34" fmla="*/ 1 w 165"/>
                <a:gd name="T35" fmla="*/ 5 h 324"/>
                <a:gd name="T36" fmla="*/ 2 w 165"/>
                <a:gd name="T37" fmla="*/ 4 h 324"/>
                <a:gd name="T38" fmla="*/ 2 w 165"/>
                <a:gd name="T39" fmla="*/ 3 h 324"/>
                <a:gd name="T40" fmla="*/ 2 w 165"/>
                <a:gd name="T41" fmla="*/ 3 h 324"/>
                <a:gd name="T42" fmla="*/ 3 w 165"/>
                <a:gd name="T43" fmla="*/ 3 h 324"/>
                <a:gd name="T44" fmla="*/ 3 w 165"/>
                <a:gd name="T45" fmla="*/ 4 h 324"/>
                <a:gd name="T46" fmla="*/ 3 w 165"/>
                <a:gd name="T47" fmla="*/ 3 h 324"/>
                <a:gd name="T48" fmla="*/ 4 w 165"/>
                <a:gd name="T49" fmla="*/ 3 h 324"/>
                <a:gd name="T50" fmla="*/ 5 w 165"/>
                <a:gd name="T51" fmla="*/ 3 h 324"/>
                <a:gd name="T52" fmla="*/ 6 w 165"/>
                <a:gd name="T53" fmla="*/ 3 h 324"/>
                <a:gd name="T54" fmla="*/ 5 w 165"/>
                <a:gd name="T55" fmla="*/ 2 h 324"/>
                <a:gd name="T56" fmla="*/ 4 w 165"/>
                <a:gd name="T57" fmla="*/ 2 h 324"/>
                <a:gd name="T58" fmla="*/ 4 w 165"/>
                <a:gd name="T59" fmla="*/ 1 h 324"/>
                <a:gd name="T60" fmla="*/ 3 w 165"/>
                <a:gd name="T61" fmla="*/ 1 h 324"/>
                <a:gd name="T62" fmla="*/ 3 w 165"/>
                <a:gd name="T63" fmla="*/ 1 h 324"/>
                <a:gd name="T64" fmla="*/ 3 w 165"/>
                <a:gd name="T65" fmla="*/ 1 h 324"/>
                <a:gd name="T66" fmla="*/ 2 w 165"/>
                <a:gd name="T67" fmla="*/ 0 h 324"/>
                <a:gd name="T68" fmla="*/ 1 w 165"/>
                <a:gd name="T69" fmla="*/ 0 h 324"/>
                <a:gd name="T70" fmla="*/ 1 w 165"/>
                <a:gd name="T71" fmla="*/ 0 h 3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5" h="324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77"/>
                  </a:lnTo>
                  <a:lnTo>
                    <a:pt x="30" y="108"/>
                  </a:lnTo>
                  <a:lnTo>
                    <a:pt x="45" y="185"/>
                  </a:lnTo>
                  <a:lnTo>
                    <a:pt x="30" y="215"/>
                  </a:lnTo>
                  <a:lnTo>
                    <a:pt x="30" y="261"/>
                  </a:lnTo>
                  <a:lnTo>
                    <a:pt x="45" y="261"/>
                  </a:lnTo>
                  <a:lnTo>
                    <a:pt x="60" y="292"/>
                  </a:lnTo>
                  <a:lnTo>
                    <a:pt x="89" y="308"/>
                  </a:lnTo>
                  <a:lnTo>
                    <a:pt x="104" y="323"/>
                  </a:lnTo>
                  <a:lnTo>
                    <a:pt x="89" y="292"/>
                  </a:lnTo>
                  <a:lnTo>
                    <a:pt x="75" y="277"/>
                  </a:lnTo>
                  <a:lnTo>
                    <a:pt x="75" y="261"/>
                  </a:lnTo>
                  <a:lnTo>
                    <a:pt x="60" y="246"/>
                  </a:lnTo>
                  <a:lnTo>
                    <a:pt x="45" y="246"/>
                  </a:lnTo>
                  <a:lnTo>
                    <a:pt x="45" y="231"/>
                  </a:lnTo>
                  <a:lnTo>
                    <a:pt x="60" y="185"/>
                  </a:lnTo>
                  <a:lnTo>
                    <a:pt x="60" y="154"/>
                  </a:lnTo>
                  <a:lnTo>
                    <a:pt x="60" y="138"/>
                  </a:lnTo>
                  <a:lnTo>
                    <a:pt x="75" y="154"/>
                  </a:lnTo>
                  <a:lnTo>
                    <a:pt x="104" y="185"/>
                  </a:lnTo>
                  <a:lnTo>
                    <a:pt x="104" y="154"/>
                  </a:lnTo>
                  <a:lnTo>
                    <a:pt x="119" y="123"/>
                  </a:lnTo>
                  <a:lnTo>
                    <a:pt x="149" y="123"/>
                  </a:lnTo>
                  <a:lnTo>
                    <a:pt x="164" y="123"/>
                  </a:lnTo>
                  <a:lnTo>
                    <a:pt x="149" y="108"/>
                  </a:lnTo>
                  <a:lnTo>
                    <a:pt x="134" y="77"/>
                  </a:lnTo>
                  <a:lnTo>
                    <a:pt x="119" y="62"/>
                  </a:lnTo>
                  <a:lnTo>
                    <a:pt x="104" y="46"/>
                  </a:lnTo>
                  <a:lnTo>
                    <a:pt x="89" y="62"/>
                  </a:lnTo>
                  <a:lnTo>
                    <a:pt x="75" y="46"/>
                  </a:lnTo>
                  <a:lnTo>
                    <a:pt x="60" y="15"/>
                  </a:lnTo>
                  <a:lnTo>
                    <a:pt x="45" y="15"/>
                  </a:lnTo>
                  <a:lnTo>
                    <a:pt x="45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64" name="Freeform 321"/>
            <p:cNvSpPr>
              <a:spLocks/>
            </p:cNvSpPr>
            <p:nvPr/>
          </p:nvSpPr>
          <p:spPr bwMode="auto">
            <a:xfrm>
              <a:off x="1948" y="1837"/>
              <a:ext cx="77" cy="76"/>
            </a:xfrm>
            <a:custGeom>
              <a:avLst/>
              <a:gdLst>
                <a:gd name="T0" fmla="*/ 6 w 181"/>
                <a:gd name="T1" fmla="*/ 0 h 200"/>
                <a:gd name="T2" fmla="*/ 6 w 181"/>
                <a:gd name="T3" fmla="*/ 1 h 200"/>
                <a:gd name="T4" fmla="*/ 6 w 181"/>
                <a:gd name="T5" fmla="*/ 1 h 200"/>
                <a:gd name="T6" fmla="*/ 6 w 181"/>
                <a:gd name="T7" fmla="*/ 2 h 200"/>
                <a:gd name="T8" fmla="*/ 6 w 181"/>
                <a:gd name="T9" fmla="*/ 2 h 200"/>
                <a:gd name="T10" fmla="*/ 6 w 181"/>
                <a:gd name="T11" fmla="*/ 2 h 200"/>
                <a:gd name="T12" fmla="*/ 4 w 181"/>
                <a:gd name="T13" fmla="*/ 3 h 200"/>
                <a:gd name="T14" fmla="*/ 5 w 181"/>
                <a:gd name="T15" fmla="*/ 3 h 200"/>
                <a:gd name="T16" fmla="*/ 4 w 181"/>
                <a:gd name="T17" fmla="*/ 4 h 200"/>
                <a:gd name="T18" fmla="*/ 3 w 181"/>
                <a:gd name="T19" fmla="*/ 4 h 200"/>
                <a:gd name="T20" fmla="*/ 3 w 181"/>
                <a:gd name="T21" fmla="*/ 4 h 200"/>
                <a:gd name="T22" fmla="*/ 3 w 181"/>
                <a:gd name="T23" fmla="*/ 3 h 200"/>
                <a:gd name="T24" fmla="*/ 2 w 181"/>
                <a:gd name="T25" fmla="*/ 4 h 200"/>
                <a:gd name="T26" fmla="*/ 1 w 181"/>
                <a:gd name="T27" fmla="*/ 3 h 200"/>
                <a:gd name="T28" fmla="*/ 1 w 181"/>
                <a:gd name="T29" fmla="*/ 3 h 200"/>
                <a:gd name="T30" fmla="*/ 0 w 181"/>
                <a:gd name="T31" fmla="*/ 2 h 200"/>
                <a:gd name="T32" fmla="*/ 0 w 181"/>
                <a:gd name="T33" fmla="*/ 2 h 200"/>
                <a:gd name="T34" fmla="*/ 1 w 181"/>
                <a:gd name="T35" fmla="*/ 1 h 200"/>
                <a:gd name="T36" fmla="*/ 1 w 181"/>
                <a:gd name="T37" fmla="*/ 2 h 200"/>
                <a:gd name="T38" fmla="*/ 2 w 181"/>
                <a:gd name="T39" fmla="*/ 2 h 200"/>
                <a:gd name="T40" fmla="*/ 3 w 181"/>
                <a:gd name="T41" fmla="*/ 1 h 200"/>
                <a:gd name="T42" fmla="*/ 4 w 181"/>
                <a:gd name="T43" fmla="*/ 1 h 200"/>
                <a:gd name="T44" fmla="*/ 4 w 181"/>
                <a:gd name="T45" fmla="*/ 0 h 200"/>
                <a:gd name="T46" fmla="*/ 4 w 181"/>
                <a:gd name="T47" fmla="*/ 0 h 200"/>
                <a:gd name="T48" fmla="*/ 6 w 181"/>
                <a:gd name="T49" fmla="*/ 0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1" h="200">
                  <a:moveTo>
                    <a:pt x="165" y="15"/>
                  </a:moveTo>
                  <a:lnTo>
                    <a:pt x="180" y="46"/>
                  </a:lnTo>
                  <a:lnTo>
                    <a:pt x="180" y="61"/>
                  </a:lnTo>
                  <a:lnTo>
                    <a:pt x="180" y="77"/>
                  </a:lnTo>
                  <a:lnTo>
                    <a:pt x="165" y="92"/>
                  </a:lnTo>
                  <a:lnTo>
                    <a:pt x="165" y="122"/>
                  </a:lnTo>
                  <a:lnTo>
                    <a:pt x="135" y="153"/>
                  </a:lnTo>
                  <a:lnTo>
                    <a:pt x="150" y="153"/>
                  </a:lnTo>
                  <a:lnTo>
                    <a:pt x="135" y="184"/>
                  </a:lnTo>
                  <a:lnTo>
                    <a:pt x="105" y="199"/>
                  </a:lnTo>
                  <a:lnTo>
                    <a:pt x="105" y="184"/>
                  </a:lnTo>
                  <a:lnTo>
                    <a:pt x="75" y="168"/>
                  </a:lnTo>
                  <a:lnTo>
                    <a:pt x="60" y="184"/>
                  </a:lnTo>
                  <a:lnTo>
                    <a:pt x="30" y="168"/>
                  </a:lnTo>
                  <a:lnTo>
                    <a:pt x="30" y="138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30" y="61"/>
                  </a:lnTo>
                  <a:lnTo>
                    <a:pt x="30" y="77"/>
                  </a:lnTo>
                  <a:lnTo>
                    <a:pt x="60" y="77"/>
                  </a:lnTo>
                  <a:lnTo>
                    <a:pt x="75" y="61"/>
                  </a:lnTo>
                  <a:lnTo>
                    <a:pt x="120" y="61"/>
                  </a:lnTo>
                  <a:lnTo>
                    <a:pt x="135" y="15"/>
                  </a:lnTo>
                  <a:lnTo>
                    <a:pt x="135" y="0"/>
                  </a:lnTo>
                  <a:lnTo>
                    <a:pt x="165" y="15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65" name="Freeform 322"/>
            <p:cNvSpPr>
              <a:spLocks/>
            </p:cNvSpPr>
            <p:nvPr/>
          </p:nvSpPr>
          <p:spPr bwMode="auto">
            <a:xfrm>
              <a:off x="1852" y="1825"/>
              <a:ext cx="77" cy="94"/>
            </a:xfrm>
            <a:custGeom>
              <a:avLst/>
              <a:gdLst>
                <a:gd name="T0" fmla="*/ 0 w 179"/>
                <a:gd name="T1" fmla="*/ 0 h 247"/>
                <a:gd name="T2" fmla="*/ 1 w 179"/>
                <a:gd name="T3" fmla="*/ 0 h 247"/>
                <a:gd name="T4" fmla="*/ 1 w 179"/>
                <a:gd name="T5" fmla="*/ 1 h 247"/>
                <a:gd name="T6" fmla="*/ 3 w 179"/>
                <a:gd name="T7" fmla="*/ 1 h 247"/>
                <a:gd name="T8" fmla="*/ 3 w 179"/>
                <a:gd name="T9" fmla="*/ 2 h 247"/>
                <a:gd name="T10" fmla="*/ 5 w 179"/>
                <a:gd name="T11" fmla="*/ 2 h 247"/>
                <a:gd name="T12" fmla="*/ 5 w 179"/>
                <a:gd name="T13" fmla="*/ 3 h 247"/>
                <a:gd name="T14" fmla="*/ 5 w 179"/>
                <a:gd name="T15" fmla="*/ 3 h 247"/>
                <a:gd name="T16" fmla="*/ 6 w 179"/>
                <a:gd name="T17" fmla="*/ 4 h 247"/>
                <a:gd name="T18" fmla="*/ 6 w 179"/>
                <a:gd name="T19" fmla="*/ 5 h 247"/>
                <a:gd name="T20" fmla="*/ 5 w 179"/>
                <a:gd name="T21" fmla="*/ 5 h 247"/>
                <a:gd name="T22" fmla="*/ 3 w 179"/>
                <a:gd name="T23" fmla="*/ 4 h 247"/>
                <a:gd name="T24" fmla="*/ 3 w 179"/>
                <a:gd name="T25" fmla="*/ 3 h 247"/>
                <a:gd name="T26" fmla="*/ 2 w 179"/>
                <a:gd name="T27" fmla="*/ 2 h 247"/>
                <a:gd name="T28" fmla="*/ 2 w 179"/>
                <a:gd name="T29" fmla="*/ 2 h 247"/>
                <a:gd name="T30" fmla="*/ 0 w 179"/>
                <a:gd name="T31" fmla="*/ 1 h 247"/>
                <a:gd name="T32" fmla="*/ 0 w 179"/>
                <a:gd name="T33" fmla="*/ 0 h 247"/>
                <a:gd name="T34" fmla="*/ 0 w 179"/>
                <a:gd name="T35" fmla="*/ 0 h 2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9" h="247">
                  <a:moveTo>
                    <a:pt x="0" y="0"/>
                  </a:moveTo>
                  <a:lnTo>
                    <a:pt x="30" y="0"/>
                  </a:lnTo>
                  <a:lnTo>
                    <a:pt x="45" y="31"/>
                  </a:lnTo>
                  <a:lnTo>
                    <a:pt x="74" y="46"/>
                  </a:lnTo>
                  <a:lnTo>
                    <a:pt x="89" y="77"/>
                  </a:lnTo>
                  <a:lnTo>
                    <a:pt x="134" y="108"/>
                  </a:lnTo>
                  <a:lnTo>
                    <a:pt x="134" y="138"/>
                  </a:lnTo>
                  <a:lnTo>
                    <a:pt x="148" y="154"/>
                  </a:lnTo>
                  <a:lnTo>
                    <a:pt x="178" y="185"/>
                  </a:lnTo>
                  <a:lnTo>
                    <a:pt x="163" y="246"/>
                  </a:lnTo>
                  <a:lnTo>
                    <a:pt x="148" y="246"/>
                  </a:lnTo>
                  <a:lnTo>
                    <a:pt x="104" y="200"/>
                  </a:lnTo>
                  <a:lnTo>
                    <a:pt x="89" y="154"/>
                  </a:lnTo>
                  <a:lnTo>
                    <a:pt x="59" y="108"/>
                  </a:lnTo>
                  <a:lnTo>
                    <a:pt x="59" y="92"/>
                  </a:lnTo>
                  <a:lnTo>
                    <a:pt x="15" y="46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66" name="Freeform 323"/>
            <p:cNvSpPr>
              <a:spLocks/>
            </p:cNvSpPr>
            <p:nvPr/>
          </p:nvSpPr>
          <p:spPr bwMode="auto">
            <a:xfrm>
              <a:off x="2127" y="1878"/>
              <a:ext cx="77" cy="76"/>
            </a:xfrm>
            <a:custGeom>
              <a:avLst/>
              <a:gdLst>
                <a:gd name="T0" fmla="*/ 6 w 180"/>
                <a:gd name="T1" fmla="*/ 1 h 201"/>
                <a:gd name="T2" fmla="*/ 6 w 180"/>
                <a:gd name="T3" fmla="*/ 4 h 201"/>
                <a:gd name="T4" fmla="*/ 4 w 180"/>
                <a:gd name="T5" fmla="*/ 4 h 201"/>
                <a:gd name="T6" fmla="*/ 4 w 180"/>
                <a:gd name="T7" fmla="*/ 3 h 201"/>
                <a:gd name="T8" fmla="*/ 1 w 180"/>
                <a:gd name="T9" fmla="*/ 1 h 201"/>
                <a:gd name="T10" fmla="*/ 1 w 180"/>
                <a:gd name="T11" fmla="*/ 2 h 201"/>
                <a:gd name="T12" fmla="*/ 0 w 180"/>
                <a:gd name="T13" fmla="*/ 1 h 201"/>
                <a:gd name="T14" fmla="*/ 1 w 180"/>
                <a:gd name="T15" fmla="*/ 1 h 201"/>
                <a:gd name="T16" fmla="*/ 0 w 180"/>
                <a:gd name="T17" fmla="*/ 0 h 201"/>
                <a:gd name="T18" fmla="*/ 0 w 180"/>
                <a:gd name="T19" fmla="*/ 0 h 201"/>
                <a:gd name="T20" fmla="*/ 1 w 180"/>
                <a:gd name="T21" fmla="*/ 0 h 201"/>
                <a:gd name="T22" fmla="*/ 1 w 180"/>
                <a:gd name="T23" fmla="*/ 0 h 201"/>
                <a:gd name="T24" fmla="*/ 2 w 180"/>
                <a:gd name="T25" fmla="*/ 1 h 201"/>
                <a:gd name="T26" fmla="*/ 3 w 180"/>
                <a:gd name="T27" fmla="*/ 1 h 201"/>
                <a:gd name="T28" fmla="*/ 3 w 180"/>
                <a:gd name="T29" fmla="*/ 1 h 201"/>
                <a:gd name="T30" fmla="*/ 4 w 180"/>
                <a:gd name="T31" fmla="*/ 1 h 201"/>
                <a:gd name="T32" fmla="*/ 6 w 180"/>
                <a:gd name="T33" fmla="*/ 1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0" h="201">
                  <a:moveTo>
                    <a:pt x="179" y="46"/>
                  </a:moveTo>
                  <a:lnTo>
                    <a:pt x="179" y="200"/>
                  </a:lnTo>
                  <a:lnTo>
                    <a:pt x="134" y="185"/>
                  </a:lnTo>
                  <a:lnTo>
                    <a:pt x="119" y="123"/>
                  </a:lnTo>
                  <a:lnTo>
                    <a:pt x="45" y="62"/>
                  </a:lnTo>
                  <a:lnTo>
                    <a:pt x="30" y="77"/>
                  </a:lnTo>
                  <a:lnTo>
                    <a:pt x="15" y="46"/>
                  </a:lnTo>
                  <a:lnTo>
                    <a:pt x="30" y="46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15"/>
                  </a:lnTo>
                  <a:lnTo>
                    <a:pt x="60" y="46"/>
                  </a:lnTo>
                  <a:lnTo>
                    <a:pt x="75" y="62"/>
                  </a:lnTo>
                  <a:lnTo>
                    <a:pt x="90" y="46"/>
                  </a:lnTo>
                  <a:lnTo>
                    <a:pt x="119" y="31"/>
                  </a:lnTo>
                  <a:lnTo>
                    <a:pt x="179" y="4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67" name="Freeform 324"/>
            <p:cNvSpPr>
              <a:spLocks/>
            </p:cNvSpPr>
            <p:nvPr/>
          </p:nvSpPr>
          <p:spPr bwMode="auto">
            <a:xfrm>
              <a:off x="2031" y="1861"/>
              <a:ext cx="46" cy="58"/>
            </a:xfrm>
            <a:custGeom>
              <a:avLst/>
              <a:gdLst>
                <a:gd name="T0" fmla="*/ 4 w 106"/>
                <a:gd name="T1" fmla="*/ 0 h 155"/>
                <a:gd name="T2" fmla="*/ 3 w 106"/>
                <a:gd name="T3" fmla="*/ 0 h 155"/>
                <a:gd name="T4" fmla="*/ 1 w 106"/>
                <a:gd name="T5" fmla="*/ 0 h 155"/>
                <a:gd name="T6" fmla="*/ 1 w 106"/>
                <a:gd name="T7" fmla="*/ 1 h 155"/>
                <a:gd name="T8" fmla="*/ 2 w 106"/>
                <a:gd name="T9" fmla="*/ 1 h 155"/>
                <a:gd name="T10" fmla="*/ 2 w 106"/>
                <a:gd name="T11" fmla="*/ 1 h 155"/>
                <a:gd name="T12" fmla="*/ 2 w 106"/>
                <a:gd name="T13" fmla="*/ 1 h 155"/>
                <a:gd name="T14" fmla="*/ 2 w 106"/>
                <a:gd name="T15" fmla="*/ 1 h 155"/>
                <a:gd name="T16" fmla="*/ 2 w 106"/>
                <a:gd name="T17" fmla="*/ 2 h 155"/>
                <a:gd name="T18" fmla="*/ 2 w 106"/>
                <a:gd name="T19" fmla="*/ 3 h 155"/>
                <a:gd name="T20" fmla="*/ 2 w 106"/>
                <a:gd name="T21" fmla="*/ 2 h 155"/>
                <a:gd name="T22" fmla="*/ 1 w 106"/>
                <a:gd name="T23" fmla="*/ 2 h 155"/>
                <a:gd name="T24" fmla="*/ 1 w 106"/>
                <a:gd name="T25" fmla="*/ 3 h 155"/>
                <a:gd name="T26" fmla="*/ 0 w 106"/>
                <a:gd name="T27" fmla="*/ 3 h 155"/>
                <a:gd name="T28" fmla="*/ 0 w 106"/>
                <a:gd name="T29" fmla="*/ 2 h 155"/>
                <a:gd name="T30" fmla="*/ 0 w 106"/>
                <a:gd name="T31" fmla="*/ 2 h 155"/>
                <a:gd name="T32" fmla="*/ 0 w 106"/>
                <a:gd name="T33" fmla="*/ 1 h 155"/>
                <a:gd name="T34" fmla="*/ 0 w 106"/>
                <a:gd name="T35" fmla="*/ 0 h 155"/>
                <a:gd name="T36" fmla="*/ 1 w 106"/>
                <a:gd name="T37" fmla="*/ 0 h 155"/>
                <a:gd name="T38" fmla="*/ 3 w 106"/>
                <a:gd name="T39" fmla="*/ 0 h 155"/>
                <a:gd name="T40" fmla="*/ 4 w 106"/>
                <a:gd name="T41" fmla="*/ 0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6" h="155">
                  <a:moveTo>
                    <a:pt x="105" y="0"/>
                  </a:moveTo>
                  <a:lnTo>
                    <a:pt x="90" y="15"/>
                  </a:lnTo>
                  <a:lnTo>
                    <a:pt x="30" y="15"/>
                  </a:lnTo>
                  <a:lnTo>
                    <a:pt x="30" y="62"/>
                  </a:lnTo>
                  <a:lnTo>
                    <a:pt x="45" y="46"/>
                  </a:lnTo>
                  <a:lnTo>
                    <a:pt x="60" y="46"/>
                  </a:lnTo>
                  <a:lnTo>
                    <a:pt x="45" y="77"/>
                  </a:lnTo>
                  <a:lnTo>
                    <a:pt x="60" y="77"/>
                  </a:lnTo>
                  <a:lnTo>
                    <a:pt x="60" y="123"/>
                  </a:lnTo>
                  <a:lnTo>
                    <a:pt x="45" y="139"/>
                  </a:lnTo>
                  <a:lnTo>
                    <a:pt x="45" y="92"/>
                  </a:lnTo>
                  <a:lnTo>
                    <a:pt x="30" y="92"/>
                  </a:lnTo>
                  <a:lnTo>
                    <a:pt x="30" y="154"/>
                  </a:lnTo>
                  <a:lnTo>
                    <a:pt x="0" y="154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15" y="46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105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68" name="Freeform 325"/>
            <p:cNvSpPr>
              <a:spLocks/>
            </p:cNvSpPr>
            <p:nvPr/>
          </p:nvSpPr>
          <p:spPr bwMode="auto">
            <a:xfrm>
              <a:off x="1928" y="1919"/>
              <a:ext cx="65" cy="29"/>
            </a:xfrm>
            <a:custGeom>
              <a:avLst/>
              <a:gdLst>
                <a:gd name="T0" fmla="*/ 0 w 152"/>
                <a:gd name="T1" fmla="*/ 1 h 77"/>
                <a:gd name="T2" fmla="*/ 0 w 152"/>
                <a:gd name="T3" fmla="*/ 0 h 77"/>
                <a:gd name="T4" fmla="*/ 2 w 152"/>
                <a:gd name="T5" fmla="*/ 0 h 77"/>
                <a:gd name="T6" fmla="*/ 3 w 152"/>
                <a:gd name="T7" fmla="*/ 1 h 77"/>
                <a:gd name="T8" fmla="*/ 3 w 152"/>
                <a:gd name="T9" fmla="*/ 0 h 77"/>
                <a:gd name="T10" fmla="*/ 4 w 152"/>
                <a:gd name="T11" fmla="*/ 1 h 77"/>
                <a:gd name="T12" fmla="*/ 5 w 152"/>
                <a:gd name="T13" fmla="*/ 1 h 77"/>
                <a:gd name="T14" fmla="*/ 5 w 152"/>
                <a:gd name="T15" fmla="*/ 1 h 77"/>
                <a:gd name="T16" fmla="*/ 5 w 152"/>
                <a:gd name="T17" fmla="*/ 2 h 77"/>
                <a:gd name="T18" fmla="*/ 3 w 152"/>
                <a:gd name="T19" fmla="*/ 1 h 77"/>
                <a:gd name="T20" fmla="*/ 3 w 152"/>
                <a:gd name="T21" fmla="*/ 1 h 77"/>
                <a:gd name="T22" fmla="*/ 2 w 152"/>
                <a:gd name="T23" fmla="*/ 1 h 77"/>
                <a:gd name="T24" fmla="*/ 0 w 152"/>
                <a:gd name="T25" fmla="*/ 1 h 77"/>
                <a:gd name="T26" fmla="*/ 0 w 152"/>
                <a:gd name="T27" fmla="*/ 1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77">
                  <a:moveTo>
                    <a:pt x="0" y="30"/>
                  </a:moveTo>
                  <a:lnTo>
                    <a:pt x="15" y="0"/>
                  </a:lnTo>
                  <a:lnTo>
                    <a:pt x="60" y="15"/>
                  </a:lnTo>
                  <a:lnTo>
                    <a:pt x="76" y="30"/>
                  </a:lnTo>
                  <a:lnTo>
                    <a:pt x="91" y="15"/>
                  </a:lnTo>
                  <a:lnTo>
                    <a:pt x="121" y="30"/>
                  </a:lnTo>
                  <a:lnTo>
                    <a:pt x="136" y="30"/>
                  </a:lnTo>
                  <a:lnTo>
                    <a:pt x="151" y="46"/>
                  </a:lnTo>
                  <a:lnTo>
                    <a:pt x="151" y="76"/>
                  </a:lnTo>
                  <a:lnTo>
                    <a:pt x="91" y="61"/>
                  </a:lnTo>
                  <a:lnTo>
                    <a:pt x="76" y="46"/>
                  </a:lnTo>
                  <a:lnTo>
                    <a:pt x="60" y="61"/>
                  </a:lnTo>
                  <a:lnTo>
                    <a:pt x="15" y="30"/>
                  </a:lnTo>
                  <a:lnTo>
                    <a:pt x="0" y="3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69" name="Freeform 326"/>
            <p:cNvSpPr>
              <a:spLocks/>
            </p:cNvSpPr>
            <p:nvPr/>
          </p:nvSpPr>
          <p:spPr bwMode="auto">
            <a:xfrm>
              <a:off x="2088" y="1849"/>
              <a:ext cx="20" cy="29"/>
            </a:xfrm>
            <a:custGeom>
              <a:avLst/>
              <a:gdLst>
                <a:gd name="T0" fmla="*/ 1 w 45"/>
                <a:gd name="T1" fmla="*/ 2 h 77"/>
                <a:gd name="T2" fmla="*/ 0 w 45"/>
                <a:gd name="T3" fmla="*/ 0 h 77"/>
                <a:gd name="T4" fmla="*/ 0 w 45"/>
                <a:gd name="T5" fmla="*/ 0 h 77"/>
                <a:gd name="T6" fmla="*/ 2 w 45"/>
                <a:gd name="T7" fmla="*/ 2 h 77"/>
                <a:gd name="T8" fmla="*/ 1 w 45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77">
                  <a:moveTo>
                    <a:pt x="29" y="76"/>
                  </a:moveTo>
                  <a:lnTo>
                    <a:pt x="0" y="15"/>
                  </a:lnTo>
                  <a:lnTo>
                    <a:pt x="15" y="0"/>
                  </a:lnTo>
                  <a:lnTo>
                    <a:pt x="44" y="76"/>
                  </a:lnTo>
                  <a:lnTo>
                    <a:pt x="29" y="7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70" name="Freeform 327"/>
            <p:cNvSpPr>
              <a:spLocks/>
            </p:cNvSpPr>
            <p:nvPr/>
          </p:nvSpPr>
          <p:spPr bwMode="auto">
            <a:xfrm>
              <a:off x="2038" y="1941"/>
              <a:ext cx="19" cy="7"/>
            </a:xfrm>
            <a:custGeom>
              <a:avLst/>
              <a:gdLst>
                <a:gd name="T0" fmla="*/ 0 w 45"/>
                <a:gd name="T1" fmla="*/ 0 h 17"/>
                <a:gd name="T2" fmla="*/ 1 w 45"/>
                <a:gd name="T3" fmla="*/ 0 h 17"/>
                <a:gd name="T4" fmla="*/ 1 w 45"/>
                <a:gd name="T5" fmla="*/ 0 h 17"/>
                <a:gd name="T6" fmla="*/ 0 w 45"/>
                <a:gd name="T7" fmla="*/ 0 h 17"/>
                <a:gd name="T8" fmla="*/ 0 w 4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7">
                  <a:moveTo>
                    <a:pt x="0" y="0"/>
                  </a:moveTo>
                  <a:lnTo>
                    <a:pt x="44" y="0"/>
                  </a:lnTo>
                  <a:lnTo>
                    <a:pt x="4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71" name="Freeform 328"/>
            <p:cNvSpPr>
              <a:spLocks/>
            </p:cNvSpPr>
            <p:nvPr/>
          </p:nvSpPr>
          <p:spPr bwMode="auto">
            <a:xfrm>
              <a:off x="2064" y="1947"/>
              <a:ext cx="25" cy="13"/>
            </a:xfrm>
            <a:custGeom>
              <a:avLst/>
              <a:gdLst>
                <a:gd name="T0" fmla="*/ 0 w 60"/>
                <a:gd name="T1" fmla="*/ 1 h 32"/>
                <a:gd name="T2" fmla="*/ 0 w 60"/>
                <a:gd name="T3" fmla="*/ 0 h 32"/>
                <a:gd name="T4" fmla="*/ 0 w 60"/>
                <a:gd name="T5" fmla="*/ 0 h 32"/>
                <a:gd name="T6" fmla="*/ 2 w 60"/>
                <a:gd name="T7" fmla="*/ 0 h 32"/>
                <a:gd name="T8" fmla="*/ 1 w 60"/>
                <a:gd name="T9" fmla="*/ 0 h 32"/>
                <a:gd name="T10" fmla="*/ 0 w 60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2">
                  <a:moveTo>
                    <a:pt x="0" y="31"/>
                  </a:moveTo>
                  <a:lnTo>
                    <a:pt x="0" y="16"/>
                  </a:lnTo>
                  <a:lnTo>
                    <a:pt x="15" y="0"/>
                  </a:lnTo>
                  <a:lnTo>
                    <a:pt x="59" y="0"/>
                  </a:lnTo>
                  <a:lnTo>
                    <a:pt x="30" y="16"/>
                  </a:lnTo>
                  <a:lnTo>
                    <a:pt x="0" y="31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72" name="Freeform 329"/>
            <p:cNvSpPr>
              <a:spLocks/>
            </p:cNvSpPr>
            <p:nvPr/>
          </p:nvSpPr>
          <p:spPr bwMode="auto">
            <a:xfrm>
              <a:off x="2095" y="1895"/>
              <a:ext cx="26" cy="12"/>
            </a:xfrm>
            <a:custGeom>
              <a:avLst/>
              <a:gdLst>
                <a:gd name="T0" fmla="*/ 0 w 60"/>
                <a:gd name="T1" fmla="*/ 0 h 32"/>
                <a:gd name="T2" fmla="*/ 0 w 60"/>
                <a:gd name="T3" fmla="*/ 1 h 32"/>
                <a:gd name="T4" fmla="*/ 1 w 60"/>
                <a:gd name="T5" fmla="*/ 0 h 32"/>
                <a:gd name="T6" fmla="*/ 2 w 60"/>
                <a:gd name="T7" fmla="*/ 0 h 32"/>
                <a:gd name="T8" fmla="*/ 2 w 60"/>
                <a:gd name="T9" fmla="*/ 0 h 32"/>
                <a:gd name="T10" fmla="*/ 0 w 6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2">
                  <a:moveTo>
                    <a:pt x="0" y="16"/>
                  </a:moveTo>
                  <a:lnTo>
                    <a:pt x="15" y="31"/>
                  </a:lnTo>
                  <a:lnTo>
                    <a:pt x="30" y="16"/>
                  </a:lnTo>
                  <a:lnTo>
                    <a:pt x="59" y="16"/>
                  </a:lnTo>
                  <a:lnTo>
                    <a:pt x="59" y="0"/>
                  </a:lnTo>
                  <a:lnTo>
                    <a:pt x="0" y="16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73" name="Freeform 330"/>
            <p:cNvSpPr>
              <a:spLocks/>
            </p:cNvSpPr>
            <p:nvPr/>
          </p:nvSpPr>
          <p:spPr bwMode="auto">
            <a:xfrm>
              <a:off x="2005" y="1937"/>
              <a:ext cx="20" cy="11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2 w 46"/>
                <a:gd name="T5" fmla="*/ 0 h 31"/>
                <a:gd name="T6" fmla="*/ 0 w 46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1">
                  <a:moveTo>
                    <a:pt x="0" y="0"/>
                  </a:moveTo>
                  <a:lnTo>
                    <a:pt x="0" y="30"/>
                  </a:lnTo>
                  <a:lnTo>
                    <a:pt x="45" y="3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74" name="Freeform 331"/>
            <p:cNvSpPr>
              <a:spLocks/>
            </p:cNvSpPr>
            <p:nvPr/>
          </p:nvSpPr>
          <p:spPr bwMode="auto">
            <a:xfrm>
              <a:off x="2031" y="1953"/>
              <a:ext cx="13" cy="7"/>
            </a:xfrm>
            <a:custGeom>
              <a:avLst/>
              <a:gdLst>
                <a:gd name="T0" fmla="*/ 0 w 32"/>
                <a:gd name="T1" fmla="*/ 0 h 17"/>
                <a:gd name="T2" fmla="*/ 1 w 32"/>
                <a:gd name="T3" fmla="*/ 0 h 17"/>
                <a:gd name="T4" fmla="*/ 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7">
                  <a:moveTo>
                    <a:pt x="0" y="0"/>
                  </a:moveTo>
                  <a:lnTo>
                    <a:pt x="31" y="0"/>
                  </a:lnTo>
                  <a:lnTo>
                    <a:pt x="31" y="16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75" name="Freeform 332"/>
            <p:cNvSpPr>
              <a:spLocks/>
            </p:cNvSpPr>
            <p:nvPr/>
          </p:nvSpPr>
          <p:spPr bwMode="auto">
            <a:xfrm>
              <a:off x="2172" y="1937"/>
              <a:ext cx="14" cy="11"/>
            </a:xfrm>
            <a:custGeom>
              <a:avLst/>
              <a:gdLst>
                <a:gd name="T0" fmla="*/ 0 w 32"/>
                <a:gd name="T1" fmla="*/ 0 h 31"/>
                <a:gd name="T2" fmla="*/ 1 w 32"/>
                <a:gd name="T3" fmla="*/ 0 h 31"/>
                <a:gd name="T4" fmla="*/ 0 w 32"/>
                <a:gd name="T5" fmla="*/ 0 h 31"/>
                <a:gd name="T6" fmla="*/ 0 w 32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lnTo>
                    <a:pt x="31" y="30"/>
                  </a:lnTo>
                  <a:lnTo>
                    <a:pt x="16" y="3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76" name="Freeform 333"/>
            <p:cNvSpPr>
              <a:spLocks/>
            </p:cNvSpPr>
            <p:nvPr/>
          </p:nvSpPr>
          <p:spPr bwMode="auto">
            <a:xfrm>
              <a:off x="2076" y="1901"/>
              <a:ext cx="13" cy="7"/>
            </a:xfrm>
            <a:custGeom>
              <a:avLst/>
              <a:gdLst>
                <a:gd name="T0" fmla="*/ 0 w 31"/>
                <a:gd name="T1" fmla="*/ 0 h 17"/>
                <a:gd name="T2" fmla="*/ 1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7">
                  <a:moveTo>
                    <a:pt x="0" y="0"/>
                  </a:moveTo>
                  <a:lnTo>
                    <a:pt x="30" y="0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77" name="Line 334"/>
            <p:cNvSpPr>
              <a:spLocks noChangeShapeType="1"/>
            </p:cNvSpPr>
            <p:nvPr/>
          </p:nvSpPr>
          <p:spPr bwMode="auto">
            <a:xfrm>
              <a:off x="1928" y="1884"/>
              <a:ext cx="7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78" name="Oval 335"/>
            <p:cNvSpPr>
              <a:spLocks noChangeArrowheads="1"/>
            </p:cNvSpPr>
            <p:nvPr/>
          </p:nvSpPr>
          <p:spPr bwMode="auto">
            <a:xfrm>
              <a:off x="1903" y="1849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479" name="Oval 336"/>
            <p:cNvSpPr>
              <a:spLocks noChangeArrowheads="1"/>
            </p:cNvSpPr>
            <p:nvPr/>
          </p:nvSpPr>
          <p:spPr bwMode="auto">
            <a:xfrm>
              <a:off x="1993" y="1825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480" name="Oval 337"/>
            <p:cNvSpPr>
              <a:spLocks noChangeArrowheads="1"/>
            </p:cNvSpPr>
            <p:nvPr/>
          </p:nvSpPr>
          <p:spPr bwMode="auto">
            <a:xfrm>
              <a:off x="1679" y="1831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481" name="Freeform 338"/>
            <p:cNvSpPr>
              <a:spLocks/>
            </p:cNvSpPr>
            <p:nvPr/>
          </p:nvSpPr>
          <p:spPr bwMode="auto">
            <a:xfrm>
              <a:off x="2031" y="1704"/>
              <a:ext cx="33" cy="53"/>
            </a:xfrm>
            <a:custGeom>
              <a:avLst/>
              <a:gdLst>
                <a:gd name="T0" fmla="*/ 1 w 77"/>
                <a:gd name="T1" fmla="*/ 0 h 140"/>
                <a:gd name="T2" fmla="*/ 0 w 77"/>
                <a:gd name="T3" fmla="*/ 0 h 140"/>
                <a:gd name="T4" fmla="*/ 0 w 77"/>
                <a:gd name="T5" fmla="*/ 1 h 140"/>
                <a:gd name="T6" fmla="*/ 0 w 77"/>
                <a:gd name="T7" fmla="*/ 2 h 140"/>
                <a:gd name="T8" fmla="*/ 0 w 77"/>
                <a:gd name="T9" fmla="*/ 1 h 140"/>
                <a:gd name="T10" fmla="*/ 0 w 77"/>
                <a:gd name="T11" fmla="*/ 2 h 140"/>
                <a:gd name="T12" fmla="*/ 0 w 77"/>
                <a:gd name="T13" fmla="*/ 2 h 140"/>
                <a:gd name="T14" fmla="*/ 1 w 77"/>
                <a:gd name="T15" fmla="*/ 2 h 140"/>
                <a:gd name="T16" fmla="*/ 1 w 77"/>
                <a:gd name="T17" fmla="*/ 3 h 140"/>
                <a:gd name="T18" fmla="*/ 2 w 77"/>
                <a:gd name="T19" fmla="*/ 3 h 140"/>
                <a:gd name="T20" fmla="*/ 3 w 77"/>
                <a:gd name="T21" fmla="*/ 3 h 140"/>
                <a:gd name="T22" fmla="*/ 3 w 77"/>
                <a:gd name="T23" fmla="*/ 2 h 140"/>
                <a:gd name="T24" fmla="*/ 2 w 77"/>
                <a:gd name="T25" fmla="*/ 2 h 140"/>
                <a:gd name="T26" fmla="*/ 1 w 77"/>
                <a:gd name="T27" fmla="*/ 2 h 140"/>
                <a:gd name="T28" fmla="*/ 2 w 77"/>
                <a:gd name="T29" fmla="*/ 1 h 140"/>
                <a:gd name="T30" fmla="*/ 1 w 77"/>
                <a:gd name="T31" fmla="*/ 1 h 140"/>
                <a:gd name="T32" fmla="*/ 1 w 77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40">
                  <a:moveTo>
                    <a:pt x="30" y="15"/>
                  </a:moveTo>
                  <a:lnTo>
                    <a:pt x="15" y="0"/>
                  </a:lnTo>
                  <a:lnTo>
                    <a:pt x="0" y="46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30" y="108"/>
                  </a:lnTo>
                  <a:lnTo>
                    <a:pt x="30" y="124"/>
                  </a:lnTo>
                  <a:lnTo>
                    <a:pt x="61" y="124"/>
                  </a:lnTo>
                  <a:lnTo>
                    <a:pt x="76" y="139"/>
                  </a:lnTo>
                  <a:lnTo>
                    <a:pt x="76" y="108"/>
                  </a:lnTo>
                  <a:lnTo>
                    <a:pt x="46" y="108"/>
                  </a:lnTo>
                  <a:lnTo>
                    <a:pt x="30" y="77"/>
                  </a:lnTo>
                  <a:lnTo>
                    <a:pt x="46" y="46"/>
                  </a:lnTo>
                  <a:lnTo>
                    <a:pt x="30" y="31"/>
                  </a:lnTo>
                  <a:lnTo>
                    <a:pt x="30" y="15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82" name="Freeform 339"/>
            <p:cNvSpPr>
              <a:spLocks/>
            </p:cNvSpPr>
            <p:nvPr/>
          </p:nvSpPr>
          <p:spPr bwMode="auto">
            <a:xfrm>
              <a:off x="2050" y="1785"/>
              <a:ext cx="39" cy="30"/>
            </a:xfrm>
            <a:custGeom>
              <a:avLst/>
              <a:gdLst>
                <a:gd name="T0" fmla="*/ 2 w 91"/>
                <a:gd name="T1" fmla="*/ 0 h 77"/>
                <a:gd name="T2" fmla="*/ 1 w 91"/>
                <a:gd name="T3" fmla="*/ 1 h 77"/>
                <a:gd name="T4" fmla="*/ 0 w 91"/>
                <a:gd name="T5" fmla="*/ 1 h 77"/>
                <a:gd name="T6" fmla="*/ 0 w 91"/>
                <a:gd name="T7" fmla="*/ 2 h 77"/>
                <a:gd name="T8" fmla="*/ 1 w 91"/>
                <a:gd name="T9" fmla="*/ 1 h 77"/>
                <a:gd name="T10" fmla="*/ 1 w 91"/>
                <a:gd name="T11" fmla="*/ 1 h 77"/>
                <a:gd name="T12" fmla="*/ 1 w 91"/>
                <a:gd name="T13" fmla="*/ 2 h 77"/>
                <a:gd name="T14" fmla="*/ 3 w 91"/>
                <a:gd name="T15" fmla="*/ 2 h 77"/>
                <a:gd name="T16" fmla="*/ 3 w 91"/>
                <a:gd name="T17" fmla="*/ 2 h 77"/>
                <a:gd name="T18" fmla="*/ 3 w 91"/>
                <a:gd name="T19" fmla="*/ 2 h 77"/>
                <a:gd name="T20" fmla="*/ 3 w 91"/>
                <a:gd name="T21" fmla="*/ 2 h 77"/>
                <a:gd name="T22" fmla="*/ 3 w 91"/>
                <a:gd name="T23" fmla="*/ 0 h 77"/>
                <a:gd name="T24" fmla="*/ 2 w 91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77">
                  <a:moveTo>
                    <a:pt x="60" y="0"/>
                  </a:moveTo>
                  <a:lnTo>
                    <a:pt x="45" y="30"/>
                  </a:lnTo>
                  <a:lnTo>
                    <a:pt x="15" y="30"/>
                  </a:lnTo>
                  <a:lnTo>
                    <a:pt x="0" y="61"/>
                  </a:lnTo>
                  <a:lnTo>
                    <a:pt x="30" y="46"/>
                  </a:lnTo>
                  <a:lnTo>
                    <a:pt x="45" y="46"/>
                  </a:lnTo>
                  <a:lnTo>
                    <a:pt x="45" y="76"/>
                  </a:lnTo>
                  <a:lnTo>
                    <a:pt x="75" y="76"/>
                  </a:lnTo>
                  <a:lnTo>
                    <a:pt x="75" y="61"/>
                  </a:lnTo>
                  <a:lnTo>
                    <a:pt x="90" y="76"/>
                  </a:lnTo>
                  <a:lnTo>
                    <a:pt x="90" y="61"/>
                  </a:lnTo>
                  <a:lnTo>
                    <a:pt x="75" y="15"/>
                  </a:lnTo>
                  <a:lnTo>
                    <a:pt x="6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83" name="Freeform 340"/>
            <p:cNvSpPr>
              <a:spLocks/>
            </p:cNvSpPr>
            <p:nvPr/>
          </p:nvSpPr>
          <p:spPr bwMode="auto">
            <a:xfrm>
              <a:off x="2018" y="1774"/>
              <a:ext cx="13" cy="29"/>
            </a:xfrm>
            <a:custGeom>
              <a:avLst/>
              <a:gdLst>
                <a:gd name="T0" fmla="*/ 1 w 30"/>
                <a:gd name="T1" fmla="*/ 0 h 78"/>
                <a:gd name="T2" fmla="*/ 0 w 30"/>
                <a:gd name="T3" fmla="*/ 0 h 78"/>
                <a:gd name="T4" fmla="*/ 0 w 30"/>
                <a:gd name="T5" fmla="*/ 1 h 78"/>
                <a:gd name="T6" fmla="*/ 0 w 30"/>
                <a:gd name="T7" fmla="*/ 0 h 78"/>
                <a:gd name="T8" fmla="*/ 1 w 30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78">
                  <a:moveTo>
                    <a:pt x="29" y="0"/>
                  </a:moveTo>
                  <a:lnTo>
                    <a:pt x="15" y="31"/>
                  </a:lnTo>
                  <a:lnTo>
                    <a:pt x="0" y="77"/>
                  </a:lnTo>
                  <a:lnTo>
                    <a:pt x="15" y="31"/>
                  </a:lnTo>
                  <a:lnTo>
                    <a:pt x="29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84" name="Freeform 341"/>
            <p:cNvSpPr>
              <a:spLocks/>
            </p:cNvSpPr>
            <p:nvPr/>
          </p:nvSpPr>
          <p:spPr bwMode="auto">
            <a:xfrm>
              <a:off x="2056" y="1780"/>
              <a:ext cx="8" cy="6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1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85" name="Freeform 342"/>
            <p:cNvSpPr>
              <a:spLocks/>
            </p:cNvSpPr>
            <p:nvPr/>
          </p:nvSpPr>
          <p:spPr bwMode="auto">
            <a:xfrm>
              <a:off x="2070" y="1762"/>
              <a:ext cx="7" cy="6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0 w 1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7">
                  <a:moveTo>
                    <a:pt x="17" y="0"/>
                  </a:moveTo>
                  <a:lnTo>
                    <a:pt x="0" y="0"/>
                  </a:lnTo>
                  <a:lnTo>
                    <a:pt x="17" y="16"/>
                  </a:lnTo>
                  <a:lnTo>
                    <a:pt x="17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86" name="Freeform 343"/>
            <p:cNvSpPr>
              <a:spLocks/>
            </p:cNvSpPr>
            <p:nvPr/>
          </p:nvSpPr>
          <p:spPr bwMode="auto">
            <a:xfrm>
              <a:off x="2050" y="1768"/>
              <a:ext cx="7" cy="12"/>
            </a:xfrm>
            <a:custGeom>
              <a:avLst/>
              <a:gdLst>
                <a:gd name="T0" fmla="*/ 0 w 17"/>
                <a:gd name="T1" fmla="*/ 1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1">
                  <a:moveTo>
                    <a:pt x="0" y="30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87" name="Line 344"/>
            <p:cNvSpPr>
              <a:spLocks noChangeShapeType="1"/>
            </p:cNvSpPr>
            <p:nvPr/>
          </p:nvSpPr>
          <p:spPr bwMode="auto">
            <a:xfrm flipH="1">
              <a:off x="2064" y="1780"/>
              <a:ext cx="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88" name="Line 345"/>
            <p:cNvSpPr>
              <a:spLocks noChangeShapeType="1"/>
            </p:cNvSpPr>
            <p:nvPr/>
          </p:nvSpPr>
          <p:spPr bwMode="auto">
            <a:xfrm>
              <a:off x="2044" y="1756"/>
              <a:ext cx="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89" name="Oval 346"/>
            <p:cNvSpPr>
              <a:spLocks noChangeArrowheads="1"/>
            </p:cNvSpPr>
            <p:nvPr/>
          </p:nvSpPr>
          <p:spPr bwMode="auto">
            <a:xfrm>
              <a:off x="2121" y="1791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490" name="Oval 347"/>
            <p:cNvSpPr>
              <a:spLocks noChangeArrowheads="1"/>
            </p:cNvSpPr>
            <p:nvPr/>
          </p:nvSpPr>
          <p:spPr bwMode="auto">
            <a:xfrm>
              <a:off x="2146" y="1680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491" name="Oval 348"/>
            <p:cNvSpPr>
              <a:spLocks noChangeArrowheads="1"/>
            </p:cNvSpPr>
            <p:nvPr/>
          </p:nvSpPr>
          <p:spPr bwMode="auto">
            <a:xfrm>
              <a:off x="2179" y="1710"/>
              <a:ext cx="0" cy="5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492" name="Freeform 349"/>
            <p:cNvSpPr>
              <a:spLocks/>
            </p:cNvSpPr>
            <p:nvPr/>
          </p:nvSpPr>
          <p:spPr bwMode="auto">
            <a:xfrm>
              <a:off x="1960" y="1971"/>
              <a:ext cx="302" cy="274"/>
            </a:xfrm>
            <a:custGeom>
              <a:avLst/>
              <a:gdLst>
                <a:gd name="T0" fmla="*/ 19 w 702"/>
                <a:gd name="T1" fmla="*/ 3 h 724"/>
                <a:gd name="T2" fmla="*/ 16 w 702"/>
                <a:gd name="T3" fmla="*/ 2 h 724"/>
                <a:gd name="T4" fmla="*/ 15 w 702"/>
                <a:gd name="T5" fmla="*/ 1 h 724"/>
                <a:gd name="T6" fmla="*/ 16 w 702"/>
                <a:gd name="T7" fmla="*/ 1 h 724"/>
                <a:gd name="T8" fmla="*/ 16 w 702"/>
                <a:gd name="T9" fmla="*/ 1 h 724"/>
                <a:gd name="T10" fmla="*/ 13 w 702"/>
                <a:gd name="T11" fmla="*/ 0 h 724"/>
                <a:gd name="T12" fmla="*/ 13 w 702"/>
                <a:gd name="T13" fmla="*/ 1 h 724"/>
                <a:gd name="T14" fmla="*/ 12 w 702"/>
                <a:gd name="T15" fmla="*/ 2 h 724"/>
                <a:gd name="T16" fmla="*/ 11 w 702"/>
                <a:gd name="T17" fmla="*/ 2 h 724"/>
                <a:gd name="T18" fmla="*/ 10 w 702"/>
                <a:gd name="T19" fmla="*/ 1 h 724"/>
                <a:gd name="T20" fmla="*/ 8 w 702"/>
                <a:gd name="T21" fmla="*/ 2 h 724"/>
                <a:gd name="T22" fmla="*/ 8 w 702"/>
                <a:gd name="T23" fmla="*/ 2 h 724"/>
                <a:gd name="T24" fmla="*/ 7 w 702"/>
                <a:gd name="T25" fmla="*/ 3 h 724"/>
                <a:gd name="T26" fmla="*/ 6 w 702"/>
                <a:gd name="T27" fmla="*/ 4 h 724"/>
                <a:gd name="T28" fmla="*/ 1 w 702"/>
                <a:gd name="T29" fmla="*/ 5 h 724"/>
                <a:gd name="T30" fmla="*/ 0 w 702"/>
                <a:gd name="T31" fmla="*/ 8 h 724"/>
                <a:gd name="T32" fmla="*/ 0 w 702"/>
                <a:gd name="T33" fmla="*/ 11 h 724"/>
                <a:gd name="T34" fmla="*/ 1 w 702"/>
                <a:gd name="T35" fmla="*/ 11 h 724"/>
                <a:gd name="T36" fmla="*/ 5 w 702"/>
                <a:gd name="T37" fmla="*/ 11 h 724"/>
                <a:gd name="T38" fmla="*/ 9 w 702"/>
                <a:gd name="T39" fmla="*/ 10 h 724"/>
                <a:gd name="T40" fmla="*/ 12 w 702"/>
                <a:gd name="T41" fmla="*/ 12 h 724"/>
                <a:gd name="T42" fmla="*/ 12 w 702"/>
                <a:gd name="T43" fmla="*/ 12 h 724"/>
                <a:gd name="T44" fmla="*/ 13 w 702"/>
                <a:gd name="T45" fmla="*/ 14 h 724"/>
                <a:gd name="T46" fmla="*/ 16 w 702"/>
                <a:gd name="T47" fmla="*/ 14 h 724"/>
                <a:gd name="T48" fmla="*/ 18 w 702"/>
                <a:gd name="T49" fmla="*/ 14 h 724"/>
                <a:gd name="T50" fmla="*/ 19 w 702"/>
                <a:gd name="T51" fmla="*/ 14 h 724"/>
                <a:gd name="T52" fmla="*/ 22 w 702"/>
                <a:gd name="T53" fmla="*/ 12 h 724"/>
                <a:gd name="T54" fmla="*/ 24 w 702"/>
                <a:gd name="T55" fmla="*/ 9 h 724"/>
                <a:gd name="T56" fmla="*/ 24 w 702"/>
                <a:gd name="T57" fmla="*/ 8 h 724"/>
                <a:gd name="T58" fmla="*/ 23 w 702"/>
                <a:gd name="T59" fmla="*/ 6 h 724"/>
                <a:gd name="T60" fmla="*/ 22 w 702"/>
                <a:gd name="T61" fmla="*/ 5 h 724"/>
                <a:gd name="T62" fmla="*/ 21 w 702"/>
                <a:gd name="T63" fmla="*/ 2 h 724"/>
                <a:gd name="T64" fmla="*/ 19 w 702"/>
                <a:gd name="T65" fmla="*/ 0 h 7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2" h="724">
                  <a:moveTo>
                    <a:pt x="567" y="0"/>
                  </a:moveTo>
                  <a:lnTo>
                    <a:pt x="552" y="123"/>
                  </a:lnTo>
                  <a:lnTo>
                    <a:pt x="522" y="169"/>
                  </a:lnTo>
                  <a:lnTo>
                    <a:pt x="477" y="108"/>
                  </a:lnTo>
                  <a:lnTo>
                    <a:pt x="447" y="92"/>
                  </a:lnTo>
                  <a:lnTo>
                    <a:pt x="447" y="62"/>
                  </a:lnTo>
                  <a:lnTo>
                    <a:pt x="462" y="62"/>
                  </a:lnTo>
                  <a:lnTo>
                    <a:pt x="477" y="46"/>
                  </a:lnTo>
                  <a:lnTo>
                    <a:pt x="477" y="31"/>
                  </a:lnTo>
                  <a:lnTo>
                    <a:pt x="462" y="46"/>
                  </a:lnTo>
                  <a:lnTo>
                    <a:pt x="418" y="15"/>
                  </a:lnTo>
                  <a:lnTo>
                    <a:pt x="388" y="15"/>
                  </a:lnTo>
                  <a:lnTo>
                    <a:pt x="388" y="31"/>
                  </a:lnTo>
                  <a:lnTo>
                    <a:pt x="373" y="31"/>
                  </a:lnTo>
                  <a:lnTo>
                    <a:pt x="343" y="77"/>
                  </a:lnTo>
                  <a:lnTo>
                    <a:pt x="343" y="92"/>
                  </a:lnTo>
                  <a:lnTo>
                    <a:pt x="328" y="77"/>
                  </a:lnTo>
                  <a:lnTo>
                    <a:pt x="313" y="92"/>
                  </a:lnTo>
                  <a:lnTo>
                    <a:pt x="313" y="62"/>
                  </a:lnTo>
                  <a:lnTo>
                    <a:pt x="298" y="62"/>
                  </a:lnTo>
                  <a:lnTo>
                    <a:pt x="283" y="77"/>
                  </a:lnTo>
                  <a:lnTo>
                    <a:pt x="224" y="108"/>
                  </a:lnTo>
                  <a:lnTo>
                    <a:pt x="224" y="123"/>
                  </a:lnTo>
                  <a:lnTo>
                    <a:pt x="224" y="108"/>
                  </a:lnTo>
                  <a:lnTo>
                    <a:pt x="194" y="123"/>
                  </a:lnTo>
                  <a:lnTo>
                    <a:pt x="209" y="154"/>
                  </a:lnTo>
                  <a:lnTo>
                    <a:pt x="194" y="169"/>
                  </a:lnTo>
                  <a:lnTo>
                    <a:pt x="179" y="185"/>
                  </a:lnTo>
                  <a:lnTo>
                    <a:pt x="149" y="200"/>
                  </a:lnTo>
                  <a:lnTo>
                    <a:pt x="30" y="231"/>
                  </a:lnTo>
                  <a:lnTo>
                    <a:pt x="15" y="338"/>
                  </a:lnTo>
                  <a:lnTo>
                    <a:pt x="15" y="400"/>
                  </a:lnTo>
                  <a:lnTo>
                    <a:pt x="15" y="461"/>
                  </a:lnTo>
                  <a:lnTo>
                    <a:pt x="0" y="508"/>
                  </a:lnTo>
                  <a:lnTo>
                    <a:pt x="15" y="538"/>
                  </a:lnTo>
                  <a:lnTo>
                    <a:pt x="45" y="554"/>
                  </a:lnTo>
                  <a:lnTo>
                    <a:pt x="89" y="523"/>
                  </a:lnTo>
                  <a:lnTo>
                    <a:pt x="149" y="538"/>
                  </a:lnTo>
                  <a:lnTo>
                    <a:pt x="164" y="508"/>
                  </a:lnTo>
                  <a:lnTo>
                    <a:pt x="283" y="492"/>
                  </a:lnTo>
                  <a:lnTo>
                    <a:pt x="328" y="523"/>
                  </a:lnTo>
                  <a:lnTo>
                    <a:pt x="343" y="585"/>
                  </a:lnTo>
                  <a:lnTo>
                    <a:pt x="388" y="538"/>
                  </a:lnTo>
                  <a:lnTo>
                    <a:pt x="358" y="600"/>
                  </a:lnTo>
                  <a:lnTo>
                    <a:pt x="388" y="585"/>
                  </a:lnTo>
                  <a:lnTo>
                    <a:pt x="388" y="661"/>
                  </a:lnTo>
                  <a:lnTo>
                    <a:pt x="433" y="708"/>
                  </a:lnTo>
                  <a:lnTo>
                    <a:pt x="477" y="692"/>
                  </a:lnTo>
                  <a:lnTo>
                    <a:pt x="492" y="723"/>
                  </a:lnTo>
                  <a:lnTo>
                    <a:pt x="522" y="708"/>
                  </a:lnTo>
                  <a:lnTo>
                    <a:pt x="552" y="708"/>
                  </a:lnTo>
                  <a:lnTo>
                    <a:pt x="567" y="677"/>
                  </a:lnTo>
                  <a:lnTo>
                    <a:pt x="612" y="600"/>
                  </a:lnTo>
                  <a:lnTo>
                    <a:pt x="641" y="585"/>
                  </a:lnTo>
                  <a:lnTo>
                    <a:pt x="671" y="538"/>
                  </a:lnTo>
                  <a:lnTo>
                    <a:pt x="701" y="461"/>
                  </a:lnTo>
                  <a:lnTo>
                    <a:pt x="701" y="446"/>
                  </a:lnTo>
                  <a:lnTo>
                    <a:pt x="701" y="400"/>
                  </a:lnTo>
                  <a:lnTo>
                    <a:pt x="686" y="338"/>
                  </a:lnTo>
                  <a:lnTo>
                    <a:pt x="671" y="308"/>
                  </a:lnTo>
                  <a:lnTo>
                    <a:pt x="656" y="308"/>
                  </a:lnTo>
                  <a:lnTo>
                    <a:pt x="656" y="262"/>
                  </a:lnTo>
                  <a:lnTo>
                    <a:pt x="626" y="200"/>
                  </a:lnTo>
                  <a:lnTo>
                    <a:pt x="612" y="108"/>
                  </a:lnTo>
                  <a:lnTo>
                    <a:pt x="597" y="92"/>
                  </a:lnTo>
                  <a:lnTo>
                    <a:pt x="567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93" name="Freeform 350"/>
            <p:cNvSpPr>
              <a:spLocks/>
            </p:cNvSpPr>
            <p:nvPr/>
          </p:nvSpPr>
          <p:spPr bwMode="auto">
            <a:xfrm>
              <a:off x="2146" y="2268"/>
              <a:ext cx="26" cy="29"/>
            </a:xfrm>
            <a:custGeom>
              <a:avLst/>
              <a:gdLst>
                <a:gd name="T0" fmla="*/ 0 w 60"/>
                <a:gd name="T1" fmla="*/ 0 h 78"/>
                <a:gd name="T2" fmla="*/ 0 w 60"/>
                <a:gd name="T3" fmla="*/ 1 h 78"/>
                <a:gd name="T4" fmla="*/ 0 w 60"/>
                <a:gd name="T5" fmla="*/ 1 h 78"/>
                <a:gd name="T6" fmla="*/ 1 w 60"/>
                <a:gd name="T7" fmla="*/ 1 h 78"/>
                <a:gd name="T8" fmla="*/ 2 w 60"/>
                <a:gd name="T9" fmla="*/ 0 h 78"/>
                <a:gd name="T10" fmla="*/ 2 w 60"/>
                <a:gd name="T11" fmla="*/ 0 h 78"/>
                <a:gd name="T12" fmla="*/ 1 w 60"/>
                <a:gd name="T13" fmla="*/ 0 h 78"/>
                <a:gd name="T14" fmla="*/ 0 w 60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78">
                  <a:moveTo>
                    <a:pt x="0" y="0"/>
                  </a:moveTo>
                  <a:lnTo>
                    <a:pt x="0" y="46"/>
                  </a:lnTo>
                  <a:lnTo>
                    <a:pt x="0" y="77"/>
                  </a:lnTo>
                  <a:lnTo>
                    <a:pt x="30" y="77"/>
                  </a:lnTo>
                  <a:lnTo>
                    <a:pt x="59" y="15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94" name="Freeform 351"/>
            <p:cNvSpPr>
              <a:spLocks/>
            </p:cNvSpPr>
            <p:nvPr/>
          </p:nvSpPr>
          <p:spPr bwMode="auto">
            <a:xfrm>
              <a:off x="2281" y="2302"/>
              <a:ext cx="77" cy="65"/>
            </a:xfrm>
            <a:custGeom>
              <a:avLst/>
              <a:gdLst>
                <a:gd name="T0" fmla="*/ 1 w 181"/>
                <a:gd name="T1" fmla="*/ 4 h 170"/>
                <a:gd name="T2" fmla="*/ 1 w 181"/>
                <a:gd name="T3" fmla="*/ 3 h 170"/>
                <a:gd name="T4" fmla="*/ 2 w 181"/>
                <a:gd name="T5" fmla="*/ 3 h 170"/>
                <a:gd name="T6" fmla="*/ 3 w 181"/>
                <a:gd name="T7" fmla="*/ 2 h 170"/>
                <a:gd name="T8" fmla="*/ 4 w 181"/>
                <a:gd name="T9" fmla="*/ 2 h 170"/>
                <a:gd name="T10" fmla="*/ 4 w 181"/>
                <a:gd name="T11" fmla="*/ 2 h 170"/>
                <a:gd name="T12" fmla="*/ 4 w 181"/>
                <a:gd name="T13" fmla="*/ 2 h 170"/>
                <a:gd name="T14" fmla="*/ 6 w 181"/>
                <a:gd name="T15" fmla="*/ 1 h 170"/>
                <a:gd name="T16" fmla="*/ 6 w 181"/>
                <a:gd name="T17" fmla="*/ 0 h 170"/>
                <a:gd name="T18" fmla="*/ 6 w 181"/>
                <a:gd name="T19" fmla="*/ 0 h 170"/>
                <a:gd name="T20" fmla="*/ 6 w 181"/>
                <a:gd name="T21" fmla="*/ 0 h 170"/>
                <a:gd name="T22" fmla="*/ 4 w 181"/>
                <a:gd name="T23" fmla="*/ 1 h 170"/>
                <a:gd name="T24" fmla="*/ 3 w 181"/>
                <a:gd name="T25" fmla="*/ 1 h 170"/>
                <a:gd name="T26" fmla="*/ 2 w 181"/>
                <a:gd name="T27" fmla="*/ 1 h 170"/>
                <a:gd name="T28" fmla="*/ 1 w 181"/>
                <a:gd name="T29" fmla="*/ 2 h 170"/>
                <a:gd name="T30" fmla="*/ 0 w 181"/>
                <a:gd name="T31" fmla="*/ 3 h 170"/>
                <a:gd name="T32" fmla="*/ 0 w 181"/>
                <a:gd name="T33" fmla="*/ 3 h 170"/>
                <a:gd name="T34" fmla="*/ 1 w 181"/>
                <a:gd name="T35" fmla="*/ 4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1" h="170">
                  <a:moveTo>
                    <a:pt x="30" y="169"/>
                  </a:moveTo>
                  <a:lnTo>
                    <a:pt x="45" y="154"/>
                  </a:lnTo>
                  <a:lnTo>
                    <a:pt x="60" y="138"/>
                  </a:lnTo>
                  <a:lnTo>
                    <a:pt x="90" y="108"/>
                  </a:lnTo>
                  <a:lnTo>
                    <a:pt x="120" y="92"/>
                  </a:lnTo>
                  <a:lnTo>
                    <a:pt x="135" y="92"/>
                  </a:lnTo>
                  <a:lnTo>
                    <a:pt x="135" y="77"/>
                  </a:lnTo>
                  <a:lnTo>
                    <a:pt x="180" y="31"/>
                  </a:lnTo>
                  <a:lnTo>
                    <a:pt x="180" y="15"/>
                  </a:lnTo>
                  <a:lnTo>
                    <a:pt x="165" y="15"/>
                  </a:lnTo>
                  <a:lnTo>
                    <a:pt x="165" y="0"/>
                  </a:lnTo>
                  <a:lnTo>
                    <a:pt x="120" y="46"/>
                  </a:lnTo>
                  <a:lnTo>
                    <a:pt x="75" y="61"/>
                  </a:lnTo>
                  <a:lnTo>
                    <a:pt x="60" y="61"/>
                  </a:lnTo>
                  <a:lnTo>
                    <a:pt x="30" y="92"/>
                  </a:lnTo>
                  <a:lnTo>
                    <a:pt x="0" y="123"/>
                  </a:lnTo>
                  <a:lnTo>
                    <a:pt x="15" y="138"/>
                  </a:lnTo>
                  <a:lnTo>
                    <a:pt x="30" y="1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95" name="Freeform 352"/>
            <p:cNvSpPr>
              <a:spLocks/>
            </p:cNvSpPr>
            <p:nvPr/>
          </p:nvSpPr>
          <p:spPr bwMode="auto">
            <a:xfrm>
              <a:off x="2364" y="2232"/>
              <a:ext cx="46" cy="83"/>
            </a:xfrm>
            <a:custGeom>
              <a:avLst/>
              <a:gdLst>
                <a:gd name="T0" fmla="*/ 2 w 106"/>
                <a:gd name="T1" fmla="*/ 0 h 217"/>
                <a:gd name="T2" fmla="*/ 1 w 106"/>
                <a:gd name="T3" fmla="*/ 0 h 217"/>
                <a:gd name="T4" fmla="*/ 2 w 106"/>
                <a:gd name="T5" fmla="*/ 1 h 217"/>
                <a:gd name="T6" fmla="*/ 1 w 106"/>
                <a:gd name="T7" fmla="*/ 3 h 217"/>
                <a:gd name="T8" fmla="*/ 0 w 106"/>
                <a:gd name="T9" fmla="*/ 3 h 217"/>
                <a:gd name="T10" fmla="*/ 0 w 106"/>
                <a:gd name="T11" fmla="*/ 4 h 217"/>
                <a:gd name="T12" fmla="*/ 0 w 106"/>
                <a:gd name="T13" fmla="*/ 4 h 217"/>
                <a:gd name="T14" fmla="*/ 0 w 106"/>
                <a:gd name="T15" fmla="*/ 5 h 217"/>
                <a:gd name="T16" fmla="*/ 2 w 106"/>
                <a:gd name="T17" fmla="*/ 4 h 217"/>
                <a:gd name="T18" fmla="*/ 2 w 106"/>
                <a:gd name="T19" fmla="*/ 3 h 217"/>
                <a:gd name="T20" fmla="*/ 3 w 106"/>
                <a:gd name="T21" fmla="*/ 3 h 217"/>
                <a:gd name="T22" fmla="*/ 4 w 106"/>
                <a:gd name="T23" fmla="*/ 2 h 217"/>
                <a:gd name="T24" fmla="*/ 3 w 106"/>
                <a:gd name="T25" fmla="*/ 2 h 217"/>
                <a:gd name="T26" fmla="*/ 3 w 106"/>
                <a:gd name="T27" fmla="*/ 1 h 217"/>
                <a:gd name="T28" fmla="*/ 3 w 106"/>
                <a:gd name="T29" fmla="*/ 2 h 217"/>
                <a:gd name="T30" fmla="*/ 2 w 106"/>
                <a:gd name="T31" fmla="*/ 1 h 217"/>
                <a:gd name="T32" fmla="*/ 2 w 106"/>
                <a:gd name="T33" fmla="*/ 0 h 2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217">
                  <a:moveTo>
                    <a:pt x="45" y="0"/>
                  </a:moveTo>
                  <a:lnTo>
                    <a:pt x="30" y="0"/>
                  </a:lnTo>
                  <a:lnTo>
                    <a:pt x="45" y="62"/>
                  </a:lnTo>
                  <a:lnTo>
                    <a:pt x="30" y="123"/>
                  </a:lnTo>
                  <a:lnTo>
                    <a:pt x="0" y="139"/>
                  </a:lnTo>
                  <a:lnTo>
                    <a:pt x="15" y="185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60" y="170"/>
                  </a:lnTo>
                  <a:lnTo>
                    <a:pt x="60" y="139"/>
                  </a:lnTo>
                  <a:lnTo>
                    <a:pt x="75" y="139"/>
                  </a:lnTo>
                  <a:lnTo>
                    <a:pt x="105" y="93"/>
                  </a:lnTo>
                  <a:lnTo>
                    <a:pt x="75" y="93"/>
                  </a:lnTo>
                  <a:lnTo>
                    <a:pt x="75" y="62"/>
                  </a:lnTo>
                  <a:lnTo>
                    <a:pt x="75" y="77"/>
                  </a:lnTo>
                  <a:lnTo>
                    <a:pt x="60" y="46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496" name="Oval 353"/>
            <p:cNvSpPr>
              <a:spLocks noChangeArrowheads="1"/>
            </p:cNvSpPr>
            <p:nvPr/>
          </p:nvSpPr>
          <p:spPr bwMode="auto">
            <a:xfrm>
              <a:off x="2390" y="2012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497" name="Oval 354"/>
            <p:cNvSpPr>
              <a:spLocks noChangeArrowheads="1"/>
            </p:cNvSpPr>
            <p:nvPr/>
          </p:nvSpPr>
          <p:spPr bwMode="auto">
            <a:xfrm>
              <a:off x="2365" y="2100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498" name="Oval 355"/>
            <p:cNvSpPr>
              <a:spLocks noChangeArrowheads="1"/>
            </p:cNvSpPr>
            <p:nvPr/>
          </p:nvSpPr>
          <p:spPr bwMode="auto">
            <a:xfrm>
              <a:off x="2422" y="2036"/>
              <a:ext cx="5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499" name="Oval 356"/>
            <p:cNvSpPr>
              <a:spLocks noChangeArrowheads="1"/>
            </p:cNvSpPr>
            <p:nvPr/>
          </p:nvSpPr>
          <p:spPr bwMode="auto">
            <a:xfrm>
              <a:off x="2448" y="2052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500" name="Oval 357"/>
            <p:cNvSpPr>
              <a:spLocks noChangeArrowheads="1"/>
            </p:cNvSpPr>
            <p:nvPr/>
          </p:nvSpPr>
          <p:spPr bwMode="auto">
            <a:xfrm>
              <a:off x="2448" y="2070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501" name="Freeform 358"/>
            <p:cNvSpPr>
              <a:spLocks/>
            </p:cNvSpPr>
            <p:nvPr/>
          </p:nvSpPr>
          <p:spPr bwMode="auto">
            <a:xfrm>
              <a:off x="2357" y="2099"/>
              <a:ext cx="20" cy="12"/>
            </a:xfrm>
            <a:custGeom>
              <a:avLst/>
              <a:gdLst>
                <a:gd name="T0" fmla="*/ 0 w 46"/>
                <a:gd name="T1" fmla="*/ 0 h 32"/>
                <a:gd name="T2" fmla="*/ 1 w 46"/>
                <a:gd name="T3" fmla="*/ 1 h 32"/>
                <a:gd name="T4" fmla="*/ 2 w 46"/>
                <a:gd name="T5" fmla="*/ 1 h 32"/>
                <a:gd name="T6" fmla="*/ 0 w 46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30" y="31"/>
                  </a:lnTo>
                  <a:lnTo>
                    <a:pt x="45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02" name="Freeform 359"/>
            <p:cNvSpPr>
              <a:spLocks/>
            </p:cNvSpPr>
            <p:nvPr/>
          </p:nvSpPr>
          <p:spPr bwMode="auto">
            <a:xfrm>
              <a:off x="2204" y="1895"/>
              <a:ext cx="70" cy="77"/>
            </a:xfrm>
            <a:custGeom>
              <a:avLst/>
              <a:gdLst>
                <a:gd name="T0" fmla="*/ 0 w 164"/>
                <a:gd name="T1" fmla="*/ 0 h 201"/>
                <a:gd name="T2" fmla="*/ 0 w 164"/>
                <a:gd name="T3" fmla="*/ 3 h 201"/>
                <a:gd name="T4" fmla="*/ 1 w 164"/>
                <a:gd name="T5" fmla="*/ 3 h 201"/>
                <a:gd name="T6" fmla="*/ 0 w 164"/>
                <a:gd name="T7" fmla="*/ 3 h 201"/>
                <a:gd name="T8" fmla="*/ 1 w 164"/>
                <a:gd name="T9" fmla="*/ 3 h 201"/>
                <a:gd name="T10" fmla="*/ 3 w 164"/>
                <a:gd name="T11" fmla="*/ 3 h 201"/>
                <a:gd name="T12" fmla="*/ 3 w 164"/>
                <a:gd name="T13" fmla="*/ 4 h 201"/>
                <a:gd name="T14" fmla="*/ 4 w 164"/>
                <a:gd name="T15" fmla="*/ 4 h 201"/>
                <a:gd name="T16" fmla="*/ 6 w 164"/>
                <a:gd name="T17" fmla="*/ 4 h 201"/>
                <a:gd name="T18" fmla="*/ 4 w 164"/>
                <a:gd name="T19" fmla="*/ 3 h 201"/>
                <a:gd name="T20" fmla="*/ 3 w 164"/>
                <a:gd name="T21" fmla="*/ 3 h 201"/>
                <a:gd name="T22" fmla="*/ 3 w 164"/>
                <a:gd name="T23" fmla="*/ 2 h 201"/>
                <a:gd name="T24" fmla="*/ 3 w 164"/>
                <a:gd name="T25" fmla="*/ 2 h 201"/>
                <a:gd name="T26" fmla="*/ 3 w 164"/>
                <a:gd name="T27" fmla="*/ 2 h 201"/>
                <a:gd name="T28" fmla="*/ 3 w 164"/>
                <a:gd name="T29" fmla="*/ 1 h 201"/>
                <a:gd name="T30" fmla="*/ 0 w 164"/>
                <a:gd name="T31" fmla="*/ 0 h 2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4" h="201">
                  <a:moveTo>
                    <a:pt x="0" y="0"/>
                  </a:moveTo>
                  <a:lnTo>
                    <a:pt x="0" y="154"/>
                  </a:lnTo>
                  <a:lnTo>
                    <a:pt x="30" y="154"/>
                  </a:lnTo>
                  <a:lnTo>
                    <a:pt x="15" y="138"/>
                  </a:lnTo>
                  <a:lnTo>
                    <a:pt x="44" y="138"/>
                  </a:lnTo>
                  <a:lnTo>
                    <a:pt x="74" y="138"/>
                  </a:lnTo>
                  <a:lnTo>
                    <a:pt x="104" y="185"/>
                  </a:lnTo>
                  <a:lnTo>
                    <a:pt x="133" y="200"/>
                  </a:lnTo>
                  <a:lnTo>
                    <a:pt x="163" y="200"/>
                  </a:lnTo>
                  <a:lnTo>
                    <a:pt x="119" y="154"/>
                  </a:lnTo>
                  <a:lnTo>
                    <a:pt x="104" y="138"/>
                  </a:lnTo>
                  <a:lnTo>
                    <a:pt x="89" y="108"/>
                  </a:lnTo>
                  <a:lnTo>
                    <a:pt x="104" y="108"/>
                  </a:lnTo>
                  <a:lnTo>
                    <a:pt x="104" y="92"/>
                  </a:lnTo>
                  <a:lnTo>
                    <a:pt x="74" y="6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03" name="Freeform 360"/>
            <p:cNvSpPr>
              <a:spLocks/>
            </p:cNvSpPr>
            <p:nvPr/>
          </p:nvSpPr>
          <p:spPr bwMode="auto">
            <a:xfrm>
              <a:off x="2262" y="1913"/>
              <a:ext cx="26" cy="18"/>
            </a:xfrm>
            <a:custGeom>
              <a:avLst/>
              <a:gdLst>
                <a:gd name="T0" fmla="*/ 0 w 61"/>
                <a:gd name="T1" fmla="*/ 1 h 47"/>
                <a:gd name="T2" fmla="*/ 0 w 61"/>
                <a:gd name="T3" fmla="*/ 1 h 47"/>
                <a:gd name="T4" fmla="*/ 1 w 61"/>
                <a:gd name="T5" fmla="*/ 1 h 47"/>
                <a:gd name="T6" fmla="*/ 1 w 61"/>
                <a:gd name="T7" fmla="*/ 1 h 47"/>
                <a:gd name="T8" fmla="*/ 2 w 61"/>
                <a:gd name="T9" fmla="*/ 0 h 47"/>
                <a:gd name="T10" fmla="*/ 2 w 61"/>
                <a:gd name="T11" fmla="*/ 0 h 47"/>
                <a:gd name="T12" fmla="*/ 1 w 61"/>
                <a:gd name="T13" fmla="*/ 0 h 47"/>
                <a:gd name="T14" fmla="*/ 1 w 61"/>
                <a:gd name="T15" fmla="*/ 1 h 47"/>
                <a:gd name="T16" fmla="*/ 0 w 61"/>
                <a:gd name="T17" fmla="*/ 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47">
                  <a:moveTo>
                    <a:pt x="0" y="31"/>
                  </a:moveTo>
                  <a:lnTo>
                    <a:pt x="0" y="46"/>
                  </a:lnTo>
                  <a:lnTo>
                    <a:pt x="30" y="46"/>
                  </a:lnTo>
                  <a:lnTo>
                    <a:pt x="45" y="31"/>
                  </a:lnTo>
                  <a:lnTo>
                    <a:pt x="60" y="15"/>
                  </a:lnTo>
                  <a:lnTo>
                    <a:pt x="60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04" name="Freeform 361"/>
            <p:cNvSpPr>
              <a:spLocks/>
            </p:cNvSpPr>
            <p:nvPr/>
          </p:nvSpPr>
          <p:spPr bwMode="auto">
            <a:xfrm>
              <a:off x="2281" y="1895"/>
              <a:ext cx="19" cy="24"/>
            </a:xfrm>
            <a:custGeom>
              <a:avLst/>
              <a:gdLst>
                <a:gd name="T0" fmla="*/ 0 w 46"/>
                <a:gd name="T1" fmla="*/ 0 h 63"/>
                <a:gd name="T2" fmla="*/ 0 w 46"/>
                <a:gd name="T3" fmla="*/ 1 h 63"/>
                <a:gd name="T4" fmla="*/ 1 w 46"/>
                <a:gd name="T5" fmla="*/ 1 h 63"/>
                <a:gd name="T6" fmla="*/ 1 w 46"/>
                <a:gd name="T7" fmla="*/ 1 h 63"/>
                <a:gd name="T8" fmla="*/ 1 w 46"/>
                <a:gd name="T9" fmla="*/ 1 h 63"/>
                <a:gd name="T10" fmla="*/ 1 w 46"/>
                <a:gd name="T11" fmla="*/ 1 h 63"/>
                <a:gd name="T12" fmla="*/ 1 w 46"/>
                <a:gd name="T13" fmla="*/ 1 h 63"/>
                <a:gd name="T14" fmla="*/ 0 w 46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63">
                  <a:moveTo>
                    <a:pt x="0" y="0"/>
                  </a:moveTo>
                  <a:lnTo>
                    <a:pt x="0" y="31"/>
                  </a:lnTo>
                  <a:lnTo>
                    <a:pt x="30" y="31"/>
                  </a:lnTo>
                  <a:lnTo>
                    <a:pt x="30" y="47"/>
                  </a:lnTo>
                  <a:lnTo>
                    <a:pt x="45" y="62"/>
                  </a:lnTo>
                  <a:lnTo>
                    <a:pt x="45" y="47"/>
                  </a:lnTo>
                  <a:lnTo>
                    <a:pt x="3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05" name="Oval 362"/>
            <p:cNvSpPr>
              <a:spLocks noChangeArrowheads="1"/>
            </p:cNvSpPr>
            <p:nvPr/>
          </p:nvSpPr>
          <p:spPr bwMode="auto">
            <a:xfrm>
              <a:off x="2237" y="1774"/>
              <a:ext cx="5" cy="6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506" name="Freeform 363"/>
            <p:cNvSpPr>
              <a:spLocks/>
            </p:cNvSpPr>
            <p:nvPr/>
          </p:nvSpPr>
          <p:spPr bwMode="auto">
            <a:xfrm>
              <a:off x="2333" y="1941"/>
              <a:ext cx="6" cy="1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1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07" name="Freeform 364"/>
            <p:cNvSpPr>
              <a:spLocks/>
            </p:cNvSpPr>
            <p:nvPr/>
          </p:nvSpPr>
          <p:spPr bwMode="auto">
            <a:xfrm>
              <a:off x="2326" y="1930"/>
              <a:ext cx="13" cy="7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1 w 31"/>
                <a:gd name="T5" fmla="*/ 0 h 17"/>
                <a:gd name="T6" fmla="*/ 0 w 3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7">
                  <a:moveTo>
                    <a:pt x="0" y="0"/>
                  </a:moveTo>
                  <a:lnTo>
                    <a:pt x="15" y="16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08" name="Freeform 365"/>
            <p:cNvSpPr>
              <a:spLocks/>
            </p:cNvSpPr>
            <p:nvPr/>
          </p:nvSpPr>
          <p:spPr bwMode="auto">
            <a:xfrm>
              <a:off x="2345" y="1953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1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09" name="Freeform 366"/>
            <p:cNvSpPr>
              <a:spLocks/>
            </p:cNvSpPr>
            <p:nvPr/>
          </p:nvSpPr>
          <p:spPr bwMode="auto">
            <a:xfrm>
              <a:off x="2351" y="1941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10" name="Line 367"/>
            <p:cNvSpPr>
              <a:spLocks noChangeShapeType="1"/>
            </p:cNvSpPr>
            <p:nvPr/>
          </p:nvSpPr>
          <p:spPr bwMode="auto">
            <a:xfrm>
              <a:off x="2357" y="1959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11" name="Oval 368"/>
            <p:cNvSpPr>
              <a:spLocks noChangeArrowheads="1"/>
            </p:cNvSpPr>
            <p:nvPr/>
          </p:nvSpPr>
          <p:spPr bwMode="auto">
            <a:xfrm>
              <a:off x="2371" y="1878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512" name="Oval 369"/>
            <p:cNvSpPr>
              <a:spLocks noChangeArrowheads="1"/>
            </p:cNvSpPr>
            <p:nvPr/>
          </p:nvSpPr>
          <p:spPr bwMode="auto">
            <a:xfrm>
              <a:off x="2448" y="1953"/>
              <a:ext cx="0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513" name="Oval 370"/>
            <p:cNvSpPr>
              <a:spLocks noChangeArrowheads="1"/>
            </p:cNvSpPr>
            <p:nvPr/>
          </p:nvSpPr>
          <p:spPr bwMode="auto">
            <a:xfrm>
              <a:off x="2377" y="1809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514" name="Oval 371"/>
            <p:cNvSpPr>
              <a:spLocks noChangeArrowheads="1"/>
            </p:cNvSpPr>
            <p:nvPr/>
          </p:nvSpPr>
          <p:spPr bwMode="auto">
            <a:xfrm>
              <a:off x="2403" y="1925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515" name="Oval 372"/>
            <p:cNvSpPr>
              <a:spLocks noChangeArrowheads="1"/>
            </p:cNvSpPr>
            <p:nvPr/>
          </p:nvSpPr>
          <p:spPr bwMode="auto">
            <a:xfrm>
              <a:off x="2448" y="1931"/>
              <a:ext cx="0" cy="4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516" name="Oval 373"/>
            <p:cNvSpPr>
              <a:spLocks noChangeArrowheads="1"/>
            </p:cNvSpPr>
            <p:nvPr/>
          </p:nvSpPr>
          <p:spPr bwMode="auto">
            <a:xfrm>
              <a:off x="2448" y="1971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517" name="Oval 374"/>
            <p:cNvSpPr>
              <a:spLocks noChangeArrowheads="1"/>
            </p:cNvSpPr>
            <p:nvPr/>
          </p:nvSpPr>
          <p:spPr bwMode="auto">
            <a:xfrm>
              <a:off x="2448" y="1988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518" name="Oval 375"/>
            <p:cNvSpPr>
              <a:spLocks noChangeArrowheads="1"/>
            </p:cNvSpPr>
            <p:nvPr/>
          </p:nvSpPr>
          <p:spPr bwMode="auto">
            <a:xfrm>
              <a:off x="2403" y="1861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1519" name="Group 376"/>
          <p:cNvGrpSpPr>
            <a:grpSpLocks/>
          </p:cNvGrpSpPr>
          <p:nvPr/>
        </p:nvGrpSpPr>
        <p:grpSpPr bwMode="auto">
          <a:xfrm>
            <a:off x="3851920" y="980730"/>
            <a:ext cx="5184576" cy="3391787"/>
            <a:chOff x="5932" y="935"/>
            <a:chExt cx="2454" cy="1373"/>
          </a:xfrm>
        </p:grpSpPr>
        <p:sp>
          <p:nvSpPr>
            <p:cNvPr id="1520" name="Text Box 377"/>
            <p:cNvSpPr txBox="1">
              <a:spLocks noChangeArrowheads="1"/>
            </p:cNvSpPr>
            <p:nvPr/>
          </p:nvSpPr>
          <p:spPr bwMode="auto">
            <a:xfrm>
              <a:off x="6957" y="2100"/>
              <a:ext cx="483" cy="208"/>
            </a:xfrm>
            <a:prstGeom prst="rect">
              <a:avLst/>
            </a:prstGeom>
            <a:solidFill>
              <a:srgbClr val="000000"/>
            </a:solidFill>
            <a:ln w="12700" cap="rnd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kern="0" dirty="0" smtClean="0">
                  <a:solidFill>
                    <a:prstClr val="white"/>
                  </a:solidFill>
                </a:rPr>
                <a:t>2014</a:t>
              </a:r>
            </a:p>
          </p:txBody>
        </p:sp>
        <p:sp>
          <p:nvSpPr>
            <p:cNvPr id="1521" name="Freeform 378"/>
            <p:cNvSpPr>
              <a:spLocks/>
            </p:cNvSpPr>
            <p:nvPr/>
          </p:nvSpPr>
          <p:spPr bwMode="auto">
            <a:xfrm>
              <a:off x="5932" y="1092"/>
              <a:ext cx="8" cy="6"/>
            </a:xfrm>
            <a:custGeom>
              <a:avLst/>
              <a:gdLst>
                <a:gd name="T0" fmla="*/ 1 w 18"/>
                <a:gd name="T1" fmla="*/ 0 h 17"/>
                <a:gd name="T2" fmla="*/ 1 w 18"/>
                <a:gd name="T3" fmla="*/ 0 h 17"/>
                <a:gd name="T4" fmla="*/ 0 w 18"/>
                <a:gd name="T5" fmla="*/ 0 h 17"/>
                <a:gd name="T6" fmla="*/ 1 w 1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7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22" name="Freeform 379"/>
            <p:cNvSpPr>
              <a:spLocks/>
            </p:cNvSpPr>
            <p:nvPr/>
          </p:nvSpPr>
          <p:spPr bwMode="auto">
            <a:xfrm>
              <a:off x="6124" y="1144"/>
              <a:ext cx="13" cy="18"/>
            </a:xfrm>
            <a:custGeom>
              <a:avLst/>
              <a:gdLst>
                <a:gd name="T0" fmla="*/ 0 w 31"/>
                <a:gd name="T1" fmla="*/ 0 h 47"/>
                <a:gd name="T2" fmla="*/ 0 w 31"/>
                <a:gd name="T3" fmla="*/ 1 h 47"/>
                <a:gd name="T4" fmla="*/ 1 w 31"/>
                <a:gd name="T5" fmla="*/ 1 h 47"/>
                <a:gd name="T6" fmla="*/ 1 w 31"/>
                <a:gd name="T7" fmla="*/ 0 h 47"/>
                <a:gd name="T8" fmla="*/ 0 w 31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7">
                  <a:moveTo>
                    <a:pt x="0" y="15"/>
                  </a:moveTo>
                  <a:lnTo>
                    <a:pt x="15" y="46"/>
                  </a:lnTo>
                  <a:lnTo>
                    <a:pt x="30" y="46"/>
                  </a:lnTo>
                  <a:lnTo>
                    <a:pt x="30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23" name="Freeform 380"/>
            <p:cNvSpPr>
              <a:spLocks/>
            </p:cNvSpPr>
            <p:nvPr/>
          </p:nvSpPr>
          <p:spPr bwMode="auto">
            <a:xfrm>
              <a:off x="6124" y="1174"/>
              <a:ext cx="8" cy="12"/>
            </a:xfrm>
            <a:custGeom>
              <a:avLst/>
              <a:gdLst>
                <a:gd name="T0" fmla="*/ 1 w 17"/>
                <a:gd name="T1" fmla="*/ 0 h 32"/>
                <a:gd name="T2" fmla="*/ 0 w 17"/>
                <a:gd name="T3" fmla="*/ 0 h 32"/>
                <a:gd name="T4" fmla="*/ 1 w 17"/>
                <a:gd name="T5" fmla="*/ 1 h 32"/>
                <a:gd name="T6" fmla="*/ 1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16" y="0"/>
                  </a:moveTo>
                  <a:lnTo>
                    <a:pt x="0" y="16"/>
                  </a:lnTo>
                  <a:lnTo>
                    <a:pt x="16" y="3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24" name="Freeform 381"/>
            <p:cNvSpPr>
              <a:spLocks/>
            </p:cNvSpPr>
            <p:nvPr/>
          </p:nvSpPr>
          <p:spPr bwMode="auto">
            <a:xfrm>
              <a:off x="6124" y="1190"/>
              <a:ext cx="8" cy="13"/>
            </a:xfrm>
            <a:custGeom>
              <a:avLst/>
              <a:gdLst>
                <a:gd name="T0" fmla="*/ 0 w 17"/>
                <a:gd name="T1" fmla="*/ 0 h 32"/>
                <a:gd name="T2" fmla="*/ 1 w 17"/>
                <a:gd name="T3" fmla="*/ 0 h 32"/>
                <a:gd name="T4" fmla="*/ 1 w 17"/>
                <a:gd name="T5" fmla="*/ 1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6" y="0"/>
                  </a:lnTo>
                  <a:lnTo>
                    <a:pt x="16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25" name="Freeform 382"/>
            <p:cNvSpPr>
              <a:spLocks/>
            </p:cNvSpPr>
            <p:nvPr/>
          </p:nvSpPr>
          <p:spPr bwMode="auto">
            <a:xfrm>
              <a:off x="6503" y="1806"/>
              <a:ext cx="95" cy="107"/>
            </a:xfrm>
            <a:custGeom>
              <a:avLst/>
              <a:gdLst>
                <a:gd name="T0" fmla="*/ 3 w 224"/>
                <a:gd name="T1" fmla="*/ 0 h 279"/>
                <a:gd name="T2" fmla="*/ 2 w 224"/>
                <a:gd name="T3" fmla="*/ 0 h 279"/>
                <a:gd name="T4" fmla="*/ 1 w 224"/>
                <a:gd name="T5" fmla="*/ 0 h 279"/>
                <a:gd name="T6" fmla="*/ 1 w 224"/>
                <a:gd name="T7" fmla="*/ 1 h 279"/>
                <a:gd name="T8" fmla="*/ 0 w 224"/>
                <a:gd name="T9" fmla="*/ 0 h 279"/>
                <a:gd name="T10" fmla="*/ 0 w 224"/>
                <a:gd name="T11" fmla="*/ 0 h 279"/>
                <a:gd name="T12" fmla="*/ 0 w 224"/>
                <a:gd name="T13" fmla="*/ 1 h 279"/>
                <a:gd name="T14" fmla="*/ 0 w 224"/>
                <a:gd name="T15" fmla="*/ 2 h 279"/>
                <a:gd name="T16" fmla="*/ 0 w 224"/>
                <a:gd name="T17" fmla="*/ 2 h 279"/>
                <a:gd name="T18" fmla="*/ 0 w 224"/>
                <a:gd name="T19" fmla="*/ 2 h 279"/>
                <a:gd name="T20" fmla="*/ 0 w 224"/>
                <a:gd name="T21" fmla="*/ 3 h 279"/>
                <a:gd name="T22" fmla="*/ 1 w 224"/>
                <a:gd name="T23" fmla="*/ 3 h 279"/>
                <a:gd name="T24" fmla="*/ 1 w 224"/>
                <a:gd name="T25" fmla="*/ 3 h 279"/>
                <a:gd name="T26" fmla="*/ 0 w 224"/>
                <a:gd name="T27" fmla="*/ 3 h 279"/>
                <a:gd name="T28" fmla="*/ 1 w 224"/>
                <a:gd name="T29" fmla="*/ 5 h 279"/>
                <a:gd name="T30" fmla="*/ 2 w 224"/>
                <a:gd name="T31" fmla="*/ 6 h 279"/>
                <a:gd name="T32" fmla="*/ 2 w 224"/>
                <a:gd name="T33" fmla="*/ 6 h 279"/>
                <a:gd name="T34" fmla="*/ 3 w 224"/>
                <a:gd name="T35" fmla="*/ 5 h 279"/>
                <a:gd name="T36" fmla="*/ 3 w 224"/>
                <a:gd name="T37" fmla="*/ 5 h 279"/>
                <a:gd name="T38" fmla="*/ 3 w 224"/>
                <a:gd name="T39" fmla="*/ 5 h 279"/>
                <a:gd name="T40" fmla="*/ 3 w 224"/>
                <a:gd name="T41" fmla="*/ 6 h 279"/>
                <a:gd name="T42" fmla="*/ 4 w 224"/>
                <a:gd name="T43" fmla="*/ 5 h 279"/>
                <a:gd name="T44" fmla="*/ 5 w 224"/>
                <a:gd name="T45" fmla="*/ 5 h 279"/>
                <a:gd name="T46" fmla="*/ 7 w 224"/>
                <a:gd name="T47" fmla="*/ 4 h 279"/>
                <a:gd name="T48" fmla="*/ 7 w 224"/>
                <a:gd name="T49" fmla="*/ 5 h 279"/>
                <a:gd name="T50" fmla="*/ 7 w 224"/>
                <a:gd name="T51" fmla="*/ 3 h 279"/>
                <a:gd name="T52" fmla="*/ 6 w 224"/>
                <a:gd name="T53" fmla="*/ 3 h 279"/>
                <a:gd name="T54" fmla="*/ 6 w 224"/>
                <a:gd name="T55" fmla="*/ 3 h 279"/>
                <a:gd name="T56" fmla="*/ 5 w 224"/>
                <a:gd name="T57" fmla="*/ 2 h 279"/>
                <a:gd name="T58" fmla="*/ 4 w 224"/>
                <a:gd name="T59" fmla="*/ 1 h 279"/>
                <a:gd name="T60" fmla="*/ 3 w 224"/>
                <a:gd name="T61" fmla="*/ 1 h 279"/>
                <a:gd name="T62" fmla="*/ 3 w 224"/>
                <a:gd name="T63" fmla="*/ 1 h 279"/>
                <a:gd name="T64" fmla="*/ 3 w 224"/>
                <a:gd name="T65" fmla="*/ 0 h 2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4" h="279">
                  <a:moveTo>
                    <a:pt x="74" y="0"/>
                  </a:moveTo>
                  <a:lnTo>
                    <a:pt x="59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15" y="46"/>
                  </a:lnTo>
                  <a:lnTo>
                    <a:pt x="15" y="77"/>
                  </a:lnTo>
                  <a:lnTo>
                    <a:pt x="15" y="93"/>
                  </a:lnTo>
                  <a:lnTo>
                    <a:pt x="15" y="108"/>
                  </a:lnTo>
                  <a:lnTo>
                    <a:pt x="15" y="124"/>
                  </a:lnTo>
                  <a:lnTo>
                    <a:pt x="30" y="124"/>
                  </a:lnTo>
                  <a:lnTo>
                    <a:pt x="30" y="139"/>
                  </a:lnTo>
                  <a:lnTo>
                    <a:pt x="15" y="154"/>
                  </a:lnTo>
                  <a:lnTo>
                    <a:pt x="30" y="201"/>
                  </a:lnTo>
                  <a:lnTo>
                    <a:pt x="59" y="263"/>
                  </a:lnTo>
                  <a:lnTo>
                    <a:pt x="59" y="278"/>
                  </a:lnTo>
                  <a:lnTo>
                    <a:pt x="74" y="232"/>
                  </a:lnTo>
                  <a:lnTo>
                    <a:pt x="89" y="247"/>
                  </a:lnTo>
                  <a:lnTo>
                    <a:pt x="104" y="247"/>
                  </a:lnTo>
                  <a:lnTo>
                    <a:pt x="104" y="263"/>
                  </a:lnTo>
                  <a:lnTo>
                    <a:pt x="134" y="247"/>
                  </a:lnTo>
                  <a:lnTo>
                    <a:pt x="149" y="201"/>
                  </a:lnTo>
                  <a:lnTo>
                    <a:pt x="208" y="185"/>
                  </a:lnTo>
                  <a:lnTo>
                    <a:pt x="223" y="201"/>
                  </a:lnTo>
                  <a:lnTo>
                    <a:pt x="223" y="154"/>
                  </a:lnTo>
                  <a:lnTo>
                    <a:pt x="193" y="124"/>
                  </a:lnTo>
                  <a:lnTo>
                    <a:pt x="178" y="124"/>
                  </a:lnTo>
                  <a:lnTo>
                    <a:pt x="149" y="77"/>
                  </a:lnTo>
                  <a:lnTo>
                    <a:pt x="119" y="46"/>
                  </a:lnTo>
                  <a:lnTo>
                    <a:pt x="104" y="46"/>
                  </a:lnTo>
                  <a:lnTo>
                    <a:pt x="74" y="31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26" name="Freeform 383"/>
            <p:cNvSpPr>
              <a:spLocks/>
            </p:cNvSpPr>
            <p:nvPr/>
          </p:nvSpPr>
          <p:spPr bwMode="auto">
            <a:xfrm>
              <a:off x="6407" y="1731"/>
              <a:ext cx="108" cy="140"/>
            </a:xfrm>
            <a:custGeom>
              <a:avLst/>
              <a:gdLst>
                <a:gd name="T0" fmla="*/ 4 w 253"/>
                <a:gd name="T1" fmla="*/ 0 h 370"/>
                <a:gd name="T2" fmla="*/ 4 w 253"/>
                <a:gd name="T3" fmla="*/ 0 h 370"/>
                <a:gd name="T4" fmla="*/ 4 w 253"/>
                <a:gd name="T5" fmla="*/ 1 h 370"/>
                <a:gd name="T6" fmla="*/ 2 w 253"/>
                <a:gd name="T7" fmla="*/ 2 h 370"/>
                <a:gd name="T8" fmla="*/ 1 w 253"/>
                <a:gd name="T9" fmla="*/ 2 h 370"/>
                <a:gd name="T10" fmla="*/ 1 w 253"/>
                <a:gd name="T11" fmla="*/ 2 h 370"/>
                <a:gd name="T12" fmla="*/ 0 w 253"/>
                <a:gd name="T13" fmla="*/ 2 h 370"/>
                <a:gd name="T14" fmla="*/ 0 w 253"/>
                <a:gd name="T15" fmla="*/ 1 h 370"/>
                <a:gd name="T16" fmla="*/ 0 w 253"/>
                <a:gd name="T17" fmla="*/ 2 h 370"/>
                <a:gd name="T18" fmla="*/ 0 w 253"/>
                <a:gd name="T19" fmla="*/ 3 h 370"/>
                <a:gd name="T20" fmla="*/ 1 w 253"/>
                <a:gd name="T21" fmla="*/ 3 h 370"/>
                <a:gd name="T22" fmla="*/ 2 w 253"/>
                <a:gd name="T23" fmla="*/ 4 h 370"/>
                <a:gd name="T24" fmla="*/ 3 w 253"/>
                <a:gd name="T25" fmla="*/ 6 h 370"/>
                <a:gd name="T26" fmla="*/ 5 w 253"/>
                <a:gd name="T27" fmla="*/ 7 h 370"/>
                <a:gd name="T28" fmla="*/ 6 w 253"/>
                <a:gd name="T29" fmla="*/ 7 h 370"/>
                <a:gd name="T30" fmla="*/ 6 w 253"/>
                <a:gd name="T31" fmla="*/ 7 h 370"/>
                <a:gd name="T32" fmla="*/ 6 w 253"/>
                <a:gd name="T33" fmla="*/ 8 h 370"/>
                <a:gd name="T34" fmla="*/ 7 w 253"/>
                <a:gd name="T35" fmla="*/ 8 h 370"/>
                <a:gd name="T36" fmla="*/ 8 w 253"/>
                <a:gd name="T37" fmla="*/ 7 h 370"/>
                <a:gd name="T38" fmla="*/ 8 w 253"/>
                <a:gd name="T39" fmla="*/ 7 h 370"/>
                <a:gd name="T40" fmla="*/ 8 w 253"/>
                <a:gd name="T41" fmla="*/ 7 h 370"/>
                <a:gd name="T42" fmla="*/ 9 w 253"/>
                <a:gd name="T43" fmla="*/ 7 h 370"/>
                <a:gd name="T44" fmla="*/ 8 w 253"/>
                <a:gd name="T45" fmla="*/ 7 h 370"/>
                <a:gd name="T46" fmla="*/ 8 w 253"/>
                <a:gd name="T47" fmla="*/ 6 h 370"/>
                <a:gd name="T48" fmla="*/ 8 w 253"/>
                <a:gd name="T49" fmla="*/ 6 h 370"/>
                <a:gd name="T50" fmla="*/ 8 w 253"/>
                <a:gd name="T51" fmla="*/ 6 h 370"/>
                <a:gd name="T52" fmla="*/ 8 w 253"/>
                <a:gd name="T53" fmla="*/ 6 h 370"/>
                <a:gd name="T54" fmla="*/ 8 w 253"/>
                <a:gd name="T55" fmla="*/ 5 h 370"/>
                <a:gd name="T56" fmla="*/ 8 w 253"/>
                <a:gd name="T57" fmla="*/ 5 h 370"/>
                <a:gd name="T58" fmla="*/ 6 w 253"/>
                <a:gd name="T59" fmla="*/ 5 h 370"/>
                <a:gd name="T60" fmla="*/ 6 w 253"/>
                <a:gd name="T61" fmla="*/ 4 h 370"/>
                <a:gd name="T62" fmla="*/ 6 w 253"/>
                <a:gd name="T63" fmla="*/ 4 h 370"/>
                <a:gd name="T64" fmla="*/ 5 w 253"/>
                <a:gd name="T65" fmla="*/ 3 h 370"/>
                <a:gd name="T66" fmla="*/ 5 w 253"/>
                <a:gd name="T67" fmla="*/ 3 h 370"/>
                <a:gd name="T68" fmla="*/ 6 w 253"/>
                <a:gd name="T69" fmla="*/ 2 h 370"/>
                <a:gd name="T70" fmla="*/ 6 w 253"/>
                <a:gd name="T71" fmla="*/ 2 h 370"/>
                <a:gd name="T72" fmla="*/ 8 w 253"/>
                <a:gd name="T73" fmla="*/ 2 h 370"/>
                <a:gd name="T74" fmla="*/ 7 w 253"/>
                <a:gd name="T75" fmla="*/ 1 h 370"/>
                <a:gd name="T76" fmla="*/ 6 w 253"/>
                <a:gd name="T77" fmla="*/ 1 h 370"/>
                <a:gd name="T78" fmla="*/ 6 w 253"/>
                <a:gd name="T79" fmla="*/ 1 h 370"/>
                <a:gd name="T80" fmla="*/ 5 w 253"/>
                <a:gd name="T81" fmla="*/ 1 h 370"/>
                <a:gd name="T82" fmla="*/ 4 w 253"/>
                <a:gd name="T83" fmla="*/ 0 h 370"/>
                <a:gd name="T84" fmla="*/ 4 w 253"/>
                <a:gd name="T85" fmla="*/ 0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3" h="370">
                  <a:moveTo>
                    <a:pt x="119" y="0"/>
                  </a:moveTo>
                  <a:lnTo>
                    <a:pt x="133" y="15"/>
                  </a:lnTo>
                  <a:lnTo>
                    <a:pt x="119" y="31"/>
                  </a:lnTo>
                  <a:lnTo>
                    <a:pt x="59" y="77"/>
                  </a:lnTo>
                  <a:lnTo>
                    <a:pt x="44" y="92"/>
                  </a:lnTo>
                  <a:lnTo>
                    <a:pt x="30" y="77"/>
                  </a:lnTo>
                  <a:lnTo>
                    <a:pt x="15" y="92"/>
                  </a:lnTo>
                  <a:lnTo>
                    <a:pt x="15" y="62"/>
                  </a:lnTo>
                  <a:lnTo>
                    <a:pt x="0" y="77"/>
                  </a:lnTo>
                  <a:lnTo>
                    <a:pt x="15" y="123"/>
                  </a:lnTo>
                  <a:lnTo>
                    <a:pt x="30" y="138"/>
                  </a:lnTo>
                  <a:lnTo>
                    <a:pt x="59" y="200"/>
                  </a:lnTo>
                  <a:lnTo>
                    <a:pt x="104" y="277"/>
                  </a:lnTo>
                  <a:lnTo>
                    <a:pt x="148" y="338"/>
                  </a:lnTo>
                  <a:lnTo>
                    <a:pt x="178" y="338"/>
                  </a:lnTo>
                  <a:lnTo>
                    <a:pt x="193" y="354"/>
                  </a:lnTo>
                  <a:lnTo>
                    <a:pt x="193" y="369"/>
                  </a:lnTo>
                  <a:lnTo>
                    <a:pt x="208" y="369"/>
                  </a:lnTo>
                  <a:lnTo>
                    <a:pt x="222" y="354"/>
                  </a:lnTo>
                  <a:lnTo>
                    <a:pt x="237" y="354"/>
                  </a:lnTo>
                  <a:lnTo>
                    <a:pt x="237" y="338"/>
                  </a:lnTo>
                  <a:lnTo>
                    <a:pt x="252" y="338"/>
                  </a:lnTo>
                  <a:lnTo>
                    <a:pt x="237" y="338"/>
                  </a:lnTo>
                  <a:lnTo>
                    <a:pt x="237" y="323"/>
                  </a:lnTo>
                  <a:lnTo>
                    <a:pt x="237" y="308"/>
                  </a:lnTo>
                  <a:lnTo>
                    <a:pt x="237" y="292"/>
                  </a:lnTo>
                  <a:lnTo>
                    <a:pt x="237" y="277"/>
                  </a:lnTo>
                  <a:lnTo>
                    <a:pt x="237" y="246"/>
                  </a:lnTo>
                  <a:lnTo>
                    <a:pt x="222" y="215"/>
                  </a:lnTo>
                  <a:lnTo>
                    <a:pt x="193" y="215"/>
                  </a:lnTo>
                  <a:lnTo>
                    <a:pt x="193" y="200"/>
                  </a:lnTo>
                  <a:lnTo>
                    <a:pt x="178" y="200"/>
                  </a:lnTo>
                  <a:lnTo>
                    <a:pt x="148" y="169"/>
                  </a:lnTo>
                  <a:lnTo>
                    <a:pt x="148" y="138"/>
                  </a:lnTo>
                  <a:lnTo>
                    <a:pt x="163" y="108"/>
                  </a:lnTo>
                  <a:lnTo>
                    <a:pt x="193" y="77"/>
                  </a:lnTo>
                  <a:lnTo>
                    <a:pt x="222" y="77"/>
                  </a:lnTo>
                  <a:lnTo>
                    <a:pt x="208" y="46"/>
                  </a:lnTo>
                  <a:lnTo>
                    <a:pt x="178" y="31"/>
                  </a:lnTo>
                  <a:lnTo>
                    <a:pt x="163" y="31"/>
                  </a:lnTo>
                  <a:lnTo>
                    <a:pt x="148" y="31"/>
                  </a:lnTo>
                  <a:lnTo>
                    <a:pt x="133" y="0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27" name="Freeform 384"/>
            <p:cNvSpPr>
              <a:spLocks/>
            </p:cNvSpPr>
            <p:nvPr/>
          </p:nvSpPr>
          <p:spPr bwMode="auto">
            <a:xfrm>
              <a:off x="6412" y="1720"/>
              <a:ext cx="52" cy="46"/>
            </a:xfrm>
            <a:custGeom>
              <a:avLst/>
              <a:gdLst>
                <a:gd name="T0" fmla="*/ 0 w 120"/>
                <a:gd name="T1" fmla="*/ 0 h 124"/>
                <a:gd name="T2" fmla="*/ 0 w 120"/>
                <a:gd name="T3" fmla="*/ 1 h 124"/>
                <a:gd name="T4" fmla="*/ 0 w 120"/>
                <a:gd name="T5" fmla="*/ 1 h 124"/>
                <a:gd name="T6" fmla="*/ 0 w 120"/>
                <a:gd name="T7" fmla="*/ 1 h 124"/>
                <a:gd name="T8" fmla="*/ 0 w 120"/>
                <a:gd name="T9" fmla="*/ 2 h 124"/>
                <a:gd name="T10" fmla="*/ 0 w 120"/>
                <a:gd name="T11" fmla="*/ 2 h 124"/>
                <a:gd name="T12" fmla="*/ 0 w 120"/>
                <a:gd name="T13" fmla="*/ 2 h 124"/>
                <a:gd name="T14" fmla="*/ 0 w 120"/>
                <a:gd name="T15" fmla="*/ 2 h 124"/>
                <a:gd name="T16" fmla="*/ 1 w 120"/>
                <a:gd name="T17" fmla="*/ 2 h 124"/>
                <a:gd name="T18" fmla="*/ 2 w 120"/>
                <a:gd name="T19" fmla="*/ 2 h 124"/>
                <a:gd name="T20" fmla="*/ 4 w 120"/>
                <a:gd name="T21" fmla="*/ 1 h 124"/>
                <a:gd name="T22" fmla="*/ 4 w 120"/>
                <a:gd name="T23" fmla="*/ 1 h 124"/>
                <a:gd name="T24" fmla="*/ 4 w 120"/>
                <a:gd name="T25" fmla="*/ 0 h 124"/>
                <a:gd name="T26" fmla="*/ 3 w 120"/>
                <a:gd name="T27" fmla="*/ 0 h 124"/>
                <a:gd name="T28" fmla="*/ 1 w 120"/>
                <a:gd name="T29" fmla="*/ 0 h 124"/>
                <a:gd name="T30" fmla="*/ 0 w 120"/>
                <a:gd name="T31" fmla="*/ 0 h 124"/>
                <a:gd name="T32" fmla="*/ 0 w 120"/>
                <a:gd name="T33" fmla="*/ 0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24">
                  <a:moveTo>
                    <a:pt x="0" y="15"/>
                  </a:moveTo>
                  <a:lnTo>
                    <a:pt x="0" y="46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15" y="108"/>
                  </a:lnTo>
                  <a:lnTo>
                    <a:pt x="30" y="123"/>
                  </a:lnTo>
                  <a:lnTo>
                    <a:pt x="45" y="108"/>
                  </a:lnTo>
                  <a:lnTo>
                    <a:pt x="104" y="62"/>
                  </a:lnTo>
                  <a:lnTo>
                    <a:pt x="119" y="46"/>
                  </a:lnTo>
                  <a:lnTo>
                    <a:pt x="104" y="31"/>
                  </a:lnTo>
                  <a:lnTo>
                    <a:pt x="89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28" name="Freeform 385"/>
            <p:cNvSpPr>
              <a:spLocks/>
            </p:cNvSpPr>
            <p:nvPr/>
          </p:nvSpPr>
          <p:spPr bwMode="auto">
            <a:xfrm>
              <a:off x="6137" y="1278"/>
              <a:ext cx="423" cy="245"/>
            </a:xfrm>
            <a:custGeom>
              <a:avLst/>
              <a:gdLst>
                <a:gd name="T0" fmla="*/ 3 w 985"/>
                <a:gd name="T1" fmla="*/ 9 h 647"/>
                <a:gd name="T2" fmla="*/ 8 w 985"/>
                <a:gd name="T3" fmla="*/ 10 h 647"/>
                <a:gd name="T4" fmla="*/ 9 w 985"/>
                <a:gd name="T5" fmla="*/ 9 h 647"/>
                <a:gd name="T6" fmla="*/ 10 w 985"/>
                <a:gd name="T7" fmla="*/ 11 h 647"/>
                <a:gd name="T8" fmla="*/ 12 w 985"/>
                <a:gd name="T9" fmla="*/ 11 h 647"/>
                <a:gd name="T10" fmla="*/ 12 w 985"/>
                <a:gd name="T11" fmla="*/ 12 h 647"/>
                <a:gd name="T12" fmla="*/ 13 w 985"/>
                <a:gd name="T13" fmla="*/ 12 h 647"/>
                <a:gd name="T14" fmla="*/ 15 w 985"/>
                <a:gd name="T15" fmla="*/ 11 h 647"/>
                <a:gd name="T16" fmla="*/ 17 w 985"/>
                <a:gd name="T17" fmla="*/ 11 h 647"/>
                <a:gd name="T18" fmla="*/ 18 w 985"/>
                <a:gd name="T19" fmla="*/ 11 h 647"/>
                <a:gd name="T20" fmla="*/ 18 w 985"/>
                <a:gd name="T21" fmla="*/ 11 h 647"/>
                <a:gd name="T22" fmla="*/ 19 w 985"/>
                <a:gd name="T23" fmla="*/ 11 h 647"/>
                <a:gd name="T24" fmla="*/ 21 w 985"/>
                <a:gd name="T25" fmla="*/ 11 h 647"/>
                <a:gd name="T26" fmla="*/ 22 w 985"/>
                <a:gd name="T27" fmla="*/ 12 h 647"/>
                <a:gd name="T28" fmla="*/ 23 w 985"/>
                <a:gd name="T29" fmla="*/ 13 h 647"/>
                <a:gd name="T30" fmla="*/ 24 w 985"/>
                <a:gd name="T31" fmla="*/ 13 h 647"/>
                <a:gd name="T32" fmla="*/ 23 w 985"/>
                <a:gd name="T33" fmla="*/ 12 h 647"/>
                <a:gd name="T34" fmla="*/ 24 w 985"/>
                <a:gd name="T35" fmla="*/ 11 h 647"/>
                <a:gd name="T36" fmla="*/ 25 w 985"/>
                <a:gd name="T37" fmla="*/ 10 h 647"/>
                <a:gd name="T38" fmla="*/ 26 w 985"/>
                <a:gd name="T39" fmla="*/ 9 h 647"/>
                <a:gd name="T40" fmla="*/ 27 w 985"/>
                <a:gd name="T41" fmla="*/ 8 h 647"/>
                <a:gd name="T42" fmla="*/ 27 w 985"/>
                <a:gd name="T43" fmla="*/ 8 h 647"/>
                <a:gd name="T44" fmla="*/ 27 w 985"/>
                <a:gd name="T45" fmla="*/ 8 h 647"/>
                <a:gd name="T46" fmla="*/ 28 w 985"/>
                <a:gd name="T47" fmla="*/ 7 h 647"/>
                <a:gd name="T48" fmla="*/ 28 w 985"/>
                <a:gd name="T49" fmla="*/ 7 h 647"/>
                <a:gd name="T50" fmla="*/ 29 w 985"/>
                <a:gd name="T51" fmla="*/ 6 h 647"/>
                <a:gd name="T52" fmla="*/ 30 w 985"/>
                <a:gd name="T53" fmla="*/ 6 h 647"/>
                <a:gd name="T54" fmla="*/ 31 w 985"/>
                <a:gd name="T55" fmla="*/ 6 h 647"/>
                <a:gd name="T56" fmla="*/ 32 w 985"/>
                <a:gd name="T57" fmla="*/ 5 h 647"/>
                <a:gd name="T58" fmla="*/ 33 w 985"/>
                <a:gd name="T59" fmla="*/ 4 h 647"/>
                <a:gd name="T60" fmla="*/ 33 w 985"/>
                <a:gd name="T61" fmla="*/ 3 h 647"/>
                <a:gd name="T62" fmla="*/ 32 w 985"/>
                <a:gd name="T63" fmla="*/ 4 h 647"/>
                <a:gd name="T64" fmla="*/ 30 w 985"/>
                <a:gd name="T65" fmla="*/ 5 h 647"/>
                <a:gd name="T66" fmla="*/ 29 w 985"/>
                <a:gd name="T67" fmla="*/ 5 h 647"/>
                <a:gd name="T68" fmla="*/ 27 w 985"/>
                <a:gd name="T69" fmla="*/ 5 h 647"/>
                <a:gd name="T70" fmla="*/ 26 w 985"/>
                <a:gd name="T71" fmla="*/ 5 h 647"/>
                <a:gd name="T72" fmla="*/ 26 w 985"/>
                <a:gd name="T73" fmla="*/ 6 h 647"/>
                <a:gd name="T74" fmla="*/ 24 w 985"/>
                <a:gd name="T75" fmla="*/ 6 h 647"/>
                <a:gd name="T76" fmla="*/ 24 w 985"/>
                <a:gd name="T77" fmla="*/ 5 h 647"/>
                <a:gd name="T78" fmla="*/ 24 w 985"/>
                <a:gd name="T79" fmla="*/ 5 h 647"/>
                <a:gd name="T80" fmla="*/ 24 w 985"/>
                <a:gd name="T81" fmla="*/ 4 h 647"/>
                <a:gd name="T82" fmla="*/ 23 w 985"/>
                <a:gd name="T83" fmla="*/ 4 h 647"/>
                <a:gd name="T84" fmla="*/ 22 w 985"/>
                <a:gd name="T85" fmla="*/ 5 h 647"/>
                <a:gd name="T86" fmla="*/ 21 w 985"/>
                <a:gd name="T87" fmla="*/ 5 h 647"/>
                <a:gd name="T88" fmla="*/ 22 w 985"/>
                <a:gd name="T89" fmla="*/ 4 h 647"/>
                <a:gd name="T90" fmla="*/ 23 w 985"/>
                <a:gd name="T91" fmla="*/ 3 h 647"/>
                <a:gd name="T92" fmla="*/ 24 w 985"/>
                <a:gd name="T93" fmla="*/ 3 h 647"/>
                <a:gd name="T94" fmla="*/ 21 w 985"/>
                <a:gd name="T95" fmla="*/ 3 h 647"/>
                <a:gd name="T96" fmla="*/ 21 w 985"/>
                <a:gd name="T97" fmla="*/ 2 h 647"/>
                <a:gd name="T98" fmla="*/ 17 w 985"/>
                <a:gd name="T99" fmla="*/ 2 h 647"/>
                <a:gd name="T100" fmla="*/ 8 w 985"/>
                <a:gd name="T101" fmla="*/ 1 h 647"/>
                <a:gd name="T102" fmla="*/ 3 w 985"/>
                <a:gd name="T103" fmla="*/ 1 h 647"/>
                <a:gd name="T104" fmla="*/ 3 w 985"/>
                <a:gd name="T105" fmla="*/ 1 h 647"/>
                <a:gd name="T106" fmla="*/ 2 w 985"/>
                <a:gd name="T107" fmla="*/ 2 h 647"/>
                <a:gd name="T108" fmla="*/ 0 w 985"/>
                <a:gd name="T109" fmla="*/ 5 h 647"/>
                <a:gd name="T110" fmla="*/ 0 w 985"/>
                <a:gd name="T111" fmla="*/ 7 h 647"/>
                <a:gd name="T112" fmla="*/ 2 w 985"/>
                <a:gd name="T113" fmla="*/ 8 h 6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85" h="647">
                  <a:moveTo>
                    <a:pt x="60" y="431"/>
                  </a:moveTo>
                  <a:lnTo>
                    <a:pt x="104" y="446"/>
                  </a:lnTo>
                  <a:lnTo>
                    <a:pt x="179" y="461"/>
                  </a:lnTo>
                  <a:lnTo>
                    <a:pt x="224" y="477"/>
                  </a:lnTo>
                  <a:lnTo>
                    <a:pt x="224" y="461"/>
                  </a:lnTo>
                  <a:lnTo>
                    <a:pt x="253" y="461"/>
                  </a:lnTo>
                  <a:lnTo>
                    <a:pt x="283" y="538"/>
                  </a:lnTo>
                  <a:lnTo>
                    <a:pt x="298" y="523"/>
                  </a:lnTo>
                  <a:lnTo>
                    <a:pt x="328" y="523"/>
                  </a:lnTo>
                  <a:lnTo>
                    <a:pt x="343" y="554"/>
                  </a:lnTo>
                  <a:lnTo>
                    <a:pt x="358" y="584"/>
                  </a:lnTo>
                  <a:lnTo>
                    <a:pt x="358" y="615"/>
                  </a:lnTo>
                  <a:lnTo>
                    <a:pt x="388" y="615"/>
                  </a:lnTo>
                  <a:lnTo>
                    <a:pt x="388" y="584"/>
                  </a:lnTo>
                  <a:lnTo>
                    <a:pt x="432" y="569"/>
                  </a:lnTo>
                  <a:lnTo>
                    <a:pt x="432" y="554"/>
                  </a:lnTo>
                  <a:lnTo>
                    <a:pt x="462" y="538"/>
                  </a:lnTo>
                  <a:lnTo>
                    <a:pt x="492" y="554"/>
                  </a:lnTo>
                  <a:lnTo>
                    <a:pt x="507" y="569"/>
                  </a:lnTo>
                  <a:lnTo>
                    <a:pt x="537" y="554"/>
                  </a:lnTo>
                  <a:lnTo>
                    <a:pt x="537" y="569"/>
                  </a:lnTo>
                  <a:lnTo>
                    <a:pt x="537" y="538"/>
                  </a:lnTo>
                  <a:lnTo>
                    <a:pt x="552" y="538"/>
                  </a:lnTo>
                  <a:lnTo>
                    <a:pt x="567" y="538"/>
                  </a:lnTo>
                  <a:lnTo>
                    <a:pt x="611" y="538"/>
                  </a:lnTo>
                  <a:lnTo>
                    <a:pt x="611" y="554"/>
                  </a:lnTo>
                  <a:lnTo>
                    <a:pt x="626" y="538"/>
                  </a:lnTo>
                  <a:lnTo>
                    <a:pt x="656" y="569"/>
                  </a:lnTo>
                  <a:lnTo>
                    <a:pt x="641" y="600"/>
                  </a:lnTo>
                  <a:lnTo>
                    <a:pt x="671" y="646"/>
                  </a:lnTo>
                  <a:lnTo>
                    <a:pt x="686" y="646"/>
                  </a:lnTo>
                  <a:lnTo>
                    <a:pt x="686" y="631"/>
                  </a:lnTo>
                  <a:lnTo>
                    <a:pt x="686" y="600"/>
                  </a:lnTo>
                  <a:lnTo>
                    <a:pt x="671" y="569"/>
                  </a:lnTo>
                  <a:lnTo>
                    <a:pt x="686" y="523"/>
                  </a:lnTo>
                  <a:lnTo>
                    <a:pt x="701" y="508"/>
                  </a:lnTo>
                  <a:lnTo>
                    <a:pt x="716" y="492"/>
                  </a:lnTo>
                  <a:lnTo>
                    <a:pt x="745" y="477"/>
                  </a:lnTo>
                  <a:lnTo>
                    <a:pt x="760" y="461"/>
                  </a:lnTo>
                  <a:lnTo>
                    <a:pt x="775" y="446"/>
                  </a:lnTo>
                  <a:lnTo>
                    <a:pt x="790" y="446"/>
                  </a:lnTo>
                  <a:lnTo>
                    <a:pt x="790" y="415"/>
                  </a:lnTo>
                  <a:lnTo>
                    <a:pt x="790" y="400"/>
                  </a:lnTo>
                  <a:lnTo>
                    <a:pt x="790" y="385"/>
                  </a:lnTo>
                  <a:lnTo>
                    <a:pt x="790" y="354"/>
                  </a:lnTo>
                  <a:lnTo>
                    <a:pt x="790" y="400"/>
                  </a:lnTo>
                  <a:lnTo>
                    <a:pt x="820" y="369"/>
                  </a:lnTo>
                  <a:lnTo>
                    <a:pt x="820" y="354"/>
                  </a:lnTo>
                  <a:lnTo>
                    <a:pt x="820" y="369"/>
                  </a:lnTo>
                  <a:lnTo>
                    <a:pt x="835" y="338"/>
                  </a:lnTo>
                  <a:lnTo>
                    <a:pt x="835" y="323"/>
                  </a:lnTo>
                  <a:lnTo>
                    <a:pt x="850" y="308"/>
                  </a:lnTo>
                  <a:lnTo>
                    <a:pt x="865" y="308"/>
                  </a:lnTo>
                  <a:lnTo>
                    <a:pt x="895" y="292"/>
                  </a:lnTo>
                  <a:lnTo>
                    <a:pt x="909" y="308"/>
                  </a:lnTo>
                  <a:lnTo>
                    <a:pt x="909" y="292"/>
                  </a:lnTo>
                  <a:lnTo>
                    <a:pt x="909" y="261"/>
                  </a:lnTo>
                  <a:lnTo>
                    <a:pt x="939" y="246"/>
                  </a:lnTo>
                  <a:lnTo>
                    <a:pt x="984" y="231"/>
                  </a:lnTo>
                  <a:lnTo>
                    <a:pt x="969" y="200"/>
                  </a:lnTo>
                  <a:lnTo>
                    <a:pt x="969" y="185"/>
                  </a:lnTo>
                  <a:lnTo>
                    <a:pt x="954" y="169"/>
                  </a:lnTo>
                  <a:lnTo>
                    <a:pt x="954" y="185"/>
                  </a:lnTo>
                  <a:lnTo>
                    <a:pt x="939" y="200"/>
                  </a:lnTo>
                  <a:lnTo>
                    <a:pt x="909" y="231"/>
                  </a:lnTo>
                  <a:lnTo>
                    <a:pt x="895" y="215"/>
                  </a:lnTo>
                  <a:lnTo>
                    <a:pt x="880" y="231"/>
                  </a:lnTo>
                  <a:lnTo>
                    <a:pt x="865" y="215"/>
                  </a:lnTo>
                  <a:lnTo>
                    <a:pt x="835" y="231"/>
                  </a:lnTo>
                  <a:lnTo>
                    <a:pt x="805" y="261"/>
                  </a:lnTo>
                  <a:lnTo>
                    <a:pt x="805" y="246"/>
                  </a:lnTo>
                  <a:lnTo>
                    <a:pt x="775" y="246"/>
                  </a:lnTo>
                  <a:lnTo>
                    <a:pt x="775" y="261"/>
                  </a:lnTo>
                  <a:lnTo>
                    <a:pt x="760" y="277"/>
                  </a:lnTo>
                  <a:lnTo>
                    <a:pt x="731" y="292"/>
                  </a:lnTo>
                  <a:lnTo>
                    <a:pt x="701" y="292"/>
                  </a:lnTo>
                  <a:lnTo>
                    <a:pt x="701" y="277"/>
                  </a:lnTo>
                  <a:lnTo>
                    <a:pt x="716" y="246"/>
                  </a:lnTo>
                  <a:lnTo>
                    <a:pt x="716" y="231"/>
                  </a:lnTo>
                  <a:lnTo>
                    <a:pt x="701" y="231"/>
                  </a:lnTo>
                  <a:lnTo>
                    <a:pt x="716" y="200"/>
                  </a:lnTo>
                  <a:lnTo>
                    <a:pt x="716" y="185"/>
                  </a:lnTo>
                  <a:lnTo>
                    <a:pt x="701" y="185"/>
                  </a:lnTo>
                  <a:lnTo>
                    <a:pt x="671" y="200"/>
                  </a:lnTo>
                  <a:lnTo>
                    <a:pt x="656" y="215"/>
                  </a:lnTo>
                  <a:lnTo>
                    <a:pt x="656" y="231"/>
                  </a:lnTo>
                  <a:lnTo>
                    <a:pt x="626" y="277"/>
                  </a:lnTo>
                  <a:lnTo>
                    <a:pt x="626" y="261"/>
                  </a:lnTo>
                  <a:lnTo>
                    <a:pt x="626" y="231"/>
                  </a:lnTo>
                  <a:lnTo>
                    <a:pt x="656" y="200"/>
                  </a:lnTo>
                  <a:lnTo>
                    <a:pt x="641" y="200"/>
                  </a:lnTo>
                  <a:lnTo>
                    <a:pt x="671" y="169"/>
                  </a:lnTo>
                  <a:lnTo>
                    <a:pt x="716" y="169"/>
                  </a:lnTo>
                  <a:lnTo>
                    <a:pt x="716" y="154"/>
                  </a:lnTo>
                  <a:lnTo>
                    <a:pt x="656" y="138"/>
                  </a:lnTo>
                  <a:lnTo>
                    <a:pt x="626" y="138"/>
                  </a:lnTo>
                  <a:lnTo>
                    <a:pt x="581" y="138"/>
                  </a:lnTo>
                  <a:lnTo>
                    <a:pt x="626" y="108"/>
                  </a:lnTo>
                  <a:lnTo>
                    <a:pt x="537" y="77"/>
                  </a:lnTo>
                  <a:lnTo>
                    <a:pt x="507" y="77"/>
                  </a:lnTo>
                  <a:lnTo>
                    <a:pt x="373" y="46"/>
                  </a:lnTo>
                  <a:lnTo>
                    <a:pt x="224" y="31"/>
                  </a:lnTo>
                  <a:lnTo>
                    <a:pt x="119" y="0"/>
                  </a:lnTo>
                  <a:lnTo>
                    <a:pt x="104" y="31"/>
                  </a:lnTo>
                  <a:lnTo>
                    <a:pt x="104" y="46"/>
                  </a:lnTo>
                  <a:lnTo>
                    <a:pt x="104" y="31"/>
                  </a:lnTo>
                  <a:lnTo>
                    <a:pt x="75" y="15"/>
                  </a:lnTo>
                  <a:lnTo>
                    <a:pt x="60" y="77"/>
                  </a:lnTo>
                  <a:lnTo>
                    <a:pt x="30" y="154"/>
                  </a:lnTo>
                  <a:lnTo>
                    <a:pt x="15" y="215"/>
                  </a:lnTo>
                  <a:lnTo>
                    <a:pt x="0" y="231"/>
                  </a:lnTo>
                  <a:lnTo>
                    <a:pt x="15" y="338"/>
                  </a:lnTo>
                  <a:lnTo>
                    <a:pt x="30" y="385"/>
                  </a:lnTo>
                  <a:lnTo>
                    <a:pt x="60" y="400"/>
                  </a:lnTo>
                  <a:lnTo>
                    <a:pt x="60" y="4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29" name="Freeform 386"/>
            <p:cNvSpPr>
              <a:spLocks/>
            </p:cNvSpPr>
            <p:nvPr/>
          </p:nvSpPr>
          <p:spPr bwMode="auto">
            <a:xfrm>
              <a:off x="5957" y="970"/>
              <a:ext cx="270" cy="227"/>
            </a:xfrm>
            <a:custGeom>
              <a:avLst/>
              <a:gdLst>
                <a:gd name="T0" fmla="*/ 17 w 627"/>
                <a:gd name="T1" fmla="*/ 12 h 600"/>
                <a:gd name="T2" fmla="*/ 17 w 627"/>
                <a:gd name="T3" fmla="*/ 12 h 600"/>
                <a:gd name="T4" fmla="*/ 17 w 627"/>
                <a:gd name="T5" fmla="*/ 11 h 600"/>
                <a:gd name="T6" fmla="*/ 17 w 627"/>
                <a:gd name="T7" fmla="*/ 10 h 600"/>
                <a:gd name="T8" fmla="*/ 16 w 627"/>
                <a:gd name="T9" fmla="*/ 9 h 600"/>
                <a:gd name="T10" fmla="*/ 16 w 627"/>
                <a:gd name="T11" fmla="*/ 9 h 600"/>
                <a:gd name="T12" fmla="*/ 15 w 627"/>
                <a:gd name="T13" fmla="*/ 8 h 600"/>
                <a:gd name="T14" fmla="*/ 15 w 627"/>
                <a:gd name="T15" fmla="*/ 8 h 600"/>
                <a:gd name="T16" fmla="*/ 15 w 627"/>
                <a:gd name="T17" fmla="*/ 8 h 600"/>
                <a:gd name="T18" fmla="*/ 22 w 627"/>
                <a:gd name="T19" fmla="*/ 2 h 600"/>
                <a:gd name="T20" fmla="*/ 20 w 627"/>
                <a:gd name="T21" fmla="*/ 1 h 600"/>
                <a:gd name="T22" fmla="*/ 19 w 627"/>
                <a:gd name="T23" fmla="*/ 1 h 600"/>
                <a:gd name="T24" fmla="*/ 17 w 627"/>
                <a:gd name="T25" fmla="*/ 1 h 600"/>
                <a:gd name="T26" fmla="*/ 16 w 627"/>
                <a:gd name="T27" fmla="*/ 1 h 600"/>
                <a:gd name="T28" fmla="*/ 16 w 627"/>
                <a:gd name="T29" fmla="*/ 1 h 600"/>
                <a:gd name="T30" fmla="*/ 14 w 627"/>
                <a:gd name="T31" fmla="*/ 0 h 600"/>
                <a:gd name="T32" fmla="*/ 13 w 627"/>
                <a:gd name="T33" fmla="*/ 0 h 600"/>
                <a:gd name="T34" fmla="*/ 13 w 627"/>
                <a:gd name="T35" fmla="*/ 2 h 600"/>
                <a:gd name="T36" fmla="*/ 12 w 627"/>
                <a:gd name="T37" fmla="*/ 2 h 600"/>
                <a:gd name="T38" fmla="*/ 12 w 627"/>
                <a:gd name="T39" fmla="*/ 2 h 600"/>
                <a:gd name="T40" fmla="*/ 11 w 627"/>
                <a:gd name="T41" fmla="*/ 1 h 600"/>
                <a:gd name="T42" fmla="*/ 9 w 627"/>
                <a:gd name="T43" fmla="*/ 2 h 600"/>
                <a:gd name="T44" fmla="*/ 10 w 627"/>
                <a:gd name="T45" fmla="*/ 2 h 600"/>
                <a:gd name="T46" fmla="*/ 11 w 627"/>
                <a:gd name="T47" fmla="*/ 3 h 600"/>
                <a:gd name="T48" fmla="*/ 9 w 627"/>
                <a:gd name="T49" fmla="*/ 3 h 600"/>
                <a:gd name="T50" fmla="*/ 7 w 627"/>
                <a:gd name="T51" fmla="*/ 3 h 600"/>
                <a:gd name="T52" fmla="*/ 5 w 627"/>
                <a:gd name="T53" fmla="*/ 3 h 600"/>
                <a:gd name="T54" fmla="*/ 5 w 627"/>
                <a:gd name="T55" fmla="*/ 5 h 600"/>
                <a:gd name="T56" fmla="*/ 6 w 627"/>
                <a:gd name="T57" fmla="*/ 5 h 600"/>
                <a:gd name="T58" fmla="*/ 4 w 627"/>
                <a:gd name="T59" fmla="*/ 5 h 600"/>
                <a:gd name="T60" fmla="*/ 3 w 627"/>
                <a:gd name="T61" fmla="*/ 6 h 600"/>
                <a:gd name="T62" fmla="*/ 0 w 627"/>
                <a:gd name="T63" fmla="*/ 6 h 600"/>
                <a:gd name="T64" fmla="*/ 1 w 627"/>
                <a:gd name="T65" fmla="*/ 6 h 600"/>
                <a:gd name="T66" fmla="*/ 4 w 627"/>
                <a:gd name="T67" fmla="*/ 6 h 600"/>
                <a:gd name="T68" fmla="*/ 8 w 627"/>
                <a:gd name="T69" fmla="*/ 6 h 600"/>
                <a:gd name="T70" fmla="*/ 8 w 627"/>
                <a:gd name="T71" fmla="*/ 5 h 600"/>
                <a:gd name="T72" fmla="*/ 11 w 627"/>
                <a:gd name="T73" fmla="*/ 5 h 600"/>
                <a:gd name="T74" fmla="*/ 11 w 627"/>
                <a:gd name="T75" fmla="*/ 6 h 600"/>
                <a:gd name="T76" fmla="*/ 9 w 627"/>
                <a:gd name="T77" fmla="*/ 6 h 600"/>
                <a:gd name="T78" fmla="*/ 9 w 627"/>
                <a:gd name="T79" fmla="*/ 6 h 600"/>
                <a:gd name="T80" fmla="*/ 11 w 627"/>
                <a:gd name="T81" fmla="*/ 6 h 600"/>
                <a:gd name="T82" fmla="*/ 12 w 627"/>
                <a:gd name="T83" fmla="*/ 6 h 600"/>
                <a:gd name="T84" fmla="*/ 13 w 627"/>
                <a:gd name="T85" fmla="*/ 8 h 600"/>
                <a:gd name="T86" fmla="*/ 14 w 627"/>
                <a:gd name="T87" fmla="*/ 8 h 600"/>
                <a:gd name="T88" fmla="*/ 15 w 627"/>
                <a:gd name="T89" fmla="*/ 9 h 600"/>
                <a:gd name="T90" fmla="*/ 16 w 627"/>
                <a:gd name="T91" fmla="*/ 12 h 600"/>
                <a:gd name="T92" fmla="*/ 17 w 627"/>
                <a:gd name="T93" fmla="*/ 12 h 6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27" h="600">
                  <a:moveTo>
                    <a:pt x="507" y="599"/>
                  </a:moveTo>
                  <a:lnTo>
                    <a:pt x="507" y="584"/>
                  </a:lnTo>
                  <a:lnTo>
                    <a:pt x="492" y="553"/>
                  </a:lnTo>
                  <a:lnTo>
                    <a:pt x="492" y="491"/>
                  </a:lnTo>
                  <a:lnTo>
                    <a:pt x="477" y="461"/>
                  </a:lnTo>
                  <a:lnTo>
                    <a:pt x="447" y="461"/>
                  </a:lnTo>
                  <a:lnTo>
                    <a:pt x="432" y="415"/>
                  </a:lnTo>
                  <a:lnTo>
                    <a:pt x="417" y="415"/>
                  </a:lnTo>
                  <a:lnTo>
                    <a:pt x="417" y="399"/>
                  </a:lnTo>
                  <a:lnTo>
                    <a:pt x="626" y="92"/>
                  </a:lnTo>
                  <a:lnTo>
                    <a:pt x="581" y="61"/>
                  </a:lnTo>
                  <a:lnTo>
                    <a:pt x="537" y="31"/>
                  </a:lnTo>
                  <a:lnTo>
                    <a:pt x="507" y="46"/>
                  </a:lnTo>
                  <a:lnTo>
                    <a:pt x="477" y="46"/>
                  </a:lnTo>
                  <a:lnTo>
                    <a:pt x="447" y="46"/>
                  </a:lnTo>
                  <a:lnTo>
                    <a:pt x="402" y="0"/>
                  </a:lnTo>
                  <a:lnTo>
                    <a:pt x="388" y="0"/>
                  </a:lnTo>
                  <a:lnTo>
                    <a:pt x="388" y="92"/>
                  </a:lnTo>
                  <a:lnTo>
                    <a:pt x="358" y="108"/>
                  </a:lnTo>
                  <a:lnTo>
                    <a:pt x="343" y="108"/>
                  </a:lnTo>
                  <a:lnTo>
                    <a:pt x="313" y="61"/>
                  </a:lnTo>
                  <a:lnTo>
                    <a:pt x="253" y="77"/>
                  </a:lnTo>
                  <a:lnTo>
                    <a:pt x="283" y="108"/>
                  </a:lnTo>
                  <a:lnTo>
                    <a:pt x="313" y="138"/>
                  </a:lnTo>
                  <a:lnTo>
                    <a:pt x="268" y="169"/>
                  </a:lnTo>
                  <a:lnTo>
                    <a:pt x="209" y="138"/>
                  </a:lnTo>
                  <a:lnTo>
                    <a:pt x="134" y="154"/>
                  </a:lnTo>
                  <a:lnTo>
                    <a:pt x="134" y="215"/>
                  </a:lnTo>
                  <a:lnTo>
                    <a:pt x="164" y="246"/>
                  </a:lnTo>
                  <a:lnTo>
                    <a:pt x="119" y="261"/>
                  </a:lnTo>
                  <a:lnTo>
                    <a:pt x="75" y="276"/>
                  </a:lnTo>
                  <a:lnTo>
                    <a:pt x="0" y="323"/>
                  </a:lnTo>
                  <a:lnTo>
                    <a:pt x="45" y="323"/>
                  </a:lnTo>
                  <a:lnTo>
                    <a:pt x="119" y="323"/>
                  </a:lnTo>
                  <a:lnTo>
                    <a:pt x="224" y="292"/>
                  </a:lnTo>
                  <a:lnTo>
                    <a:pt x="224" y="261"/>
                  </a:lnTo>
                  <a:lnTo>
                    <a:pt x="328" y="261"/>
                  </a:lnTo>
                  <a:lnTo>
                    <a:pt x="328" y="292"/>
                  </a:lnTo>
                  <a:lnTo>
                    <a:pt x="253" y="292"/>
                  </a:lnTo>
                  <a:lnTo>
                    <a:pt x="253" y="307"/>
                  </a:lnTo>
                  <a:lnTo>
                    <a:pt x="313" y="323"/>
                  </a:lnTo>
                  <a:lnTo>
                    <a:pt x="343" y="323"/>
                  </a:lnTo>
                  <a:lnTo>
                    <a:pt x="388" y="369"/>
                  </a:lnTo>
                  <a:lnTo>
                    <a:pt x="402" y="415"/>
                  </a:lnTo>
                  <a:lnTo>
                    <a:pt x="432" y="461"/>
                  </a:lnTo>
                  <a:lnTo>
                    <a:pt x="462" y="599"/>
                  </a:lnTo>
                  <a:lnTo>
                    <a:pt x="507" y="59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30" name="Freeform 387"/>
            <p:cNvSpPr>
              <a:spLocks/>
            </p:cNvSpPr>
            <p:nvPr/>
          </p:nvSpPr>
          <p:spPr bwMode="auto">
            <a:xfrm>
              <a:off x="6259" y="1080"/>
              <a:ext cx="39" cy="24"/>
            </a:xfrm>
            <a:custGeom>
              <a:avLst/>
              <a:gdLst>
                <a:gd name="T0" fmla="*/ 0 w 90"/>
                <a:gd name="T1" fmla="*/ 0 h 62"/>
                <a:gd name="T2" fmla="*/ 3 w 90"/>
                <a:gd name="T3" fmla="*/ 0 h 62"/>
                <a:gd name="T4" fmla="*/ 3 w 90"/>
                <a:gd name="T5" fmla="*/ 0 h 62"/>
                <a:gd name="T6" fmla="*/ 3 w 90"/>
                <a:gd name="T7" fmla="*/ 1 h 62"/>
                <a:gd name="T8" fmla="*/ 3 w 90"/>
                <a:gd name="T9" fmla="*/ 1 h 62"/>
                <a:gd name="T10" fmla="*/ 2 w 90"/>
                <a:gd name="T11" fmla="*/ 1 h 62"/>
                <a:gd name="T12" fmla="*/ 2 w 90"/>
                <a:gd name="T13" fmla="*/ 1 h 62"/>
                <a:gd name="T14" fmla="*/ 1 w 90"/>
                <a:gd name="T15" fmla="*/ 1 h 62"/>
                <a:gd name="T16" fmla="*/ 0 w 90"/>
                <a:gd name="T17" fmla="*/ 1 h 62"/>
                <a:gd name="T18" fmla="*/ 0 w 90"/>
                <a:gd name="T19" fmla="*/ 1 h 62"/>
                <a:gd name="T20" fmla="*/ 1 w 90"/>
                <a:gd name="T21" fmla="*/ 1 h 62"/>
                <a:gd name="T22" fmla="*/ 0 w 90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62">
                  <a:moveTo>
                    <a:pt x="15" y="0"/>
                  </a:moveTo>
                  <a:lnTo>
                    <a:pt x="89" y="0"/>
                  </a:lnTo>
                  <a:lnTo>
                    <a:pt x="74" y="15"/>
                  </a:lnTo>
                  <a:lnTo>
                    <a:pt x="89" y="46"/>
                  </a:lnTo>
                  <a:lnTo>
                    <a:pt x="74" y="61"/>
                  </a:lnTo>
                  <a:lnTo>
                    <a:pt x="59" y="46"/>
                  </a:lnTo>
                  <a:lnTo>
                    <a:pt x="45" y="61"/>
                  </a:lnTo>
                  <a:lnTo>
                    <a:pt x="30" y="46"/>
                  </a:lnTo>
                  <a:lnTo>
                    <a:pt x="15" y="61"/>
                  </a:lnTo>
                  <a:lnTo>
                    <a:pt x="0" y="46"/>
                  </a:lnTo>
                  <a:lnTo>
                    <a:pt x="30" y="31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31" name="Freeform 388"/>
            <p:cNvSpPr>
              <a:spLocks/>
            </p:cNvSpPr>
            <p:nvPr/>
          </p:nvSpPr>
          <p:spPr bwMode="auto">
            <a:xfrm>
              <a:off x="6271" y="1127"/>
              <a:ext cx="33" cy="24"/>
            </a:xfrm>
            <a:custGeom>
              <a:avLst/>
              <a:gdLst>
                <a:gd name="T0" fmla="*/ 1 w 77"/>
                <a:gd name="T1" fmla="*/ 0 h 63"/>
                <a:gd name="T2" fmla="*/ 2 w 77"/>
                <a:gd name="T3" fmla="*/ 0 h 63"/>
                <a:gd name="T4" fmla="*/ 2 w 77"/>
                <a:gd name="T5" fmla="*/ 1 h 63"/>
                <a:gd name="T6" fmla="*/ 2 w 77"/>
                <a:gd name="T7" fmla="*/ 0 h 63"/>
                <a:gd name="T8" fmla="*/ 3 w 77"/>
                <a:gd name="T9" fmla="*/ 1 h 63"/>
                <a:gd name="T10" fmla="*/ 2 w 77"/>
                <a:gd name="T11" fmla="*/ 1 h 63"/>
                <a:gd name="T12" fmla="*/ 1 w 77"/>
                <a:gd name="T13" fmla="*/ 1 h 63"/>
                <a:gd name="T14" fmla="*/ 0 w 77"/>
                <a:gd name="T15" fmla="*/ 1 h 63"/>
                <a:gd name="T16" fmla="*/ 0 w 77"/>
                <a:gd name="T17" fmla="*/ 1 h 63"/>
                <a:gd name="T18" fmla="*/ 1 w 77"/>
                <a:gd name="T19" fmla="*/ 1 h 63"/>
                <a:gd name="T20" fmla="*/ 1 w 7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63">
                  <a:moveTo>
                    <a:pt x="30" y="0"/>
                  </a:moveTo>
                  <a:lnTo>
                    <a:pt x="46" y="16"/>
                  </a:lnTo>
                  <a:lnTo>
                    <a:pt x="46" y="31"/>
                  </a:lnTo>
                  <a:lnTo>
                    <a:pt x="61" y="16"/>
                  </a:lnTo>
                  <a:lnTo>
                    <a:pt x="76" y="47"/>
                  </a:lnTo>
                  <a:lnTo>
                    <a:pt x="46" y="47"/>
                  </a:lnTo>
                  <a:lnTo>
                    <a:pt x="30" y="62"/>
                  </a:lnTo>
                  <a:lnTo>
                    <a:pt x="0" y="47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32" name="Freeform 389"/>
            <p:cNvSpPr>
              <a:spLocks/>
            </p:cNvSpPr>
            <p:nvPr/>
          </p:nvSpPr>
          <p:spPr bwMode="auto">
            <a:xfrm>
              <a:off x="6316" y="1254"/>
              <a:ext cx="7" cy="19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0 h 47"/>
                <a:gd name="T4" fmla="*/ 0 w 17"/>
                <a:gd name="T5" fmla="*/ 1 h 47"/>
                <a:gd name="T6" fmla="*/ 0 w 1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7">
                  <a:moveTo>
                    <a:pt x="0" y="0"/>
                  </a:moveTo>
                  <a:lnTo>
                    <a:pt x="16" y="0"/>
                  </a:lnTo>
                  <a:lnTo>
                    <a:pt x="16" y="4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33" name="Freeform 390"/>
            <p:cNvSpPr>
              <a:spLocks/>
            </p:cNvSpPr>
            <p:nvPr/>
          </p:nvSpPr>
          <p:spPr bwMode="auto">
            <a:xfrm>
              <a:off x="6373" y="1644"/>
              <a:ext cx="27" cy="24"/>
            </a:xfrm>
            <a:custGeom>
              <a:avLst/>
              <a:gdLst>
                <a:gd name="T0" fmla="*/ 2 w 61"/>
                <a:gd name="T1" fmla="*/ 1 h 62"/>
                <a:gd name="T2" fmla="*/ 2 w 61"/>
                <a:gd name="T3" fmla="*/ 0 h 62"/>
                <a:gd name="T4" fmla="*/ 0 w 61"/>
                <a:gd name="T5" fmla="*/ 0 h 62"/>
                <a:gd name="T6" fmla="*/ 0 w 61"/>
                <a:gd name="T7" fmla="*/ 0 h 62"/>
                <a:gd name="T8" fmla="*/ 0 w 61"/>
                <a:gd name="T9" fmla="*/ 0 h 62"/>
                <a:gd name="T10" fmla="*/ 0 w 61"/>
                <a:gd name="T11" fmla="*/ 1 h 62"/>
                <a:gd name="T12" fmla="*/ 1 w 61"/>
                <a:gd name="T13" fmla="*/ 1 h 62"/>
                <a:gd name="T14" fmla="*/ 1 w 61"/>
                <a:gd name="T15" fmla="*/ 1 h 62"/>
                <a:gd name="T16" fmla="*/ 2 w 61"/>
                <a:gd name="T17" fmla="*/ 1 h 62"/>
                <a:gd name="T18" fmla="*/ 2 w 61"/>
                <a:gd name="T19" fmla="*/ 1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62">
                  <a:moveTo>
                    <a:pt x="60" y="31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46"/>
                  </a:lnTo>
                  <a:lnTo>
                    <a:pt x="45" y="61"/>
                  </a:lnTo>
                  <a:lnTo>
                    <a:pt x="6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34" name="Freeform 391"/>
            <p:cNvSpPr>
              <a:spLocks/>
            </p:cNvSpPr>
            <p:nvPr/>
          </p:nvSpPr>
          <p:spPr bwMode="auto">
            <a:xfrm>
              <a:off x="6361" y="1615"/>
              <a:ext cx="33" cy="30"/>
            </a:xfrm>
            <a:custGeom>
              <a:avLst/>
              <a:gdLst>
                <a:gd name="T0" fmla="*/ 1 w 76"/>
                <a:gd name="T1" fmla="*/ 2 h 78"/>
                <a:gd name="T2" fmla="*/ 2 w 76"/>
                <a:gd name="T3" fmla="*/ 2 h 78"/>
                <a:gd name="T4" fmla="*/ 3 w 76"/>
                <a:gd name="T5" fmla="*/ 2 h 78"/>
                <a:gd name="T6" fmla="*/ 3 w 76"/>
                <a:gd name="T7" fmla="*/ 0 h 78"/>
                <a:gd name="T8" fmla="*/ 1 w 76"/>
                <a:gd name="T9" fmla="*/ 0 h 78"/>
                <a:gd name="T10" fmla="*/ 0 w 76"/>
                <a:gd name="T11" fmla="*/ 1 h 78"/>
                <a:gd name="T12" fmla="*/ 0 w 76"/>
                <a:gd name="T13" fmla="*/ 1 h 78"/>
                <a:gd name="T14" fmla="*/ 1 w 76"/>
                <a:gd name="T15" fmla="*/ 2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78">
                  <a:moveTo>
                    <a:pt x="30" y="77"/>
                  </a:moveTo>
                  <a:lnTo>
                    <a:pt x="45" y="77"/>
                  </a:lnTo>
                  <a:lnTo>
                    <a:pt x="75" y="77"/>
                  </a:lnTo>
                  <a:lnTo>
                    <a:pt x="75" y="0"/>
                  </a:lnTo>
                  <a:lnTo>
                    <a:pt x="30" y="15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30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35" name="Freeform 392"/>
            <p:cNvSpPr>
              <a:spLocks/>
            </p:cNvSpPr>
            <p:nvPr/>
          </p:nvSpPr>
          <p:spPr bwMode="auto">
            <a:xfrm>
              <a:off x="6348" y="1603"/>
              <a:ext cx="46" cy="24"/>
            </a:xfrm>
            <a:custGeom>
              <a:avLst/>
              <a:gdLst>
                <a:gd name="T0" fmla="*/ 4 w 106"/>
                <a:gd name="T1" fmla="*/ 1 h 63"/>
                <a:gd name="T2" fmla="*/ 3 w 106"/>
                <a:gd name="T3" fmla="*/ 0 h 63"/>
                <a:gd name="T4" fmla="*/ 1 w 106"/>
                <a:gd name="T5" fmla="*/ 0 h 63"/>
                <a:gd name="T6" fmla="*/ 0 w 106"/>
                <a:gd name="T7" fmla="*/ 1 h 63"/>
                <a:gd name="T8" fmla="*/ 1 w 106"/>
                <a:gd name="T9" fmla="*/ 1 h 63"/>
                <a:gd name="T10" fmla="*/ 1 w 106"/>
                <a:gd name="T11" fmla="*/ 1 h 63"/>
                <a:gd name="T12" fmla="*/ 2 w 106"/>
                <a:gd name="T13" fmla="*/ 1 h 63"/>
                <a:gd name="T14" fmla="*/ 2 w 106"/>
                <a:gd name="T15" fmla="*/ 1 h 63"/>
                <a:gd name="T16" fmla="*/ 4 w 106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" h="63">
                  <a:moveTo>
                    <a:pt x="105" y="31"/>
                  </a:moveTo>
                  <a:lnTo>
                    <a:pt x="90" y="16"/>
                  </a:lnTo>
                  <a:lnTo>
                    <a:pt x="30" y="0"/>
                  </a:lnTo>
                  <a:lnTo>
                    <a:pt x="0" y="31"/>
                  </a:lnTo>
                  <a:lnTo>
                    <a:pt x="30" y="47"/>
                  </a:lnTo>
                  <a:lnTo>
                    <a:pt x="30" y="62"/>
                  </a:lnTo>
                  <a:lnTo>
                    <a:pt x="45" y="62"/>
                  </a:lnTo>
                  <a:lnTo>
                    <a:pt x="60" y="47"/>
                  </a:lnTo>
                  <a:lnTo>
                    <a:pt x="105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36" name="Freeform 393"/>
            <p:cNvSpPr>
              <a:spLocks/>
            </p:cNvSpPr>
            <p:nvPr/>
          </p:nvSpPr>
          <p:spPr bwMode="auto">
            <a:xfrm>
              <a:off x="6342" y="1615"/>
              <a:ext cx="19" cy="12"/>
            </a:xfrm>
            <a:custGeom>
              <a:avLst/>
              <a:gdLst>
                <a:gd name="T0" fmla="*/ 1 w 46"/>
                <a:gd name="T1" fmla="*/ 1 h 32"/>
                <a:gd name="T2" fmla="*/ 1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1 w 46"/>
                <a:gd name="T9" fmla="*/ 1 h 32"/>
                <a:gd name="T10" fmla="*/ 1 w 46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2">
                  <a:moveTo>
                    <a:pt x="45" y="31"/>
                  </a:moveTo>
                  <a:lnTo>
                    <a:pt x="45" y="16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30" y="31"/>
                  </a:lnTo>
                  <a:lnTo>
                    <a:pt x="45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37" name="Freeform 394"/>
            <p:cNvSpPr>
              <a:spLocks/>
            </p:cNvSpPr>
            <p:nvPr/>
          </p:nvSpPr>
          <p:spPr bwMode="auto">
            <a:xfrm>
              <a:off x="6329" y="1586"/>
              <a:ext cx="32" cy="35"/>
            </a:xfrm>
            <a:custGeom>
              <a:avLst/>
              <a:gdLst>
                <a:gd name="T0" fmla="*/ 1 w 75"/>
                <a:gd name="T1" fmla="*/ 2 h 93"/>
                <a:gd name="T2" fmla="*/ 1 w 75"/>
                <a:gd name="T3" fmla="*/ 2 h 93"/>
                <a:gd name="T4" fmla="*/ 3 w 75"/>
                <a:gd name="T5" fmla="*/ 1 h 93"/>
                <a:gd name="T6" fmla="*/ 3 w 75"/>
                <a:gd name="T7" fmla="*/ 1 h 93"/>
                <a:gd name="T8" fmla="*/ 2 w 75"/>
                <a:gd name="T9" fmla="*/ 1 h 93"/>
                <a:gd name="T10" fmla="*/ 2 w 75"/>
                <a:gd name="T11" fmla="*/ 0 h 93"/>
                <a:gd name="T12" fmla="*/ 1 w 75"/>
                <a:gd name="T13" fmla="*/ 0 h 93"/>
                <a:gd name="T14" fmla="*/ 0 w 75"/>
                <a:gd name="T15" fmla="*/ 0 h 93"/>
                <a:gd name="T16" fmla="*/ 1 w 75"/>
                <a:gd name="T17" fmla="*/ 1 h 93"/>
                <a:gd name="T18" fmla="*/ 0 w 75"/>
                <a:gd name="T19" fmla="*/ 1 h 93"/>
                <a:gd name="T20" fmla="*/ 0 w 75"/>
                <a:gd name="T21" fmla="*/ 1 h 93"/>
                <a:gd name="T22" fmla="*/ 0 w 75"/>
                <a:gd name="T23" fmla="*/ 2 h 93"/>
                <a:gd name="T24" fmla="*/ 1 w 75"/>
                <a:gd name="T25" fmla="*/ 2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93">
                  <a:moveTo>
                    <a:pt x="30" y="92"/>
                  </a:moveTo>
                  <a:lnTo>
                    <a:pt x="44" y="77"/>
                  </a:lnTo>
                  <a:lnTo>
                    <a:pt x="74" y="46"/>
                  </a:lnTo>
                  <a:lnTo>
                    <a:pt x="74" y="31"/>
                  </a:lnTo>
                  <a:lnTo>
                    <a:pt x="59" y="31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15" y="15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61"/>
                  </a:lnTo>
                  <a:lnTo>
                    <a:pt x="0" y="77"/>
                  </a:lnTo>
                  <a:lnTo>
                    <a:pt x="30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38" name="Freeform 395"/>
            <p:cNvSpPr>
              <a:spLocks/>
            </p:cNvSpPr>
            <p:nvPr/>
          </p:nvSpPr>
          <p:spPr bwMode="auto">
            <a:xfrm>
              <a:off x="6355" y="1586"/>
              <a:ext cx="7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1 h 32"/>
                <a:gd name="T4" fmla="*/ 0 w 17"/>
                <a:gd name="T5" fmla="*/ 1 h 32"/>
                <a:gd name="T6" fmla="*/ 0 w 17"/>
                <a:gd name="T7" fmla="*/ 0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39" name="Freeform 396"/>
            <p:cNvSpPr>
              <a:spLocks/>
            </p:cNvSpPr>
            <p:nvPr/>
          </p:nvSpPr>
          <p:spPr bwMode="auto">
            <a:xfrm>
              <a:off x="6162" y="1441"/>
              <a:ext cx="212" cy="175"/>
            </a:xfrm>
            <a:custGeom>
              <a:avLst/>
              <a:gdLst>
                <a:gd name="T0" fmla="*/ 13 w 492"/>
                <a:gd name="T1" fmla="*/ 9 h 462"/>
                <a:gd name="T2" fmla="*/ 13 w 492"/>
                <a:gd name="T3" fmla="*/ 9 h 462"/>
                <a:gd name="T4" fmla="*/ 14 w 492"/>
                <a:gd name="T5" fmla="*/ 8 h 462"/>
                <a:gd name="T6" fmla="*/ 15 w 492"/>
                <a:gd name="T7" fmla="*/ 8 h 462"/>
                <a:gd name="T8" fmla="*/ 14 w 492"/>
                <a:gd name="T9" fmla="*/ 8 h 462"/>
                <a:gd name="T10" fmla="*/ 15 w 492"/>
                <a:gd name="T11" fmla="*/ 8 h 462"/>
                <a:gd name="T12" fmla="*/ 16 w 492"/>
                <a:gd name="T13" fmla="*/ 8 h 462"/>
                <a:gd name="T14" fmla="*/ 16 w 492"/>
                <a:gd name="T15" fmla="*/ 8 h 462"/>
                <a:gd name="T16" fmla="*/ 16 w 492"/>
                <a:gd name="T17" fmla="*/ 7 h 462"/>
                <a:gd name="T18" fmla="*/ 17 w 492"/>
                <a:gd name="T19" fmla="*/ 6 h 462"/>
                <a:gd name="T20" fmla="*/ 15 w 492"/>
                <a:gd name="T21" fmla="*/ 6 h 462"/>
                <a:gd name="T22" fmla="*/ 14 w 492"/>
                <a:gd name="T23" fmla="*/ 8 h 462"/>
                <a:gd name="T24" fmla="*/ 13 w 492"/>
                <a:gd name="T25" fmla="*/ 8 h 462"/>
                <a:gd name="T26" fmla="*/ 12 w 492"/>
                <a:gd name="T27" fmla="*/ 8 h 462"/>
                <a:gd name="T28" fmla="*/ 11 w 492"/>
                <a:gd name="T29" fmla="*/ 7 h 462"/>
                <a:gd name="T30" fmla="*/ 11 w 492"/>
                <a:gd name="T31" fmla="*/ 6 h 462"/>
                <a:gd name="T32" fmla="*/ 10 w 492"/>
                <a:gd name="T33" fmla="*/ 6 h 462"/>
                <a:gd name="T34" fmla="*/ 10 w 492"/>
                <a:gd name="T35" fmla="*/ 5 h 462"/>
                <a:gd name="T36" fmla="*/ 11 w 492"/>
                <a:gd name="T37" fmla="*/ 4 h 462"/>
                <a:gd name="T38" fmla="*/ 11 w 492"/>
                <a:gd name="T39" fmla="*/ 4 h 462"/>
                <a:gd name="T40" fmla="*/ 10 w 492"/>
                <a:gd name="T41" fmla="*/ 4 h 462"/>
                <a:gd name="T42" fmla="*/ 10 w 492"/>
                <a:gd name="T43" fmla="*/ 3 h 462"/>
                <a:gd name="T44" fmla="*/ 10 w 492"/>
                <a:gd name="T45" fmla="*/ 3 h 462"/>
                <a:gd name="T46" fmla="*/ 9 w 492"/>
                <a:gd name="T47" fmla="*/ 2 h 462"/>
                <a:gd name="T48" fmla="*/ 8 w 492"/>
                <a:gd name="T49" fmla="*/ 2 h 462"/>
                <a:gd name="T50" fmla="*/ 8 w 492"/>
                <a:gd name="T51" fmla="*/ 2 h 462"/>
                <a:gd name="T52" fmla="*/ 7 w 492"/>
                <a:gd name="T53" fmla="*/ 1 h 462"/>
                <a:gd name="T54" fmla="*/ 6 w 492"/>
                <a:gd name="T55" fmla="*/ 1 h 462"/>
                <a:gd name="T56" fmla="*/ 6 w 492"/>
                <a:gd name="T57" fmla="*/ 1 h 462"/>
                <a:gd name="T58" fmla="*/ 4 w 492"/>
                <a:gd name="T59" fmla="*/ 1 h 462"/>
                <a:gd name="T60" fmla="*/ 1 w 492"/>
                <a:gd name="T61" fmla="*/ 0 h 462"/>
                <a:gd name="T62" fmla="*/ 0 w 492"/>
                <a:gd name="T63" fmla="*/ 0 h 462"/>
                <a:gd name="T64" fmla="*/ 0 w 492"/>
                <a:gd name="T65" fmla="*/ 2 h 462"/>
                <a:gd name="T66" fmla="*/ 1 w 492"/>
                <a:gd name="T67" fmla="*/ 2 h 462"/>
                <a:gd name="T68" fmla="*/ 1 w 492"/>
                <a:gd name="T69" fmla="*/ 3 h 462"/>
                <a:gd name="T70" fmla="*/ 1 w 492"/>
                <a:gd name="T71" fmla="*/ 3 h 462"/>
                <a:gd name="T72" fmla="*/ 1 w 492"/>
                <a:gd name="T73" fmla="*/ 3 h 462"/>
                <a:gd name="T74" fmla="*/ 2 w 492"/>
                <a:gd name="T75" fmla="*/ 3 h 462"/>
                <a:gd name="T76" fmla="*/ 2 w 492"/>
                <a:gd name="T77" fmla="*/ 4 h 462"/>
                <a:gd name="T78" fmla="*/ 3 w 492"/>
                <a:gd name="T79" fmla="*/ 5 h 462"/>
                <a:gd name="T80" fmla="*/ 3 w 492"/>
                <a:gd name="T81" fmla="*/ 5 h 462"/>
                <a:gd name="T82" fmla="*/ 3 w 492"/>
                <a:gd name="T83" fmla="*/ 5 h 462"/>
                <a:gd name="T84" fmla="*/ 3 w 492"/>
                <a:gd name="T85" fmla="*/ 2 h 462"/>
                <a:gd name="T86" fmla="*/ 1 w 492"/>
                <a:gd name="T87" fmla="*/ 2 h 462"/>
                <a:gd name="T88" fmla="*/ 1 w 492"/>
                <a:gd name="T89" fmla="*/ 1 h 462"/>
                <a:gd name="T90" fmla="*/ 3 w 492"/>
                <a:gd name="T91" fmla="*/ 1 h 462"/>
                <a:gd name="T92" fmla="*/ 3 w 492"/>
                <a:gd name="T93" fmla="*/ 3 h 462"/>
                <a:gd name="T94" fmla="*/ 3 w 492"/>
                <a:gd name="T95" fmla="*/ 3 h 462"/>
                <a:gd name="T96" fmla="*/ 3 w 492"/>
                <a:gd name="T97" fmla="*/ 3 h 462"/>
                <a:gd name="T98" fmla="*/ 5 w 492"/>
                <a:gd name="T99" fmla="*/ 5 h 462"/>
                <a:gd name="T100" fmla="*/ 5 w 492"/>
                <a:gd name="T101" fmla="*/ 5 h 462"/>
                <a:gd name="T102" fmla="*/ 6 w 492"/>
                <a:gd name="T103" fmla="*/ 6 h 462"/>
                <a:gd name="T104" fmla="*/ 6 w 492"/>
                <a:gd name="T105" fmla="*/ 6 h 462"/>
                <a:gd name="T106" fmla="*/ 7 w 492"/>
                <a:gd name="T107" fmla="*/ 7 h 462"/>
                <a:gd name="T108" fmla="*/ 8 w 492"/>
                <a:gd name="T109" fmla="*/ 8 h 462"/>
                <a:gd name="T110" fmla="*/ 11 w 492"/>
                <a:gd name="T111" fmla="*/ 9 h 462"/>
                <a:gd name="T112" fmla="*/ 12 w 492"/>
                <a:gd name="T113" fmla="*/ 9 h 462"/>
                <a:gd name="T114" fmla="*/ 12 w 492"/>
                <a:gd name="T115" fmla="*/ 9 h 462"/>
                <a:gd name="T116" fmla="*/ 13 w 492"/>
                <a:gd name="T117" fmla="*/ 9 h 4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2" h="462">
                  <a:moveTo>
                    <a:pt x="387" y="461"/>
                  </a:moveTo>
                  <a:lnTo>
                    <a:pt x="387" y="446"/>
                  </a:lnTo>
                  <a:lnTo>
                    <a:pt x="402" y="415"/>
                  </a:lnTo>
                  <a:lnTo>
                    <a:pt x="417" y="415"/>
                  </a:lnTo>
                  <a:lnTo>
                    <a:pt x="402" y="400"/>
                  </a:lnTo>
                  <a:lnTo>
                    <a:pt x="417" y="384"/>
                  </a:lnTo>
                  <a:lnTo>
                    <a:pt x="446" y="384"/>
                  </a:lnTo>
                  <a:lnTo>
                    <a:pt x="461" y="384"/>
                  </a:lnTo>
                  <a:lnTo>
                    <a:pt x="476" y="338"/>
                  </a:lnTo>
                  <a:lnTo>
                    <a:pt x="491" y="307"/>
                  </a:lnTo>
                  <a:lnTo>
                    <a:pt x="431" y="307"/>
                  </a:lnTo>
                  <a:lnTo>
                    <a:pt x="402" y="369"/>
                  </a:lnTo>
                  <a:lnTo>
                    <a:pt x="372" y="369"/>
                  </a:lnTo>
                  <a:lnTo>
                    <a:pt x="357" y="384"/>
                  </a:lnTo>
                  <a:lnTo>
                    <a:pt x="327" y="353"/>
                  </a:lnTo>
                  <a:lnTo>
                    <a:pt x="312" y="292"/>
                  </a:lnTo>
                  <a:lnTo>
                    <a:pt x="298" y="277"/>
                  </a:lnTo>
                  <a:lnTo>
                    <a:pt x="298" y="215"/>
                  </a:lnTo>
                  <a:lnTo>
                    <a:pt x="327" y="200"/>
                  </a:lnTo>
                  <a:lnTo>
                    <a:pt x="327" y="184"/>
                  </a:lnTo>
                  <a:lnTo>
                    <a:pt x="298" y="184"/>
                  </a:lnTo>
                  <a:lnTo>
                    <a:pt x="298" y="154"/>
                  </a:lnTo>
                  <a:lnTo>
                    <a:pt x="283" y="123"/>
                  </a:lnTo>
                  <a:lnTo>
                    <a:pt x="268" y="92"/>
                  </a:lnTo>
                  <a:lnTo>
                    <a:pt x="238" y="92"/>
                  </a:lnTo>
                  <a:lnTo>
                    <a:pt x="223" y="108"/>
                  </a:lnTo>
                  <a:lnTo>
                    <a:pt x="193" y="31"/>
                  </a:lnTo>
                  <a:lnTo>
                    <a:pt x="164" y="31"/>
                  </a:lnTo>
                  <a:lnTo>
                    <a:pt x="164" y="46"/>
                  </a:lnTo>
                  <a:lnTo>
                    <a:pt x="119" y="31"/>
                  </a:lnTo>
                  <a:lnTo>
                    <a:pt x="45" y="15"/>
                  </a:lnTo>
                  <a:lnTo>
                    <a:pt x="0" y="0"/>
                  </a:lnTo>
                  <a:lnTo>
                    <a:pt x="15" y="77"/>
                  </a:lnTo>
                  <a:lnTo>
                    <a:pt x="30" y="92"/>
                  </a:lnTo>
                  <a:lnTo>
                    <a:pt x="45" y="123"/>
                  </a:lnTo>
                  <a:lnTo>
                    <a:pt x="30" y="123"/>
                  </a:lnTo>
                  <a:lnTo>
                    <a:pt x="45" y="154"/>
                  </a:lnTo>
                  <a:lnTo>
                    <a:pt x="60" y="169"/>
                  </a:lnTo>
                  <a:lnTo>
                    <a:pt x="60" y="200"/>
                  </a:lnTo>
                  <a:lnTo>
                    <a:pt x="89" y="246"/>
                  </a:lnTo>
                  <a:lnTo>
                    <a:pt x="104" y="246"/>
                  </a:lnTo>
                  <a:lnTo>
                    <a:pt x="89" y="215"/>
                  </a:lnTo>
                  <a:lnTo>
                    <a:pt x="74" y="108"/>
                  </a:lnTo>
                  <a:lnTo>
                    <a:pt x="45" y="77"/>
                  </a:lnTo>
                  <a:lnTo>
                    <a:pt x="45" y="31"/>
                  </a:lnTo>
                  <a:lnTo>
                    <a:pt x="74" y="61"/>
                  </a:lnTo>
                  <a:lnTo>
                    <a:pt x="89" y="123"/>
                  </a:lnTo>
                  <a:lnTo>
                    <a:pt x="89" y="154"/>
                  </a:lnTo>
                  <a:lnTo>
                    <a:pt x="104" y="169"/>
                  </a:lnTo>
                  <a:lnTo>
                    <a:pt x="134" y="215"/>
                  </a:lnTo>
                  <a:lnTo>
                    <a:pt x="149" y="215"/>
                  </a:lnTo>
                  <a:lnTo>
                    <a:pt x="164" y="292"/>
                  </a:lnTo>
                  <a:lnTo>
                    <a:pt x="164" y="323"/>
                  </a:lnTo>
                  <a:lnTo>
                    <a:pt x="193" y="353"/>
                  </a:lnTo>
                  <a:lnTo>
                    <a:pt x="238" y="400"/>
                  </a:lnTo>
                  <a:lnTo>
                    <a:pt x="312" y="430"/>
                  </a:lnTo>
                  <a:lnTo>
                    <a:pt x="342" y="430"/>
                  </a:lnTo>
                  <a:lnTo>
                    <a:pt x="357" y="430"/>
                  </a:lnTo>
                  <a:lnTo>
                    <a:pt x="387" y="4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40" name="Freeform 397"/>
            <p:cNvSpPr>
              <a:spLocks/>
            </p:cNvSpPr>
            <p:nvPr/>
          </p:nvSpPr>
          <p:spPr bwMode="auto">
            <a:xfrm>
              <a:off x="6392" y="1545"/>
              <a:ext cx="78" cy="29"/>
            </a:xfrm>
            <a:custGeom>
              <a:avLst/>
              <a:gdLst>
                <a:gd name="T0" fmla="*/ 0 w 180"/>
                <a:gd name="T1" fmla="*/ 0 h 78"/>
                <a:gd name="T2" fmla="*/ 0 w 180"/>
                <a:gd name="T3" fmla="*/ 0 h 78"/>
                <a:gd name="T4" fmla="*/ 0 w 180"/>
                <a:gd name="T5" fmla="*/ 0 h 78"/>
                <a:gd name="T6" fmla="*/ 2 w 180"/>
                <a:gd name="T7" fmla="*/ 0 h 78"/>
                <a:gd name="T8" fmla="*/ 3 w 180"/>
                <a:gd name="T9" fmla="*/ 0 h 78"/>
                <a:gd name="T10" fmla="*/ 3 w 180"/>
                <a:gd name="T11" fmla="*/ 0 h 78"/>
                <a:gd name="T12" fmla="*/ 4 w 180"/>
                <a:gd name="T13" fmla="*/ 1 h 78"/>
                <a:gd name="T14" fmla="*/ 4 w 180"/>
                <a:gd name="T15" fmla="*/ 1 h 78"/>
                <a:gd name="T16" fmla="*/ 4 w 180"/>
                <a:gd name="T17" fmla="*/ 1 h 78"/>
                <a:gd name="T18" fmla="*/ 7 w 180"/>
                <a:gd name="T19" fmla="*/ 1 h 78"/>
                <a:gd name="T20" fmla="*/ 7 w 180"/>
                <a:gd name="T21" fmla="*/ 1 h 78"/>
                <a:gd name="T22" fmla="*/ 6 w 180"/>
                <a:gd name="T23" fmla="*/ 1 h 78"/>
                <a:gd name="T24" fmla="*/ 5 w 180"/>
                <a:gd name="T25" fmla="*/ 1 h 78"/>
                <a:gd name="T26" fmla="*/ 5 w 180"/>
                <a:gd name="T27" fmla="*/ 1 h 78"/>
                <a:gd name="T28" fmla="*/ 5 w 180"/>
                <a:gd name="T29" fmla="*/ 1 h 78"/>
                <a:gd name="T30" fmla="*/ 4 w 180"/>
                <a:gd name="T31" fmla="*/ 0 h 78"/>
                <a:gd name="T32" fmla="*/ 3 w 180"/>
                <a:gd name="T33" fmla="*/ 0 h 78"/>
                <a:gd name="T34" fmla="*/ 2 w 180"/>
                <a:gd name="T35" fmla="*/ 0 h 78"/>
                <a:gd name="T36" fmla="*/ 0 w 180"/>
                <a:gd name="T37" fmla="*/ 0 h 78"/>
                <a:gd name="T38" fmla="*/ 0 w 180"/>
                <a:gd name="T39" fmla="*/ 0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0" h="78">
                  <a:moveTo>
                    <a:pt x="0" y="31"/>
                  </a:moveTo>
                  <a:lnTo>
                    <a:pt x="15" y="31"/>
                  </a:lnTo>
                  <a:lnTo>
                    <a:pt x="15" y="15"/>
                  </a:lnTo>
                  <a:lnTo>
                    <a:pt x="45" y="15"/>
                  </a:lnTo>
                  <a:lnTo>
                    <a:pt x="75" y="31"/>
                  </a:lnTo>
                  <a:lnTo>
                    <a:pt x="90" y="31"/>
                  </a:lnTo>
                  <a:lnTo>
                    <a:pt x="104" y="46"/>
                  </a:lnTo>
                  <a:lnTo>
                    <a:pt x="119" y="62"/>
                  </a:lnTo>
                  <a:lnTo>
                    <a:pt x="119" y="77"/>
                  </a:lnTo>
                  <a:lnTo>
                    <a:pt x="179" y="77"/>
                  </a:lnTo>
                  <a:lnTo>
                    <a:pt x="179" y="62"/>
                  </a:lnTo>
                  <a:lnTo>
                    <a:pt x="164" y="62"/>
                  </a:lnTo>
                  <a:lnTo>
                    <a:pt x="149" y="62"/>
                  </a:lnTo>
                  <a:lnTo>
                    <a:pt x="149" y="46"/>
                  </a:lnTo>
                  <a:lnTo>
                    <a:pt x="134" y="46"/>
                  </a:lnTo>
                  <a:lnTo>
                    <a:pt x="104" y="15"/>
                  </a:lnTo>
                  <a:lnTo>
                    <a:pt x="90" y="15"/>
                  </a:lnTo>
                  <a:lnTo>
                    <a:pt x="45" y="0"/>
                  </a:lnTo>
                  <a:lnTo>
                    <a:pt x="15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41" name="Freeform 398"/>
            <p:cNvSpPr>
              <a:spLocks/>
            </p:cNvSpPr>
            <p:nvPr/>
          </p:nvSpPr>
          <p:spPr bwMode="auto">
            <a:xfrm>
              <a:off x="6400" y="1557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42" name="Freeform 399"/>
            <p:cNvSpPr>
              <a:spLocks/>
            </p:cNvSpPr>
            <p:nvPr/>
          </p:nvSpPr>
          <p:spPr bwMode="auto">
            <a:xfrm>
              <a:off x="6438" y="1586"/>
              <a:ext cx="13" cy="6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1 w 30"/>
                <a:gd name="T5" fmla="*/ 0 h 17"/>
                <a:gd name="T6" fmla="*/ 1 w 30"/>
                <a:gd name="T7" fmla="*/ 0 h 17"/>
                <a:gd name="T8" fmla="*/ 0 w 30"/>
                <a:gd name="T9" fmla="*/ 0 h 17"/>
                <a:gd name="T10" fmla="*/ 0 w 3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7">
                  <a:moveTo>
                    <a:pt x="0" y="16"/>
                  </a:moveTo>
                  <a:lnTo>
                    <a:pt x="15" y="16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43" name="Freeform 400"/>
            <p:cNvSpPr>
              <a:spLocks/>
            </p:cNvSpPr>
            <p:nvPr/>
          </p:nvSpPr>
          <p:spPr bwMode="auto">
            <a:xfrm>
              <a:off x="6464" y="1574"/>
              <a:ext cx="26" cy="24"/>
            </a:xfrm>
            <a:custGeom>
              <a:avLst/>
              <a:gdLst>
                <a:gd name="T0" fmla="*/ 2 w 61"/>
                <a:gd name="T1" fmla="*/ 1 h 63"/>
                <a:gd name="T2" fmla="*/ 2 w 61"/>
                <a:gd name="T3" fmla="*/ 1 h 63"/>
                <a:gd name="T4" fmla="*/ 2 w 61"/>
                <a:gd name="T5" fmla="*/ 0 h 63"/>
                <a:gd name="T6" fmla="*/ 1 w 61"/>
                <a:gd name="T7" fmla="*/ 0 h 63"/>
                <a:gd name="T8" fmla="*/ 1 w 61"/>
                <a:gd name="T9" fmla="*/ 0 h 63"/>
                <a:gd name="T10" fmla="*/ 1 w 61"/>
                <a:gd name="T11" fmla="*/ 0 h 63"/>
                <a:gd name="T12" fmla="*/ 1 w 61"/>
                <a:gd name="T13" fmla="*/ 1 h 63"/>
                <a:gd name="T14" fmla="*/ 0 w 61"/>
                <a:gd name="T15" fmla="*/ 1 h 63"/>
                <a:gd name="T16" fmla="*/ 0 w 61"/>
                <a:gd name="T17" fmla="*/ 1 h 63"/>
                <a:gd name="T18" fmla="*/ 1 w 61"/>
                <a:gd name="T19" fmla="*/ 1 h 63"/>
                <a:gd name="T20" fmla="*/ 2 w 61"/>
                <a:gd name="T21" fmla="*/ 1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63">
                  <a:moveTo>
                    <a:pt x="60" y="62"/>
                  </a:moveTo>
                  <a:lnTo>
                    <a:pt x="60" y="31"/>
                  </a:lnTo>
                  <a:lnTo>
                    <a:pt x="60" y="16"/>
                  </a:lnTo>
                  <a:lnTo>
                    <a:pt x="45" y="16"/>
                  </a:lnTo>
                  <a:lnTo>
                    <a:pt x="30" y="0"/>
                  </a:lnTo>
                  <a:lnTo>
                    <a:pt x="30" y="16"/>
                  </a:lnTo>
                  <a:lnTo>
                    <a:pt x="45" y="31"/>
                  </a:lnTo>
                  <a:lnTo>
                    <a:pt x="0" y="31"/>
                  </a:lnTo>
                  <a:lnTo>
                    <a:pt x="15" y="47"/>
                  </a:lnTo>
                  <a:lnTo>
                    <a:pt x="45" y="47"/>
                  </a:lnTo>
                  <a:lnTo>
                    <a:pt x="60" y="6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44" name="Freeform 401"/>
            <p:cNvSpPr>
              <a:spLocks/>
            </p:cNvSpPr>
            <p:nvPr/>
          </p:nvSpPr>
          <p:spPr bwMode="auto">
            <a:xfrm>
              <a:off x="6438" y="1533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1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45" name="Line 402"/>
            <p:cNvSpPr>
              <a:spLocks noChangeShapeType="1"/>
            </p:cNvSpPr>
            <p:nvPr/>
          </p:nvSpPr>
          <p:spPr bwMode="auto">
            <a:xfrm>
              <a:off x="6477" y="1563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46" name="Freeform 403"/>
            <p:cNvSpPr>
              <a:spLocks/>
            </p:cNvSpPr>
            <p:nvPr/>
          </p:nvSpPr>
          <p:spPr bwMode="auto">
            <a:xfrm>
              <a:off x="6137" y="1005"/>
              <a:ext cx="513" cy="372"/>
            </a:xfrm>
            <a:custGeom>
              <a:avLst/>
              <a:gdLst>
                <a:gd name="T0" fmla="*/ 26 w 1193"/>
                <a:gd name="T1" fmla="*/ 20 h 985"/>
                <a:gd name="T2" fmla="*/ 24 w 1193"/>
                <a:gd name="T3" fmla="*/ 20 h 985"/>
                <a:gd name="T4" fmla="*/ 25 w 1193"/>
                <a:gd name="T5" fmla="*/ 19 h 985"/>
                <a:gd name="T6" fmla="*/ 26 w 1193"/>
                <a:gd name="T7" fmla="*/ 19 h 985"/>
                <a:gd name="T8" fmla="*/ 24 w 1193"/>
                <a:gd name="T9" fmla="*/ 18 h 985"/>
                <a:gd name="T10" fmla="*/ 24 w 1193"/>
                <a:gd name="T11" fmla="*/ 16 h 985"/>
                <a:gd name="T12" fmla="*/ 21 w 1193"/>
                <a:gd name="T13" fmla="*/ 17 h 985"/>
                <a:gd name="T14" fmla="*/ 12 w 1193"/>
                <a:gd name="T15" fmla="*/ 15 h 985"/>
                <a:gd name="T16" fmla="*/ 3 w 1193"/>
                <a:gd name="T17" fmla="*/ 14 h 985"/>
                <a:gd name="T18" fmla="*/ 2 w 1193"/>
                <a:gd name="T19" fmla="*/ 11 h 985"/>
                <a:gd name="T20" fmla="*/ 3 w 1193"/>
                <a:gd name="T21" fmla="*/ 9 h 985"/>
                <a:gd name="T22" fmla="*/ 1 w 1193"/>
                <a:gd name="T23" fmla="*/ 8 h 985"/>
                <a:gd name="T24" fmla="*/ 0 w 1193"/>
                <a:gd name="T25" fmla="*/ 6 h 985"/>
                <a:gd name="T26" fmla="*/ 12 w 1193"/>
                <a:gd name="T27" fmla="*/ 1 h 985"/>
                <a:gd name="T28" fmla="*/ 14 w 1193"/>
                <a:gd name="T29" fmla="*/ 1 h 985"/>
                <a:gd name="T30" fmla="*/ 15 w 1193"/>
                <a:gd name="T31" fmla="*/ 2 h 985"/>
                <a:gd name="T32" fmla="*/ 19 w 1193"/>
                <a:gd name="T33" fmla="*/ 4 h 985"/>
                <a:gd name="T34" fmla="*/ 22 w 1193"/>
                <a:gd name="T35" fmla="*/ 4 h 985"/>
                <a:gd name="T36" fmla="*/ 22 w 1193"/>
                <a:gd name="T37" fmla="*/ 4 h 985"/>
                <a:gd name="T38" fmla="*/ 24 w 1193"/>
                <a:gd name="T39" fmla="*/ 5 h 985"/>
                <a:gd name="T40" fmla="*/ 26 w 1193"/>
                <a:gd name="T41" fmla="*/ 6 h 985"/>
                <a:gd name="T42" fmla="*/ 27 w 1193"/>
                <a:gd name="T43" fmla="*/ 3 h 985"/>
                <a:gd name="T44" fmla="*/ 29 w 1193"/>
                <a:gd name="T45" fmla="*/ 3 h 985"/>
                <a:gd name="T46" fmla="*/ 29 w 1193"/>
                <a:gd name="T47" fmla="*/ 5 h 985"/>
                <a:gd name="T48" fmla="*/ 29 w 1193"/>
                <a:gd name="T49" fmla="*/ 6 h 985"/>
                <a:gd name="T50" fmla="*/ 32 w 1193"/>
                <a:gd name="T51" fmla="*/ 5 h 985"/>
                <a:gd name="T52" fmla="*/ 31 w 1193"/>
                <a:gd name="T53" fmla="*/ 6 h 985"/>
                <a:gd name="T54" fmla="*/ 28 w 1193"/>
                <a:gd name="T55" fmla="*/ 7 h 985"/>
                <a:gd name="T56" fmla="*/ 26 w 1193"/>
                <a:gd name="T57" fmla="*/ 8 h 985"/>
                <a:gd name="T58" fmla="*/ 23 w 1193"/>
                <a:gd name="T59" fmla="*/ 9 h 985"/>
                <a:gd name="T60" fmla="*/ 23 w 1193"/>
                <a:gd name="T61" fmla="*/ 12 h 985"/>
                <a:gd name="T62" fmla="*/ 26 w 1193"/>
                <a:gd name="T63" fmla="*/ 13 h 985"/>
                <a:gd name="T64" fmla="*/ 27 w 1193"/>
                <a:gd name="T65" fmla="*/ 14 h 985"/>
                <a:gd name="T66" fmla="*/ 28 w 1193"/>
                <a:gd name="T67" fmla="*/ 15 h 985"/>
                <a:gd name="T68" fmla="*/ 29 w 1193"/>
                <a:gd name="T69" fmla="*/ 14 h 985"/>
                <a:gd name="T70" fmla="*/ 31 w 1193"/>
                <a:gd name="T71" fmla="*/ 12 h 985"/>
                <a:gd name="T72" fmla="*/ 31 w 1193"/>
                <a:gd name="T73" fmla="*/ 11 h 985"/>
                <a:gd name="T74" fmla="*/ 34 w 1193"/>
                <a:gd name="T75" fmla="*/ 10 h 985"/>
                <a:gd name="T76" fmla="*/ 34 w 1193"/>
                <a:gd name="T77" fmla="*/ 12 h 985"/>
                <a:gd name="T78" fmla="*/ 38 w 1193"/>
                <a:gd name="T79" fmla="*/ 13 h 985"/>
                <a:gd name="T80" fmla="*/ 40 w 1193"/>
                <a:gd name="T81" fmla="*/ 15 h 985"/>
                <a:gd name="T82" fmla="*/ 40 w 1193"/>
                <a:gd name="T83" fmla="*/ 16 h 985"/>
                <a:gd name="T84" fmla="*/ 38 w 1193"/>
                <a:gd name="T85" fmla="*/ 17 h 985"/>
                <a:gd name="T86" fmla="*/ 37 w 1193"/>
                <a:gd name="T87" fmla="*/ 17 h 985"/>
                <a:gd name="T88" fmla="*/ 34 w 1193"/>
                <a:gd name="T89" fmla="*/ 17 h 985"/>
                <a:gd name="T90" fmla="*/ 31 w 1193"/>
                <a:gd name="T91" fmla="*/ 18 h 985"/>
                <a:gd name="T92" fmla="*/ 34 w 1193"/>
                <a:gd name="T93" fmla="*/ 17 h 985"/>
                <a:gd name="T94" fmla="*/ 34 w 1193"/>
                <a:gd name="T95" fmla="*/ 17 h 985"/>
                <a:gd name="T96" fmla="*/ 34 w 1193"/>
                <a:gd name="T97" fmla="*/ 18 h 985"/>
                <a:gd name="T98" fmla="*/ 34 w 1193"/>
                <a:gd name="T99" fmla="*/ 19 h 985"/>
                <a:gd name="T100" fmla="*/ 34 w 1193"/>
                <a:gd name="T101" fmla="*/ 19 h 985"/>
                <a:gd name="T102" fmla="*/ 34 w 1193"/>
                <a:gd name="T103" fmla="*/ 19 h 985"/>
                <a:gd name="T104" fmla="*/ 33 w 1193"/>
                <a:gd name="T105" fmla="*/ 19 h 985"/>
                <a:gd name="T106" fmla="*/ 32 w 1193"/>
                <a:gd name="T107" fmla="*/ 18 h 985"/>
                <a:gd name="T108" fmla="*/ 30 w 1193"/>
                <a:gd name="T109" fmla="*/ 19 h 985"/>
                <a:gd name="T110" fmla="*/ 28 w 1193"/>
                <a:gd name="T111" fmla="*/ 19 h 985"/>
                <a:gd name="T112" fmla="*/ 26 w 1193"/>
                <a:gd name="T113" fmla="*/ 19 h 9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93" h="985">
                  <a:moveTo>
                    <a:pt x="765" y="939"/>
                  </a:moveTo>
                  <a:lnTo>
                    <a:pt x="765" y="954"/>
                  </a:lnTo>
                  <a:lnTo>
                    <a:pt x="765" y="969"/>
                  </a:lnTo>
                  <a:lnTo>
                    <a:pt x="751" y="969"/>
                  </a:lnTo>
                  <a:lnTo>
                    <a:pt x="736" y="969"/>
                  </a:lnTo>
                  <a:lnTo>
                    <a:pt x="692" y="984"/>
                  </a:lnTo>
                  <a:lnTo>
                    <a:pt x="706" y="954"/>
                  </a:lnTo>
                  <a:lnTo>
                    <a:pt x="721" y="954"/>
                  </a:lnTo>
                  <a:lnTo>
                    <a:pt x="736" y="939"/>
                  </a:lnTo>
                  <a:lnTo>
                    <a:pt x="736" y="908"/>
                  </a:lnTo>
                  <a:lnTo>
                    <a:pt x="736" y="923"/>
                  </a:lnTo>
                  <a:lnTo>
                    <a:pt x="765" y="923"/>
                  </a:lnTo>
                  <a:lnTo>
                    <a:pt x="751" y="893"/>
                  </a:lnTo>
                  <a:lnTo>
                    <a:pt x="736" y="878"/>
                  </a:lnTo>
                  <a:lnTo>
                    <a:pt x="706" y="878"/>
                  </a:lnTo>
                  <a:lnTo>
                    <a:pt x="706" y="833"/>
                  </a:lnTo>
                  <a:lnTo>
                    <a:pt x="692" y="833"/>
                  </a:lnTo>
                  <a:lnTo>
                    <a:pt x="692" y="802"/>
                  </a:lnTo>
                  <a:lnTo>
                    <a:pt x="648" y="802"/>
                  </a:lnTo>
                  <a:lnTo>
                    <a:pt x="633" y="802"/>
                  </a:lnTo>
                  <a:lnTo>
                    <a:pt x="618" y="817"/>
                  </a:lnTo>
                  <a:lnTo>
                    <a:pt x="530" y="787"/>
                  </a:lnTo>
                  <a:lnTo>
                    <a:pt x="500" y="787"/>
                  </a:lnTo>
                  <a:lnTo>
                    <a:pt x="368" y="757"/>
                  </a:lnTo>
                  <a:lnTo>
                    <a:pt x="221" y="742"/>
                  </a:lnTo>
                  <a:lnTo>
                    <a:pt x="118" y="712"/>
                  </a:lnTo>
                  <a:lnTo>
                    <a:pt x="103" y="696"/>
                  </a:lnTo>
                  <a:lnTo>
                    <a:pt x="59" y="651"/>
                  </a:lnTo>
                  <a:lnTo>
                    <a:pt x="74" y="606"/>
                  </a:lnTo>
                  <a:lnTo>
                    <a:pt x="59" y="545"/>
                  </a:lnTo>
                  <a:lnTo>
                    <a:pt x="88" y="500"/>
                  </a:lnTo>
                  <a:lnTo>
                    <a:pt x="88" y="484"/>
                  </a:lnTo>
                  <a:lnTo>
                    <a:pt x="74" y="454"/>
                  </a:lnTo>
                  <a:lnTo>
                    <a:pt x="74" y="394"/>
                  </a:lnTo>
                  <a:lnTo>
                    <a:pt x="59" y="363"/>
                  </a:lnTo>
                  <a:lnTo>
                    <a:pt x="29" y="363"/>
                  </a:lnTo>
                  <a:lnTo>
                    <a:pt x="15" y="318"/>
                  </a:lnTo>
                  <a:lnTo>
                    <a:pt x="0" y="318"/>
                  </a:lnTo>
                  <a:lnTo>
                    <a:pt x="0" y="303"/>
                  </a:lnTo>
                  <a:lnTo>
                    <a:pt x="206" y="0"/>
                  </a:lnTo>
                  <a:lnTo>
                    <a:pt x="280" y="45"/>
                  </a:lnTo>
                  <a:lnTo>
                    <a:pt x="338" y="45"/>
                  </a:lnTo>
                  <a:lnTo>
                    <a:pt x="353" y="45"/>
                  </a:lnTo>
                  <a:lnTo>
                    <a:pt x="368" y="61"/>
                  </a:lnTo>
                  <a:lnTo>
                    <a:pt x="397" y="45"/>
                  </a:lnTo>
                  <a:lnTo>
                    <a:pt x="412" y="76"/>
                  </a:lnTo>
                  <a:lnTo>
                    <a:pt x="427" y="91"/>
                  </a:lnTo>
                  <a:lnTo>
                    <a:pt x="456" y="91"/>
                  </a:lnTo>
                  <a:lnTo>
                    <a:pt x="530" y="167"/>
                  </a:lnTo>
                  <a:lnTo>
                    <a:pt x="515" y="167"/>
                  </a:lnTo>
                  <a:lnTo>
                    <a:pt x="559" y="197"/>
                  </a:lnTo>
                  <a:lnTo>
                    <a:pt x="574" y="242"/>
                  </a:lnTo>
                  <a:lnTo>
                    <a:pt x="589" y="212"/>
                  </a:lnTo>
                  <a:lnTo>
                    <a:pt x="633" y="197"/>
                  </a:lnTo>
                  <a:lnTo>
                    <a:pt x="603" y="182"/>
                  </a:lnTo>
                  <a:lnTo>
                    <a:pt x="648" y="182"/>
                  </a:lnTo>
                  <a:lnTo>
                    <a:pt x="648" y="197"/>
                  </a:lnTo>
                  <a:lnTo>
                    <a:pt x="692" y="242"/>
                  </a:lnTo>
                  <a:lnTo>
                    <a:pt x="692" y="227"/>
                  </a:lnTo>
                  <a:lnTo>
                    <a:pt x="706" y="242"/>
                  </a:lnTo>
                  <a:lnTo>
                    <a:pt x="736" y="227"/>
                  </a:lnTo>
                  <a:lnTo>
                    <a:pt x="736" y="288"/>
                  </a:lnTo>
                  <a:lnTo>
                    <a:pt x="751" y="288"/>
                  </a:lnTo>
                  <a:lnTo>
                    <a:pt x="751" y="257"/>
                  </a:lnTo>
                  <a:lnTo>
                    <a:pt x="795" y="242"/>
                  </a:lnTo>
                  <a:lnTo>
                    <a:pt x="795" y="167"/>
                  </a:lnTo>
                  <a:lnTo>
                    <a:pt x="839" y="121"/>
                  </a:lnTo>
                  <a:lnTo>
                    <a:pt x="854" y="151"/>
                  </a:lnTo>
                  <a:lnTo>
                    <a:pt x="854" y="167"/>
                  </a:lnTo>
                  <a:lnTo>
                    <a:pt x="854" y="197"/>
                  </a:lnTo>
                  <a:lnTo>
                    <a:pt x="839" y="197"/>
                  </a:lnTo>
                  <a:lnTo>
                    <a:pt x="854" y="227"/>
                  </a:lnTo>
                  <a:lnTo>
                    <a:pt x="868" y="227"/>
                  </a:lnTo>
                  <a:lnTo>
                    <a:pt x="868" y="242"/>
                  </a:lnTo>
                  <a:lnTo>
                    <a:pt x="854" y="272"/>
                  </a:lnTo>
                  <a:lnTo>
                    <a:pt x="868" y="288"/>
                  </a:lnTo>
                  <a:lnTo>
                    <a:pt x="912" y="257"/>
                  </a:lnTo>
                  <a:lnTo>
                    <a:pt x="927" y="227"/>
                  </a:lnTo>
                  <a:lnTo>
                    <a:pt x="957" y="257"/>
                  </a:lnTo>
                  <a:lnTo>
                    <a:pt x="927" y="318"/>
                  </a:lnTo>
                  <a:lnTo>
                    <a:pt x="898" y="318"/>
                  </a:lnTo>
                  <a:lnTo>
                    <a:pt x="854" y="318"/>
                  </a:lnTo>
                  <a:lnTo>
                    <a:pt x="868" y="333"/>
                  </a:lnTo>
                  <a:lnTo>
                    <a:pt x="824" y="348"/>
                  </a:lnTo>
                  <a:lnTo>
                    <a:pt x="809" y="378"/>
                  </a:lnTo>
                  <a:lnTo>
                    <a:pt x="765" y="378"/>
                  </a:lnTo>
                  <a:lnTo>
                    <a:pt x="751" y="409"/>
                  </a:lnTo>
                  <a:lnTo>
                    <a:pt x="736" y="409"/>
                  </a:lnTo>
                  <a:lnTo>
                    <a:pt x="706" y="424"/>
                  </a:lnTo>
                  <a:lnTo>
                    <a:pt x="662" y="469"/>
                  </a:lnTo>
                  <a:lnTo>
                    <a:pt x="648" y="515"/>
                  </a:lnTo>
                  <a:lnTo>
                    <a:pt x="662" y="530"/>
                  </a:lnTo>
                  <a:lnTo>
                    <a:pt x="662" y="575"/>
                  </a:lnTo>
                  <a:lnTo>
                    <a:pt x="692" y="575"/>
                  </a:lnTo>
                  <a:lnTo>
                    <a:pt x="751" y="636"/>
                  </a:lnTo>
                  <a:lnTo>
                    <a:pt x="765" y="636"/>
                  </a:lnTo>
                  <a:lnTo>
                    <a:pt x="795" y="666"/>
                  </a:lnTo>
                  <a:lnTo>
                    <a:pt x="780" y="681"/>
                  </a:lnTo>
                  <a:lnTo>
                    <a:pt x="795" y="696"/>
                  </a:lnTo>
                  <a:lnTo>
                    <a:pt x="765" y="712"/>
                  </a:lnTo>
                  <a:lnTo>
                    <a:pt x="795" y="757"/>
                  </a:lnTo>
                  <a:lnTo>
                    <a:pt x="809" y="757"/>
                  </a:lnTo>
                  <a:lnTo>
                    <a:pt x="824" y="757"/>
                  </a:lnTo>
                  <a:lnTo>
                    <a:pt x="839" y="727"/>
                  </a:lnTo>
                  <a:lnTo>
                    <a:pt x="854" y="696"/>
                  </a:lnTo>
                  <a:lnTo>
                    <a:pt x="839" y="681"/>
                  </a:lnTo>
                  <a:lnTo>
                    <a:pt x="883" y="651"/>
                  </a:lnTo>
                  <a:lnTo>
                    <a:pt x="898" y="590"/>
                  </a:lnTo>
                  <a:lnTo>
                    <a:pt x="868" y="575"/>
                  </a:lnTo>
                  <a:lnTo>
                    <a:pt x="883" y="560"/>
                  </a:lnTo>
                  <a:lnTo>
                    <a:pt x="898" y="560"/>
                  </a:lnTo>
                  <a:lnTo>
                    <a:pt x="927" y="454"/>
                  </a:lnTo>
                  <a:lnTo>
                    <a:pt x="957" y="454"/>
                  </a:lnTo>
                  <a:lnTo>
                    <a:pt x="1001" y="484"/>
                  </a:lnTo>
                  <a:lnTo>
                    <a:pt x="1015" y="530"/>
                  </a:lnTo>
                  <a:lnTo>
                    <a:pt x="1030" y="530"/>
                  </a:lnTo>
                  <a:lnTo>
                    <a:pt x="1015" y="590"/>
                  </a:lnTo>
                  <a:lnTo>
                    <a:pt x="1060" y="606"/>
                  </a:lnTo>
                  <a:lnTo>
                    <a:pt x="1104" y="575"/>
                  </a:lnTo>
                  <a:lnTo>
                    <a:pt x="1118" y="651"/>
                  </a:lnTo>
                  <a:lnTo>
                    <a:pt x="1118" y="666"/>
                  </a:lnTo>
                  <a:lnTo>
                    <a:pt x="1118" y="681"/>
                  </a:lnTo>
                  <a:lnTo>
                    <a:pt x="1163" y="712"/>
                  </a:lnTo>
                  <a:lnTo>
                    <a:pt x="1163" y="727"/>
                  </a:lnTo>
                  <a:lnTo>
                    <a:pt x="1192" y="742"/>
                  </a:lnTo>
                  <a:lnTo>
                    <a:pt x="1177" y="787"/>
                  </a:lnTo>
                  <a:lnTo>
                    <a:pt x="1163" y="802"/>
                  </a:lnTo>
                  <a:lnTo>
                    <a:pt x="1133" y="802"/>
                  </a:lnTo>
                  <a:lnTo>
                    <a:pt x="1118" y="833"/>
                  </a:lnTo>
                  <a:lnTo>
                    <a:pt x="1089" y="833"/>
                  </a:lnTo>
                  <a:lnTo>
                    <a:pt x="1074" y="833"/>
                  </a:lnTo>
                  <a:lnTo>
                    <a:pt x="1089" y="833"/>
                  </a:lnTo>
                  <a:lnTo>
                    <a:pt x="1074" y="833"/>
                  </a:lnTo>
                  <a:lnTo>
                    <a:pt x="1030" y="817"/>
                  </a:lnTo>
                  <a:lnTo>
                    <a:pt x="986" y="833"/>
                  </a:lnTo>
                  <a:lnTo>
                    <a:pt x="971" y="833"/>
                  </a:lnTo>
                  <a:lnTo>
                    <a:pt x="927" y="878"/>
                  </a:lnTo>
                  <a:lnTo>
                    <a:pt x="898" y="893"/>
                  </a:lnTo>
                  <a:lnTo>
                    <a:pt x="927" y="878"/>
                  </a:lnTo>
                  <a:lnTo>
                    <a:pt x="971" y="848"/>
                  </a:lnTo>
                  <a:lnTo>
                    <a:pt x="986" y="848"/>
                  </a:lnTo>
                  <a:lnTo>
                    <a:pt x="1015" y="833"/>
                  </a:lnTo>
                  <a:lnTo>
                    <a:pt x="1030" y="848"/>
                  </a:lnTo>
                  <a:lnTo>
                    <a:pt x="1015" y="863"/>
                  </a:lnTo>
                  <a:lnTo>
                    <a:pt x="1001" y="863"/>
                  </a:lnTo>
                  <a:lnTo>
                    <a:pt x="1001" y="878"/>
                  </a:lnTo>
                  <a:lnTo>
                    <a:pt x="1015" y="878"/>
                  </a:lnTo>
                  <a:lnTo>
                    <a:pt x="1001" y="893"/>
                  </a:lnTo>
                  <a:lnTo>
                    <a:pt x="1015" y="908"/>
                  </a:lnTo>
                  <a:lnTo>
                    <a:pt x="1015" y="923"/>
                  </a:lnTo>
                  <a:lnTo>
                    <a:pt x="1060" y="923"/>
                  </a:lnTo>
                  <a:lnTo>
                    <a:pt x="1060" y="939"/>
                  </a:lnTo>
                  <a:lnTo>
                    <a:pt x="1015" y="954"/>
                  </a:lnTo>
                  <a:lnTo>
                    <a:pt x="986" y="984"/>
                  </a:lnTo>
                  <a:lnTo>
                    <a:pt x="986" y="969"/>
                  </a:lnTo>
                  <a:lnTo>
                    <a:pt x="1015" y="939"/>
                  </a:lnTo>
                  <a:lnTo>
                    <a:pt x="1001" y="923"/>
                  </a:lnTo>
                  <a:lnTo>
                    <a:pt x="971" y="939"/>
                  </a:lnTo>
                  <a:lnTo>
                    <a:pt x="957" y="908"/>
                  </a:lnTo>
                  <a:lnTo>
                    <a:pt x="957" y="893"/>
                  </a:lnTo>
                  <a:lnTo>
                    <a:pt x="942" y="878"/>
                  </a:lnTo>
                  <a:lnTo>
                    <a:pt x="942" y="893"/>
                  </a:lnTo>
                  <a:lnTo>
                    <a:pt x="927" y="908"/>
                  </a:lnTo>
                  <a:lnTo>
                    <a:pt x="898" y="939"/>
                  </a:lnTo>
                  <a:lnTo>
                    <a:pt x="883" y="923"/>
                  </a:lnTo>
                  <a:lnTo>
                    <a:pt x="868" y="939"/>
                  </a:lnTo>
                  <a:lnTo>
                    <a:pt x="854" y="923"/>
                  </a:lnTo>
                  <a:lnTo>
                    <a:pt x="824" y="939"/>
                  </a:lnTo>
                  <a:lnTo>
                    <a:pt x="809" y="939"/>
                  </a:lnTo>
                  <a:lnTo>
                    <a:pt x="780" y="939"/>
                  </a:lnTo>
                  <a:lnTo>
                    <a:pt x="765" y="93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47" name="Freeform 404"/>
            <p:cNvSpPr>
              <a:spLocks/>
            </p:cNvSpPr>
            <p:nvPr/>
          </p:nvSpPr>
          <p:spPr bwMode="auto">
            <a:xfrm>
              <a:off x="6137" y="1005"/>
              <a:ext cx="519" cy="378"/>
            </a:xfrm>
            <a:custGeom>
              <a:avLst/>
              <a:gdLst>
                <a:gd name="T0" fmla="*/ 26 w 1208"/>
                <a:gd name="T1" fmla="*/ 20 h 1000"/>
                <a:gd name="T2" fmla="*/ 24 w 1208"/>
                <a:gd name="T3" fmla="*/ 20 h 1000"/>
                <a:gd name="T4" fmla="*/ 25 w 1208"/>
                <a:gd name="T5" fmla="*/ 19 h 1000"/>
                <a:gd name="T6" fmla="*/ 26 w 1208"/>
                <a:gd name="T7" fmla="*/ 19 h 1000"/>
                <a:gd name="T8" fmla="*/ 24 w 1208"/>
                <a:gd name="T9" fmla="*/ 18 h 1000"/>
                <a:gd name="T10" fmla="*/ 24 w 1208"/>
                <a:gd name="T11" fmla="*/ 17 h 1000"/>
                <a:gd name="T12" fmla="*/ 21 w 1208"/>
                <a:gd name="T13" fmla="*/ 17 h 1000"/>
                <a:gd name="T14" fmla="*/ 13 w 1208"/>
                <a:gd name="T15" fmla="*/ 16 h 1000"/>
                <a:gd name="T16" fmla="*/ 3 w 1208"/>
                <a:gd name="T17" fmla="*/ 14 h 1000"/>
                <a:gd name="T18" fmla="*/ 2 w 1208"/>
                <a:gd name="T19" fmla="*/ 11 h 1000"/>
                <a:gd name="T20" fmla="*/ 3 w 1208"/>
                <a:gd name="T21" fmla="*/ 9 h 1000"/>
                <a:gd name="T22" fmla="*/ 1 w 1208"/>
                <a:gd name="T23" fmla="*/ 8 h 1000"/>
                <a:gd name="T24" fmla="*/ 0 w 1208"/>
                <a:gd name="T25" fmla="*/ 6 h 1000"/>
                <a:gd name="T26" fmla="*/ 12 w 1208"/>
                <a:gd name="T27" fmla="*/ 1 h 1000"/>
                <a:gd name="T28" fmla="*/ 14 w 1208"/>
                <a:gd name="T29" fmla="*/ 1 h 1000"/>
                <a:gd name="T30" fmla="*/ 16 w 1208"/>
                <a:gd name="T31" fmla="*/ 2 h 1000"/>
                <a:gd name="T32" fmla="*/ 19 w 1208"/>
                <a:gd name="T33" fmla="*/ 4 h 1000"/>
                <a:gd name="T34" fmla="*/ 22 w 1208"/>
                <a:gd name="T35" fmla="*/ 4 h 1000"/>
                <a:gd name="T36" fmla="*/ 22 w 1208"/>
                <a:gd name="T37" fmla="*/ 4 h 1000"/>
                <a:gd name="T38" fmla="*/ 24 w 1208"/>
                <a:gd name="T39" fmla="*/ 5 h 1000"/>
                <a:gd name="T40" fmla="*/ 26 w 1208"/>
                <a:gd name="T41" fmla="*/ 6 h 1000"/>
                <a:gd name="T42" fmla="*/ 27 w 1208"/>
                <a:gd name="T43" fmla="*/ 3 h 1000"/>
                <a:gd name="T44" fmla="*/ 29 w 1208"/>
                <a:gd name="T45" fmla="*/ 3 h 1000"/>
                <a:gd name="T46" fmla="*/ 29 w 1208"/>
                <a:gd name="T47" fmla="*/ 5 h 1000"/>
                <a:gd name="T48" fmla="*/ 29 w 1208"/>
                <a:gd name="T49" fmla="*/ 6 h 1000"/>
                <a:gd name="T50" fmla="*/ 32 w 1208"/>
                <a:gd name="T51" fmla="*/ 5 h 1000"/>
                <a:gd name="T52" fmla="*/ 31 w 1208"/>
                <a:gd name="T53" fmla="*/ 6 h 1000"/>
                <a:gd name="T54" fmla="*/ 28 w 1208"/>
                <a:gd name="T55" fmla="*/ 7 h 1000"/>
                <a:gd name="T56" fmla="*/ 26 w 1208"/>
                <a:gd name="T57" fmla="*/ 8 h 1000"/>
                <a:gd name="T58" fmla="*/ 23 w 1208"/>
                <a:gd name="T59" fmla="*/ 10 h 1000"/>
                <a:gd name="T60" fmla="*/ 23 w 1208"/>
                <a:gd name="T61" fmla="*/ 12 h 1000"/>
                <a:gd name="T62" fmla="*/ 26 w 1208"/>
                <a:gd name="T63" fmla="*/ 13 h 1000"/>
                <a:gd name="T64" fmla="*/ 27 w 1208"/>
                <a:gd name="T65" fmla="*/ 14 h 1000"/>
                <a:gd name="T66" fmla="*/ 28 w 1208"/>
                <a:gd name="T67" fmla="*/ 16 h 1000"/>
                <a:gd name="T68" fmla="*/ 29 w 1208"/>
                <a:gd name="T69" fmla="*/ 14 h 1000"/>
                <a:gd name="T70" fmla="*/ 31 w 1208"/>
                <a:gd name="T71" fmla="*/ 12 h 1000"/>
                <a:gd name="T72" fmla="*/ 31 w 1208"/>
                <a:gd name="T73" fmla="*/ 12 h 1000"/>
                <a:gd name="T74" fmla="*/ 34 w 1208"/>
                <a:gd name="T75" fmla="*/ 10 h 1000"/>
                <a:gd name="T76" fmla="*/ 35 w 1208"/>
                <a:gd name="T77" fmla="*/ 12 h 1000"/>
                <a:gd name="T78" fmla="*/ 39 w 1208"/>
                <a:gd name="T79" fmla="*/ 14 h 1000"/>
                <a:gd name="T80" fmla="*/ 40 w 1208"/>
                <a:gd name="T81" fmla="*/ 15 h 1000"/>
                <a:gd name="T82" fmla="*/ 41 w 1208"/>
                <a:gd name="T83" fmla="*/ 16 h 1000"/>
                <a:gd name="T84" fmla="*/ 39 w 1208"/>
                <a:gd name="T85" fmla="*/ 17 h 1000"/>
                <a:gd name="T86" fmla="*/ 34 w 1208"/>
                <a:gd name="T87" fmla="*/ 17 h 1000"/>
                <a:gd name="T88" fmla="*/ 31 w 1208"/>
                <a:gd name="T89" fmla="*/ 19 h 1000"/>
                <a:gd name="T90" fmla="*/ 34 w 1208"/>
                <a:gd name="T91" fmla="*/ 17 h 1000"/>
                <a:gd name="T92" fmla="*/ 35 w 1208"/>
                <a:gd name="T93" fmla="*/ 18 h 1000"/>
                <a:gd name="T94" fmla="*/ 35 w 1208"/>
                <a:gd name="T95" fmla="*/ 18 h 1000"/>
                <a:gd name="T96" fmla="*/ 35 w 1208"/>
                <a:gd name="T97" fmla="*/ 19 h 1000"/>
                <a:gd name="T98" fmla="*/ 35 w 1208"/>
                <a:gd name="T99" fmla="*/ 20 h 1000"/>
                <a:gd name="T100" fmla="*/ 35 w 1208"/>
                <a:gd name="T101" fmla="*/ 19 h 1000"/>
                <a:gd name="T102" fmla="*/ 33 w 1208"/>
                <a:gd name="T103" fmla="*/ 19 h 1000"/>
                <a:gd name="T104" fmla="*/ 33 w 1208"/>
                <a:gd name="T105" fmla="*/ 19 h 1000"/>
                <a:gd name="T106" fmla="*/ 31 w 1208"/>
                <a:gd name="T107" fmla="*/ 19 h 1000"/>
                <a:gd name="T108" fmla="*/ 28 w 1208"/>
                <a:gd name="T109" fmla="*/ 19 h 1000"/>
                <a:gd name="T110" fmla="*/ 26 w 1208"/>
                <a:gd name="T111" fmla="*/ 19 h 1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08" h="1000">
                  <a:moveTo>
                    <a:pt x="775" y="953"/>
                  </a:moveTo>
                  <a:lnTo>
                    <a:pt x="775" y="968"/>
                  </a:lnTo>
                  <a:lnTo>
                    <a:pt x="775" y="984"/>
                  </a:lnTo>
                  <a:lnTo>
                    <a:pt x="760" y="984"/>
                  </a:lnTo>
                  <a:lnTo>
                    <a:pt x="745" y="984"/>
                  </a:lnTo>
                  <a:lnTo>
                    <a:pt x="700" y="999"/>
                  </a:lnTo>
                  <a:lnTo>
                    <a:pt x="715" y="968"/>
                  </a:lnTo>
                  <a:lnTo>
                    <a:pt x="730" y="968"/>
                  </a:lnTo>
                  <a:lnTo>
                    <a:pt x="745" y="953"/>
                  </a:lnTo>
                  <a:lnTo>
                    <a:pt x="745" y="922"/>
                  </a:lnTo>
                  <a:lnTo>
                    <a:pt x="745" y="938"/>
                  </a:lnTo>
                  <a:lnTo>
                    <a:pt x="775" y="938"/>
                  </a:lnTo>
                  <a:lnTo>
                    <a:pt x="760" y="907"/>
                  </a:lnTo>
                  <a:lnTo>
                    <a:pt x="745" y="891"/>
                  </a:lnTo>
                  <a:lnTo>
                    <a:pt x="715" y="891"/>
                  </a:lnTo>
                  <a:lnTo>
                    <a:pt x="715" y="845"/>
                  </a:lnTo>
                  <a:lnTo>
                    <a:pt x="700" y="845"/>
                  </a:lnTo>
                  <a:lnTo>
                    <a:pt x="700" y="815"/>
                  </a:lnTo>
                  <a:lnTo>
                    <a:pt x="656" y="815"/>
                  </a:lnTo>
                  <a:lnTo>
                    <a:pt x="641" y="815"/>
                  </a:lnTo>
                  <a:lnTo>
                    <a:pt x="626" y="830"/>
                  </a:lnTo>
                  <a:lnTo>
                    <a:pt x="536" y="799"/>
                  </a:lnTo>
                  <a:lnTo>
                    <a:pt x="507" y="799"/>
                  </a:lnTo>
                  <a:lnTo>
                    <a:pt x="373" y="768"/>
                  </a:lnTo>
                  <a:lnTo>
                    <a:pt x="224" y="753"/>
                  </a:lnTo>
                  <a:lnTo>
                    <a:pt x="119" y="722"/>
                  </a:lnTo>
                  <a:lnTo>
                    <a:pt x="104" y="707"/>
                  </a:lnTo>
                  <a:lnTo>
                    <a:pt x="60" y="661"/>
                  </a:lnTo>
                  <a:lnTo>
                    <a:pt x="75" y="615"/>
                  </a:lnTo>
                  <a:lnTo>
                    <a:pt x="60" y="553"/>
                  </a:lnTo>
                  <a:lnTo>
                    <a:pt x="89" y="507"/>
                  </a:lnTo>
                  <a:lnTo>
                    <a:pt x="89" y="492"/>
                  </a:lnTo>
                  <a:lnTo>
                    <a:pt x="75" y="461"/>
                  </a:lnTo>
                  <a:lnTo>
                    <a:pt x="75" y="400"/>
                  </a:lnTo>
                  <a:lnTo>
                    <a:pt x="60" y="369"/>
                  </a:lnTo>
                  <a:lnTo>
                    <a:pt x="30" y="369"/>
                  </a:lnTo>
                  <a:lnTo>
                    <a:pt x="15" y="323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209" y="0"/>
                  </a:lnTo>
                  <a:lnTo>
                    <a:pt x="283" y="46"/>
                  </a:lnTo>
                  <a:lnTo>
                    <a:pt x="343" y="46"/>
                  </a:lnTo>
                  <a:lnTo>
                    <a:pt x="358" y="46"/>
                  </a:lnTo>
                  <a:lnTo>
                    <a:pt x="373" y="61"/>
                  </a:lnTo>
                  <a:lnTo>
                    <a:pt x="402" y="46"/>
                  </a:lnTo>
                  <a:lnTo>
                    <a:pt x="417" y="77"/>
                  </a:lnTo>
                  <a:lnTo>
                    <a:pt x="432" y="92"/>
                  </a:lnTo>
                  <a:lnTo>
                    <a:pt x="462" y="92"/>
                  </a:lnTo>
                  <a:lnTo>
                    <a:pt x="536" y="169"/>
                  </a:lnTo>
                  <a:lnTo>
                    <a:pt x="522" y="169"/>
                  </a:lnTo>
                  <a:lnTo>
                    <a:pt x="566" y="200"/>
                  </a:lnTo>
                  <a:lnTo>
                    <a:pt x="581" y="246"/>
                  </a:lnTo>
                  <a:lnTo>
                    <a:pt x="596" y="215"/>
                  </a:lnTo>
                  <a:lnTo>
                    <a:pt x="641" y="200"/>
                  </a:lnTo>
                  <a:lnTo>
                    <a:pt x="611" y="184"/>
                  </a:lnTo>
                  <a:lnTo>
                    <a:pt x="656" y="184"/>
                  </a:lnTo>
                  <a:lnTo>
                    <a:pt x="656" y="200"/>
                  </a:lnTo>
                  <a:lnTo>
                    <a:pt x="700" y="246"/>
                  </a:lnTo>
                  <a:lnTo>
                    <a:pt x="700" y="231"/>
                  </a:lnTo>
                  <a:lnTo>
                    <a:pt x="715" y="246"/>
                  </a:lnTo>
                  <a:lnTo>
                    <a:pt x="745" y="231"/>
                  </a:lnTo>
                  <a:lnTo>
                    <a:pt x="745" y="292"/>
                  </a:lnTo>
                  <a:lnTo>
                    <a:pt x="760" y="292"/>
                  </a:lnTo>
                  <a:lnTo>
                    <a:pt x="760" y="261"/>
                  </a:lnTo>
                  <a:lnTo>
                    <a:pt x="805" y="246"/>
                  </a:lnTo>
                  <a:lnTo>
                    <a:pt x="805" y="169"/>
                  </a:lnTo>
                  <a:lnTo>
                    <a:pt x="849" y="123"/>
                  </a:lnTo>
                  <a:lnTo>
                    <a:pt x="864" y="154"/>
                  </a:lnTo>
                  <a:lnTo>
                    <a:pt x="864" y="169"/>
                  </a:lnTo>
                  <a:lnTo>
                    <a:pt x="864" y="200"/>
                  </a:lnTo>
                  <a:lnTo>
                    <a:pt x="849" y="200"/>
                  </a:lnTo>
                  <a:lnTo>
                    <a:pt x="864" y="231"/>
                  </a:lnTo>
                  <a:lnTo>
                    <a:pt x="879" y="231"/>
                  </a:lnTo>
                  <a:lnTo>
                    <a:pt x="879" y="246"/>
                  </a:lnTo>
                  <a:lnTo>
                    <a:pt x="864" y="277"/>
                  </a:lnTo>
                  <a:lnTo>
                    <a:pt x="879" y="292"/>
                  </a:lnTo>
                  <a:lnTo>
                    <a:pt x="924" y="261"/>
                  </a:lnTo>
                  <a:lnTo>
                    <a:pt x="939" y="231"/>
                  </a:lnTo>
                  <a:lnTo>
                    <a:pt x="969" y="261"/>
                  </a:lnTo>
                  <a:lnTo>
                    <a:pt x="939" y="323"/>
                  </a:lnTo>
                  <a:lnTo>
                    <a:pt x="909" y="323"/>
                  </a:lnTo>
                  <a:lnTo>
                    <a:pt x="864" y="323"/>
                  </a:lnTo>
                  <a:lnTo>
                    <a:pt x="879" y="338"/>
                  </a:lnTo>
                  <a:lnTo>
                    <a:pt x="834" y="353"/>
                  </a:lnTo>
                  <a:lnTo>
                    <a:pt x="820" y="384"/>
                  </a:lnTo>
                  <a:lnTo>
                    <a:pt x="775" y="384"/>
                  </a:lnTo>
                  <a:lnTo>
                    <a:pt x="760" y="415"/>
                  </a:lnTo>
                  <a:lnTo>
                    <a:pt x="745" y="415"/>
                  </a:lnTo>
                  <a:lnTo>
                    <a:pt x="715" y="430"/>
                  </a:lnTo>
                  <a:lnTo>
                    <a:pt x="671" y="476"/>
                  </a:lnTo>
                  <a:lnTo>
                    <a:pt x="656" y="523"/>
                  </a:lnTo>
                  <a:lnTo>
                    <a:pt x="671" y="538"/>
                  </a:lnTo>
                  <a:lnTo>
                    <a:pt x="671" y="584"/>
                  </a:lnTo>
                  <a:lnTo>
                    <a:pt x="700" y="584"/>
                  </a:lnTo>
                  <a:lnTo>
                    <a:pt x="760" y="646"/>
                  </a:lnTo>
                  <a:lnTo>
                    <a:pt x="775" y="646"/>
                  </a:lnTo>
                  <a:lnTo>
                    <a:pt x="805" y="676"/>
                  </a:lnTo>
                  <a:lnTo>
                    <a:pt x="790" y="692"/>
                  </a:lnTo>
                  <a:lnTo>
                    <a:pt x="805" y="707"/>
                  </a:lnTo>
                  <a:lnTo>
                    <a:pt x="775" y="722"/>
                  </a:lnTo>
                  <a:lnTo>
                    <a:pt x="805" y="768"/>
                  </a:lnTo>
                  <a:lnTo>
                    <a:pt x="820" y="768"/>
                  </a:lnTo>
                  <a:lnTo>
                    <a:pt x="834" y="768"/>
                  </a:lnTo>
                  <a:lnTo>
                    <a:pt x="849" y="738"/>
                  </a:lnTo>
                  <a:lnTo>
                    <a:pt x="864" y="707"/>
                  </a:lnTo>
                  <a:lnTo>
                    <a:pt x="849" y="692"/>
                  </a:lnTo>
                  <a:lnTo>
                    <a:pt x="894" y="661"/>
                  </a:lnTo>
                  <a:lnTo>
                    <a:pt x="909" y="599"/>
                  </a:lnTo>
                  <a:lnTo>
                    <a:pt x="879" y="584"/>
                  </a:lnTo>
                  <a:lnTo>
                    <a:pt x="894" y="569"/>
                  </a:lnTo>
                  <a:lnTo>
                    <a:pt x="909" y="569"/>
                  </a:lnTo>
                  <a:lnTo>
                    <a:pt x="939" y="461"/>
                  </a:lnTo>
                  <a:lnTo>
                    <a:pt x="969" y="461"/>
                  </a:lnTo>
                  <a:lnTo>
                    <a:pt x="1013" y="492"/>
                  </a:lnTo>
                  <a:lnTo>
                    <a:pt x="1028" y="538"/>
                  </a:lnTo>
                  <a:lnTo>
                    <a:pt x="1043" y="538"/>
                  </a:lnTo>
                  <a:lnTo>
                    <a:pt x="1028" y="599"/>
                  </a:lnTo>
                  <a:lnTo>
                    <a:pt x="1073" y="615"/>
                  </a:lnTo>
                  <a:lnTo>
                    <a:pt x="1118" y="584"/>
                  </a:lnTo>
                  <a:lnTo>
                    <a:pt x="1132" y="661"/>
                  </a:lnTo>
                  <a:lnTo>
                    <a:pt x="1132" y="676"/>
                  </a:lnTo>
                  <a:lnTo>
                    <a:pt x="1132" y="692"/>
                  </a:lnTo>
                  <a:lnTo>
                    <a:pt x="1177" y="722"/>
                  </a:lnTo>
                  <a:lnTo>
                    <a:pt x="1177" y="738"/>
                  </a:lnTo>
                  <a:lnTo>
                    <a:pt x="1207" y="753"/>
                  </a:lnTo>
                  <a:lnTo>
                    <a:pt x="1192" y="799"/>
                  </a:lnTo>
                  <a:lnTo>
                    <a:pt x="1177" y="815"/>
                  </a:lnTo>
                  <a:lnTo>
                    <a:pt x="1147" y="815"/>
                  </a:lnTo>
                  <a:lnTo>
                    <a:pt x="1132" y="845"/>
                  </a:lnTo>
                  <a:lnTo>
                    <a:pt x="1088" y="845"/>
                  </a:lnTo>
                  <a:lnTo>
                    <a:pt x="1043" y="830"/>
                  </a:lnTo>
                  <a:lnTo>
                    <a:pt x="998" y="845"/>
                  </a:lnTo>
                  <a:lnTo>
                    <a:pt x="983" y="845"/>
                  </a:lnTo>
                  <a:lnTo>
                    <a:pt x="939" y="891"/>
                  </a:lnTo>
                  <a:lnTo>
                    <a:pt x="909" y="907"/>
                  </a:lnTo>
                  <a:lnTo>
                    <a:pt x="939" y="891"/>
                  </a:lnTo>
                  <a:lnTo>
                    <a:pt x="983" y="861"/>
                  </a:lnTo>
                  <a:lnTo>
                    <a:pt x="998" y="861"/>
                  </a:lnTo>
                  <a:lnTo>
                    <a:pt x="1028" y="845"/>
                  </a:lnTo>
                  <a:lnTo>
                    <a:pt x="1043" y="861"/>
                  </a:lnTo>
                  <a:lnTo>
                    <a:pt x="1028" y="876"/>
                  </a:lnTo>
                  <a:lnTo>
                    <a:pt x="1013" y="876"/>
                  </a:lnTo>
                  <a:lnTo>
                    <a:pt x="1013" y="891"/>
                  </a:lnTo>
                  <a:lnTo>
                    <a:pt x="1028" y="891"/>
                  </a:lnTo>
                  <a:lnTo>
                    <a:pt x="1013" y="907"/>
                  </a:lnTo>
                  <a:lnTo>
                    <a:pt x="1028" y="922"/>
                  </a:lnTo>
                  <a:lnTo>
                    <a:pt x="1028" y="938"/>
                  </a:lnTo>
                  <a:lnTo>
                    <a:pt x="1073" y="938"/>
                  </a:lnTo>
                  <a:lnTo>
                    <a:pt x="1073" y="953"/>
                  </a:lnTo>
                  <a:lnTo>
                    <a:pt x="1028" y="968"/>
                  </a:lnTo>
                  <a:lnTo>
                    <a:pt x="998" y="999"/>
                  </a:lnTo>
                  <a:lnTo>
                    <a:pt x="998" y="984"/>
                  </a:lnTo>
                  <a:lnTo>
                    <a:pt x="1028" y="953"/>
                  </a:lnTo>
                  <a:lnTo>
                    <a:pt x="1013" y="938"/>
                  </a:lnTo>
                  <a:lnTo>
                    <a:pt x="983" y="953"/>
                  </a:lnTo>
                  <a:lnTo>
                    <a:pt x="969" y="922"/>
                  </a:lnTo>
                  <a:lnTo>
                    <a:pt x="969" y="907"/>
                  </a:lnTo>
                  <a:lnTo>
                    <a:pt x="954" y="891"/>
                  </a:lnTo>
                  <a:lnTo>
                    <a:pt x="954" y="907"/>
                  </a:lnTo>
                  <a:lnTo>
                    <a:pt x="939" y="922"/>
                  </a:lnTo>
                  <a:lnTo>
                    <a:pt x="909" y="953"/>
                  </a:lnTo>
                  <a:lnTo>
                    <a:pt x="894" y="938"/>
                  </a:lnTo>
                  <a:lnTo>
                    <a:pt x="879" y="953"/>
                  </a:lnTo>
                  <a:lnTo>
                    <a:pt x="864" y="938"/>
                  </a:lnTo>
                  <a:lnTo>
                    <a:pt x="834" y="953"/>
                  </a:lnTo>
                  <a:lnTo>
                    <a:pt x="820" y="953"/>
                  </a:lnTo>
                  <a:lnTo>
                    <a:pt x="790" y="953"/>
                  </a:lnTo>
                  <a:lnTo>
                    <a:pt x="775" y="95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48" name="Line 405"/>
            <p:cNvSpPr>
              <a:spLocks noChangeShapeType="1"/>
            </p:cNvSpPr>
            <p:nvPr/>
          </p:nvSpPr>
          <p:spPr bwMode="auto">
            <a:xfrm flipH="1">
              <a:off x="6604" y="1325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49" name="Freeform 406"/>
            <p:cNvSpPr>
              <a:spLocks/>
            </p:cNvSpPr>
            <p:nvPr/>
          </p:nvSpPr>
          <p:spPr bwMode="auto">
            <a:xfrm>
              <a:off x="6529" y="1051"/>
              <a:ext cx="140" cy="152"/>
            </a:xfrm>
            <a:custGeom>
              <a:avLst/>
              <a:gdLst>
                <a:gd name="T0" fmla="*/ 7 w 328"/>
                <a:gd name="T1" fmla="*/ 1 h 401"/>
                <a:gd name="T2" fmla="*/ 7 w 328"/>
                <a:gd name="T3" fmla="*/ 2 h 401"/>
                <a:gd name="T4" fmla="*/ 9 w 328"/>
                <a:gd name="T5" fmla="*/ 3 h 401"/>
                <a:gd name="T6" fmla="*/ 9 w 328"/>
                <a:gd name="T7" fmla="*/ 3 h 401"/>
                <a:gd name="T8" fmla="*/ 9 w 328"/>
                <a:gd name="T9" fmla="*/ 4 h 401"/>
                <a:gd name="T10" fmla="*/ 10 w 328"/>
                <a:gd name="T11" fmla="*/ 5 h 401"/>
                <a:gd name="T12" fmla="*/ 11 w 328"/>
                <a:gd name="T13" fmla="*/ 6 h 401"/>
                <a:gd name="T14" fmla="*/ 9 w 328"/>
                <a:gd name="T15" fmla="*/ 6 h 401"/>
                <a:gd name="T16" fmla="*/ 9 w 328"/>
                <a:gd name="T17" fmla="*/ 6 h 401"/>
                <a:gd name="T18" fmla="*/ 8 w 328"/>
                <a:gd name="T19" fmla="*/ 5 h 401"/>
                <a:gd name="T20" fmla="*/ 8 w 328"/>
                <a:gd name="T21" fmla="*/ 6 h 401"/>
                <a:gd name="T22" fmla="*/ 8 w 328"/>
                <a:gd name="T23" fmla="*/ 7 h 401"/>
                <a:gd name="T24" fmla="*/ 8 w 328"/>
                <a:gd name="T25" fmla="*/ 8 h 401"/>
                <a:gd name="T26" fmla="*/ 6 w 328"/>
                <a:gd name="T27" fmla="*/ 7 h 401"/>
                <a:gd name="T28" fmla="*/ 7 w 328"/>
                <a:gd name="T29" fmla="*/ 8 h 401"/>
                <a:gd name="T30" fmla="*/ 6 w 328"/>
                <a:gd name="T31" fmla="*/ 8 h 401"/>
                <a:gd name="T32" fmla="*/ 4 w 328"/>
                <a:gd name="T33" fmla="*/ 7 h 401"/>
                <a:gd name="T34" fmla="*/ 4 w 328"/>
                <a:gd name="T35" fmla="*/ 6 h 401"/>
                <a:gd name="T36" fmla="*/ 3 w 328"/>
                <a:gd name="T37" fmla="*/ 6 h 401"/>
                <a:gd name="T38" fmla="*/ 3 w 328"/>
                <a:gd name="T39" fmla="*/ 6 h 401"/>
                <a:gd name="T40" fmla="*/ 2 w 328"/>
                <a:gd name="T41" fmla="*/ 6 h 401"/>
                <a:gd name="T42" fmla="*/ 2 w 328"/>
                <a:gd name="T43" fmla="*/ 6 h 401"/>
                <a:gd name="T44" fmla="*/ 3 w 328"/>
                <a:gd name="T45" fmla="*/ 5 h 401"/>
                <a:gd name="T46" fmla="*/ 3 w 328"/>
                <a:gd name="T47" fmla="*/ 5 h 401"/>
                <a:gd name="T48" fmla="*/ 4 w 328"/>
                <a:gd name="T49" fmla="*/ 5 h 401"/>
                <a:gd name="T50" fmla="*/ 6 w 328"/>
                <a:gd name="T51" fmla="*/ 4 h 401"/>
                <a:gd name="T52" fmla="*/ 6 w 328"/>
                <a:gd name="T53" fmla="*/ 4 h 401"/>
                <a:gd name="T54" fmla="*/ 3 w 328"/>
                <a:gd name="T55" fmla="*/ 2 h 401"/>
                <a:gd name="T56" fmla="*/ 3 w 328"/>
                <a:gd name="T57" fmla="*/ 3 h 401"/>
                <a:gd name="T58" fmla="*/ 3 w 328"/>
                <a:gd name="T59" fmla="*/ 2 h 401"/>
                <a:gd name="T60" fmla="*/ 1 w 328"/>
                <a:gd name="T61" fmla="*/ 2 h 401"/>
                <a:gd name="T62" fmla="*/ 0 w 328"/>
                <a:gd name="T63" fmla="*/ 2 h 401"/>
                <a:gd name="T64" fmla="*/ 0 w 328"/>
                <a:gd name="T65" fmla="*/ 0 h 401"/>
                <a:gd name="T66" fmla="*/ 2 w 328"/>
                <a:gd name="T67" fmla="*/ 0 h 401"/>
                <a:gd name="T68" fmla="*/ 3 w 328"/>
                <a:gd name="T69" fmla="*/ 1 h 401"/>
                <a:gd name="T70" fmla="*/ 3 w 328"/>
                <a:gd name="T71" fmla="*/ 0 h 401"/>
                <a:gd name="T72" fmla="*/ 5 w 328"/>
                <a:gd name="T73" fmla="*/ 0 h 401"/>
                <a:gd name="T74" fmla="*/ 7 w 328"/>
                <a:gd name="T75" fmla="*/ 1 h 4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401">
                  <a:moveTo>
                    <a:pt x="208" y="46"/>
                  </a:moveTo>
                  <a:lnTo>
                    <a:pt x="208" y="77"/>
                  </a:lnTo>
                  <a:lnTo>
                    <a:pt x="282" y="138"/>
                  </a:lnTo>
                  <a:lnTo>
                    <a:pt x="253" y="154"/>
                  </a:lnTo>
                  <a:lnTo>
                    <a:pt x="253" y="200"/>
                  </a:lnTo>
                  <a:lnTo>
                    <a:pt x="297" y="231"/>
                  </a:lnTo>
                  <a:lnTo>
                    <a:pt x="327" y="277"/>
                  </a:lnTo>
                  <a:lnTo>
                    <a:pt x="268" y="308"/>
                  </a:lnTo>
                  <a:lnTo>
                    <a:pt x="253" y="277"/>
                  </a:lnTo>
                  <a:lnTo>
                    <a:pt x="223" y="246"/>
                  </a:lnTo>
                  <a:lnTo>
                    <a:pt x="223" y="292"/>
                  </a:lnTo>
                  <a:lnTo>
                    <a:pt x="238" y="338"/>
                  </a:lnTo>
                  <a:lnTo>
                    <a:pt x="223" y="369"/>
                  </a:lnTo>
                  <a:lnTo>
                    <a:pt x="178" y="338"/>
                  </a:lnTo>
                  <a:lnTo>
                    <a:pt x="208" y="400"/>
                  </a:lnTo>
                  <a:lnTo>
                    <a:pt x="164" y="369"/>
                  </a:lnTo>
                  <a:lnTo>
                    <a:pt x="134" y="338"/>
                  </a:lnTo>
                  <a:lnTo>
                    <a:pt x="134" y="308"/>
                  </a:lnTo>
                  <a:lnTo>
                    <a:pt x="104" y="292"/>
                  </a:lnTo>
                  <a:lnTo>
                    <a:pt x="89" y="308"/>
                  </a:lnTo>
                  <a:lnTo>
                    <a:pt x="59" y="292"/>
                  </a:lnTo>
                  <a:lnTo>
                    <a:pt x="59" y="277"/>
                  </a:lnTo>
                  <a:lnTo>
                    <a:pt x="74" y="246"/>
                  </a:lnTo>
                  <a:lnTo>
                    <a:pt x="104" y="262"/>
                  </a:lnTo>
                  <a:lnTo>
                    <a:pt x="119" y="262"/>
                  </a:lnTo>
                  <a:lnTo>
                    <a:pt x="164" y="200"/>
                  </a:lnTo>
                  <a:lnTo>
                    <a:pt x="164" y="185"/>
                  </a:lnTo>
                  <a:lnTo>
                    <a:pt x="104" y="108"/>
                  </a:lnTo>
                  <a:lnTo>
                    <a:pt x="104" y="123"/>
                  </a:lnTo>
                  <a:lnTo>
                    <a:pt x="89" y="108"/>
                  </a:lnTo>
                  <a:lnTo>
                    <a:pt x="30" y="92"/>
                  </a:lnTo>
                  <a:lnTo>
                    <a:pt x="15" y="77"/>
                  </a:lnTo>
                  <a:lnTo>
                    <a:pt x="0" y="15"/>
                  </a:lnTo>
                  <a:lnTo>
                    <a:pt x="59" y="0"/>
                  </a:lnTo>
                  <a:lnTo>
                    <a:pt x="74" y="31"/>
                  </a:lnTo>
                  <a:lnTo>
                    <a:pt x="104" y="15"/>
                  </a:lnTo>
                  <a:lnTo>
                    <a:pt x="149" y="0"/>
                  </a:lnTo>
                  <a:lnTo>
                    <a:pt x="208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50" name="Freeform 407"/>
            <p:cNvSpPr>
              <a:spLocks/>
            </p:cNvSpPr>
            <p:nvPr/>
          </p:nvSpPr>
          <p:spPr bwMode="auto">
            <a:xfrm>
              <a:off x="6617" y="953"/>
              <a:ext cx="136" cy="76"/>
            </a:xfrm>
            <a:custGeom>
              <a:avLst/>
              <a:gdLst>
                <a:gd name="T0" fmla="*/ 1 w 315"/>
                <a:gd name="T1" fmla="*/ 3 h 200"/>
                <a:gd name="T2" fmla="*/ 0 w 315"/>
                <a:gd name="T3" fmla="*/ 3 h 200"/>
                <a:gd name="T4" fmla="*/ 0 w 315"/>
                <a:gd name="T5" fmla="*/ 4 h 200"/>
                <a:gd name="T6" fmla="*/ 1 w 315"/>
                <a:gd name="T7" fmla="*/ 4 h 200"/>
                <a:gd name="T8" fmla="*/ 2 w 315"/>
                <a:gd name="T9" fmla="*/ 4 h 200"/>
                <a:gd name="T10" fmla="*/ 3 w 315"/>
                <a:gd name="T11" fmla="*/ 3 h 200"/>
                <a:gd name="T12" fmla="*/ 5 w 315"/>
                <a:gd name="T13" fmla="*/ 3 h 200"/>
                <a:gd name="T14" fmla="*/ 5 w 315"/>
                <a:gd name="T15" fmla="*/ 3 h 200"/>
                <a:gd name="T16" fmla="*/ 6 w 315"/>
                <a:gd name="T17" fmla="*/ 2 h 200"/>
                <a:gd name="T18" fmla="*/ 6 w 315"/>
                <a:gd name="T19" fmla="*/ 3 h 200"/>
                <a:gd name="T20" fmla="*/ 10 w 315"/>
                <a:gd name="T21" fmla="*/ 2 h 200"/>
                <a:gd name="T22" fmla="*/ 11 w 315"/>
                <a:gd name="T23" fmla="*/ 0 h 200"/>
                <a:gd name="T24" fmla="*/ 3 w 315"/>
                <a:gd name="T25" fmla="*/ 0 h 200"/>
                <a:gd name="T26" fmla="*/ 3 w 315"/>
                <a:gd name="T27" fmla="*/ 1 h 200"/>
                <a:gd name="T28" fmla="*/ 3 w 315"/>
                <a:gd name="T29" fmla="*/ 1 h 200"/>
                <a:gd name="T30" fmla="*/ 5 w 315"/>
                <a:gd name="T31" fmla="*/ 1 h 200"/>
                <a:gd name="T32" fmla="*/ 5 w 315"/>
                <a:gd name="T33" fmla="*/ 2 h 200"/>
                <a:gd name="T34" fmla="*/ 3 w 315"/>
                <a:gd name="T35" fmla="*/ 2 h 200"/>
                <a:gd name="T36" fmla="*/ 2 w 315"/>
                <a:gd name="T37" fmla="*/ 1 h 200"/>
                <a:gd name="T38" fmla="*/ 1 w 315"/>
                <a:gd name="T39" fmla="*/ 2 h 200"/>
                <a:gd name="T40" fmla="*/ 2 w 315"/>
                <a:gd name="T41" fmla="*/ 3 h 200"/>
                <a:gd name="T42" fmla="*/ 1 w 315"/>
                <a:gd name="T43" fmla="*/ 3 h 200"/>
                <a:gd name="T44" fmla="*/ 1 w 315"/>
                <a:gd name="T45" fmla="*/ 3 h 200"/>
                <a:gd name="T46" fmla="*/ 1 w 315"/>
                <a:gd name="T47" fmla="*/ 3 h 2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15" h="200">
                  <a:moveTo>
                    <a:pt x="30" y="153"/>
                  </a:moveTo>
                  <a:lnTo>
                    <a:pt x="0" y="168"/>
                  </a:lnTo>
                  <a:lnTo>
                    <a:pt x="15" y="184"/>
                  </a:lnTo>
                  <a:lnTo>
                    <a:pt x="45" y="184"/>
                  </a:lnTo>
                  <a:lnTo>
                    <a:pt x="60" y="199"/>
                  </a:lnTo>
                  <a:lnTo>
                    <a:pt x="105" y="153"/>
                  </a:lnTo>
                  <a:lnTo>
                    <a:pt x="135" y="153"/>
                  </a:lnTo>
                  <a:lnTo>
                    <a:pt x="135" y="138"/>
                  </a:lnTo>
                  <a:lnTo>
                    <a:pt x="164" y="122"/>
                  </a:lnTo>
                  <a:lnTo>
                    <a:pt x="179" y="138"/>
                  </a:lnTo>
                  <a:lnTo>
                    <a:pt x="284" y="77"/>
                  </a:lnTo>
                  <a:lnTo>
                    <a:pt x="314" y="15"/>
                  </a:lnTo>
                  <a:lnTo>
                    <a:pt x="75" y="0"/>
                  </a:lnTo>
                  <a:lnTo>
                    <a:pt x="75" y="31"/>
                  </a:lnTo>
                  <a:lnTo>
                    <a:pt x="105" y="46"/>
                  </a:lnTo>
                  <a:lnTo>
                    <a:pt x="150" y="46"/>
                  </a:lnTo>
                  <a:lnTo>
                    <a:pt x="135" y="77"/>
                  </a:lnTo>
                  <a:lnTo>
                    <a:pt x="90" y="77"/>
                  </a:lnTo>
                  <a:lnTo>
                    <a:pt x="60" y="61"/>
                  </a:lnTo>
                  <a:lnTo>
                    <a:pt x="30" y="122"/>
                  </a:lnTo>
                  <a:lnTo>
                    <a:pt x="60" y="138"/>
                  </a:lnTo>
                  <a:lnTo>
                    <a:pt x="45" y="138"/>
                  </a:lnTo>
                  <a:lnTo>
                    <a:pt x="45" y="153"/>
                  </a:lnTo>
                  <a:lnTo>
                    <a:pt x="30" y="15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51" name="Freeform 408"/>
            <p:cNvSpPr>
              <a:spLocks/>
            </p:cNvSpPr>
            <p:nvPr/>
          </p:nvSpPr>
          <p:spPr bwMode="auto">
            <a:xfrm>
              <a:off x="6373" y="1011"/>
              <a:ext cx="71" cy="65"/>
            </a:xfrm>
            <a:custGeom>
              <a:avLst/>
              <a:gdLst>
                <a:gd name="T0" fmla="*/ 1 w 165"/>
                <a:gd name="T1" fmla="*/ 0 h 171"/>
                <a:gd name="T2" fmla="*/ 3 w 165"/>
                <a:gd name="T3" fmla="*/ 0 h 171"/>
                <a:gd name="T4" fmla="*/ 3 w 165"/>
                <a:gd name="T5" fmla="*/ 0 h 171"/>
                <a:gd name="T6" fmla="*/ 3 w 165"/>
                <a:gd name="T7" fmla="*/ 0 h 171"/>
                <a:gd name="T8" fmla="*/ 5 w 165"/>
                <a:gd name="T9" fmla="*/ 1 h 171"/>
                <a:gd name="T10" fmla="*/ 6 w 165"/>
                <a:gd name="T11" fmla="*/ 1 h 171"/>
                <a:gd name="T12" fmla="*/ 6 w 165"/>
                <a:gd name="T13" fmla="*/ 1 h 171"/>
                <a:gd name="T14" fmla="*/ 6 w 165"/>
                <a:gd name="T15" fmla="*/ 3 h 171"/>
                <a:gd name="T16" fmla="*/ 3 w 165"/>
                <a:gd name="T17" fmla="*/ 4 h 171"/>
                <a:gd name="T18" fmla="*/ 2 w 165"/>
                <a:gd name="T19" fmla="*/ 3 h 171"/>
                <a:gd name="T20" fmla="*/ 0 w 165"/>
                <a:gd name="T21" fmla="*/ 2 h 171"/>
                <a:gd name="T22" fmla="*/ 0 w 165"/>
                <a:gd name="T23" fmla="*/ 2 h 171"/>
                <a:gd name="T24" fmla="*/ 2 w 165"/>
                <a:gd name="T25" fmla="*/ 2 h 171"/>
                <a:gd name="T26" fmla="*/ 2 w 165"/>
                <a:gd name="T27" fmla="*/ 1 h 171"/>
                <a:gd name="T28" fmla="*/ 1 w 165"/>
                <a:gd name="T29" fmla="*/ 1 h 171"/>
                <a:gd name="T30" fmla="*/ 1 w 165"/>
                <a:gd name="T31" fmla="*/ 1 h 171"/>
                <a:gd name="T32" fmla="*/ 1 w 165"/>
                <a:gd name="T33" fmla="*/ 1 h 171"/>
                <a:gd name="T34" fmla="*/ 1 w 165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5" h="171">
                  <a:moveTo>
                    <a:pt x="45" y="0"/>
                  </a:moveTo>
                  <a:lnTo>
                    <a:pt x="89" y="0"/>
                  </a:lnTo>
                  <a:lnTo>
                    <a:pt x="89" y="15"/>
                  </a:lnTo>
                  <a:lnTo>
                    <a:pt x="104" y="0"/>
                  </a:lnTo>
                  <a:lnTo>
                    <a:pt x="134" y="31"/>
                  </a:lnTo>
                  <a:lnTo>
                    <a:pt x="164" y="31"/>
                  </a:lnTo>
                  <a:lnTo>
                    <a:pt x="164" y="62"/>
                  </a:lnTo>
                  <a:lnTo>
                    <a:pt x="164" y="155"/>
                  </a:lnTo>
                  <a:lnTo>
                    <a:pt x="104" y="170"/>
                  </a:lnTo>
                  <a:lnTo>
                    <a:pt x="60" y="124"/>
                  </a:lnTo>
                  <a:lnTo>
                    <a:pt x="15" y="108"/>
                  </a:lnTo>
                  <a:lnTo>
                    <a:pt x="0" y="77"/>
                  </a:lnTo>
                  <a:lnTo>
                    <a:pt x="60" y="93"/>
                  </a:lnTo>
                  <a:lnTo>
                    <a:pt x="60" y="62"/>
                  </a:lnTo>
                  <a:lnTo>
                    <a:pt x="30" y="46"/>
                  </a:lnTo>
                  <a:lnTo>
                    <a:pt x="30" y="31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52" name="Freeform 409"/>
            <p:cNvSpPr>
              <a:spLocks/>
            </p:cNvSpPr>
            <p:nvPr/>
          </p:nvSpPr>
          <p:spPr bwMode="auto">
            <a:xfrm>
              <a:off x="6560" y="1005"/>
              <a:ext cx="90" cy="52"/>
            </a:xfrm>
            <a:custGeom>
              <a:avLst/>
              <a:gdLst>
                <a:gd name="T0" fmla="*/ 0 w 209"/>
                <a:gd name="T1" fmla="*/ 0 h 139"/>
                <a:gd name="T2" fmla="*/ 0 w 209"/>
                <a:gd name="T3" fmla="*/ 0 h 139"/>
                <a:gd name="T4" fmla="*/ 1 w 209"/>
                <a:gd name="T5" fmla="*/ 1 h 139"/>
                <a:gd name="T6" fmla="*/ 1 w 209"/>
                <a:gd name="T7" fmla="*/ 1 h 139"/>
                <a:gd name="T8" fmla="*/ 4 w 209"/>
                <a:gd name="T9" fmla="*/ 2 h 139"/>
                <a:gd name="T10" fmla="*/ 5 w 209"/>
                <a:gd name="T11" fmla="*/ 2 h 139"/>
                <a:gd name="T12" fmla="*/ 7 w 209"/>
                <a:gd name="T13" fmla="*/ 3 h 139"/>
                <a:gd name="T14" fmla="*/ 7 w 209"/>
                <a:gd name="T15" fmla="*/ 2 h 139"/>
                <a:gd name="T16" fmla="*/ 5 w 209"/>
                <a:gd name="T17" fmla="*/ 1 h 139"/>
                <a:gd name="T18" fmla="*/ 5 w 209"/>
                <a:gd name="T19" fmla="*/ 1 h 139"/>
                <a:gd name="T20" fmla="*/ 1 w 209"/>
                <a:gd name="T21" fmla="*/ 0 h 139"/>
                <a:gd name="T22" fmla="*/ 1 w 209"/>
                <a:gd name="T23" fmla="*/ 0 h 139"/>
                <a:gd name="T24" fmla="*/ 0 w 209"/>
                <a:gd name="T25" fmla="*/ 0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9" h="139">
                  <a:moveTo>
                    <a:pt x="0" y="0"/>
                  </a:moveTo>
                  <a:lnTo>
                    <a:pt x="0" y="31"/>
                  </a:lnTo>
                  <a:lnTo>
                    <a:pt x="45" y="46"/>
                  </a:lnTo>
                  <a:lnTo>
                    <a:pt x="45" y="77"/>
                  </a:lnTo>
                  <a:lnTo>
                    <a:pt x="119" y="107"/>
                  </a:lnTo>
                  <a:lnTo>
                    <a:pt x="134" y="92"/>
                  </a:lnTo>
                  <a:lnTo>
                    <a:pt x="193" y="138"/>
                  </a:lnTo>
                  <a:lnTo>
                    <a:pt x="208" y="92"/>
                  </a:lnTo>
                  <a:lnTo>
                    <a:pt x="149" y="61"/>
                  </a:lnTo>
                  <a:lnTo>
                    <a:pt x="134" y="77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53" name="Freeform 410"/>
            <p:cNvSpPr>
              <a:spLocks/>
            </p:cNvSpPr>
            <p:nvPr/>
          </p:nvSpPr>
          <p:spPr bwMode="auto">
            <a:xfrm>
              <a:off x="6329" y="993"/>
              <a:ext cx="52" cy="36"/>
            </a:xfrm>
            <a:custGeom>
              <a:avLst/>
              <a:gdLst>
                <a:gd name="T0" fmla="*/ 0 w 121"/>
                <a:gd name="T1" fmla="*/ 2 h 93"/>
                <a:gd name="T2" fmla="*/ 1 w 121"/>
                <a:gd name="T3" fmla="*/ 2 h 93"/>
                <a:gd name="T4" fmla="*/ 3 w 121"/>
                <a:gd name="T5" fmla="*/ 1 h 93"/>
                <a:gd name="T6" fmla="*/ 4 w 121"/>
                <a:gd name="T7" fmla="*/ 1 h 93"/>
                <a:gd name="T8" fmla="*/ 3 w 121"/>
                <a:gd name="T9" fmla="*/ 0 h 93"/>
                <a:gd name="T10" fmla="*/ 2 w 121"/>
                <a:gd name="T11" fmla="*/ 0 h 93"/>
                <a:gd name="T12" fmla="*/ 0 w 121"/>
                <a:gd name="T13" fmla="*/ 1 h 93"/>
                <a:gd name="T14" fmla="*/ 0 w 121"/>
                <a:gd name="T15" fmla="*/ 2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" h="93">
                  <a:moveTo>
                    <a:pt x="0" y="92"/>
                  </a:moveTo>
                  <a:lnTo>
                    <a:pt x="45" y="92"/>
                  </a:lnTo>
                  <a:lnTo>
                    <a:pt x="75" y="31"/>
                  </a:lnTo>
                  <a:lnTo>
                    <a:pt x="120" y="31"/>
                  </a:lnTo>
                  <a:lnTo>
                    <a:pt x="105" y="0"/>
                  </a:lnTo>
                  <a:lnTo>
                    <a:pt x="60" y="0"/>
                  </a:lnTo>
                  <a:lnTo>
                    <a:pt x="15" y="31"/>
                  </a:lnTo>
                  <a:lnTo>
                    <a:pt x="0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54" name="Freeform 411"/>
            <p:cNvSpPr>
              <a:spLocks/>
            </p:cNvSpPr>
            <p:nvPr/>
          </p:nvSpPr>
          <p:spPr bwMode="auto">
            <a:xfrm>
              <a:off x="6419" y="976"/>
              <a:ext cx="64" cy="35"/>
            </a:xfrm>
            <a:custGeom>
              <a:avLst/>
              <a:gdLst>
                <a:gd name="T0" fmla="*/ 1 w 150"/>
                <a:gd name="T1" fmla="*/ 0 h 93"/>
                <a:gd name="T2" fmla="*/ 3 w 150"/>
                <a:gd name="T3" fmla="*/ 1 h 93"/>
                <a:gd name="T4" fmla="*/ 4 w 150"/>
                <a:gd name="T5" fmla="*/ 0 h 93"/>
                <a:gd name="T6" fmla="*/ 4 w 150"/>
                <a:gd name="T7" fmla="*/ 1 h 93"/>
                <a:gd name="T8" fmla="*/ 5 w 150"/>
                <a:gd name="T9" fmla="*/ 1 h 93"/>
                <a:gd name="T10" fmla="*/ 5 w 150"/>
                <a:gd name="T11" fmla="*/ 1 h 93"/>
                <a:gd name="T12" fmla="*/ 3 w 150"/>
                <a:gd name="T13" fmla="*/ 1 h 93"/>
                <a:gd name="T14" fmla="*/ 1 w 150"/>
                <a:gd name="T15" fmla="*/ 2 h 93"/>
                <a:gd name="T16" fmla="*/ 0 w 150"/>
                <a:gd name="T17" fmla="*/ 1 h 93"/>
                <a:gd name="T18" fmla="*/ 1 w 150"/>
                <a:gd name="T19" fmla="*/ 1 h 93"/>
                <a:gd name="T20" fmla="*/ 0 w 150"/>
                <a:gd name="T21" fmla="*/ 1 h 93"/>
                <a:gd name="T22" fmla="*/ 1 w 150"/>
                <a:gd name="T23" fmla="*/ 0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0" h="93">
                  <a:moveTo>
                    <a:pt x="30" y="15"/>
                  </a:moveTo>
                  <a:lnTo>
                    <a:pt x="75" y="31"/>
                  </a:lnTo>
                  <a:lnTo>
                    <a:pt x="134" y="0"/>
                  </a:lnTo>
                  <a:lnTo>
                    <a:pt x="134" y="31"/>
                  </a:lnTo>
                  <a:lnTo>
                    <a:pt x="149" y="31"/>
                  </a:lnTo>
                  <a:lnTo>
                    <a:pt x="149" y="61"/>
                  </a:lnTo>
                  <a:lnTo>
                    <a:pt x="75" y="61"/>
                  </a:lnTo>
                  <a:lnTo>
                    <a:pt x="45" y="92"/>
                  </a:lnTo>
                  <a:lnTo>
                    <a:pt x="0" y="61"/>
                  </a:lnTo>
                  <a:lnTo>
                    <a:pt x="30" y="46"/>
                  </a:lnTo>
                  <a:lnTo>
                    <a:pt x="0" y="31"/>
                  </a:lnTo>
                  <a:lnTo>
                    <a:pt x="3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55" name="Freeform 412"/>
            <p:cNvSpPr>
              <a:spLocks/>
            </p:cNvSpPr>
            <p:nvPr/>
          </p:nvSpPr>
          <p:spPr bwMode="auto">
            <a:xfrm>
              <a:off x="6617" y="1312"/>
              <a:ext cx="52" cy="48"/>
            </a:xfrm>
            <a:custGeom>
              <a:avLst/>
              <a:gdLst>
                <a:gd name="T0" fmla="*/ 3 w 120"/>
                <a:gd name="T1" fmla="*/ 0 h 125"/>
                <a:gd name="T2" fmla="*/ 3 w 120"/>
                <a:gd name="T3" fmla="*/ 0 h 125"/>
                <a:gd name="T4" fmla="*/ 2 w 120"/>
                <a:gd name="T5" fmla="*/ 1 h 125"/>
                <a:gd name="T6" fmla="*/ 3 w 120"/>
                <a:gd name="T7" fmla="*/ 1 h 125"/>
                <a:gd name="T8" fmla="*/ 4 w 120"/>
                <a:gd name="T9" fmla="*/ 1 h 125"/>
                <a:gd name="T10" fmla="*/ 4 w 120"/>
                <a:gd name="T11" fmla="*/ 2 h 125"/>
                <a:gd name="T12" fmla="*/ 4 w 120"/>
                <a:gd name="T13" fmla="*/ 2 h 125"/>
                <a:gd name="T14" fmla="*/ 4 w 120"/>
                <a:gd name="T15" fmla="*/ 3 h 125"/>
                <a:gd name="T16" fmla="*/ 3 w 120"/>
                <a:gd name="T17" fmla="*/ 2 h 125"/>
                <a:gd name="T18" fmla="*/ 3 w 120"/>
                <a:gd name="T19" fmla="*/ 2 h 125"/>
                <a:gd name="T20" fmla="*/ 2 w 120"/>
                <a:gd name="T21" fmla="*/ 3 h 125"/>
                <a:gd name="T22" fmla="*/ 3 w 120"/>
                <a:gd name="T23" fmla="*/ 2 h 125"/>
                <a:gd name="T24" fmla="*/ 2 w 120"/>
                <a:gd name="T25" fmla="*/ 2 h 125"/>
                <a:gd name="T26" fmla="*/ 2 w 120"/>
                <a:gd name="T27" fmla="*/ 2 h 125"/>
                <a:gd name="T28" fmla="*/ 0 w 120"/>
                <a:gd name="T29" fmla="*/ 2 h 125"/>
                <a:gd name="T30" fmla="*/ 0 w 120"/>
                <a:gd name="T31" fmla="*/ 2 h 125"/>
                <a:gd name="T32" fmla="*/ 2 w 120"/>
                <a:gd name="T33" fmla="*/ 1 h 125"/>
                <a:gd name="T34" fmla="*/ 3 w 120"/>
                <a:gd name="T35" fmla="*/ 0 h 125"/>
                <a:gd name="T36" fmla="*/ 3 w 120"/>
                <a:gd name="T37" fmla="*/ 0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5">
                  <a:moveTo>
                    <a:pt x="89" y="0"/>
                  </a:moveTo>
                  <a:lnTo>
                    <a:pt x="89" y="16"/>
                  </a:lnTo>
                  <a:lnTo>
                    <a:pt x="60" y="47"/>
                  </a:lnTo>
                  <a:lnTo>
                    <a:pt x="74" y="62"/>
                  </a:lnTo>
                  <a:lnTo>
                    <a:pt x="104" y="62"/>
                  </a:lnTo>
                  <a:lnTo>
                    <a:pt x="104" y="93"/>
                  </a:lnTo>
                  <a:lnTo>
                    <a:pt x="119" y="109"/>
                  </a:lnTo>
                  <a:lnTo>
                    <a:pt x="104" y="124"/>
                  </a:lnTo>
                  <a:lnTo>
                    <a:pt x="89" y="109"/>
                  </a:lnTo>
                  <a:lnTo>
                    <a:pt x="89" y="93"/>
                  </a:lnTo>
                  <a:lnTo>
                    <a:pt x="60" y="124"/>
                  </a:lnTo>
                  <a:lnTo>
                    <a:pt x="74" y="93"/>
                  </a:lnTo>
                  <a:lnTo>
                    <a:pt x="45" y="10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45" y="47"/>
                  </a:lnTo>
                  <a:lnTo>
                    <a:pt x="74" y="0"/>
                  </a:lnTo>
                  <a:lnTo>
                    <a:pt x="8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56" name="Freeform 413"/>
            <p:cNvSpPr>
              <a:spLocks/>
            </p:cNvSpPr>
            <p:nvPr/>
          </p:nvSpPr>
          <p:spPr bwMode="auto">
            <a:xfrm>
              <a:off x="6592" y="964"/>
              <a:ext cx="31" cy="47"/>
            </a:xfrm>
            <a:custGeom>
              <a:avLst/>
              <a:gdLst>
                <a:gd name="T0" fmla="*/ 1 w 75"/>
                <a:gd name="T1" fmla="*/ 0 h 123"/>
                <a:gd name="T2" fmla="*/ 2 w 75"/>
                <a:gd name="T3" fmla="*/ 2 h 123"/>
                <a:gd name="T4" fmla="*/ 2 w 75"/>
                <a:gd name="T5" fmla="*/ 3 h 123"/>
                <a:gd name="T6" fmla="*/ 0 w 75"/>
                <a:gd name="T7" fmla="*/ 2 h 123"/>
                <a:gd name="T8" fmla="*/ 0 w 75"/>
                <a:gd name="T9" fmla="*/ 1 h 123"/>
                <a:gd name="T10" fmla="*/ 1 w 75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123">
                  <a:moveTo>
                    <a:pt x="30" y="0"/>
                  </a:moveTo>
                  <a:lnTo>
                    <a:pt x="74" y="76"/>
                  </a:lnTo>
                  <a:lnTo>
                    <a:pt x="59" y="122"/>
                  </a:lnTo>
                  <a:lnTo>
                    <a:pt x="0" y="107"/>
                  </a:lnTo>
                  <a:lnTo>
                    <a:pt x="15" y="46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57" name="Freeform 414"/>
            <p:cNvSpPr>
              <a:spLocks/>
            </p:cNvSpPr>
            <p:nvPr/>
          </p:nvSpPr>
          <p:spPr bwMode="auto">
            <a:xfrm>
              <a:off x="6508" y="1027"/>
              <a:ext cx="40" cy="30"/>
            </a:xfrm>
            <a:custGeom>
              <a:avLst/>
              <a:gdLst>
                <a:gd name="T0" fmla="*/ 0 w 90"/>
                <a:gd name="T1" fmla="*/ 1 h 78"/>
                <a:gd name="T2" fmla="*/ 0 w 90"/>
                <a:gd name="T3" fmla="*/ 0 h 78"/>
                <a:gd name="T4" fmla="*/ 4 w 90"/>
                <a:gd name="T5" fmla="*/ 0 h 78"/>
                <a:gd name="T6" fmla="*/ 3 w 90"/>
                <a:gd name="T7" fmla="*/ 1 h 78"/>
                <a:gd name="T8" fmla="*/ 1 w 90"/>
                <a:gd name="T9" fmla="*/ 1 h 78"/>
                <a:gd name="T10" fmla="*/ 0 w 90"/>
                <a:gd name="T11" fmla="*/ 2 h 78"/>
                <a:gd name="T12" fmla="*/ 0 w 9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78">
                  <a:moveTo>
                    <a:pt x="0" y="46"/>
                  </a:moveTo>
                  <a:lnTo>
                    <a:pt x="15" y="0"/>
                  </a:lnTo>
                  <a:lnTo>
                    <a:pt x="89" y="0"/>
                  </a:lnTo>
                  <a:lnTo>
                    <a:pt x="74" y="46"/>
                  </a:lnTo>
                  <a:lnTo>
                    <a:pt x="30" y="46"/>
                  </a:lnTo>
                  <a:lnTo>
                    <a:pt x="15" y="77"/>
                  </a:lnTo>
                  <a:lnTo>
                    <a:pt x="0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58" name="Freeform 415"/>
            <p:cNvSpPr>
              <a:spLocks/>
            </p:cNvSpPr>
            <p:nvPr/>
          </p:nvSpPr>
          <p:spPr bwMode="auto">
            <a:xfrm>
              <a:off x="6392" y="964"/>
              <a:ext cx="41" cy="24"/>
            </a:xfrm>
            <a:custGeom>
              <a:avLst/>
              <a:gdLst>
                <a:gd name="T0" fmla="*/ 0 w 91"/>
                <a:gd name="T1" fmla="*/ 1 h 62"/>
                <a:gd name="T2" fmla="*/ 0 w 91"/>
                <a:gd name="T3" fmla="*/ 1 h 62"/>
                <a:gd name="T4" fmla="*/ 4 w 91"/>
                <a:gd name="T5" fmla="*/ 1 h 62"/>
                <a:gd name="T6" fmla="*/ 4 w 91"/>
                <a:gd name="T7" fmla="*/ 0 h 62"/>
                <a:gd name="T8" fmla="*/ 1 w 91"/>
                <a:gd name="T9" fmla="*/ 0 h 62"/>
                <a:gd name="T10" fmla="*/ 0 w 91"/>
                <a:gd name="T11" fmla="*/ 1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62">
                  <a:moveTo>
                    <a:pt x="0" y="31"/>
                  </a:moveTo>
                  <a:lnTo>
                    <a:pt x="15" y="61"/>
                  </a:lnTo>
                  <a:lnTo>
                    <a:pt x="90" y="31"/>
                  </a:lnTo>
                  <a:lnTo>
                    <a:pt x="90" y="0"/>
                  </a:lnTo>
                  <a:lnTo>
                    <a:pt x="3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59" name="Freeform 416"/>
            <p:cNvSpPr>
              <a:spLocks/>
            </p:cNvSpPr>
            <p:nvPr/>
          </p:nvSpPr>
          <p:spPr bwMode="auto">
            <a:xfrm>
              <a:off x="6496" y="987"/>
              <a:ext cx="38" cy="30"/>
            </a:xfrm>
            <a:custGeom>
              <a:avLst/>
              <a:gdLst>
                <a:gd name="T0" fmla="*/ 0 w 91"/>
                <a:gd name="T1" fmla="*/ 0 h 78"/>
                <a:gd name="T2" fmla="*/ 0 w 91"/>
                <a:gd name="T3" fmla="*/ 1 h 78"/>
                <a:gd name="T4" fmla="*/ 1 w 91"/>
                <a:gd name="T5" fmla="*/ 2 h 78"/>
                <a:gd name="T6" fmla="*/ 3 w 91"/>
                <a:gd name="T7" fmla="*/ 1 h 78"/>
                <a:gd name="T8" fmla="*/ 2 w 91"/>
                <a:gd name="T9" fmla="*/ 0 h 78"/>
                <a:gd name="T10" fmla="*/ 1 w 91"/>
                <a:gd name="T11" fmla="*/ 1 h 78"/>
                <a:gd name="T12" fmla="*/ 0 w 91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" h="78">
                  <a:moveTo>
                    <a:pt x="0" y="0"/>
                  </a:moveTo>
                  <a:lnTo>
                    <a:pt x="0" y="46"/>
                  </a:lnTo>
                  <a:lnTo>
                    <a:pt x="45" y="77"/>
                  </a:lnTo>
                  <a:lnTo>
                    <a:pt x="90" y="31"/>
                  </a:lnTo>
                  <a:lnTo>
                    <a:pt x="75" y="0"/>
                  </a:lnTo>
                  <a:lnTo>
                    <a:pt x="45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60" name="Freeform 417"/>
            <p:cNvSpPr>
              <a:spLocks/>
            </p:cNvSpPr>
            <p:nvPr/>
          </p:nvSpPr>
          <p:spPr bwMode="auto">
            <a:xfrm>
              <a:off x="6496" y="1139"/>
              <a:ext cx="38" cy="29"/>
            </a:xfrm>
            <a:custGeom>
              <a:avLst/>
              <a:gdLst>
                <a:gd name="T0" fmla="*/ 1 w 91"/>
                <a:gd name="T1" fmla="*/ 0 h 78"/>
                <a:gd name="T2" fmla="*/ 2 w 91"/>
                <a:gd name="T3" fmla="*/ 0 h 78"/>
                <a:gd name="T4" fmla="*/ 2 w 91"/>
                <a:gd name="T5" fmla="*/ 1 h 78"/>
                <a:gd name="T6" fmla="*/ 2 w 91"/>
                <a:gd name="T7" fmla="*/ 1 h 78"/>
                <a:gd name="T8" fmla="*/ 3 w 91"/>
                <a:gd name="T9" fmla="*/ 1 h 78"/>
                <a:gd name="T10" fmla="*/ 2 w 91"/>
                <a:gd name="T11" fmla="*/ 1 h 78"/>
                <a:gd name="T12" fmla="*/ 2 w 91"/>
                <a:gd name="T13" fmla="*/ 1 h 78"/>
                <a:gd name="T14" fmla="*/ 2 w 91"/>
                <a:gd name="T15" fmla="*/ 1 h 78"/>
                <a:gd name="T16" fmla="*/ 1 w 91"/>
                <a:gd name="T17" fmla="*/ 1 h 78"/>
                <a:gd name="T18" fmla="*/ 1 w 91"/>
                <a:gd name="T19" fmla="*/ 1 h 78"/>
                <a:gd name="T20" fmla="*/ 0 w 91"/>
                <a:gd name="T21" fmla="*/ 1 h 78"/>
                <a:gd name="T22" fmla="*/ 0 w 91"/>
                <a:gd name="T23" fmla="*/ 1 h 78"/>
                <a:gd name="T24" fmla="*/ 1 w 91"/>
                <a:gd name="T25" fmla="*/ 1 h 78"/>
                <a:gd name="T26" fmla="*/ 1 w 91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78">
                  <a:moveTo>
                    <a:pt x="45" y="0"/>
                  </a:moveTo>
                  <a:lnTo>
                    <a:pt x="60" y="0"/>
                  </a:lnTo>
                  <a:lnTo>
                    <a:pt x="75" y="46"/>
                  </a:lnTo>
                  <a:lnTo>
                    <a:pt x="75" y="62"/>
                  </a:lnTo>
                  <a:lnTo>
                    <a:pt x="90" y="62"/>
                  </a:lnTo>
                  <a:lnTo>
                    <a:pt x="75" y="77"/>
                  </a:lnTo>
                  <a:lnTo>
                    <a:pt x="60" y="77"/>
                  </a:lnTo>
                  <a:lnTo>
                    <a:pt x="75" y="46"/>
                  </a:lnTo>
                  <a:lnTo>
                    <a:pt x="45" y="46"/>
                  </a:lnTo>
                  <a:lnTo>
                    <a:pt x="30" y="62"/>
                  </a:lnTo>
                  <a:lnTo>
                    <a:pt x="15" y="62"/>
                  </a:lnTo>
                  <a:lnTo>
                    <a:pt x="0" y="46"/>
                  </a:lnTo>
                  <a:lnTo>
                    <a:pt x="30" y="46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61" name="Freeform 418"/>
            <p:cNvSpPr>
              <a:spLocks/>
            </p:cNvSpPr>
            <p:nvPr/>
          </p:nvSpPr>
          <p:spPr bwMode="auto">
            <a:xfrm>
              <a:off x="6470" y="1023"/>
              <a:ext cx="20" cy="34"/>
            </a:xfrm>
            <a:custGeom>
              <a:avLst/>
              <a:gdLst>
                <a:gd name="T0" fmla="*/ 0 w 46"/>
                <a:gd name="T1" fmla="*/ 0 h 93"/>
                <a:gd name="T2" fmla="*/ 2 w 46"/>
                <a:gd name="T3" fmla="*/ 0 h 93"/>
                <a:gd name="T4" fmla="*/ 2 w 46"/>
                <a:gd name="T5" fmla="*/ 1 h 93"/>
                <a:gd name="T6" fmla="*/ 0 w 46"/>
                <a:gd name="T7" fmla="*/ 1 h 93"/>
                <a:gd name="T8" fmla="*/ 0 w 46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93">
                  <a:moveTo>
                    <a:pt x="0" y="31"/>
                  </a:moveTo>
                  <a:lnTo>
                    <a:pt x="45" y="0"/>
                  </a:lnTo>
                  <a:lnTo>
                    <a:pt x="45" y="61"/>
                  </a:lnTo>
                  <a:lnTo>
                    <a:pt x="0" y="9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62" name="Freeform 419"/>
            <p:cNvSpPr>
              <a:spLocks/>
            </p:cNvSpPr>
            <p:nvPr/>
          </p:nvSpPr>
          <p:spPr bwMode="auto">
            <a:xfrm>
              <a:off x="6451" y="953"/>
              <a:ext cx="19" cy="11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1 w 46"/>
                <a:gd name="T5" fmla="*/ 0 h 32"/>
                <a:gd name="T6" fmla="*/ 1 w 46"/>
                <a:gd name="T7" fmla="*/ 0 h 32"/>
                <a:gd name="T8" fmla="*/ 1 w 46"/>
                <a:gd name="T9" fmla="*/ 0 h 32"/>
                <a:gd name="T10" fmla="*/ 0 w 46"/>
                <a:gd name="T11" fmla="*/ 0 h 32"/>
                <a:gd name="T12" fmla="*/ 0 w 4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2">
                  <a:moveTo>
                    <a:pt x="0" y="16"/>
                  </a:moveTo>
                  <a:lnTo>
                    <a:pt x="0" y="31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30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63" name="Freeform 420"/>
            <p:cNvSpPr>
              <a:spLocks/>
            </p:cNvSpPr>
            <p:nvPr/>
          </p:nvSpPr>
          <p:spPr bwMode="auto">
            <a:xfrm>
              <a:off x="6156" y="1254"/>
              <a:ext cx="20" cy="24"/>
            </a:xfrm>
            <a:custGeom>
              <a:avLst/>
              <a:gdLst>
                <a:gd name="T0" fmla="*/ 0 w 45"/>
                <a:gd name="T1" fmla="*/ 0 h 62"/>
                <a:gd name="T2" fmla="*/ 1 w 45"/>
                <a:gd name="T3" fmla="*/ 1 h 62"/>
                <a:gd name="T4" fmla="*/ 2 w 45"/>
                <a:gd name="T5" fmla="*/ 1 h 62"/>
                <a:gd name="T6" fmla="*/ 1 w 45"/>
                <a:gd name="T7" fmla="*/ 1 h 62"/>
                <a:gd name="T8" fmla="*/ 0 w 45"/>
                <a:gd name="T9" fmla="*/ 0 h 62"/>
                <a:gd name="T10" fmla="*/ 0 w 45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62">
                  <a:moveTo>
                    <a:pt x="0" y="0"/>
                  </a:moveTo>
                  <a:lnTo>
                    <a:pt x="29" y="31"/>
                  </a:lnTo>
                  <a:lnTo>
                    <a:pt x="44" y="61"/>
                  </a:lnTo>
                  <a:lnTo>
                    <a:pt x="29" y="61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64" name="Freeform 421"/>
            <p:cNvSpPr>
              <a:spLocks/>
            </p:cNvSpPr>
            <p:nvPr/>
          </p:nvSpPr>
          <p:spPr bwMode="auto">
            <a:xfrm>
              <a:off x="6496" y="953"/>
              <a:ext cx="13" cy="23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1 h 62"/>
                <a:gd name="T4" fmla="*/ 1 w 32"/>
                <a:gd name="T5" fmla="*/ 0 h 62"/>
                <a:gd name="T6" fmla="*/ 1 w 32"/>
                <a:gd name="T7" fmla="*/ 0 h 62"/>
                <a:gd name="T8" fmla="*/ 0 w 3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2">
                  <a:moveTo>
                    <a:pt x="0" y="15"/>
                  </a:moveTo>
                  <a:lnTo>
                    <a:pt x="16" y="6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65" name="Freeform 422"/>
            <p:cNvSpPr>
              <a:spLocks/>
            </p:cNvSpPr>
            <p:nvPr/>
          </p:nvSpPr>
          <p:spPr bwMode="auto">
            <a:xfrm>
              <a:off x="6508" y="1174"/>
              <a:ext cx="13" cy="12"/>
            </a:xfrm>
            <a:custGeom>
              <a:avLst/>
              <a:gdLst>
                <a:gd name="T0" fmla="*/ 1 w 30"/>
                <a:gd name="T1" fmla="*/ 0 h 32"/>
                <a:gd name="T2" fmla="*/ 0 w 30"/>
                <a:gd name="T3" fmla="*/ 1 h 32"/>
                <a:gd name="T4" fmla="*/ 0 w 30"/>
                <a:gd name="T5" fmla="*/ 0 h 32"/>
                <a:gd name="T6" fmla="*/ 0 w 30"/>
                <a:gd name="T7" fmla="*/ 0 h 32"/>
                <a:gd name="T8" fmla="*/ 1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2">
                  <a:moveTo>
                    <a:pt x="29" y="0"/>
                  </a:moveTo>
                  <a:lnTo>
                    <a:pt x="0" y="31"/>
                  </a:lnTo>
                  <a:lnTo>
                    <a:pt x="0" y="16"/>
                  </a:lnTo>
                  <a:lnTo>
                    <a:pt x="15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66" name="Freeform 423"/>
            <p:cNvSpPr>
              <a:spLocks/>
            </p:cNvSpPr>
            <p:nvPr/>
          </p:nvSpPr>
          <p:spPr bwMode="auto">
            <a:xfrm>
              <a:off x="6605" y="1347"/>
              <a:ext cx="7" cy="1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1 h 32"/>
                <a:gd name="T6" fmla="*/ 0 w 17"/>
                <a:gd name="T7" fmla="*/ 1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6" y="16"/>
                  </a:lnTo>
                  <a:lnTo>
                    <a:pt x="16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67" name="Freeform 424"/>
            <p:cNvSpPr>
              <a:spLocks/>
            </p:cNvSpPr>
            <p:nvPr/>
          </p:nvSpPr>
          <p:spPr bwMode="auto">
            <a:xfrm>
              <a:off x="6605" y="1127"/>
              <a:ext cx="13" cy="17"/>
            </a:xfrm>
            <a:custGeom>
              <a:avLst/>
              <a:gdLst>
                <a:gd name="T0" fmla="*/ 0 w 31"/>
                <a:gd name="T1" fmla="*/ 0 h 47"/>
                <a:gd name="T2" fmla="*/ 0 w 31"/>
                <a:gd name="T3" fmla="*/ 0 h 47"/>
                <a:gd name="T4" fmla="*/ 0 w 31"/>
                <a:gd name="T5" fmla="*/ 1 h 47"/>
                <a:gd name="T6" fmla="*/ 1 w 31"/>
                <a:gd name="T7" fmla="*/ 0 h 47"/>
                <a:gd name="T8" fmla="*/ 0 w 31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7">
                  <a:moveTo>
                    <a:pt x="15" y="0"/>
                  </a:moveTo>
                  <a:lnTo>
                    <a:pt x="0" y="31"/>
                  </a:lnTo>
                  <a:lnTo>
                    <a:pt x="0" y="46"/>
                  </a:lnTo>
                  <a:lnTo>
                    <a:pt x="30" y="31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68" name="Freeform 425"/>
            <p:cNvSpPr>
              <a:spLocks/>
            </p:cNvSpPr>
            <p:nvPr/>
          </p:nvSpPr>
          <p:spPr bwMode="auto">
            <a:xfrm>
              <a:off x="6592" y="1684"/>
              <a:ext cx="31" cy="30"/>
            </a:xfrm>
            <a:custGeom>
              <a:avLst/>
              <a:gdLst>
                <a:gd name="T0" fmla="*/ 0 w 75"/>
                <a:gd name="T1" fmla="*/ 0 h 78"/>
                <a:gd name="T2" fmla="*/ 0 w 75"/>
                <a:gd name="T3" fmla="*/ 0 h 78"/>
                <a:gd name="T4" fmla="*/ 0 w 75"/>
                <a:gd name="T5" fmla="*/ 1 h 78"/>
                <a:gd name="T6" fmla="*/ 0 w 75"/>
                <a:gd name="T7" fmla="*/ 1 h 78"/>
                <a:gd name="T8" fmla="*/ 1 w 75"/>
                <a:gd name="T9" fmla="*/ 2 h 78"/>
                <a:gd name="T10" fmla="*/ 1 w 75"/>
                <a:gd name="T11" fmla="*/ 1 h 78"/>
                <a:gd name="T12" fmla="*/ 2 w 75"/>
                <a:gd name="T13" fmla="*/ 2 h 78"/>
                <a:gd name="T14" fmla="*/ 2 w 75"/>
                <a:gd name="T15" fmla="*/ 1 h 78"/>
                <a:gd name="T16" fmla="*/ 2 w 75"/>
                <a:gd name="T17" fmla="*/ 1 h 78"/>
                <a:gd name="T18" fmla="*/ 2 w 75"/>
                <a:gd name="T19" fmla="*/ 0 h 78"/>
                <a:gd name="T20" fmla="*/ 0 w 75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78">
                  <a:moveTo>
                    <a:pt x="15" y="0"/>
                  </a:moveTo>
                  <a:lnTo>
                    <a:pt x="15" y="15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30" y="77"/>
                  </a:lnTo>
                  <a:lnTo>
                    <a:pt x="30" y="62"/>
                  </a:lnTo>
                  <a:lnTo>
                    <a:pt x="74" y="77"/>
                  </a:lnTo>
                  <a:lnTo>
                    <a:pt x="74" y="46"/>
                  </a:lnTo>
                  <a:lnTo>
                    <a:pt x="59" y="31"/>
                  </a:lnTo>
                  <a:lnTo>
                    <a:pt x="74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69" name="Freeform 426"/>
            <p:cNvSpPr>
              <a:spLocks/>
            </p:cNvSpPr>
            <p:nvPr/>
          </p:nvSpPr>
          <p:spPr bwMode="auto">
            <a:xfrm>
              <a:off x="6425" y="1633"/>
              <a:ext cx="96" cy="128"/>
            </a:xfrm>
            <a:custGeom>
              <a:avLst/>
              <a:gdLst>
                <a:gd name="T0" fmla="*/ 0 w 224"/>
                <a:gd name="T1" fmla="*/ 4 h 339"/>
                <a:gd name="T2" fmla="*/ 0 w 224"/>
                <a:gd name="T3" fmla="*/ 5 h 339"/>
                <a:gd name="T4" fmla="*/ 2 w 224"/>
                <a:gd name="T5" fmla="*/ 5 h 339"/>
                <a:gd name="T6" fmla="*/ 3 w 224"/>
                <a:gd name="T7" fmla="*/ 5 h 339"/>
                <a:gd name="T8" fmla="*/ 3 w 224"/>
                <a:gd name="T9" fmla="*/ 5 h 339"/>
                <a:gd name="T10" fmla="*/ 3 w 224"/>
                <a:gd name="T11" fmla="*/ 6 h 339"/>
                <a:gd name="T12" fmla="*/ 4 w 224"/>
                <a:gd name="T13" fmla="*/ 6 h 339"/>
                <a:gd name="T14" fmla="*/ 4 w 224"/>
                <a:gd name="T15" fmla="*/ 6 h 339"/>
                <a:gd name="T16" fmla="*/ 6 w 224"/>
                <a:gd name="T17" fmla="*/ 6 h 339"/>
                <a:gd name="T18" fmla="*/ 6 w 224"/>
                <a:gd name="T19" fmla="*/ 7 h 339"/>
                <a:gd name="T20" fmla="*/ 6 w 224"/>
                <a:gd name="T21" fmla="*/ 6 h 339"/>
                <a:gd name="T22" fmla="*/ 6 w 224"/>
                <a:gd name="T23" fmla="*/ 6 h 339"/>
                <a:gd name="T24" fmla="*/ 6 w 224"/>
                <a:gd name="T25" fmla="*/ 5 h 339"/>
                <a:gd name="T26" fmla="*/ 6 w 224"/>
                <a:gd name="T27" fmla="*/ 5 h 339"/>
                <a:gd name="T28" fmla="*/ 6 w 224"/>
                <a:gd name="T29" fmla="*/ 5 h 339"/>
                <a:gd name="T30" fmla="*/ 6 w 224"/>
                <a:gd name="T31" fmla="*/ 5 h 339"/>
                <a:gd name="T32" fmla="*/ 6 w 224"/>
                <a:gd name="T33" fmla="*/ 5 h 339"/>
                <a:gd name="T34" fmla="*/ 6 w 224"/>
                <a:gd name="T35" fmla="*/ 5 h 339"/>
                <a:gd name="T36" fmla="*/ 7 w 224"/>
                <a:gd name="T37" fmla="*/ 5 h 339"/>
                <a:gd name="T38" fmla="*/ 8 w 224"/>
                <a:gd name="T39" fmla="*/ 5 h 339"/>
                <a:gd name="T40" fmla="*/ 7 w 224"/>
                <a:gd name="T41" fmla="*/ 4 h 339"/>
                <a:gd name="T42" fmla="*/ 7 w 224"/>
                <a:gd name="T43" fmla="*/ 3 h 339"/>
                <a:gd name="T44" fmla="*/ 6 w 224"/>
                <a:gd name="T45" fmla="*/ 3 h 339"/>
                <a:gd name="T46" fmla="*/ 4 w 224"/>
                <a:gd name="T47" fmla="*/ 2 h 339"/>
                <a:gd name="T48" fmla="*/ 4 w 224"/>
                <a:gd name="T49" fmla="*/ 2 h 339"/>
                <a:gd name="T50" fmla="*/ 3 w 224"/>
                <a:gd name="T51" fmla="*/ 2 h 339"/>
                <a:gd name="T52" fmla="*/ 4 w 224"/>
                <a:gd name="T53" fmla="*/ 1 h 339"/>
                <a:gd name="T54" fmla="*/ 5 w 224"/>
                <a:gd name="T55" fmla="*/ 0 h 339"/>
                <a:gd name="T56" fmla="*/ 5 w 224"/>
                <a:gd name="T57" fmla="*/ 0 h 339"/>
                <a:gd name="T58" fmla="*/ 4 w 224"/>
                <a:gd name="T59" fmla="*/ 0 h 339"/>
                <a:gd name="T60" fmla="*/ 4 w 224"/>
                <a:gd name="T61" fmla="*/ 0 h 339"/>
                <a:gd name="T62" fmla="*/ 3 w 224"/>
                <a:gd name="T63" fmla="*/ 1 h 339"/>
                <a:gd name="T64" fmla="*/ 3 w 224"/>
                <a:gd name="T65" fmla="*/ 1 h 339"/>
                <a:gd name="T66" fmla="*/ 1 w 224"/>
                <a:gd name="T67" fmla="*/ 2 h 339"/>
                <a:gd name="T68" fmla="*/ 1 w 224"/>
                <a:gd name="T69" fmla="*/ 2 h 339"/>
                <a:gd name="T70" fmla="*/ 1 w 224"/>
                <a:gd name="T71" fmla="*/ 2 h 339"/>
                <a:gd name="T72" fmla="*/ 1 w 224"/>
                <a:gd name="T73" fmla="*/ 2 h 339"/>
                <a:gd name="T74" fmla="*/ 1 w 224"/>
                <a:gd name="T75" fmla="*/ 4 h 339"/>
                <a:gd name="T76" fmla="*/ 0 w 224"/>
                <a:gd name="T77" fmla="*/ 4 h 3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24" h="339">
                  <a:moveTo>
                    <a:pt x="15" y="200"/>
                  </a:moveTo>
                  <a:lnTo>
                    <a:pt x="0" y="230"/>
                  </a:lnTo>
                  <a:lnTo>
                    <a:pt x="59" y="246"/>
                  </a:lnTo>
                  <a:lnTo>
                    <a:pt x="74" y="261"/>
                  </a:lnTo>
                  <a:lnTo>
                    <a:pt x="89" y="261"/>
                  </a:lnTo>
                  <a:lnTo>
                    <a:pt x="104" y="292"/>
                  </a:lnTo>
                  <a:lnTo>
                    <a:pt x="119" y="292"/>
                  </a:lnTo>
                  <a:lnTo>
                    <a:pt x="134" y="292"/>
                  </a:lnTo>
                  <a:lnTo>
                    <a:pt x="164" y="307"/>
                  </a:lnTo>
                  <a:lnTo>
                    <a:pt x="178" y="338"/>
                  </a:lnTo>
                  <a:lnTo>
                    <a:pt x="178" y="292"/>
                  </a:lnTo>
                  <a:lnTo>
                    <a:pt x="178" y="277"/>
                  </a:lnTo>
                  <a:lnTo>
                    <a:pt x="178" y="261"/>
                  </a:lnTo>
                  <a:lnTo>
                    <a:pt x="193" y="246"/>
                  </a:lnTo>
                  <a:lnTo>
                    <a:pt x="164" y="246"/>
                  </a:lnTo>
                  <a:lnTo>
                    <a:pt x="164" y="230"/>
                  </a:lnTo>
                  <a:lnTo>
                    <a:pt x="193" y="230"/>
                  </a:lnTo>
                  <a:lnTo>
                    <a:pt x="193" y="215"/>
                  </a:lnTo>
                  <a:lnTo>
                    <a:pt x="208" y="215"/>
                  </a:lnTo>
                  <a:lnTo>
                    <a:pt x="223" y="230"/>
                  </a:lnTo>
                  <a:lnTo>
                    <a:pt x="208" y="184"/>
                  </a:lnTo>
                  <a:lnTo>
                    <a:pt x="208" y="138"/>
                  </a:lnTo>
                  <a:lnTo>
                    <a:pt x="178" y="138"/>
                  </a:lnTo>
                  <a:lnTo>
                    <a:pt x="119" y="108"/>
                  </a:lnTo>
                  <a:lnTo>
                    <a:pt x="119" y="77"/>
                  </a:lnTo>
                  <a:lnTo>
                    <a:pt x="104" y="77"/>
                  </a:lnTo>
                  <a:lnTo>
                    <a:pt x="119" y="31"/>
                  </a:lnTo>
                  <a:lnTo>
                    <a:pt x="149" y="15"/>
                  </a:lnTo>
                  <a:lnTo>
                    <a:pt x="149" y="0"/>
                  </a:lnTo>
                  <a:lnTo>
                    <a:pt x="134" y="0"/>
                  </a:lnTo>
                  <a:lnTo>
                    <a:pt x="119" y="15"/>
                  </a:lnTo>
                  <a:lnTo>
                    <a:pt x="74" y="31"/>
                  </a:lnTo>
                  <a:lnTo>
                    <a:pt x="74" y="61"/>
                  </a:lnTo>
                  <a:lnTo>
                    <a:pt x="45" y="77"/>
                  </a:lnTo>
                  <a:lnTo>
                    <a:pt x="30" y="92"/>
                  </a:lnTo>
                  <a:lnTo>
                    <a:pt x="30" y="108"/>
                  </a:lnTo>
                  <a:lnTo>
                    <a:pt x="30" y="123"/>
                  </a:lnTo>
                  <a:lnTo>
                    <a:pt x="30" y="184"/>
                  </a:lnTo>
                  <a:lnTo>
                    <a:pt x="15" y="20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70" name="Freeform 427"/>
            <p:cNvSpPr>
              <a:spLocks/>
            </p:cNvSpPr>
            <p:nvPr/>
          </p:nvSpPr>
          <p:spPr bwMode="auto">
            <a:xfrm>
              <a:off x="6470" y="1633"/>
              <a:ext cx="109" cy="87"/>
            </a:xfrm>
            <a:custGeom>
              <a:avLst/>
              <a:gdLst>
                <a:gd name="T0" fmla="*/ 7 w 255"/>
                <a:gd name="T1" fmla="*/ 1 h 231"/>
                <a:gd name="T2" fmla="*/ 6 w 255"/>
                <a:gd name="T3" fmla="*/ 1 h 231"/>
                <a:gd name="T4" fmla="*/ 6 w 255"/>
                <a:gd name="T5" fmla="*/ 1 h 231"/>
                <a:gd name="T6" fmla="*/ 4 w 255"/>
                <a:gd name="T7" fmla="*/ 1 h 231"/>
                <a:gd name="T8" fmla="*/ 3 w 255"/>
                <a:gd name="T9" fmla="*/ 1 h 231"/>
                <a:gd name="T10" fmla="*/ 3 w 255"/>
                <a:gd name="T11" fmla="*/ 0 h 231"/>
                <a:gd name="T12" fmla="*/ 3 w 255"/>
                <a:gd name="T13" fmla="*/ 0 h 231"/>
                <a:gd name="T14" fmla="*/ 3 w 255"/>
                <a:gd name="T15" fmla="*/ 0 h 231"/>
                <a:gd name="T16" fmla="*/ 1 w 255"/>
                <a:gd name="T17" fmla="*/ 1 h 231"/>
                <a:gd name="T18" fmla="*/ 1 w 255"/>
                <a:gd name="T19" fmla="*/ 1 h 231"/>
                <a:gd name="T20" fmla="*/ 1 w 255"/>
                <a:gd name="T21" fmla="*/ 2 h 231"/>
                <a:gd name="T22" fmla="*/ 1 w 255"/>
                <a:gd name="T23" fmla="*/ 1 h 231"/>
                <a:gd name="T24" fmla="*/ 1 w 255"/>
                <a:gd name="T25" fmla="*/ 1 h 231"/>
                <a:gd name="T26" fmla="*/ 1 w 255"/>
                <a:gd name="T27" fmla="*/ 1 h 231"/>
                <a:gd name="T28" fmla="*/ 1 w 255"/>
                <a:gd name="T29" fmla="*/ 0 h 231"/>
                <a:gd name="T30" fmla="*/ 0 w 255"/>
                <a:gd name="T31" fmla="*/ 1 h 231"/>
                <a:gd name="T32" fmla="*/ 0 w 255"/>
                <a:gd name="T33" fmla="*/ 2 h 231"/>
                <a:gd name="T34" fmla="*/ 0 w 255"/>
                <a:gd name="T35" fmla="*/ 2 h 231"/>
                <a:gd name="T36" fmla="*/ 0 w 255"/>
                <a:gd name="T37" fmla="*/ 2 h 231"/>
                <a:gd name="T38" fmla="*/ 3 w 255"/>
                <a:gd name="T39" fmla="*/ 3 h 231"/>
                <a:gd name="T40" fmla="*/ 3 w 255"/>
                <a:gd name="T41" fmla="*/ 3 h 231"/>
                <a:gd name="T42" fmla="*/ 3 w 255"/>
                <a:gd name="T43" fmla="*/ 4 h 231"/>
                <a:gd name="T44" fmla="*/ 4 w 255"/>
                <a:gd name="T45" fmla="*/ 5 h 231"/>
                <a:gd name="T46" fmla="*/ 4 w 255"/>
                <a:gd name="T47" fmla="*/ 5 h 231"/>
                <a:gd name="T48" fmla="*/ 6 w 255"/>
                <a:gd name="T49" fmla="*/ 5 h 231"/>
                <a:gd name="T50" fmla="*/ 6 w 255"/>
                <a:gd name="T51" fmla="*/ 4 h 231"/>
                <a:gd name="T52" fmla="*/ 5 w 255"/>
                <a:gd name="T53" fmla="*/ 4 h 231"/>
                <a:gd name="T54" fmla="*/ 6 w 255"/>
                <a:gd name="T55" fmla="*/ 3 h 231"/>
                <a:gd name="T56" fmla="*/ 6 w 255"/>
                <a:gd name="T57" fmla="*/ 4 h 231"/>
                <a:gd name="T58" fmla="*/ 8 w 255"/>
                <a:gd name="T59" fmla="*/ 3 h 231"/>
                <a:gd name="T60" fmla="*/ 8 w 255"/>
                <a:gd name="T61" fmla="*/ 3 h 231"/>
                <a:gd name="T62" fmla="*/ 8 w 255"/>
                <a:gd name="T63" fmla="*/ 3 h 231"/>
                <a:gd name="T64" fmla="*/ 8 w 255"/>
                <a:gd name="T65" fmla="*/ 2 h 231"/>
                <a:gd name="T66" fmla="*/ 8 w 255"/>
                <a:gd name="T67" fmla="*/ 2 h 231"/>
                <a:gd name="T68" fmla="*/ 9 w 255"/>
                <a:gd name="T69" fmla="*/ 2 h 231"/>
                <a:gd name="T70" fmla="*/ 7 w 255"/>
                <a:gd name="T71" fmla="*/ 1 h 231"/>
                <a:gd name="T72" fmla="*/ 6 w 255"/>
                <a:gd name="T73" fmla="*/ 1 h 231"/>
                <a:gd name="T74" fmla="*/ 7 w 255"/>
                <a:gd name="T75" fmla="*/ 1 h 2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5" h="231">
                  <a:moveTo>
                    <a:pt x="209" y="31"/>
                  </a:moveTo>
                  <a:lnTo>
                    <a:pt x="179" y="46"/>
                  </a:lnTo>
                  <a:lnTo>
                    <a:pt x="164" y="46"/>
                  </a:lnTo>
                  <a:lnTo>
                    <a:pt x="134" y="31"/>
                  </a:lnTo>
                  <a:lnTo>
                    <a:pt x="105" y="31"/>
                  </a:lnTo>
                  <a:lnTo>
                    <a:pt x="90" y="15"/>
                  </a:lnTo>
                  <a:lnTo>
                    <a:pt x="75" y="0"/>
                  </a:lnTo>
                  <a:lnTo>
                    <a:pt x="75" y="15"/>
                  </a:lnTo>
                  <a:lnTo>
                    <a:pt x="45" y="31"/>
                  </a:lnTo>
                  <a:lnTo>
                    <a:pt x="45" y="61"/>
                  </a:lnTo>
                  <a:lnTo>
                    <a:pt x="45" y="77"/>
                  </a:lnTo>
                  <a:lnTo>
                    <a:pt x="45" y="61"/>
                  </a:lnTo>
                  <a:lnTo>
                    <a:pt x="30" y="61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15" y="31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15" y="107"/>
                  </a:lnTo>
                  <a:lnTo>
                    <a:pt x="75" y="138"/>
                  </a:lnTo>
                  <a:lnTo>
                    <a:pt x="105" y="138"/>
                  </a:lnTo>
                  <a:lnTo>
                    <a:pt x="105" y="184"/>
                  </a:lnTo>
                  <a:lnTo>
                    <a:pt x="120" y="230"/>
                  </a:lnTo>
                  <a:lnTo>
                    <a:pt x="134" y="230"/>
                  </a:lnTo>
                  <a:lnTo>
                    <a:pt x="164" y="230"/>
                  </a:lnTo>
                  <a:lnTo>
                    <a:pt x="179" y="199"/>
                  </a:lnTo>
                  <a:lnTo>
                    <a:pt x="149" y="184"/>
                  </a:lnTo>
                  <a:lnTo>
                    <a:pt x="164" y="169"/>
                  </a:lnTo>
                  <a:lnTo>
                    <a:pt x="194" y="184"/>
                  </a:lnTo>
                  <a:lnTo>
                    <a:pt x="224" y="169"/>
                  </a:lnTo>
                  <a:lnTo>
                    <a:pt x="239" y="153"/>
                  </a:lnTo>
                  <a:lnTo>
                    <a:pt x="224" y="138"/>
                  </a:lnTo>
                  <a:lnTo>
                    <a:pt x="239" y="107"/>
                  </a:lnTo>
                  <a:lnTo>
                    <a:pt x="224" y="107"/>
                  </a:lnTo>
                  <a:lnTo>
                    <a:pt x="254" y="92"/>
                  </a:lnTo>
                  <a:lnTo>
                    <a:pt x="209" y="61"/>
                  </a:lnTo>
                  <a:lnTo>
                    <a:pt x="194" y="46"/>
                  </a:lnTo>
                  <a:lnTo>
                    <a:pt x="209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71" name="Freeform 428"/>
            <p:cNvSpPr>
              <a:spLocks/>
            </p:cNvSpPr>
            <p:nvPr/>
          </p:nvSpPr>
          <p:spPr bwMode="auto">
            <a:xfrm>
              <a:off x="6566" y="1668"/>
              <a:ext cx="39" cy="52"/>
            </a:xfrm>
            <a:custGeom>
              <a:avLst/>
              <a:gdLst>
                <a:gd name="T0" fmla="*/ 1 w 91"/>
                <a:gd name="T1" fmla="*/ 0 h 139"/>
                <a:gd name="T2" fmla="*/ 1 w 91"/>
                <a:gd name="T3" fmla="*/ 0 h 139"/>
                <a:gd name="T4" fmla="*/ 1 w 91"/>
                <a:gd name="T5" fmla="*/ 0 h 139"/>
                <a:gd name="T6" fmla="*/ 0 w 91"/>
                <a:gd name="T7" fmla="*/ 0 h 139"/>
                <a:gd name="T8" fmla="*/ 0 w 91"/>
                <a:gd name="T9" fmla="*/ 0 h 139"/>
                <a:gd name="T10" fmla="*/ 0 w 91"/>
                <a:gd name="T11" fmla="*/ 1 h 139"/>
                <a:gd name="T12" fmla="*/ 0 w 91"/>
                <a:gd name="T13" fmla="*/ 1 h 139"/>
                <a:gd name="T14" fmla="*/ 1 w 91"/>
                <a:gd name="T15" fmla="*/ 2 h 139"/>
                <a:gd name="T16" fmla="*/ 1 w 91"/>
                <a:gd name="T17" fmla="*/ 2 h 139"/>
                <a:gd name="T18" fmla="*/ 1 w 91"/>
                <a:gd name="T19" fmla="*/ 3 h 139"/>
                <a:gd name="T20" fmla="*/ 3 w 91"/>
                <a:gd name="T21" fmla="*/ 2 h 139"/>
                <a:gd name="T22" fmla="*/ 3 w 91"/>
                <a:gd name="T23" fmla="*/ 2 h 139"/>
                <a:gd name="T24" fmla="*/ 2 w 91"/>
                <a:gd name="T25" fmla="*/ 2 h 139"/>
                <a:gd name="T26" fmla="*/ 2 w 91"/>
                <a:gd name="T27" fmla="*/ 1 h 139"/>
                <a:gd name="T28" fmla="*/ 3 w 91"/>
                <a:gd name="T29" fmla="*/ 1 h 139"/>
                <a:gd name="T30" fmla="*/ 3 w 91"/>
                <a:gd name="T31" fmla="*/ 1 h 139"/>
                <a:gd name="T32" fmla="*/ 2 w 91"/>
                <a:gd name="T33" fmla="*/ 0 h 139"/>
                <a:gd name="T34" fmla="*/ 1 w 91"/>
                <a:gd name="T35" fmla="*/ 0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" h="139">
                  <a:moveTo>
                    <a:pt x="45" y="15"/>
                  </a:moveTo>
                  <a:lnTo>
                    <a:pt x="45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15" y="61"/>
                  </a:lnTo>
                  <a:lnTo>
                    <a:pt x="30" y="107"/>
                  </a:lnTo>
                  <a:lnTo>
                    <a:pt x="30" y="123"/>
                  </a:lnTo>
                  <a:lnTo>
                    <a:pt x="45" y="138"/>
                  </a:lnTo>
                  <a:lnTo>
                    <a:pt x="75" y="123"/>
                  </a:lnTo>
                  <a:lnTo>
                    <a:pt x="90" y="123"/>
                  </a:lnTo>
                  <a:lnTo>
                    <a:pt x="60" y="107"/>
                  </a:lnTo>
                  <a:lnTo>
                    <a:pt x="60" y="77"/>
                  </a:lnTo>
                  <a:lnTo>
                    <a:pt x="75" y="61"/>
                  </a:lnTo>
                  <a:lnTo>
                    <a:pt x="75" y="46"/>
                  </a:lnTo>
                  <a:lnTo>
                    <a:pt x="60" y="31"/>
                  </a:lnTo>
                  <a:lnTo>
                    <a:pt x="4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72" name="Freeform 429"/>
            <p:cNvSpPr>
              <a:spLocks/>
            </p:cNvSpPr>
            <p:nvPr/>
          </p:nvSpPr>
          <p:spPr bwMode="auto">
            <a:xfrm>
              <a:off x="6392" y="1656"/>
              <a:ext cx="52" cy="18"/>
            </a:xfrm>
            <a:custGeom>
              <a:avLst/>
              <a:gdLst>
                <a:gd name="T0" fmla="*/ 2 w 120"/>
                <a:gd name="T1" fmla="*/ 0 h 47"/>
                <a:gd name="T2" fmla="*/ 3 w 120"/>
                <a:gd name="T3" fmla="*/ 1 h 47"/>
                <a:gd name="T4" fmla="*/ 4 w 120"/>
                <a:gd name="T5" fmla="*/ 1 h 47"/>
                <a:gd name="T6" fmla="*/ 4 w 120"/>
                <a:gd name="T7" fmla="*/ 1 h 47"/>
                <a:gd name="T8" fmla="*/ 4 w 120"/>
                <a:gd name="T9" fmla="*/ 0 h 47"/>
                <a:gd name="T10" fmla="*/ 3 w 120"/>
                <a:gd name="T11" fmla="*/ 0 h 47"/>
                <a:gd name="T12" fmla="*/ 3 w 120"/>
                <a:gd name="T13" fmla="*/ 0 h 47"/>
                <a:gd name="T14" fmla="*/ 2 w 120"/>
                <a:gd name="T15" fmla="*/ 0 h 47"/>
                <a:gd name="T16" fmla="*/ 1 w 120"/>
                <a:gd name="T17" fmla="*/ 0 h 47"/>
                <a:gd name="T18" fmla="*/ 0 w 120"/>
                <a:gd name="T19" fmla="*/ 0 h 47"/>
                <a:gd name="T20" fmla="*/ 0 w 120"/>
                <a:gd name="T21" fmla="*/ 1 h 47"/>
                <a:gd name="T22" fmla="*/ 1 w 120"/>
                <a:gd name="T23" fmla="*/ 1 h 47"/>
                <a:gd name="T24" fmla="*/ 2 w 120"/>
                <a:gd name="T25" fmla="*/ 1 h 47"/>
                <a:gd name="T26" fmla="*/ 2 w 120"/>
                <a:gd name="T27" fmla="*/ 1 h 47"/>
                <a:gd name="T28" fmla="*/ 2 w 120"/>
                <a:gd name="T29" fmla="*/ 1 h 47"/>
                <a:gd name="T30" fmla="*/ 2 w 120"/>
                <a:gd name="T31" fmla="*/ 0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0" h="47">
                  <a:moveTo>
                    <a:pt x="60" y="15"/>
                  </a:moveTo>
                  <a:lnTo>
                    <a:pt x="89" y="31"/>
                  </a:lnTo>
                  <a:lnTo>
                    <a:pt x="104" y="46"/>
                  </a:lnTo>
                  <a:lnTo>
                    <a:pt x="104" y="31"/>
                  </a:lnTo>
                  <a:lnTo>
                    <a:pt x="119" y="15"/>
                  </a:lnTo>
                  <a:lnTo>
                    <a:pt x="89" y="0"/>
                  </a:lnTo>
                  <a:lnTo>
                    <a:pt x="74" y="0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30" y="31"/>
                  </a:lnTo>
                  <a:lnTo>
                    <a:pt x="45" y="46"/>
                  </a:lnTo>
                  <a:lnTo>
                    <a:pt x="60" y="46"/>
                  </a:lnTo>
                  <a:lnTo>
                    <a:pt x="60" y="31"/>
                  </a:lnTo>
                  <a:lnTo>
                    <a:pt x="6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73" name="Line 430"/>
            <p:cNvSpPr>
              <a:spLocks noChangeShapeType="1"/>
            </p:cNvSpPr>
            <p:nvPr/>
          </p:nvSpPr>
          <p:spPr bwMode="auto">
            <a:xfrm>
              <a:off x="6566" y="1633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74" name="Line 431"/>
            <p:cNvSpPr>
              <a:spLocks noChangeShapeType="1"/>
            </p:cNvSpPr>
            <p:nvPr/>
          </p:nvSpPr>
          <p:spPr bwMode="auto">
            <a:xfrm>
              <a:off x="6553" y="1603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75" name="Line 432"/>
            <p:cNvSpPr>
              <a:spLocks noChangeShapeType="1"/>
            </p:cNvSpPr>
            <p:nvPr/>
          </p:nvSpPr>
          <p:spPr bwMode="auto">
            <a:xfrm>
              <a:off x="6553" y="1586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76" name="Freeform 433"/>
            <p:cNvSpPr>
              <a:spLocks/>
            </p:cNvSpPr>
            <p:nvPr/>
          </p:nvSpPr>
          <p:spPr bwMode="auto">
            <a:xfrm>
              <a:off x="6490" y="1580"/>
              <a:ext cx="25" cy="18"/>
            </a:xfrm>
            <a:custGeom>
              <a:avLst/>
              <a:gdLst>
                <a:gd name="T0" fmla="*/ 0 w 60"/>
                <a:gd name="T1" fmla="*/ 0 h 47"/>
                <a:gd name="T2" fmla="*/ 0 w 60"/>
                <a:gd name="T3" fmla="*/ 0 h 47"/>
                <a:gd name="T4" fmla="*/ 0 w 60"/>
                <a:gd name="T5" fmla="*/ 1 h 47"/>
                <a:gd name="T6" fmla="*/ 0 w 60"/>
                <a:gd name="T7" fmla="*/ 1 h 47"/>
                <a:gd name="T8" fmla="*/ 1 w 60"/>
                <a:gd name="T9" fmla="*/ 1 h 47"/>
                <a:gd name="T10" fmla="*/ 2 w 60"/>
                <a:gd name="T11" fmla="*/ 0 h 47"/>
                <a:gd name="T12" fmla="*/ 1 w 60"/>
                <a:gd name="T13" fmla="*/ 0 h 47"/>
                <a:gd name="T14" fmla="*/ 1 w 60"/>
                <a:gd name="T15" fmla="*/ 0 h 47"/>
                <a:gd name="T16" fmla="*/ 1 w 60"/>
                <a:gd name="T17" fmla="*/ 0 h 47"/>
                <a:gd name="T18" fmla="*/ 0 w 60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47">
                  <a:moveTo>
                    <a:pt x="0" y="0"/>
                  </a:moveTo>
                  <a:lnTo>
                    <a:pt x="0" y="15"/>
                  </a:lnTo>
                  <a:lnTo>
                    <a:pt x="0" y="46"/>
                  </a:lnTo>
                  <a:lnTo>
                    <a:pt x="15" y="31"/>
                  </a:lnTo>
                  <a:lnTo>
                    <a:pt x="44" y="31"/>
                  </a:lnTo>
                  <a:lnTo>
                    <a:pt x="59" y="15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77" name="Freeform 434"/>
            <p:cNvSpPr>
              <a:spLocks/>
            </p:cNvSpPr>
            <p:nvPr/>
          </p:nvSpPr>
          <p:spPr bwMode="auto">
            <a:xfrm>
              <a:off x="6566" y="1644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78" name="Freeform 435"/>
            <p:cNvSpPr>
              <a:spLocks/>
            </p:cNvSpPr>
            <p:nvPr/>
          </p:nvSpPr>
          <p:spPr bwMode="auto">
            <a:xfrm>
              <a:off x="6521" y="1586"/>
              <a:ext cx="8" cy="6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1 w 17"/>
                <a:gd name="T7" fmla="*/ 0 h 17"/>
                <a:gd name="T8" fmla="*/ 1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79" name="Freeform 436"/>
            <p:cNvSpPr>
              <a:spLocks/>
            </p:cNvSpPr>
            <p:nvPr/>
          </p:nvSpPr>
          <p:spPr bwMode="auto">
            <a:xfrm>
              <a:off x="6566" y="1615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80" name="Line 437"/>
            <p:cNvSpPr>
              <a:spLocks noChangeShapeType="1"/>
            </p:cNvSpPr>
            <p:nvPr/>
          </p:nvSpPr>
          <p:spPr bwMode="auto">
            <a:xfrm flipH="1">
              <a:off x="6560" y="1615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81" name="Line 438"/>
            <p:cNvSpPr>
              <a:spLocks noChangeShapeType="1"/>
            </p:cNvSpPr>
            <p:nvPr/>
          </p:nvSpPr>
          <p:spPr bwMode="auto">
            <a:xfrm>
              <a:off x="6560" y="1610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82" name="Freeform 439"/>
            <p:cNvSpPr>
              <a:spLocks/>
            </p:cNvSpPr>
            <p:nvPr/>
          </p:nvSpPr>
          <p:spPr bwMode="auto">
            <a:xfrm>
              <a:off x="6547" y="1592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83" name="Line 440"/>
            <p:cNvSpPr>
              <a:spLocks noChangeShapeType="1"/>
            </p:cNvSpPr>
            <p:nvPr/>
          </p:nvSpPr>
          <p:spPr bwMode="auto">
            <a:xfrm>
              <a:off x="6534" y="1592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84" name="Freeform 441"/>
            <p:cNvSpPr>
              <a:spLocks/>
            </p:cNvSpPr>
            <p:nvPr/>
          </p:nvSpPr>
          <p:spPr bwMode="auto">
            <a:xfrm>
              <a:off x="6553" y="1598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85" name="Freeform 442"/>
            <p:cNvSpPr>
              <a:spLocks/>
            </p:cNvSpPr>
            <p:nvPr/>
          </p:nvSpPr>
          <p:spPr bwMode="auto">
            <a:xfrm>
              <a:off x="6623" y="2144"/>
              <a:ext cx="13" cy="12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1 h 32"/>
                <a:gd name="T4" fmla="*/ 0 w 31"/>
                <a:gd name="T5" fmla="*/ 1 h 32"/>
                <a:gd name="T6" fmla="*/ 0 w 31"/>
                <a:gd name="T7" fmla="*/ 0 h 32"/>
                <a:gd name="T8" fmla="*/ 1 w 31"/>
                <a:gd name="T9" fmla="*/ 0 h 32"/>
                <a:gd name="T10" fmla="*/ 0 w 3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32">
                  <a:moveTo>
                    <a:pt x="15" y="0"/>
                  </a:moveTo>
                  <a:lnTo>
                    <a:pt x="0" y="31"/>
                  </a:lnTo>
                  <a:lnTo>
                    <a:pt x="15" y="31"/>
                  </a:lnTo>
                  <a:lnTo>
                    <a:pt x="15" y="16"/>
                  </a:lnTo>
                  <a:lnTo>
                    <a:pt x="30" y="16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86" name="Freeform 443"/>
            <p:cNvSpPr>
              <a:spLocks/>
            </p:cNvSpPr>
            <p:nvPr/>
          </p:nvSpPr>
          <p:spPr bwMode="auto">
            <a:xfrm>
              <a:off x="6617" y="2144"/>
              <a:ext cx="8" cy="6"/>
            </a:xfrm>
            <a:custGeom>
              <a:avLst/>
              <a:gdLst>
                <a:gd name="T0" fmla="*/ 1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1 w 18"/>
                <a:gd name="T7" fmla="*/ 0 h 17"/>
                <a:gd name="T8" fmla="*/ 1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7">
                  <a:moveTo>
                    <a:pt x="1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87" name="Freeform 444"/>
            <p:cNvSpPr>
              <a:spLocks/>
            </p:cNvSpPr>
            <p:nvPr/>
          </p:nvSpPr>
          <p:spPr bwMode="auto">
            <a:xfrm>
              <a:off x="6514" y="1894"/>
              <a:ext cx="122" cy="268"/>
            </a:xfrm>
            <a:custGeom>
              <a:avLst/>
              <a:gdLst>
                <a:gd name="T0" fmla="*/ 5 w 284"/>
                <a:gd name="T1" fmla="*/ 12 h 708"/>
                <a:gd name="T2" fmla="*/ 4 w 284"/>
                <a:gd name="T3" fmla="*/ 12 h 708"/>
                <a:gd name="T4" fmla="*/ 3 w 284"/>
                <a:gd name="T5" fmla="*/ 11 h 708"/>
                <a:gd name="T6" fmla="*/ 4 w 284"/>
                <a:gd name="T7" fmla="*/ 11 h 708"/>
                <a:gd name="T8" fmla="*/ 5 w 284"/>
                <a:gd name="T9" fmla="*/ 11 h 708"/>
                <a:gd name="T10" fmla="*/ 5 w 284"/>
                <a:gd name="T11" fmla="*/ 10 h 708"/>
                <a:gd name="T12" fmla="*/ 6 w 284"/>
                <a:gd name="T13" fmla="*/ 10 h 708"/>
                <a:gd name="T14" fmla="*/ 6 w 284"/>
                <a:gd name="T15" fmla="*/ 9 h 708"/>
                <a:gd name="T16" fmla="*/ 5 w 284"/>
                <a:gd name="T17" fmla="*/ 9 h 708"/>
                <a:gd name="T18" fmla="*/ 5 w 284"/>
                <a:gd name="T19" fmla="*/ 9 h 708"/>
                <a:gd name="T20" fmla="*/ 5 w 284"/>
                <a:gd name="T21" fmla="*/ 9 h 708"/>
                <a:gd name="T22" fmla="*/ 5 w 284"/>
                <a:gd name="T23" fmla="*/ 9 h 708"/>
                <a:gd name="T24" fmla="*/ 6 w 284"/>
                <a:gd name="T25" fmla="*/ 8 h 708"/>
                <a:gd name="T26" fmla="*/ 6 w 284"/>
                <a:gd name="T27" fmla="*/ 8 h 708"/>
                <a:gd name="T28" fmla="*/ 6 w 284"/>
                <a:gd name="T29" fmla="*/ 8 h 708"/>
                <a:gd name="T30" fmla="*/ 7 w 284"/>
                <a:gd name="T31" fmla="*/ 8 h 708"/>
                <a:gd name="T32" fmla="*/ 8 w 284"/>
                <a:gd name="T33" fmla="*/ 8 h 708"/>
                <a:gd name="T34" fmla="*/ 9 w 284"/>
                <a:gd name="T35" fmla="*/ 6 h 708"/>
                <a:gd name="T36" fmla="*/ 8 w 284"/>
                <a:gd name="T37" fmla="*/ 6 h 708"/>
                <a:gd name="T38" fmla="*/ 8 w 284"/>
                <a:gd name="T39" fmla="*/ 6 h 708"/>
                <a:gd name="T40" fmla="*/ 8 w 284"/>
                <a:gd name="T41" fmla="*/ 6 h 708"/>
                <a:gd name="T42" fmla="*/ 8 w 284"/>
                <a:gd name="T43" fmla="*/ 4 h 708"/>
                <a:gd name="T44" fmla="*/ 8 w 284"/>
                <a:gd name="T45" fmla="*/ 3 h 708"/>
                <a:gd name="T46" fmla="*/ 9 w 284"/>
                <a:gd name="T47" fmla="*/ 2 h 708"/>
                <a:gd name="T48" fmla="*/ 9 w 284"/>
                <a:gd name="T49" fmla="*/ 2 h 708"/>
                <a:gd name="T50" fmla="*/ 9 w 284"/>
                <a:gd name="T51" fmla="*/ 2 h 708"/>
                <a:gd name="T52" fmla="*/ 9 w 284"/>
                <a:gd name="T53" fmla="*/ 2 h 708"/>
                <a:gd name="T54" fmla="*/ 8 w 284"/>
                <a:gd name="T55" fmla="*/ 3 h 708"/>
                <a:gd name="T56" fmla="*/ 6 w 284"/>
                <a:gd name="T57" fmla="*/ 2 h 708"/>
                <a:gd name="T58" fmla="*/ 7 w 284"/>
                <a:gd name="T59" fmla="*/ 2 h 708"/>
                <a:gd name="T60" fmla="*/ 5 w 284"/>
                <a:gd name="T61" fmla="*/ 1 h 708"/>
                <a:gd name="T62" fmla="*/ 5 w 284"/>
                <a:gd name="T63" fmla="*/ 1 h 708"/>
                <a:gd name="T64" fmla="*/ 3 w 284"/>
                <a:gd name="T65" fmla="*/ 0 h 708"/>
                <a:gd name="T66" fmla="*/ 3 w 284"/>
                <a:gd name="T67" fmla="*/ 1 h 708"/>
                <a:gd name="T68" fmla="*/ 3 w 284"/>
                <a:gd name="T69" fmla="*/ 0 h 708"/>
                <a:gd name="T70" fmla="*/ 2 w 284"/>
                <a:gd name="T71" fmla="*/ 0 h 708"/>
                <a:gd name="T72" fmla="*/ 1 w 284"/>
                <a:gd name="T73" fmla="*/ 0 h 708"/>
                <a:gd name="T74" fmla="*/ 1 w 284"/>
                <a:gd name="T75" fmla="*/ 1 h 708"/>
                <a:gd name="T76" fmla="*/ 1 w 284"/>
                <a:gd name="T77" fmla="*/ 1 h 708"/>
                <a:gd name="T78" fmla="*/ 0 w 284"/>
                <a:gd name="T79" fmla="*/ 2 h 708"/>
                <a:gd name="T80" fmla="*/ 1 w 284"/>
                <a:gd name="T81" fmla="*/ 2 h 708"/>
                <a:gd name="T82" fmla="*/ 0 w 284"/>
                <a:gd name="T83" fmla="*/ 3 h 708"/>
                <a:gd name="T84" fmla="*/ 0 w 284"/>
                <a:gd name="T85" fmla="*/ 4 h 708"/>
                <a:gd name="T86" fmla="*/ 0 w 284"/>
                <a:gd name="T87" fmla="*/ 5 h 708"/>
                <a:gd name="T88" fmla="*/ 0 w 284"/>
                <a:gd name="T89" fmla="*/ 6 h 708"/>
                <a:gd name="T90" fmla="*/ 0 w 284"/>
                <a:gd name="T91" fmla="*/ 6 h 708"/>
                <a:gd name="T92" fmla="*/ 0 w 284"/>
                <a:gd name="T93" fmla="*/ 6 h 708"/>
                <a:gd name="T94" fmla="*/ 0 w 284"/>
                <a:gd name="T95" fmla="*/ 8 h 708"/>
                <a:gd name="T96" fmla="*/ 0 w 284"/>
                <a:gd name="T97" fmla="*/ 8 h 708"/>
                <a:gd name="T98" fmla="*/ 1 w 284"/>
                <a:gd name="T99" fmla="*/ 11 h 708"/>
                <a:gd name="T100" fmla="*/ 1 w 284"/>
                <a:gd name="T101" fmla="*/ 11 h 708"/>
                <a:gd name="T102" fmla="*/ 1 w 284"/>
                <a:gd name="T103" fmla="*/ 11 h 708"/>
                <a:gd name="T104" fmla="*/ 1 w 284"/>
                <a:gd name="T105" fmla="*/ 14 h 708"/>
                <a:gd name="T106" fmla="*/ 2 w 284"/>
                <a:gd name="T107" fmla="*/ 14 h 708"/>
                <a:gd name="T108" fmla="*/ 3 w 284"/>
                <a:gd name="T109" fmla="*/ 14 h 708"/>
                <a:gd name="T110" fmla="*/ 4 w 284"/>
                <a:gd name="T111" fmla="*/ 14 h 708"/>
                <a:gd name="T112" fmla="*/ 4 w 284"/>
                <a:gd name="T113" fmla="*/ 14 h 708"/>
                <a:gd name="T114" fmla="*/ 3 w 284"/>
                <a:gd name="T115" fmla="*/ 14 h 708"/>
                <a:gd name="T116" fmla="*/ 4 w 284"/>
                <a:gd name="T117" fmla="*/ 13 h 708"/>
                <a:gd name="T118" fmla="*/ 4 w 284"/>
                <a:gd name="T119" fmla="*/ 13 h 708"/>
                <a:gd name="T120" fmla="*/ 5 w 284"/>
                <a:gd name="T121" fmla="*/ 12 h 708"/>
                <a:gd name="T122" fmla="*/ 5 w 284"/>
                <a:gd name="T123" fmla="*/ 12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4" h="708">
                  <a:moveTo>
                    <a:pt x="134" y="569"/>
                  </a:moveTo>
                  <a:lnTo>
                    <a:pt x="119" y="569"/>
                  </a:lnTo>
                  <a:lnTo>
                    <a:pt x="104" y="538"/>
                  </a:lnTo>
                  <a:lnTo>
                    <a:pt x="119" y="523"/>
                  </a:lnTo>
                  <a:lnTo>
                    <a:pt x="134" y="523"/>
                  </a:lnTo>
                  <a:lnTo>
                    <a:pt x="134" y="476"/>
                  </a:lnTo>
                  <a:lnTo>
                    <a:pt x="164" y="476"/>
                  </a:lnTo>
                  <a:lnTo>
                    <a:pt x="164" y="461"/>
                  </a:lnTo>
                  <a:lnTo>
                    <a:pt x="134" y="461"/>
                  </a:lnTo>
                  <a:lnTo>
                    <a:pt x="134" y="446"/>
                  </a:lnTo>
                  <a:lnTo>
                    <a:pt x="134" y="430"/>
                  </a:lnTo>
                  <a:lnTo>
                    <a:pt x="149" y="430"/>
                  </a:lnTo>
                  <a:lnTo>
                    <a:pt x="164" y="415"/>
                  </a:lnTo>
                  <a:lnTo>
                    <a:pt x="164" y="400"/>
                  </a:lnTo>
                  <a:lnTo>
                    <a:pt x="164" y="384"/>
                  </a:lnTo>
                  <a:lnTo>
                    <a:pt x="209" y="384"/>
                  </a:lnTo>
                  <a:lnTo>
                    <a:pt x="238" y="369"/>
                  </a:lnTo>
                  <a:lnTo>
                    <a:pt x="253" y="323"/>
                  </a:lnTo>
                  <a:lnTo>
                    <a:pt x="238" y="307"/>
                  </a:lnTo>
                  <a:lnTo>
                    <a:pt x="238" y="292"/>
                  </a:lnTo>
                  <a:lnTo>
                    <a:pt x="223" y="277"/>
                  </a:lnTo>
                  <a:lnTo>
                    <a:pt x="223" y="184"/>
                  </a:lnTo>
                  <a:lnTo>
                    <a:pt x="223" y="169"/>
                  </a:lnTo>
                  <a:lnTo>
                    <a:pt x="283" y="108"/>
                  </a:lnTo>
                  <a:lnTo>
                    <a:pt x="268" y="92"/>
                  </a:lnTo>
                  <a:lnTo>
                    <a:pt x="253" y="77"/>
                  </a:lnTo>
                  <a:lnTo>
                    <a:pt x="253" y="108"/>
                  </a:lnTo>
                  <a:lnTo>
                    <a:pt x="223" y="123"/>
                  </a:lnTo>
                  <a:lnTo>
                    <a:pt x="194" y="108"/>
                  </a:lnTo>
                  <a:lnTo>
                    <a:pt x="209" y="77"/>
                  </a:lnTo>
                  <a:lnTo>
                    <a:pt x="149" y="31"/>
                  </a:lnTo>
                  <a:lnTo>
                    <a:pt x="134" y="46"/>
                  </a:lnTo>
                  <a:lnTo>
                    <a:pt x="104" y="15"/>
                  </a:lnTo>
                  <a:lnTo>
                    <a:pt x="74" y="31"/>
                  </a:lnTo>
                  <a:lnTo>
                    <a:pt x="74" y="15"/>
                  </a:lnTo>
                  <a:lnTo>
                    <a:pt x="60" y="15"/>
                  </a:lnTo>
                  <a:lnTo>
                    <a:pt x="45" y="0"/>
                  </a:lnTo>
                  <a:lnTo>
                    <a:pt x="30" y="46"/>
                  </a:lnTo>
                  <a:lnTo>
                    <a:pt x="30" y="61"/>
                  </a:lnTo>
                  <a:lnTo>
                    <a:pt x="15" y="77"/>
                  </a:lnTo>
                  <a:lnTo>
                    <a:pt x="30" y="108"/>
                  </a:lnTo>
                  <a:lnTo>
                    <a:pt x="15" y="138"/>
                  </a:lnTo>
                  <a:lnTo>
                    <a:pt x="0" y="184"/>
                  </a:lnTo>
                  <a:lnTo>
                    <a:pt x="0" y="215"/>
                  </a:lnTo>
                  <a:lnTo>
                    <a:pt x="15" y="277"/>
                  </a:lnTo>
                  <a:lnTo>
                    <a:pt x="15" y="323"/>
                  </a:lnTo>
                  <a:lnTo>
                    <a:pt x="0" y="323"/>
                  </a:lnTo>
                  <a:lnTo>
                    <a:pt x="15" y="384"/>
                  </a:lnTo>
                  <a:lnTo>
                    <a:pt x="0" y="400"/>
                  </a:lnTo>
                  <a:lnTo>
                    <a:pt x="30" y="523"/>
                  </a:lnTo>
                  <a:lnTo>
                    <a:pt x="30" y="538"/>
                  </a:lnTo>
                  <a:lnTo>
                    <a:pt x="45" y="553"/>
                  </a:lnTo>
                  <a:lnTo>
                    <a:pt x="45" y="676"/>
                  </a:lnTo>
                  <a:lnTo>
                    <a:pt x="60" y="676"/>
                  </a:lnTo>
                  <a:lnTo>
                    <a:pt x="74" y="707"/>
                  </a:lnTo>
                  <a:lnTo>
                    <a:pt x="119" y="707"/>
                  </a:lnTo>
                  <a:lnTo>
                    <a:pt x="119" y="692"/>
                  </a:lnTo>
                  <a:lnTo>
                    <a:pt x="104" y="676"/>
                  </a:lnTo>
                  <a:lnTo>
                    <a:pt x="119" y="646"/>
                  </a:lnTo>
                  <a:lnTo>
                    <a:pt x="119" y="630"/>
                  </a:lnTo>
                  <a:lnTo>
                    <a:pt x="149" y="599"/>
                  </a:lnTo>
                  <a:lnTo>
                    <a:pt x="134" y="5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88" name="Freeform 445"/>
            <p:cNvSpPr>
              <a:spLocks/>
            </p:cNvSpPr>
            <p:nvPr/>
          </p:nvSpPr>
          <p:spPr bwMode="auto">
            <a:xfrm>
              <a:off x="6573" y="2173"/>
              <a:ext cx="25" cy="18"/>
            </a:xfrm>
            <a:custGeom>
              <a:avLst/>
              <a:gdLst>
                <a:gd name="T0" fmla="*/ 0 w 61"/>
                <a:gd name="T1" fmla="*/ 0 h 47"/>
                <a:gd name="T2" fmla="*/ 0 w 61"/>
                <a:gd name="T3" fmla="*/ 1 h 47"/>
                <a:gd name="T4" fmla="*/ 1 w 61"/>
                <a:gd name="T5" fmla="*/ 1 h 47"/>
                <a:gd name="T6" fmla="*/ 2 w 61"/>
                <a:gd name="T7" fmla="*/ 1 h 47"/>
                <a:gd name="T8" fmla="*/ 1 w 61"/>
                <a:gd name="T9" fmla="*/ 1 h 47"/>
                <a:gd name="T10" fmla="*/ 0 w 61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0" y="46"/>
                  </a:lnTo>
                  <a:lnTo>
                    <a:pt x="30" y="46"/>
                  </a:lnTo>
                  <a:lnTo>
                    <a:pt x="60" y="31"/>
                  </a:lnTo>
                  <a:lnTo>
                    <a:pt x="3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89" name="Freeform 446"/>
            <p:cNvSpPr>
              <a:spLocks/>
            </p:cNvSpPr>
            <p:nvPr/>
          </p:nvSpPr>
          <p:spPr bwMode="auto">
            <a:xfrm>
              <a:off x="6611" y="1958"/>
              <a:ext cx="33" cy="41"/>
            </a:xfrm>
            <a:custGeom>
              <a:avLst/>
              <a:gdLst>
                <a:gd name="T0" fmla="*/ 3 w 75"/>
                <a:gd name="T1" fmla="*/ 2 h 109"/>
                <a:gd name="T2" fmla="*/ 2 w 75"/>
                <a:gd name="T3" fmla="*/ 1 h 109"/>
                <a:gd name="T4" fmla="*/ 1 w 75"/>
                <a:gd name="T5" fmla="*/ 0 h 109"/>
                <a:gd name="T6" fmla="*/ 0 w 75"/>
                <a:gd name="T7" fmla="*/ 0 h 109"/>
                <a:gd name="T8" fmla="*/ 0 w 75"/>
                <a:gd name="T9" fmla="*/ 0 h 109"/>
                <a:gd name="T10" fmla="*/ 0 w 75"/>
                <a:gd name="T11" fmla="*/ 2 h 109"/>
                <a:gd name="T12" fmla="*/ 2 w 75"/>
                <a:gd name="T13" fmla="*/ 2 h 109"/>
                <a:gd name="T14" fmla="*/ 3 w 75"/>
                <a:gd name="T15" fmla="*/ 2 h 109"/>
                <a:gd name="T16" fmla="*/ 3 w 75"/>
                <a:gd name="T17" fmla="*/ 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09">
                  <a:moveTo>
                    <a:pt x="74" y="77"/>
                  </a:moveTo>
                  <a:lnTo>
                    <a:pt x="59" y="62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08"/>
                  </a:lnTo>
                  <a:lnTo>
                    <a:pt x="44" y="108"/>
                  </a:lnTo>
                  <a:lnTo>
                    <a:pt x="74" y="108"/>
                  </a:lnTo>
                  <a:lnTo>
                    <a:pt x="74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90" name="Freeform 447"/>
            <p:cNvSpPr>
              <a:spLocks/>
            </p:cNvSpPr>
            <p:nvPr/>
          </p:nvSpPr>
          <p:spPr bwMode="auto">
            <a:xfrm>
              <a:off x="6560" y="1876"/>
              <a:ext cx="71" cy="65"/>
            </a:xfrm>
            <a:custGeom>
              <a:avLst/>
              <a:gdLst>
                <a:gd name="T0" fmla="*/ 3 w 165"/>
                <a:gd name="T1" fmla="*/ 0 h 170"/>
                <a:gd name="T2" fmla="*/ 3 w 165"/>
                <a:gd name="T3" fmla="*/ 0 h 170"/>
                <a:gd name="T4" fmla="*/ 0 w 165"/>
                <a:gd name="T5" fmla="*/ 0 h 170"/>
                <a:gd name="T6" fmla="*/ 0 w 165"/>
                <a:gd name="T7" fmla="*/ 1 h 170"/>
                <a:gd name="T8" fmla="*/ 1 w 165"/>
                <a:gd name="T9" fmla="*/ 2 h 170"/>
                <a:gd name="T10" fmla="*/ 1 w 165"/>
                <a:gd name="T11" fmla="*/ 2 h 170"/>
                <a:gd name="T12" fmla="*/ 3 w 165"/>
                <a:gd name="T13" fmla="*/ 3 h 170"/>
                <a:gd name="T14" fmla="*/ 3 w 165"/>
                <a:gd name="T15" fmla="*/ 3 h 170"/>
                <a:gd name="T16" fmla="*/ 4 w 165"/>
                <a:gd name="T17" fmla="*/ 4 h 170"/>
                <a:gd name="T18" fmla="*/ 5 w 165"/>
                <a:gd name="T19" fmla="*/ 3 h 170"/>
                <a:gd name="T20" fmla="*/ 5 w 165"/>
                <a:gd name="T21" fmla="*/ 3 h 170"/>
                <a:gd name="T22" fmla="*/ 6 w 165"/>
                <a:gd name="T23" fmla="*/ 2 h 170"/>
                <a:gd name="T24" fmla="*/ 5 w 165"/>
                <a:gd name="T25" fmla="*/ 2 h 170"/>
                <a:gd name="T26" fmla="*/ 5 w 165"/>
                <a:gd name="T27" fmla="*/ 1 h 170"/>
                <a:gd name="T28" fmla="*/ 4 w 165"/>
                <a:gd name="T29" fmla="*/ 1 h 170"/>
                <a:gd name="T30" fmla="*/ 4 w 165"/>
                <a:gd name="T31" fmla="*/ 1 h 170"/>
                <a:gd name="T32" fmla="*/ 3 w 165"/>
                <a:gd name="T33" fmla="*/ 1 h 170"/>
                <a:gd name="T34" fmla="*/ 3 w 165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5" h="170">
                  <a:moveTo>
                    <a:pt x="89" y="15"/>
                  </a:moveTo>
                  <a:lnTo>
                    <a:pt x="75" y="0"/>
                  </a:lnTo>
                  <a:lnTo>
                    <a:pt x="15" y="15"/>
                  </a:lnTo>
                  <a:lnTo>
                    <a:pt x="0" y="61"/>
                  </a:lnTo>
                  <a:lnTo>
                    <a:pt x="30" y="92"/>
                  </a:lnTo>
                  <a:lnTo>
                    <a:pt x="45" y="77"/>
                  </a:lnTo>
                  <a:lnTo>
                    <a:pt x="104" y="123"/>
                  </a:lnTo>
                  <a:lnTo>
                    <a:pt x="89" y="154"/>
                  </a:lnTo>
                  <a:lnTo>
                    <a:pt x="119" y="169"/>
                  </a:lnTo>
                  <a:lnTo>
                    <a:pt x="149" y="154"/>
                  </a:lnTo>
                  <a:lnTo>
                    <a:pt x="149" y="123"/>
                  </a:lnTo>
                  <a:lnTo>
                    <a:pt x="164" y="92"/>
                  </a:lnTo>
                  <a:lnTo>
                    <a:pt x="134" y="92"/>
                  </a:lnTo>
                  <a:lnTo>
                    <a:pt x="134" y="61"/>
                  </a:lnTo>
                  <a:lnTo>
                    <a:pt x="119" y="46"/>
                  </a:lnTo>
                  <a:lnTo>
                    <a:pt x="119" y="61"/>
                  </a:lnTo>
                  <a:lnTo>
                    <a:pt x="89" y="61"/>
                  </a:lnTo>
                  <a:lnTo>
                    <a:pt x="89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91" name="Freeform 448"/>
            <p:cNvSpPr>
              <a:spLocks/>
            </p:cNvSpPr>
            <p:nvPr/>
          </p:nvSpPr>
          <p:spPr bwMode="auto">
            <a:xfrm>
              <a:off x="6496" y="1865"/>
              <a:ext cx="70" cy="315"/>
            </a:xfrm>
            <a:custGeom>
              <a:avLst/>
              <a:gdLst>
                <a:gd name="T0" fmla="*/ 1 w 165"/>
                <a:gd name="T1" fmla="*/ 14 h 830"/>
                <a:gd name="T2" fmla="*/ 1 w 165"/>
                <a:gd name="T3" fmla="*/ 14 h 830"/>
                <a:gd name="T4" fmla="*/ 1 w 165"/>
                <a:gd name="T5" fmla="*/ 14 h 830"/>
                <a:gd name="T6" fmla="*/ 3 w 165"/>
                <a:gd name="T7" fmla="*/ 16 h 830"/>
                <a:gd name="T8" fmla="*/ 3 w 165"/>
                <a:gd name="T9" fmla="*/ 17 h 830"/>
                <a:gd name="T10" fmla="*/ 5 w 165"/>
                <a:gd name="T11" fmla="*/ 17 h 830"/>
                <a:gd name="T12" fmla="*/ 4 w 165"/>
                <a:gd name="T13" fmla="*/ 17 h 830"/>
                <a:gd name="T14" fmla="*/ 6 w 165"/>
                <a:gd name="T15" fmla="*/ 16 h 830"/>
                <a:gd name="T16" fmla="*/ 4 w 165"/>
                <a:gd name="T17" fmla="*/ 16 h 830"/>
                <a:gd name="T18" fmla="*/ 3 w 165"/>
                <a:gd name="T19" fmla="*/ 16 h 830"/>
                <a:gd name="T20" fmla="*/ 3 w 165"/>
                <a:gd name="T21" fmla="*/ 16 h 830"/>
                <a:gd name="T22" fmla="*/ 3 w 165"/>
                <a:gd name="T23" fmla="*/ 13 h 830"/>
                <a:gd name="T24" fmla="*/ 3 w 165"/>
                <a:gd name="T25" fmla="*/ 13 h 830"/>
                <a:gd name="T26" fmla="*/ 3 w 165"/>
                <a:gd name="T27" fmla="*/ 13 h 830"/>
                <a:gd name="T28" fmla="*/ 1 w 165"/>
                <a:gd name="T29" fmla="*/ 10 h 830"/>
                <a:gd name="T30" fmla="*/ 2 w 165"/>
                <a:gd name="T31" fmla="*/ 9 h 830"/>
                <a:gd name="T32" fmla="*/ 1 w 165"/>
                <a:gd name="T33" fmla="*/ 8 h 830"/>
                <a:gd name="T34" fmla="*/ 2 w 165"/>
                <a:gd name="T35" fmla="*/ 8 h 830"/>
                <a:gd name="T36" fmla="*/ 2 w 165"/>
                <a:gd name="T37" fmla="*/ 7 h 830"/>
                <a:gd name="T38" fmla="*/ 1 w 165"/>
                <a:gd name="T39" fmla="*/ 6 h 830"/>
                <a:gd name="T40" fmla="*/ 1 w 165"/>
                <a:gd name="T41" fmla="*/ 5 h 830"/>
                <a:gd name="T42" fmla="*/ 2 w 165"/>
                <a:gd name="T43" fmla="*/ 5 h 830"/>
                <a:gd name="T44" fmla="*/ 3 w 165"/>
                <a:gd name="T45" fmla="*/ 4 h 830"/>
                <a:gd name="T46" fmla="*/ 2 w 165"/>
                <a:gd name="T47" fmla="*/ 3 h 830"/>
                <a:gd name="T48" fmla="*/ 3 w 165"/>
                <a:gd name="T49" fmla="*/ 3 h 830"/>
                <a:gd name="T50" fmla="*/ 3 w 165"/>
                <a:gd name="T51" fmla="*/ 3 h 830"/>
                <a:gd name="T52" fmla="*/ 3 w 165"/>
                <a:gd name="T53" fmla="*/ 2 h 830"/>
                <a:gd name="T54" fmla="*/ 1 w 165"/>
                <a:gd name="T55" fmla="*/ 1 h 830"/>
                <a:gd name="T56" fmla="*/ 1 w 165"/>
                <a:gd name="T57" fmla="*/ 0 h 830"/>
                <a:gd name="T58" fmla="*/ 0 w 165"/>
                <a:gd name="T59" fmla="*/ 0 h 830"/>
                <a:gd name="T60" fmla="*/ 0 w 165"/>
                <a:gd name="T61" fmla="*/ 0 h 830"/>
                <a:gd name="T62" fmla="*/ 0 w 165"/>
                <a:gd name="T63" fmla="*/ 1 h 830"/>
                <a:gd name="T64" fmla="*/ 0 w 165"/>
                <a:gd name="T65" fmla="*/ 4 h 830"/>
                <a:gd name="T66" fmla="*/ 0 w 165"/>
                <a:gd name="T67" fmla="*/ 5 h 830"/>
                <a:gd name="T68" fmla="*/ 1 w 165"/>
                <a:gd name="T69" fmla="*/ 5 h 830"/>
                <a:gd name="T70" fmla="*/ 1 w 165"/>
                <a:gd name="T71" fmla="*/ 6 h 830"/>
                <a:gd name="T72" fmla="*/ 1 w 165"/>
                <a:gd name="T73" fmla="*/ 7 h 830"/>
                <a:gd name="T74" fmla="*/ 0 w 165"/>
                <a:gd name="T75" fmla="*/ 9 h 830"/>
                <a:gd name="T76" fmla="*/ 0 w 165"/>
                <a:gd name="T77" fmla="*/ 10 h 830"/>
                <a:gd name="T78" fmla="*/ 0 w 165"/>
                <a:gd name="T79" fmla="*/ 11 h 830"/>
                <a:gd name="T80" fmla="*/ 1 w 165"/>
                <a:gd name="T81" fmla="*/ 11 h 830"/>
                <a:gd name="T82" fmla="*/ 1 w 165"/>
                <a:gd name="T83" fmla="*/ 11 h 830"/>
                <a:gd name="T84" fmla="*/ 2 w 165"/>
                <a:gd name="T85" fmla="*/ 13 h 830"/>
                <a:gd name="T86" fmla="*/ 1 w 165"/>
                <a:gd name="T87" fmla="*/ 13 h 830"/>
                <a:gd name="T88" fmla="*/ 1 w 165"/>
                <a:gd name="T89" fmla="*/ 14 h 8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5" h="830">
                  <a:moveTo>
                    <a:pt x="30" y="660"/>
                  </a:moveTo>
                  <a:lnTo>
                    <a:pt x="45" y="660"/>
                  </a:lnTo>
                  <a:lnTo>
                    <a:pt x="45" y="691"/>
                  </a:lnTo>
                  <a:lnTo>
                    <a:pt x="89" y="783"/>
                  </a:lnTo>
                  <a:lnTo>
                    <a:pt x="104" y="829"/>
                  </a:lnTo>
                  <a:lnTo>
                    <a:pt x="149" y="829"/>
                  </a:lnTo>
                  <a:lnTo>
                    <a:pt x="134" y="798"/>
                  </a:lnTo>
                  <a:lnTo>
                    <a:pt x="164" y="783"/>
                  </a:lnTo>
                  <a:lnTo>
                    <a:pt x="119" y="783"/>
                  </a:lnTo>
                  <a:lnTo>
                    <a:pt x="104" y="752"/>
                  </a:lnTo>
                  <a:lnTo>
                    <a:pt x="89" y="752"/>
                  </a:lnTo>
                  <a:lnTo>
                    <a:pt x="89" y="629"/>
                  </a:lnTo>
                  <a:lnTo>
                    <a:pt x="75" y="614"/>
                  </a:lnTo>
                  <a:lnTo>
                    <a:pt x="75" y="599"/>
                  </a:lnTo>
                  <a:lnTo>
                    <a:pt x="45" y="476"/>
                  </a:lnTo>
                  <a:lnTo>
                    <a:pt x="60" y="461"/>
                  </a:lnTo>
                  <a:lnTo>
                    <a:pt x="45" y="399"/>
                  </a:lnTo>
                  <a:lnTo>
                    <a:pt x="60" y="399"/>
                  </a:lnTo>
                  <a:lnTo>
                    <a:pt x="60" y="353"/>
                  </a:lnTo>
                  <a:lnTo>
                    <a:pt x="45" y="292"/>
                  </a:lnTo>
                  <a:lnTo>
                    <a:pt x="45" y="261"/>
                  </a:lnTo>
                  <a:lnTo>
                    <a:pt x="60" y="215"/>
                  </a:lnTo>
                  <a:lnTo>
                    <a:pt x="75" y="184"/>
                  </a:lnTo>
                  <a:lnTo>
                    <a:pt x="60" y="154"/>
                  </a:lnTo>
                  <a:lnTo>
                    <a:pt x="75" y="138"/>
                  </a:lnTo>
                  <a:lnTo>
                    <a:pt x="75" y="123"/>
                  </a:lnTo>
                  <a:lnTo>
                    <a:pt x="75" y="107"/>
                  </a:lnTo>
                  <a:lnTo>
                    <a:pt x="45" y="46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61"/>
                  </a:lnTo>
                  <a:lnTo>
                    <a:pt x="15" y="184"/>
                  </a:lnTo>
                  <a:lnTo>
                    <a:pt x="15" y="261"/>
                  </a:lnTo>
                  <a:lnTo>
                    <a:pt x="30" y="261"/>
                  </a:lnTo>
                  <a:lnTo>
                    <a:pt x="30" y="276"/>
                  </a:lnTo>
                  <a:lnTo>
                    <a:pt x="30" y="338"/>
                  </a:lnTo>
                  <a:lnTo>
                    <a:pt x="0" y="430"/>
                  </a:lnTo>
                  <a:lnTo>
                    <a:pt x="15" y="491"/>
                  </a:lnTo>
                  <a:lnTo>
                    <a:pt x="15" y="507"/>
                  </a:lnTo>
                  <a:lnTo>
                    <a:pt x="30" y="522"/>
                  </a:lnTo>
                  <a:lnTo>
                    <a:pt x="45" y="537"/>
                  </a:lnTo>
                  <a:lnTo>
                    <a:pt x="60" y="645"/>
                  </a:lnTo>
                  <a:lnTo>
                    <a:pt x="30" y="645"/>
                  </a:lnTo>
                  <a:lnTo>
                    <a:pt x="30" y="66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92" name="Freeform 449"/>
            <p:cNvSpPr>
              <a:spLocks/>
            </p:cNvSpPr>
            <p:nvPr/>
          </p:nvSpPr>
          <p:spPr bwMode="auto">
            <a:xfrm>
              <a:off x="6560" y="2168"/>
              <a:ext cx="13" cy="23"/>
            </a:xfrm>
            <a:custGeom>
              <a:avLst/>
              <a:gdLst>
                <a:gd name="T0" fmla="*/ 1 w 30"/>
                <a:gd name="T1" fmla="*/ 0 h 62"/>
                <a:gd name="T2" fmla="*/ 0 w 30"/>
                <a:gd name="T3" fmla="*/ 0 h 62"/>
                <a:gd name="T4" fmla="*/ 0 w 30"/>
                <a:gd name="T5" fmla="*/ 0 h 62"/>
                <a:gd name="T6" fmla="*/ 0 w 30"/>
                <a:gd name="T7" fmla="*/ 0 h 62"/>
                <a:gd name="T8" fmla="*/ 0 w 30"/>
                <a:gd name="T9" fmla="*/ 1 h 62"/>
                <a:gd name="T10" fmla="*/ 0 w 30"/>
                <a:gd name="T11" fmla="*/ 1 h 62"/>
                <a:gd name="T12" fmla="*/ 1 w 30"/>
                <a:gd name="T13" fmla="*/ 1 h 62"/>
                <a:gd name="T14" fmla="*/ 1 w 3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62">
                  <a:moveTo>
                    <a:pt x="29" y="15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29" y="61"/>
                  </a:lnTo>
                  <a:lnTo>
                    <a:pt x="29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93" name="Freeform 450"/>
            <p:cNvSpPr>
              <a:spLocks/>
            </p:cNvSpPr>
            <p:nvPr/>
          </p:nvSpPr>
          <p:spPr bwMode="auto">
            <a:xfrm>
              <a:off x="6541" y="2184"/>
              <a:ext cx="19" cy="12"/>
            </a:xfrm>
            <a:custGeom>
              <a:avLst/>
              <a:gdLst>
                <a:gd name="T0" fmla="*/ 1 w 45"/>
                <a:gd name="T1" fmla="*/ 0 h 31"/>
                <a:gd name="T2" fmla="*/ 0 w 45"/>
                <a:gd name="T3" fmla="*/ 0 h 31"/>
                <a:gd name="T4" fmla="*/ 1 w 45"/>
                <a:gd name="T5" fmla="*/ 1 h 31"/>
                <a:gd name="T6" fmla="*/ 1 w 45"/>
                <a:gd name="T7" fmla="*/ 1 h 31"/>
                <a:gd name="T8" fmla="*/ 1 w 45"/>
                <a:gd name="T9" fmla="*/ 0 h 31"/>
                <a:gd name="T10" fmla="*/ 1 w 45"/>
                <a:gd name="T11" fmla="*/ 0 h 31"/>
                <a:gd name="T12" fmla="*/ 1 w 45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9" y="0"/>
                  </a:moveTo>
                  <a:lnTo>
                    <a:pt x="0" y="0"/>
                  </a:lnTo>
                  <a:lnTo>
                    <a:pt x="29" y="30"/>
                  </a:lnTo>
                  <a:lnTo>
                    <a:pt x="44" y="30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94" name="Freeform 451"/>
            <p:cNvSpPr>
              <a:spLocks/>
            </p:cNvSpPr>
            <p:nvPr/>
          </p:nvSpPr>
          <p:spPr bwMode="auto">
            <a:xfrm>
              <a:off x="6508" y="2127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1 h 32"/>
                <a:gd name="T4" fmla="*/ 1 w 17"/>
                <a:gd name="T5" fmla="*/ 1 h 32"/>
                <a:gd name="T6" fmla="*/ 1 w 17"/>
                <a:gd name="T7" fmla="*/ 0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95" name="Freeform 452"/>
            <p:cNvSpPr>
              <a:spLocks/>
            </p:cNvSpPr>
            <p:nvPr/>
          </p:nvSpPr>
          <p:spPr bwMode="auto">
            <a:xfrm>
              <a:off x="6508" y="2086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1 w 17"/>
                <a:gd name="T3" fmla="*/ 1 h 32"/>
                <a:gd name="T4" fmla="*/ 0 w 17"/>
                <a:gd name="T5" fmla="*/ 1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6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96" name="Freeform 453"/>
            <p:cNvSpPr>
              <a:spLocks/>
            </p:cNvSpPr>
            <p:nvPr/>
          </p:nvSpPr>
          <p:spPr bwMode="auto">
            <a:xfrm>
              <a:off x="6503" y="2069"/>
              <a:ext cx="7" cy="11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0 h 31"/>
                <a:gd name="T8" fmla="*/ 0 w 1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lnTo>
                    <a:pt x="0" y="30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97" name="Freeform 454"/>
            <p:cNvSpPr>
              <a:spLocks/>
            </p:cNvSpPr>
            <p:nvPr/>
          </p:nvSpPr>
          <p:spPr bwMode="auto">
            <a:xfrm>
              <a:off x="6529" y="2168"/>
              <a:ext cx="6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98" name="Freeform 455"/>
            <p:cNvSpPr>
              <a:spLocks/>
            </p:cNvSpPr>
            <p:nvPr/>
          </p:nvSpPr>
          <p:spPr bwMode="auto">
            <a:xfrm>
              <a:off x="6573" y="2196"/>
              <a:ext cx="6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99" name="Freeform 456"/>
            <p:cNvSpPr>
              <a:spLocks/>
            </p:cNvSpPr>
            <p:nvPr/>
          </p:nvSpPr>
          <p:spPr bwMode="auto">
            <a:xfrm>
              <a:off x="6893" y="1179"/>
              <a:ext cx="64" cy="41"/>
            </a:xfrm>
            <a:custGeom>
              <a:avLst/>
              <a:gdLst>
                <a:gd name="T0" fmla="*/ 4 w 150"/>
                <a:gd name="T1" fmla="*/ 0 h 109"/>
                <a:gd name="T2" fmla="*/ 4 w 150"/>
                <a:gd name="T3" fmla="*/ 1 h 109"/>
                <a:gd name="T4" fmla="*/ 3 w 150"/>
                <a:gd name="T5" fmla="*/ 0 h 109"/>
                <a:gd name="T6" fmla="*/ 1 w 150"/>
                <a:gd name="T7" fmla="*/ 1 h 109"/>
                <a:gd name="T8" fmla="*/ 1 w 150"/>
                <a:gd name="T9" fmla="*/ 0 h 109"/>
                <a:gd name="T10" fmla="*/ 0 w 150"/>
                <a:gd name="T11" fmla="*/ 0 h 109"/>
                <a:gd name="T12" fmla="*/ 0 w 150"/>
                <a:gd name="T13" fmla="*/ 1 h 109"/>
                <a:gd name="T14" fmla="*/ 0 w 150"/>
                <a:gd name="T15" fmla="*/ 1 h 109"/>
                <a:gd name="T16" fmla="*/ 1 w 150"/>
                <a:gd name="T17" fmla="*/ 1 h 109"/>
                <a:gd name="T18" fmla="*/ 0 w 150"/>
                <a:gd name="T19" fmla="*/ 1 h 109"/>
                <a:gd name="T20" fmla="*/ 0 w 150"/>
                <a:gd name="T21" fmla="*/ 1 h 109"/>
                <a:gd name="T22" fmla="*/ 1 w 150"/>
                <a:gd name="T23" fmla="*/ 2 h 109"/>
                <a:gd name="T24" fmla="*/ 0 w 150"/>
                <a:gd name="T25" fmla="*/ 2 h 109"/>
                <a:gd name="T26" fmla="*/ 1 w 150"/>
                <a:gd name="T27" fmla="*/ 2 h 109"/>
                <a:gd name="T28" fmla="*/ 3 w 150"/>
                <a:gd name="T29" fmla="*/ 2 h 109"/>
                <a:gd name="T30" fmla="*/ 3 w 150"/>
                <a:gd name="T31" fmla="*/ 2 h 109"/>
                <a:gd name="T32" fmla="*/ 4 w 150"/>
                <a:gd name="T33" fmla="*/ 2 h 109"/>
                <a:gd name="T34" fmla="*/ 5 w 150"/>
                <a:gd name="T35" fmla="*/ 1 h 109"/>
                <a:gd name="T36" fmla="*/ 5 w 150"/>
                <a:gd name="T37" fmla="*/ 1 h 109"/>
                <a:gd name="T38" fmla="*/ 4 w 150"/>
                <a:gd name="T39" fmla="*/ 1 h 109"/>
                <a:gd name="T40" fmla="*/ 4 w 150"/>
                <a:gd name="T41" fmla="*/ 0 h 1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" h="109">
                  <a:moveTo>
                    <a:pt x="119" y="0"/>
                  </a:moveTo>
                  <a:lnTo>
                    <a:pt x="119" y="31"/>
                  </a:lnTo>
                  <a:lnTo>
                    <a:pt x="75" y="15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62"/>
                  </a:lnTo>
                  <a:lnTo>
                    <a:pt x="30" y="77"/>
                  </a:lnTo>
                  <a:lnTo>
                    <a:pt x="15" y="93"/>
                  </a:lnTo>
                  <a:lnTo>
                    <a:pt x="45" y="93"/>
                  </a:lnTo>
                  <a:lnTo>
                    <a:pt x="75" y="108"/>
                  </a:lnTo>
                  <a:lnTo>
                    <a:pt x="104" y="93"/>
                  </a:lnTo>
                  <a:lnTo>
                    <a:pt x="134" y="77"/>
                  </a:lnTo>
                  <a:lnTo>
                    <a:pt x="149" y="46"/>
                  </a:lnTo>
                  <a:lnTo>
                    <a:pt x="149" y="31"/>
                  </a:lnTo>
                  <a:lnTo>
                    <a:pt x="134" y="31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00" name="Freeform 457"/>
            <p:cNvSpPr>
              <a:spLocks/>
            </p:cNvSpPr>
            <p:nvPr/>
          </p:nvSpPr>
          <p:spPr bwMode="auto">
            <a:xfrm>
              <a:off x="6900" y="1610"/>
              <a:ext cx="51" cy="35"/>
            </a:xfrm>
            <a:custGeom>
              <a:avLst/>
              <a:gdLst>
                <a:gd name="T0" fmla="*/ 0 w 120"/>
                <a:gd name="T1" fmla="*/ 1 h 93"/>
                <a:gd name="T2" fmla="*/ 1 w 120"/>
                <a:gd name="T3" fmla="*/ 1 h 93"/>
                <a:gd name="T4" fmla="*/ 2 w 120"/>
                <a:gd name="T5" fmla="*/ 1 h 93"/>
                <a:gd name="T6" fmla="*/ 0 w 120"/>
                <a:gd name="T7" fmla="*/ 1 h 93"/>
                <a:gd name="T8" fmla="*/ 0 w 120"/>
                <a:gd name="T9" fmla="*/ 2 h 93"/>
                <a:gd name="T10" fmla="*/ 1 w 120"/>
                <a:gd name="T11" fmla="*/ 2 h 93"/>
                <a:gd name="T12" fmla="*/ 3 w 120"/>
                <a:gd name="T13" fmla="*/ 2 h 93"/>
                <a:gd name="T14" fmla="*/ 4 w 120"/>
                <a:gd name="T15" fmla="*/ 2 h 93"/>
                <a:gd name="T16" fmla="*/ 3 w 120"/>
                <a:gd name="T17" fmla="*/ 1 h 93"/>
                <a:gd name="T18" fmla="*/ 3 w 120"/>
                <a:gd name="T19" fmla="*/ 0 h 93"/>
                <a:gd name="T20" fmla="*/ 2 w 120"/>
                <a:gd name="T21" fmla="*/ 0 h 93"/>
                <a:gd name="T22" fmla="*/ 1 w 120"/>
                <a:gd name="T23" fmla="*/ 0 h 93"/>
                <a:gd name="T24" fmla="*/ 0 w 120"/>
                <a:gd name="T25" fmla="*/ 1 h 93"/>
                <a:gd name="T26" fmla="*/ 0 w 120"/>
                <a:gd name="T27" fmla="*/ 1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" h="93">
                  <a:moveTo>
                    <a:pt x="15" y="46"/>
                  </a:moveTo>
                  <a:lnTo>
                    <a:pt x="45" y="46"/>
                  </a:lnTo>
                  <a:lnTo>
                    <a:pt x="60" y="61"/>
                  </a:lnTo>
                  <a:lnTo>
                    <a:pt x="15" y="61"/>
                  </a:lnTo>
                  <a:lnTo>
                    <a:pt x="15" y="77"/>
                  </a:lnTo>
                  <a:lnTo>
                    <a:pt x="45" y="77"/>
                  </a:lnTo>
                  <a:lnTo>
                    <a:pt x="74" y="77"/>
                  </a:lnTo>
                  <a:lnTo>
                    <a:pt x="119" y="92"/>
                  </a:lnTo>
                  <a:lnTo>
                    <a:pt x="104" y="46"/>
                  </a:lnTo>
                  <a:lnTo>
                    <a:pt x="89" y="15"/>
                  </a:lnTo>
                  <a:lnTo>
                    <a:pt x="60" y="0"/>
                  </a:lnTo>
                  <a:lnTo>
                    <a:pt x="30" y="15"/>
                  </a:lnTo>
                  <a:lnTo>
                    <a:pt x="0" y="46"/>
                  </a:lnTo>
                  <a:lnTo>
                    <a:pt x="15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01" name="Freeform 458"/>
            <p:cNvSpPr>
              <a:spLocks/>
            </p:cNvSpPr>
            <p:nvPr/>
          </p:nvSpPr>
          <p:spPr bwMode="auto">
            <a:xfrm>
              <a:off x="6951" y="1668"/>
              <a:ext cx="26" cy="34"/>
            </a:xfrm>
            <a:custGeom>
              <a:avLst/>
              <a:gdLst>
                <a:gd name="T0" fmla="*/ 2 w 61"/>
                <a:gd name="T1" fmla="*/ 1 h 93"/>
                <a:gd name="T2" fmla="*/ 2 w 61"/>
                <a:gd name="T3" fmla="*/ 1 h 93"/>
                <a:gd name="T4" fmla="*/ 2 w 61"/>
                <a:gd name="T5" fmla="*/ 0 h 93"/>
                <a:gd name="T6" fmla="*/ 1 w 61"/>
                <a:gd name="T7" fmla="*/ 0 h 93"/>
                <a:gd name="T8" fmla="*/ 1 w 61"/>
                <a:gd name="T9" fmla="*/ 0 h 93"/>
                <a:gd name="T10" fmla="*/ 0 w 61"/>
                <a:gd name="T11" fmla="*/ 0 h 93"/>
                <a:gd name="T12" fmla="*/ 0 w 61"/>
                <a:gd name="T13" fmla="*/ 1 h 93"/>
                <a:gd name="T14" fmla="*/ 2 w 61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93">
                  <a:moveTo>
                    <a:pt x="60" y="92"/>
                  </a:moveTo>
                  <a:lnTo>
                    <a:pt x="60" y="46"/>
                  </a:lnTo>
                  <a:lnTo>
                    <a:pt x="60" y="15"/>
                  </a:lnTo>
                  <a:lnTo>
                    <a:pt x="45" y="31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0" y="46"/>
                  </a:lnTo>
                  <a:lnTo>
                    <a:pt x="60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02" name="Freeform 459"/>
            <p:cNvSpPr>
              <a:spLocks/>
            </p:cNvSpPr>
            <p:nvPr/>
          </p:nvSpPr>
          <p:spPr bwMode="auto">
            <a:xfrm>
              <a:off x="6977" y="1650"/>
              <a:ext cx="39" cy="52"/>
            </a:xfrm>
            <a:custGeom>
              <a:avLst/>
              <a:gdLst>
                <a:gd name="T0" fmla="*/ 3 w 91"/>
                <a:gd name="T1" fmla="*/ 2 h 139"/>
                <a:gd name="T2" fmla="*/ 3 w 91"/>
                <a:gd name="T3" fmla="*/ 2 h 139"/>
                <a:gd name="T4" fmla="*/ 3 w 91"/>
                <a:gd name="T5" fmla="*/ 1 h 139"/>
                <a:gd name="T6" fmla="*/ 2 w 91"/>
                <a:gd name="T7" fmla="*/ 1 h 139"/>
                <a:gd name="T8" fmla="*/ 1 w 91"/>
                <a:gd name="T9" fmla="*/ 0 h 139"/>
                <a:gd name="T10" fmla="*/ 1 w 91"/>
                <a:gd name="T11" fmla="*/ 0 h 139"/>
                <a:gd name="T12" fmla="*/ 0 w 91"/>
                <a:gd name="T13" fmla="*/ 0 h 139"/>
                <a:gd name="T14" fmla="*/ 0 w 91"/>
                <a:gd name="T15" fmla="*/ 1 h 139"/>
                <a:gd name="T16" fmla="*/ 0 w 91"/>
                <a:gd name="T17" fmla="*/ 2 h 139"/>
                <a:gd name="T18" fmla="*/ 0 w 91"/>
                <a:gd name="T19" fmla="*/ 3 h 139"/>
                <a:gd name="T20" fmla="*/ 3 w 91"/>
                <a:gd name="T21" fmla="*/ 2 h 139"/>
                <a:gd name="T22" fmla="*/ 3 w 91"/>
                <a:gd name="T23" fmla="*/ 2 h 1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1" h="139">
                  <a:moveTo>
                    <a:pt x="90" y="123"/>
                  </a:moveTo>
                  <a:lnTo>
                    <a:pt x="90" y="92"/>
                  </a:lnTo>
                  <a:lnTo>
                    <a:pt x="90" y="46"/>
                  </a:lnTo>
                  <a:lnTo>
                    <a:pt x="60" y="46"/>
                  </a:lnTo>
                  <a:lnTo>
                    <a:pt x="45" y="15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61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75" y="107"/>
                  </a:lnTo>
                  <a:lnTo>
                    <a:pt x="90" y="12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03" name="Freeform 460"/>
            <p:cNvSpPr>
              <a:spLocks/>
            </p:cNvSpPr>
            <p:nvPr/>
          </p:nvSpPr>
          <p:spPr bwMode="auto">
            <a:xfrm>
              <a:off x="6937" y="1662"/>
              <a:ext cx="20" cy="24"/>
            </a:xfrm>
            <a:custGeom>
              <a:avLst/>
              <a:gdLst>
                <a:gd name="T0" fmla="*/ 1 w 47"/>
                <a:gd name="T1" fmla="*/ 1 h 62"/>
                <a:gd name="T2" fmla="*/ 2 w 47"/>
                <a:gd name="T3" fmla="*/ 0 h 62"/>
                <a:gd name="T4" fmla="*/ 1 w 47"/>
                <a:gd name="T5" fmla="*/ 0 h 62"/>
                <a:gd name="T6" fmla="*/ 0 w 47"/>
                <a:gd name="T7" fmla="*/ 0 h 62"/>
                <a:gd name="T8" fmla="*/ 0 w 47"/>
                <a:gd name="T9" fmla="*/ 0 h 62"/>
                <a:gd name="T10" fmla="*/ 0 w 47"/>
                <a:gd name="T11" fmla="*/ 1 h 62"/>
                <a:gd name="T12" fmla="*/ 1 w 47"/>
                <a:gd name="T13" fmla="*/ 1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62">
                  <a:moveTo>
                    <a:pt x="30" y="61"/>
                  </a:moveTo>
                  <a:lnTo>
                    <a:pt x="46" y="1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30" y="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04" name="Freeform 461"/>
            <p:cNvSpPr>
              <a:spLocks/>
            </p:cNvSpPr>
            <p:nvPr/>
          </p:nvSpPr>
          <p:spPr bwMode="auto">
            <a:xfrm>
              <a:off x="6918" y="1639"/>
              <a:ext cx="59" cy="41"/>
            </a:xfrm>
            <a:custGeom>
              <a:avLst/>
              <a:gdLst>
                <a:gd name="T0" fmla="*/ 2 w 136"/>
                <a:gd name="T1" fmla="*/ 2 h 109"/>
                <a:gd name="T2" fmla="*/ 2 w 136"/>
                <a:gd name="T3" fmla="*/ 1 h 109"/>
                <a:gd name="T4" fmla="*/ 3 w 136"/>
                <a:gd name="T5" fmla="*/ 1 h 109"/>
                <a:gd name="T6" fmla="*/ 3 w 136"/>
                <a:gd name="T7" fmla="*/ 2 h 109"/>
                <a:gd name="T8" fmla="*/ 4 w 136"/>
                <a:gd name="T9" fmla="*/ 2 h 109"/>
                <a:gd name="T10" fmla="*/ 4 w 136"/>
                <a:gd name="T11" fmla="*/ 2 h 109"/>
                <a:gd name="T12" fmla="*/ 5 w 136"/>
                <a:gd name="T13" fmla="*/ 2 h 109"/>
                <a:gd name="T14" fmla="*/ 5 w 136"/>
                <a:gd name="T15" fmla="*/ 1 h 109"/>
                <a:gd name="T16" fmla="*/ 4 w 136"/>
                <a:gd name="T17" fmla="*/ 0 h 109"/>
                <a:gd name="T18" fmla="*/ 3 w 136"/>
                <a:gd name="T19" fmla="*/ 0 h 109"/>
                <a:gd name="T20" fmla="*/ 1 w 136"/>
                <a:gd name="T21" fmla="*/ 0 h 109"/>
                <a:gd name="T22" fmla="*/ 1 w 136"/>
                <a:gd name="T23" fmla="*/ 0 h 109"/>
                <a:gd name="T24" fmla="*/ 0 w 136"/>
                <a:gd name="T25" fmla="*/ 1 h 109"/>
                <a:gd name="T26" fmla="*/ 2 w 136"/>
                <a:gd name="T27" fmla="*/ 2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09">
                  <a:moveTo>
                    <a:pt x="45" y="77"/>
                  </a:moveTo>
                  <a:lnTo>
                    <a:pt x="45" y="62"/>
                  </a:lnTo>
                  <a:lnTo>
                    <a:pt x="75" y="62"/>
                  </a:lnTo>
                  <a:lnTo>
                    <a:pt x="90" y="77"/>
                  </a:lnTo>
                  <a:lnTo>
                    <a:pt x="105" y="93"/>
                  </a:lnTo>
                  <a:lnTo>
                    <a:pt x="120" y="108"/>
                  </a:lnTo>
                  <a:lnTo>
                    <a:pt x="135" y="93"/>
                  </a:lnTo>
                  <a:lnTo>
                    <a:pt x="135" y="46"/>
                  </a:lnTo>
                  <a:lnTo>
                    <a:pt x="105" y="15"/>
                  </a:lnTo>
                  <a:lnTo>
                    <a:pt x="75" y="15"/>
                  </a:lnTo>
                  <a:lnTo>
                    <a:pt x="30" y="0"/>
                  </a:lnTo>
                  <a:lnTo>
                    <a:pt x="30" y="15"/>
                  </a:lnTo>
                  <a:lnTo>
                    <a:pt x="0" y="31"/>
                  </a:lnTo>
                  <a:lnTo>
                    <a:pt x="45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05" name="Freeform 462"/>
            <p:cNvSpPr>
              <a:spLocks/>
            </p:cNvSpPr>
            <p:nvPr/>
          </p:nvSpPr>
          <p:spPr bwMode="auto">
            <a:xfrm>
              <a:off x="6905" y="1639"/>
              <a:ext cx="27" cy="11"/>
            </a:xfrm>
            <a:custGeom>
              <a:avLst/>
              <a:gdLst>
                <a:gd name="T0" fmla="*/ 1 w 61"/>
                <a:gd name="T1" fmla="*/ 0 h 32"/>
                <a:gd name="T2" fmla="*/ 2 w 61"/>
                <a:gd name="T3" fmla="*/ 0 h 32"/>
                <a:gd name="T4" fmla="*/ 2 w 61"/>
                <a:gd name="T5" fmla="*/ 0 h 32"/>
                <a:gd name="T6" fmla="*/ 1 w 61"/>
                <a:gd name="T7" fmla="*/ 0 h 32"/>
                <a:gd name="T8" fmla="*/ 0 w 61"/>
                <a:gd name="T9" fmla="*/ 0 h 32"/>
                <a:gd name="T10" fmla="*/ 0 w 61"/>
                <a:gd name="T11" fmla="*/ 0 h 32"/>
                <a:gd name="T12" fmla="*/ 1 w 6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32">
                  <a:moveTo>
                    <a:pt x="30" y="31"/>
                  </a:moveTo>
                  <a:lnTo>
                    <a:pt x="60" y="1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5" y="31"/>
                  </a:lnTo>
                  <a:lnTo>
                    <a:pt x="3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06" name="Freeform 463"/>
            <p:cNvSpPr>
              <a:spLocks/>
            </p:cNvSpPr>
            <p:nvPr/>
          </p:nvSpPr>
          <p:spPr bwMode="auto">
            <a:xfrm>
              <a:off x="6905" y="1627"/>
              <a:ext cx="21" cy="6"/>
            </a:xfrm>
            <a:custGeom>
              <a:avLst/>
              <a:gdLst>
                <a:gd name="T0" fmla="*/ 0 w 46"/>
                <a:gd name="T1" fmla="*/ 0 h 17"/>
                <a:gd name="T2" fmla="*/ 0 w 46"/>
                <a:gd name="T3" fmla="*/ 0 h 17"/>
                <a:gd name="T4" fmla="*/ 2 w 46"/>
                <a:gd name="T5" fmla="*/ 0 h 17"/>
                <a:gd name="T6" fmla="*/ 1 w 46"/>
                <a:gd name="T7" fmla="*/ 0 h 17"/>
                <a:gd name="T8" fmla="*/ 0 w 4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7">
                  <a:moveTo>
                    <a:pt x="0" y="0"/>
                  </a:moveTo>
                  <a:lnTo>
                    <a:pt x="0" y="16"/>
                  </a:lnTo>
                  <a:lnTo>
                    <a:pt x="45" y="16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07" name="Freeform 464"/>
            <p:cNvSpPr>
              <a:spLocks/>
            </p:cNvSpPr>
            <p:nvPr/>
          </p:nvSpPr>
          <p:spPr bwMode="auto">
            <a:xfrm>
              <a:off x="6912" y="1527"/>
              <a:ext cx="91" cy="100"/>
            </a:xfrm>
            <a:custGeom>
              <a:avLst/>
              <a:gdLst>
                <a:gd name="T0" fmla="*/ 0 w 210"/>
                <a:gd name="T1" fmla="*/ 5 h 263"/>
                <a:gd name="T2" fmla="*/ 1 w 210"/>
                <a:gd name="T3" fmla="*/ 5 h 263"/>
                <a:gd name="T4" fmla="*/ 2 w 210"/>
                <a:gd name="T5" fmla="*/ 5 h 263"/>
                <a:gd name="T6" fmla="*/ 3 w 210"/>
                <a:gd name="T7" fmla="*/ 5 h 263"/>
                <a:gd name="T8" fmla="*/ 4 w 210"/>
                <a:gd name="T9" fmla="*/ 5 h 263"/>
                <a:gd name="T10" fmla="*/ 5 w 210"/>
                <a:gd name="T11" fmla="*/ 5 h 263"/>
                <a:gd name="T12" fmla="*/ 7 w 210"/>
                <a:gd name="T13" fmla="*/ 5 h 263"/>
                <a:gd name="T14" fmla="*/ 7 w 210"/>
                <a:gd name="T15" fmla="*/ 5 h 263"/>
                <a:gd name="T16" fmla="*/ 7 w 210"/>
                <a:gd name="T17" fmla="*/ 2 h 263"/>
                <a:gd name="T18" fmla="*/ 7 w 210"/>
                <a:gd name="T19" fmla="*/ 2 h 263"/>
                <a:gd name="T20" fmla="*/ 7 w 210"/>
                <a:gd name="T21" fmla="*/ 1 h 263"/>
                <a:gd name="T22" fmla="*/ 7 w 210"/>
                <a:gd name="T23" fmla="*/ 1 h 263"/>
                <a:gd name="T24" fmla="*/ 5 w 210"/>
                <a:gd name="T25" fmla="*/ 0 h 263"/>
                <a:gd name="T26" fmla="*/ 5 w 210"/>
                <a:gd name="T27" fmla="*/ 1 h 263"/>
                <a:gd name="T28" fmla="*/ 3 w 210"/>
                <a:gd name="T29" fmla="*/ 1 h 263"/>
                <a:gd name="T30" fmla="*/ 3 w 210"/>
                <a:gd name="T31" fmla="*/ 2 h 263"/>
                <a:gd name="T32" fmla="*/ 2 w 210"/>
                <a:gd name="T33" fmla="*/ 2 h 263"/>
                <a:gd name="T34" fmla="*/ 2 w 210"/>
                <a:gd name="T35" fmla="*/ 3 h 263"/>
                <a:gd name="T36" fmla="*/ 0 w 210"/>
                <a:gd name="T37" fmla="*/ 3 h 263"/>
                <a:gd name="T38" fmla="*/ 0 w 210"/>
                <a:gd name="T39" fmla="*/ 3 h 263"/>
                <a:gd name="T40" fmla="*/ 0 w 210"/>
                <a:gd name="T41" fmla="*/ 4 h 263"/>
                <a:gd name="T42" fmla="*/ 0 w 210"/>
                <a:gd name="T43" fmla="*/ 5 h 2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0" h="263">
                  <a:moveTo>
                    <a:pt x="0" y="231"/>
                  </a:moveTo>
                  <a:lnTo>
                    <a:pt x="30" y="216"/>
                  </a:lnTo>
                  <a:lnTo>
                    <a:pt x="60" y="231"/>
                  </a:lnTo>
                  <a:lnTo>
                    <a:pt x="75" y="262"/>
                  </a:lnTo>
                  <a:lnTo>
                    <a:pt x="105" y="231"/>
                  </a:lnTo>
                  <a:lnTo>
                    <a:pt x="134" y="231"/>
                  </a:lnTo>
                  <a:lnTo>
                    <a:pt x="179" y="231"/>
                  </a:lnTo>
                  <a:lnTo>
                    <a:pt x="194" y="216"/>
                  </a:lnTo>
                  <a:lnTo>
                    <a:pt x="194" y="108"/>
                  </a:lnTo>
                  <a:lnTo>
                    <a:pt x="179" y="92"/>
                  </a:lnTo>
                  <a:lnTo>
                    <a:pt x="179" y="46"/>
                  </a:lnTo>
                  <a:lnTo>
                    <a:pt x="209" y="46"/>
                  </a:lnTo>
                  <a:lnTo>
                    <a:pt x="149" y="0"/>
                  </a:lnTo>
                  <a:lnTo>
                    <a:pt x="149" y="46"/>
                  </a:lnTo>
                  <a:lnTo>
                    <a:pt x="75" y="46"/>
                  </a:lnTo>
                  <a:lnTo>
                    <a:pt x="75" y="92"/>
                  </a:lnTo>
                  <a:lnTo>
                    <a:pt x="60" y="92"/>
                  </a:lnTo>
                  <a:lnTo>
                    <a:pt x="60" y="123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200"/>
                  </a:lnTo>
                  <a:lnTo>
                    <a:pt x="0" y="2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08" name="Freeform 465"/>
            <p:cNvSpPr>
              <a:spLocks/>
            </p:cNvSpPr>
            <p:nvPr/>
          </p:nvSpPr>
          <p:spPr bwMode="auto">
            <a:xfrm>
              <a:off x="6944" y="1545"/>
              <a:ext cx="129" cy="111"/>
            </a:xfrm>
            <a:custGeom>
              <a:avLst/>
              <a:gdLst>
                <a:gd name="T0" fmla="*/ 4 w 299"/>
                <a:gd name="T1" fmla="*/ 1 h 293"/>
                <a:gd name="T2" fmla="*/ 4 w 299"/>
                <a:gd name="T3" fmla="*/ 3 h 293"/>
                <a:gd name="T4" fmla="*/ 3 w 299"/>
                <a:gd name="T5" fmla="*/ 4 h 293"/>
                <a:gd name="T6" fmla="*/ 2 w 299"/>
                <a:gd name="T7" fmla="*/ 4 h 293"/>
                <a:gd name="T8" fmla="*/ 1 w 299"/>
                <a:gd name="T9" fmla="*/ 4 h 293"/>
                <a:gd name="T10" fmla="*/ 0 w 299"/>
                <a:gd name="T11" fmla="*/ 5 h 293"/>
                <a:gd name="T12" fmla="*/ 0 w 299"/>
                <a:gd name="T13" fmla="*/ 5 h 293"/>
                <a:gd name="T14" fmla="*/ 1 w 299"/>
                <a:gd name="T15" fmla="*/ 5 h 293"/>
                <a:gd name="T16" fmla="*/ 3 w 299"/>
                <a:gd name="T17" fmla="*/ 6 h 293"/>
                <a:gd name="T18" fmla="*/ 3 w 299"/>
                <a:gd name="T19" fmla="*/ 6 h 293"/>
                <a:gd name="T20" fmla="*/ 4 w 299"/>
                <a:gd name="T21" fmla="*/ 6 h 293"/>
                <a:gd name="T22" fmla="*/ 5 w 299"/>
                <a:gd name="T23" fmla="*/ 5 h 293"/>
                <a:gd name="T24" fmla="*/ 6 w 299"/>
                <a:gd name="T25" fmla="*/ 5 h 293"/>
                <a:gd name="T26" fmla="*/ 6 w 299"/>
                <a:gd name="T27" fmla="*/ 5 h 293"/>
                <a:gd name="T28" fmla="*/ 8 w 299"/>
                <a:gd name="T29" fmla="*/ 4 h 293"/>
                <a:gd name="T30" fmla="*/ 10 w 299"/>
                <a:gd name="T31" fmla="*/ 4 h 293"/>
                <a:gd name="T32" fmla="*/ 10 w 299"/>
                <a:gd name="T33" fmla="*/ 4 h 293"/>
                <a:gd name="T34" fmla="*/ 10 w 299"/>
                <a:gd name="T35" fmla="*/ 3 h 293"/>
                <a:gd name="T36" fmla="*/ 9 w 299"/>
                <a:gd name="T37" fmla="*/ 3 h 293"/>
                <a:gd name="T38" fmla="*/ 9 w 299"/>
                <a:gd name="T39" fmla="*/ 2 h 293"/>
                <a:gd name="T40" fmla="*/ 5 w 299"/>
                <a:gd name="T41" fmla="*/ 0 h 293"/>
                <a:gd name="T42" fmla="*/ 3 w 299"/>
                <a:gd name="T43" fmla="*/ 0 h 293"/>
                <a:gd name="T44" fmla="*/ 3 w 299"/>
                <a:gd name="T45" fmla="*/ 1 h 293"/>
                <a:gd name="T46" fmla="*/ 4 w 299"/>
                <a:gd name="T47" fmla="*/ 1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9" h="293">
                  <a:moveTo>
                    <a:pt x="119" y="61"/>
                  </a:moveTo>
                  <a:lnTo>
                    <a:pt x="119" y="169"/>
                  </a:lnTo>
                  <a:lnTo>
                    <a:pt x="104" y="184"/>
                  </a:lnTo>
                  <a:lnTo>
                    <a:pt x="60" y="184"/>
                  </a:lnTo>
                  <a:lnTo>
                    <a:pt x="30" y="184"/>
                  </a:lnTo>
                  <a:lnTo>
                    <a:pt x="0" y="215"/>
                  </a:lnTo>
                  <a:lnTo>
                    <a:pt x="15" y="261"/>
                  </a:lnTo>
                  <a:lnTo>
                    <a:pt x="45" y="261"/>
                  </a:lnTo>
                  <a:lnTo>
                    <a:pt x="75" y="292"/>
                  </a:lnTo>
                  <a:lnTo>
                    <a:pt x="104" y="277"/>
                  </a:lnTo>
                  <a:lnTo>
                    <a:pt x="119" y="292"/>
                  </a:lnTo>
                  <a:lnTo>
                    <a:pt x="149" y="246"/>
                  </a:lnTo>
                  <a:lnTo>
                    <a:pt x="164" y="246"/>
                  </a:lnTo>
                  <a:lnTo>
                    <a:pt x="179" y="231"/>
                  </a:lnTo>
                  <a:lnTo>
                    <a:pt x="224" y="200"/>
                  </a:lnTo>
                  <a:lnTo>
                    <a:pt x="283" y="200"/>
                  </a:lnTo>
                  <a:lnTo>
                    <a:pt x="298" y="184"/>
                  </a:lnTo>
                  <a:lnTo>
                    <a:pt x="298" y="123"/>
                  </a:lnTo>
                  <a:lnTo>
                    <a:pt x="268" y="123"/>
                  </a:lnTo>
                  <a:lnTo>
                    <a:pt x="268" y="108"/>
                  </a:lnTo>
                  <a:lnTo>
                    <a:pt x="134" y="0"/>
                  </a:lnTo>
                  <a:lnTo>
                    <a:pt x="104" y="0"/>
                  </a:lnTo>
                  <a:lnTo>
                    <a:pt x="104" y="46"/>
                  </a:lnTo>
                  <a:lnTo>
                    <a:pt x="119" y="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09" name="Freeform 466"/>
            <p:cNvSpPr>
              <a:spLocks/>
            </p:cNvSpPr>
            <p:nvPr/>
          </p:nvSpPr>
          <p:spPr bwMode="auto">
            <a:xfrm>
              <a:off x="6995" y="1621"/>
              <a:ext cx="58" cy="47"/>
            </a:xfrm>
            <a:custGeom>
              <a:avLst/>
              <a:gdLst>
                <a:gd name="T0" fmla="*/ 3 w 136"/>
                <a:gd name="T1" fmla="*/ 0 h 124"/>
                <a:gd name="T2" fmla="*/ 2 w 136"/>
                <a:gd name="T3" fmla="*/ 1 h 124"/>
                <a:gd name="T4" fmla="*/ 1 w 136"/>
                <a:gd name="T5" fmla="*/ 1 h 124"/>
                <a:gd name="T6" fmla="*/ 1 w 136"/>
                <a:gd name="T7" fmla="*/ 1 h 124"/>
                <a:gd name="T8" fmla="*/ 0 w 136"/>
                <a:gd name="T9" fmla="*/ 2 h 124"/>
                <a:gd name="T10" fmla="*/ 0 w 136"/>
                <a:gd name="T11" fmla="*/ 3 h 124"/>
                <a:gd name="T12" fmla="*/ 1 w 136"/>
                <a:gd name="T13" fmla="*/ 3 h 124"/>
                <a:gd name="T14" fmla="*/ 1 w 136"/>
                <a:gd name="T15" fmla="*/ 2 h 124"/>
                <a:gd name="T16" fmla="*/ 3 w 136"/>
                <a:gd name="T17" fmla="*/ 2 h 124"/>
                <a:gd name="T18" fmla="*/ 4 w 136"/>
                <a:gd name="T19" fmla="*/ 2 h 124"/>
                <a:gd name="T20" fmla="*/ 5 w 136"/>
                <a:gd name="T21" fmla="*/ 2 h 124"/>
                <a:gd name="T22" fmla="*/ 5 w 136"/>
                <a:gd name="T23" fmla="*/ 1 h 124"/>
                <a:gd name="T24" fmla="*/ 4 w 136"/>
                <a:gd name="T25" fmla="*/ 1 h 124"/>
                <a:gd name="T26" fmla="*/ 3 w 136"/>
                <a:gd name="T27" fmla="*/ 0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24">
                  <a:moveTo>
                    <a:pt x="105" y="0"/>
                  </a:moveTo>
                  <a:lnTo>
                    <a:pt x="60" y="31"/>
                  </a:lnTo>
                  <a:lnTo>
                    <a:pt x="45" y="46"/>
                  </a:lnTo>
                  <a:lnTo>
                    <a:pt x="30" y="46"/>
                  </a:lnTo>
                  <a:lnTo>
                    <a:pt x="0" y="92"/>
                  </a:lnTo>
                  <a:lnTo>
                    <a:pt x="15" y="123"/>
                  </a:lnTo>
                  <a:lnTo>
                    <a:pt x="45" y="123"/>
                  </a:lnTo>
                  <a:lnTo>
                    <a:pt x="45" y="92"/>
                  </a:lnTo>
                  <a:lnTo>
                    <a:pt x="105" y="77"/>
                  </a:lnTo>
                  <a:lnTo>
                    <a:pt x="120" y="92"/>
                  </a:lnTo>
                  <a:lnTo>
                    <a:pt x="135" y="77"/>
                  </a:lnTo>
                  <a:lnTo>
                    <a:pt x="135" y="62"/>
                  </a:lnTo>
                  <a:lnTo>
                    <a:pt x="120" y="46"/>
                  </a:lnTo>
                  <a:lnTo>
                    <a:pt x="10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10" name="Freeform 467"/>
            <p:cNvSpPr>
              <a:spLocks/>
            </p:cNvSpPr>
            <p:nvPr/>
          </p:nvSpPr>
          <p:spPr bwMode="auto">
            <a:xfrm>
              <a:off x="6617" y="1690"/>
              <a:ext cx="27" cy="24"/>
            </a:xfrm>
            <a:custGeom>
              <a:avLst/>
              <a:gdLst>
                <a:gd name="T0" fmla="*/ 0 w 60"/>
                <a:gd name="T1" fmla="*/ 0 h 62"/>
                <a:gd name="T2" fmla="*/ 0 w 60"/>
                <a:gd name="T3" fmla="*/ 0 h 62"/>
                <a:gd name="T4" fmla="*/ 0 w 60"/>
                <a:gd name="T5" fmla="*/ 1 h 62"/>
                <a:gd name="T6" fmla="*/ 0 w 60"/>
                <a:gd name="T7" fmla="*/ 1 h 62"/>
                <a:gd name="T8" fmla="*/ 1 w 60"/>
                <a:gd name="T9" fmla="*/ 1 h 62"/>
                <a:gd name="T10" fmla="*/ 2 w 60"/>
                <a:gd name="T11" fmla="*/ 0 h 62"/>
                <a:gd name="T12" fmla="*/ 1 w 60"/>
                <a:gd name="T13" fmla="*/ 0 h 62"/>
                <a:gd name="T14" fmla="*/ 0 w 6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62">
                  <a:moveTo>
                    <a:pt x="15" y="0"/>
                  </a:moveTo>
                  <a:lnTo>
                    <a:pt x="0" y="15"/>
                  </a:lnTo>
                  <a:lnTo>
                    <a:pt x="15" y="31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59" y="15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11" name="Freeform 468"/>
            <p:cNvSpPr>
              <a:spLocks/>
            </p:cNvSpPr>
            <p:nvPr/>
          </p:nvSpPr>
          <p:spPr bwMode="auto">
            <a:xfrm>
              <a:off x="6867" y="1621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1 w 17"/>
                <a:gd name="T5" fmla="*/ 0 h 32"/>
                <a:gd name="T6" fmla="*/ 0 w 17"/>
                <a:gd name="T7" fmla="*/ 1 h 32"/>
                <a:gd name="T8" fmla="*/ 0 w 17"/>
                <a:gd name="T9" fmla="*/ 0 h 32"/>
                <a:gd name="T10" fmla="*/ 0 w 17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12" name="Freeform 469"/>
            <p:cNvSpPr>
              <a:spLocks/>
            </p:cNvSpPr>
            <p:nvPr/>
          </p:nvSpPr>
          <p:spPr bwMode="auto">
            <a:xfrm>
              <a:off x="7264" y="1749"/>
              <a:ext cx="14" cy="12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1 h 32"/>
                <a:gd name="T4" fmla="*/ 0 w 32"/>
                <a:gd name="T5" fmla="*/ 1 h 32"/>
                <a:gd name="T6" fmla="*/ 1 w 32"/>
                <a:gd name="T7" fmla="*/ 0 h 32"/>
                <a:gd name="T8" fmla="*/ 0 w 32"/>
                <a:gd name="T9" fmla="*/ 0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31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13" name="Freeform 470"/>
            <p:cNvSpPr>
              <a:spLocks/>
            </p:cNvSpPr>
            <p:nvPr/>
          </p:nvSpPr>
          <p:spPr bwMode="auto">
            <a:xfrm>
              <a:off x="7201" y="1789"/>
              <a:ext cx="89" cy="76"/>
            </a:xfrm>
            <a:custGeom>
              <a:avLst/>
              <a:gdLst>
                <a:gd name="T0" fmla="*/ 1 w 209"/>
                <a:gd name="T1" fmla="*/ 1 h 202"/>
                <a:gd name="T2" fmla="*/ 1 w 209"/>
                <a:gd name="T3" fmla="*/ 2 h 202"/>
                <a:gd name="T4" fmla="*/ 0 w 209"/>
                <a:gd name="T5" fmla="*/ 2 h 202"/>
                <a:gd name="T6" fmla="*/ 0 w 209"/>
                <a:gd name="T7" fmla="*/ 3 h 202"/>
                <a:gd name="T8" fmla="*/ 1 w 209"/>
                <a:gd name="T9" fmla="*/ 4 h 202"/>
                <a:gd name="T10" fmla="*/ 2 w 209"/>
                <a:gd name="T11" fmla="*/ 4 h 202"/>
                <a:gd name="T12" fmla="*/ 2 w 209"/>
                <a:gd name="T13" fmla="*/ 4 h 202"/>
                <a:gd name="T14" fmla="*/ 3 w 209"/>
                <a:gd name="T15" fmla="*/ 4 h 202"/>
                <a:gd name="T16" fmla="*/ 4 w 209"/>
                <a:gd name="T17" fmla="*/ 3 h 202"/>
                <a:gd name="T18" fmla="*/ 4 w 209"/>
                <a:gd name="T19" fmla="*/ 3 h 202"/>
                <a:gd name="T20" fmla="*/ 4 w 209"/>
                <a:gd name="T21" fmla="*/ 3 h 202"/>
                <a:gd name="T22" fmla="*/ 5 w 209"/>
                <a:gd name="T23" fmla="*/ 3 h 202"/>
                <a:gd name="T24" fmla="*/ 7 w 209"/>
                <a:gd name="T25" fmla="*/ 3 h 202"/>
                <a:gd name="T26" fmla="*/ 6 w 209"/>
                <a:gd name="T27" fmla="*/ 3 h 202"/>
                <a:gd name="T28" fmla="*/ 7 w 209"/>
                <a:gd name="T29" fmla="*/ 2 h 202"/>
                <a:gd name="T30" fmla="*/ 7 w 209"/>
                <a:gd name="T31" fmla="*/ 1 h 202"/>
                <a:gd name="T32" fmla="*/ 7 w 209"/>
                <a:gd name="T33" fmla="*/ 1 h 202"/>
                <a:gd name="T34" fmla="*/ 6 w 209"/>
                <a:gd name="T35" fmla="*/ 0 h 202"/>
                <a:gd name="T36" fmla="*/ 4 w 209"/>
                <a:gd name="T37" fmla="*/ 0 h 202"/>
                <a:gd name="T38" fmla="*/ 4 w 209"/>
                <a:gd name="T39" fmla="*/ 1 h 202"/>
                <a:gd name="T40" fmla="*/ 4 w 209"/>
                <a:gd name="T41" fmla="*/ 1 h 202"/>
                <a:gd name="T42" fmla="*/ 5 w 209"/>
                <a:gd name="T43" fmla="*/ 2 h 202"/>
                <a:gd name="T44" fmla="*/ 5 w 209"/>
                <a:gd name="T45" fmla="*/ 2 h 202"/>
                <a:gd name="T46" fmla="*/ 4 w 209"/>
                <a:gd name="T47" fmla="*/ 2 h 202"/>
                <a:gd name="T48" fmla="*/ 3 w 209"/>
                <a:gd name="T49" fmla="*/ 2 h 202"/>
                <a:gd name="T50" fmla="*/ 1 w 209"/>
                <a:gd name="T51" fmla="*/ 1 h 2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9" h="202">
                  <a:moveTo>
                    <a:pt x="45" y="62"/>
                  </a:moveTo>
                  <a:lnTo>
                    <a:pt x="45" y="93"/>
                  </a:lnTo>
                  <a:lnTo>
                    <a:pt x="15" y="93"/>
                  </a:lnTo>
                  <a:lnTo>
                    <a:pt x="0" y="170"/>
                  </a:lnTo>
                  <a:lnTo>
                    <a:pt x="30" y="186"/>
                  </a:lnTo>
                  <a:lnTo>
                    <a:pt x="59" y="186"/>
                  </a:lnTo>
                  <a:lnTo>
                    <a:pt x="59" y="201"/>
                  </a:lnTo>
                  <a:lnTo>
                    <a:pt x="89" y="201"/>
                  </a:lnTo>
                  <a:lnTo>
                    <a:pt x="119" y="170"/>
                  </a:lnTo>
                  <a:lnTo>
                    <a:pt x="134" y="170"/>
                  </a:lnTo>
                  <a:lnTo>
                    <a:pt x="134" y="139"/>
                  </a:lnTo>
                  <a:lnTo>
                    <a:pt x="163" y="155"/>
                  </a:lnTo>
                  <a:lnTo>
                    <a:pt x="208" y="124"/>
                  </a:lnTo>
                  <a:lnTo>
                    <a:pt x="193" y="124"/>
                  </a:lnTo>
                  <a:lnTo>
                    <a:pt x="208" y="93"/>
                  </a:lnTo>
                  <a:lnTo>
                    <a:pt x="208" y="62"/>
                  </a:lnTo>
                  <a:lnTo>
                    <a:pt x="208" y="31"/>
                  </a:lnTo>
                  <a:lnTo>
                    <a:pt x="178" y="0"/>
                  </a:lnTo>
                  <a:lnTo>
                    <a:pt x="134" y="15"/>
                  </a:lnTo>
                  <a:lnTo>
                    <a:pt x="134" y="46"/>
                  </a:lnTo>
                  <a:lnTo>
                    <a:pt x="119" y="62"/>
                  </a:lnTo>
                  <a:lnTo>
                    <a:pt x="149" y="77"/>
                  </a:lnTo>
                  <a:lnTo>
                    <a:pt x="149" y="108"/>
                  </a:lnTo>
                  <a:lnTo>
                    <a:pt x="134" y="108"/>
                  </a:lnTo>
                  <a:lnTo>
                    <a:pt x="104" y="77"/>
                  </a:lnTo>
                  <a:lnTo>
                    <a:pt x="45" y="6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14" name="Freeform 471"/>
            <p:cNvSpPr>
              <a:spLocks/>
            </p:cNvSpPr>
            <p:nvPr/>
          </p:nvSpPr>
          <p:spPr bwMode="auto">
            <a:xfrm>
              <a:off x="7130" y="1772"/>
              <a:ext cx="90" cy="93"/>
            </a:xfrm>
            <a:custGeom>
              <a:avLst/>
              <a:gdLst>
                <a:gd name="T0" fmla="*/ 0 w 209"/>
                <a:gd name="T1" fmla="*/ 4 h 248"/>
                <a:gd name="T2" fmla="*/ 0 w 209"/>
                <a:gd name="T3" fmla="*/ 4 h 248"/>
                <a:gd name="T4" fmla="*/ 1 w 209"/>
                <a:gd name="T5" fmla="*/ 5 h 248"/>
                <a:gd name="T6" fmla="*/ 3 w 209"/>
                <a:gd name="T7" fmla="*/ 5 h 248"/>
                <a:gd name="T8" fmla="*/ 6 w 209"/>
                <a:gd name="T9" fmla="*/ 5 h 248"/>
                <a:gd name="T10" fmla="*/ 7 w 209"/>
                <a:gd name="T11" fmla="*/ 5 h 248"/>
                <a:gd name="T12" fmla="*/ 6 w 209"/>
                <a:gd name="T13" fmla="*/ 4 h 248"/>
                <a:gd name="T14" fmla="*/ 6 w 209"/>
                <a:gd name="T15" fmla="*/ 3 h 248"/>
                <a:gd name="T16" fmla="*/ 7 w 209"/>
                <a:gd name="T17" fmla="*/ 3 h 248"/>
                <a:gd name="T18" fmla="*/ 7 w 209"/>
                <a:gd name="T19" fmla="*/ 2 h 248"/>
                <a:gd name="T20" fmla="*/ 6 w 209"/>
                <a:gd name="T21" fmla="*/ 2 h 248"/>
                <a:gd name="T22" fmla="*/ 6 w 209"/>
                <a:gd name="T23" fmla="*/ 1 h 248"/>
                <a:gd name="T24" fmla="*/ 5 w 209"/>
                <a:gd name="T25" fmla="*/ 1 h 248"/>
                <a:gd name="T26" fmla="*/ 5 w 209"/>
                <a:gd name="T27" fmla="*/ 1 h 248"/>
                <a:gd name="T28" fmla="*/ 3 w 209"/>
                <a:gd name="T29" fmla="*/ 1 h 248"/>
                <a:gd name="T30" fmla="*/ 3 w 209"/>
                <a:gd name="T31" fmla="*/ 0 h 248"/>
                <a:gd name="T32" fmla="*/ 3 w 209"/>
                <a:gd name="T33" fmla="*/ 0 h 248"/>
                <a:gd name="T34" fmla="*/ 0 w 209"/>
                <a:gd name="T35" fmla="*/ 0 h 248"/>
                <a:gd name="T36" fmla="*/ 1 w 209"/>
                <a:gd name="T37" fmla="*/ 1 h 248"/>
                <a:gd name="T38" fmla="*/ 0 w 209"/>
                <a:gd name="T39" fmla="*/ 1 h 248"/>
                <a:gd name="T40" fmla="*/ 1 w 209"/>
                <a:gd name="T41" fmla="*/ 2 h 248"/>
                <a:gd name="T42" fmla="*/ 1 w 209"/>
                <a:gd name="T43" fmla="*/ 3 h 248"/>
                <a:gd name="T44" fmla="*/ 0 w 209"/>
                <a:gd name="T45" fmla="*/ 3 h 248"/>
                <a:gd name="T46" fmla="*/ 0 w 209"/>
                <a:gd name="T47" fmla="*/ 3 h 248"/>
                <a:gd name="T48" fmla="*/ 0 w 209"/>
                <a:gd name="T49" fmla="*/ 4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9" h="248">
                  <a:moveTo>
                    <a:pt x="0" y="216"/>
                  </a:moveTo>
                  <a:lnTo>
                    <a:pt x="15" y="216"/>
                  </a:lnTo>
                  <a:lnTo>
                    <a:pt x="30" y="232"/>
                  </a:lnTo>
                  <a:lnTo>
                    <a:pt x="104" y="232"/>
                  </a:lnTo>
                  <a:lnTo>
                    <a:pt x="163" y="247"/>
                  </a:lnTo>
                  <a:lnTo>
                    <a:pt x="193" y="232"/>
                  </a:lnTo>
                  <a:lnTo>
                    <a:pt x="163" y="216"/>
                  </a:lnTo>
                  <a:lnTo>
                    <a:pt x="178" y="139"/>
                  </a:lnTo>
                  <a:lnTo>
                    <a:pt x="208" y="139"/>
                  </a:lnTo>
                  <a:lnTo>
                    <a:pt x="208" y="108"/>
                  </a:lnTo>
                  <a:lnTo>
                    <a:pt x="178" y="108"/>
                  </a:lnTo>
                  <a:lnTo>
                    <a:pt x="163" y="31"/>
                  </a:lnTo>
                  <a:lnTo>
                    <a:pt x="134" y="31"/>
                  </a:lnTo>
                  <a:lnTo>
                    <a:pt x="134" y="46"/>
                  </a:lnTo>
                  <a:lnTo>
                    <a:pt x="89" y="46"/>
                  </a:lnTo>
                  <a:lnTo>
                    <a:pt x="89" y="15"/>
                  </a:lnTo>
                  <a:lnTo>
                    <a:pt x="74" y="0"/>
                  </a:lnTo>
                  <a:lnTo>
                    <a:pt x="15" y="15"/>
                  </a:lnTo>
                  <a:lnTo>
                    <a:pt x="30" y="46"/>
                  </a:lnTo>
                  <a:lnTo>
                    <a:pt x="15" y="62"/>
                  </a:lnTo>
                  <a:lnTo>
                    <a:pt x="30" y="108"/>
                  </a:lnTo>
                  <a:lnTo>
                    <a:pt x="30" y="124"/>
                  </a:lnTo>
                  <a:lnTo>
                    <a:pt x="15" y="139"/>
                  </a:lnTo>
                  <a:lnTo>
                    <a:pt x="0" y="170"/>
                  </a:lnTo>
                  <a:lnTo>
                    <a:pt x="0" y="2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15" name="Freeform 472"/>
            <p:cNvSpPr>
              <a:spLocks/>
            </p:cNvSpPr>
            <p:nvPr/>
          </p:nvSpPr>
          <p:spPr bwMode="auto">
            <a:xfrm>
              <a:off x="7283" y="1800"/>
              <a:ext cx="27" cy="65"/>
            </a:xfrm>
            <a:custGeom>
              <a:avLst/>
              <a:gdLst>
                <a:gd name="T0" fmla="*/ 0 w 62"/>
                <a:gd name="T1" fmla="*/ 0 h 171"/>
                <a:gd name="T2" fmla="*/ 0 w 62"/>
                <a:gd name="T3" fmla="*/ 1 h 171"/>
                <a:gd name="T4" fmla="*/ 0 w 62"/>
                <a:gd name="T5" fmla="*/ 1 h 171"/>
                <a:gd name="T6" fmla="*/ 0 w 62"/>
                <a:gd name="T7" fmla="*/ 2 h 171"/>
                <a:gd name="T8" fmla="*/ 0 w 62"/>
                <a:gd name="T9" fmla="*/ 2 h 171"/>
                <a:gd name="T10" fmla="*/ 1 w 62"/>
                <a:gd name="T11" fmla="*/ 2 h 171"/>
                <a:gd name="T12" fmla="*/ 1 w 62"/>
                <a:gd name="T13" fmla="*/ 3 h 171"/>
                <a:gd name="T14" fmla="*/ 2 w 62"/>
                <a:gd name="T15" fmla="*/ 4 h 171"/>
                <a:gd name="T16" fmla="*/ 2 w 62"/>
                <a:gd name="T17" fmla="*/ 3 h 171"/>
                <a:gd name="T18" fmla="*/ 2 w 62"/>
                <a:gd name="T19" fmla="*/ 3 h 171"/>
                <a:gd name="T20" fmla="*/ 2 w 62"/>
                <a:gd name="T21" fmla="*/ 2 h 171"/>
                <a:gd name="T22" fmla="*/ 2 w 62"/>
                <a:gd name="T23" fmla="*/ 2 h 171"/>
                <a:gd name="T24" fmla="*/ 1 w 62"/>
                <a:gd name="T25" fmla="*/ 1 h 171"/>
                <a:gd name="T26" fmla="*/ 1 w 62"/>
                <a:gd name="T27" fmla="*/ 1 h 171"/>
                <a:gd name="T28" fmla="*/ 1 w 62"/>
                <a:gd name="T29" fmla="*/ 0 h 171"/>
                <a:gd name="T30" fmla="*/ 0 w 62"/>
                <a:gd name="T31" fmla="*/ 0 h 1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2" h="171">
                  <a:moveTo>
                    <a:pt x="15" y="0"/>
                  </a:moveTo>
                  <a:lnTo>
                    <a:pt x="15" y="31"/>
                  </a:lnTo>
                  <a:lnTo>
                    <a:pt x="15" y="62"/>
                  </a:lnTo>
                  <a:lnTo>
                    <a:pt x="0" y="93"/>
                  </a:lnTo>
                  <a:lnTo>
                    <a:pt x="15" y="93"/>
                  </a:lnTo>
                  <a:lnTo>
                    <a:pt x="31" y="108"/>
                  </a:lnTo>
                  <a:lnTo>
                    <a:pt x="31" y="139"/>
                  </a:lnTo>
                  <a:lnTo>
                    <a:pt x="46" y="170"/>
                  </a:lnTo>
                  <a:lnTo>
                    <a:pt x="46" y="155"/>
                  </a:lnTo>
                  <a:lnTo>
                    <a:pt x="61" y="139"/>
                  </a:lnTo>
                  <a:lnTo>
                    <a:pt x="61" y="93"/>
                  </a:lnTo>
                  <a:lnTo>
                    <a:pt x="46" y="93"/>
                  </a:lnTo>
                  <a:lnTo>
                    <a:pt x="31" y="62"/>
                  </a:lnTo>
                  <a:lnTo>
                    <a:pt x="31" y="31"/>
                  </a:lnTo>
                  <a:lnTo>
                    <a:pt x="31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16" name="Freeform 473"/>
            <p:cNvSpPr>
              <a:spLocks/>
            </p:cNvSpPr>
            <p:nvPr/>
          </p:nvSpPr>
          <p:spPr bwMode="auto">
            <a:xfrm>
              <a:off x="7130" y="1696"/>
              <a:ext cx="148" cy="135"/>
            </a:xfrm>
            <a:custGeom>
              <a:avLst/>
              <a:gdLst>
                <a:gd name="T0" fmla="*/ 6 w 344"/>
                <a:gd name="T1" fmla="*/ 5 h 354"/>
                <a:gd name="T2" fmla="*/ 6 w 344"/>
                <a:gd name="T3" fmla="*/ 6 h 354"/>
                <a:gd name="T4" fmla="*/ 7 w 344"/>
                <a:gd name="T5" fmla="*/ 6 h 354"/>
                <a:gd name="T6" fmla="*/ 9 w 344"/>
                <a:gd name="T7" fmla="*/ 7 h 354"/>
                <a:gd name="T8" fmla="*/ 10 w 344"/>
                <a:gd name="T9" fmla="*/ 7 h 354"/>
                <a:gd name="T10" fmla="*/ 11 w 344"/>
                <a:gd name="T11" fmla="*/ 7 h 354"/>
                <a:gd name="T12" fmla="*/ 11 w 344"/>
                <a:gd name="T13" fmla="*/ 7 h 354"/>
                <a:gd name="T14" fmla="*/ 9 w 344"/>
                <a:gd name="T15" fmla="*/ 6 h 354"/>
                <a:gd name="T16" fmla="*/ 10 w 344"/>
                <a:gd name="T17" fmla="*/ 6 h 354"/>
                <a:gd name="T18" fmla="*/ 10 w 344"/>
                <a:gd name="T19" fmla="*/ 5 h 354"/>
                <a:gd name="T20" fmla="*/ 12 w 344"/>
                <a:gd name="T21" fmla="*/ 5 h 354"/>
                <a:gd name="T22" fmla="*/ 11 w 344"/>
                <a:gd name="T23" fmla="*/ 5 h 354"/>
                <a:gd name="T24" fmla="*/ 11 w 344"/>
                <a:gd name="T25" fmla="*/ 5 h 354"/>
                <a:gd name="T26" fmla="*/ 10 w 344"/>
                <a:gd name="T27" fmla="*/ 3 h 354"/>
                <a:gd name="T28" fmla="*/ 11 w 344"/>
                <a:gd name="T29" fmla="*/ 3 h 354"/>
                <a:gd name="T30" fmla="*/ 11 w 344"/>
                <a:gd name="T31" fmla="*/ 3 h 354"/>
                <a:gd name="T32" fmla="*/ 11 w 344"/>
                <a:gd name="T33" fmla="*/ 2 h 354"/>
                <a:gd name="T34" fmla="*/ 11 w 344"/>
                <a:gd name="T35" fmla="*/ 2 h 354"/>
                <a:gd name="T36" fmla="*/ 11 w 344"/>
                <a:gd name="T37" fmla="*/ 2 h 354"/>
                <a:gd name="T38" fmla="*/ 12 w 344"/>
                <a:gd name="T39" fmla="*/ 1 h 354"/>
                <a:gd name="T40" fmla="*/ 11 w 344"/>
                <a:gd name="T41" fmla="*/ 1 h 354"/>
                <a:gd name="T42" fmla="*/ 11 w 344"/>
                <a:gd name="T43" fmla="*/ 0 h 354"/>
                <a:gd name="T44" fmla="*/ 9 w 344"/>
                <a:gd name="T45" fmla="*/ 0 h 354"/>
                <a:gd name="T46" fmla="*/ 9 w 344"/>
                <a:gd name="T47" fmla="*/ 0 h 354"/>
                <a:gd name="T48" fmla="*/ 8 w 344"/>
                <a:gd name="T49" fmla="*/ 0 h 354"/>
                <a:gd name="T50" fmla="*/ 6 w 344"/>
                <a:gd name="T51" fmla="*/ 0 h 354"/>
                <a:gd name="T52" fmla="*/ 6 w 344"/>
                <a:gd name="T53" fmla="*/ 0 h 354"/>
                <a:gd name="T54" fmla="*/ 5 w 344"/>
                <a:gd name="T55" fmla="*/ 0 h 354"/>
                <a:gd name="T56" fmla="*/ 4 w 344"/>
                <a:gd name="T57" fmla="*/ 0 h 354"/>
                <a:gd name="T58" fmla="*/ 3 w 344"/>
                <a:gd name="T59" fmla="*/ 1 h 354"/>
                <a:gd name="T60" fmla="*/ 3 w 344"/>
                <a:gd name="T61" fmla="*/ 1 h 354"/>
                <a:gd name="T62" fmla="*/ 3 w 344"/>
                <a:gd name="T63" fmla="*/ 2 h 354"/>
                <a:gd name="T64" fmla="*/ 3 w 344"/>
                <a:gd name="T65" fmla="*/ 3 h 354"/>
                <a:gd name="T66" fmla="*/ 2 w 344"/>
                <a:gd name="T67" fmla="*/ 3 h 354"/>
                <a:gd name="T68" fmla="*/ 1 w 344"/>
                <a:gd name="T69" fmla="*/ 4 h 354"/>
                <a:gd name="T70" fmla="*/ 0 w 344"/>
                <a:gd name="T71" fmla="*/ 4 h 354"/>
                <a:gd name="T72" fmla="*/ 0 w 344"/>
                <a:gd name="T73" fmla="*/ 4 h 354"/>
                <a:gd name="T74" fmla="*/ 0 w 344"/>
                <a:gd name="T75" fmla="*/ 5 h 354"/>
                <a:gd name="T76" fmla="*/ 3 w 344"/>
                <a:gd name="T77" fmla="*/ 4 h 354"/>
                <a:gd name="T78" fmla="*/ 3 w 344"/>
                <a:gd name="T79" fmla="*/ 5 h 354"/>
                <a:gd name="T80" fmla="*/ 3 w 344"/>
                <a:gd name="T81" fmla="*/ 5 h 354"/>
                <a:gd name="T82" fmla="*/ 5 w 344"/>
                <a:gd name="T83" fmla="*/ 5 h 354"/>
                <a:gd name="T84" fmla="*/ 5 w 344"/>
                <a:gd name="T85" fmla="*/ 5 h 354"/>
                <a:gd name="T86" fmla="*/ 6 w 344"/>
                <a:gd name="T87" fmla="*/ 5 h 3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44" h="354">
                  <a:moveTo>
                    <a:pt x="164" y="230"/>
                  </a:moveTo>
                  <a:lnTo>
                    <a:pt x="179" y="307"/>
                  </a:lnTo>
                  <a:lnTo>
                    <a:pt x="209" y="307"/>
                  </a:lnTo>
                  <a:lnTo>
                    <a:pt x="268" y="322"/>
                  </a:lnTo>
                  <a:lnTo>
                    <a:pt x="298" y="353"/>
                  </a:lnTo>
                  <a:lnTo>
                    <a:pt x="313" y="353"/>
                  </a:lnTo>
                  <a:lnTo>
                    <a:pt x="313" y="322"/>
                  </a:lnTo>
                  <a:lnTo>
                    <a:pt x="283" y="307"/>
                  </a:lnTo>
                  <a:lnTo>
                    <a:pt x="298" y="292"/>
                  </a:lnTo>
                  <a:lnTo>
                    <a:pt x="298" y="261"/>
                  </a:lnTo>
                  <a:lnTo>
                    <a:pt x="343" y="246"/>
                  </a:lnTo>
                  <a:lnTo>
                    <a:pt x="328" y="230"/>
                  </a:lnTo>
                  <a:lnTo>
                    <a:pt x="313" y="215"/>
                  </a:lnTo>
                  <a:lnTo>
                    <a:pt x="298" y="169"/>
                  </a:lnTo>
                  <a:lnTo>
                    <a:pt x="313" y="169"/>
                  </a:lnTo>
                  <a:lnTo>
                    <a:pt x="313" y="153"/>
                  </a:lnTo>
                  <a:lnTo>
                    <a:pt x="313" y="107"/>
                  </a:lnTo>
                  <a:lnTo>
                    <a:pt x="313" y="77"/>
                  </a:lnTo>
                  <a:lnTo>
                    <a:pt x="328" y="77"/>
                  </a:lnTo>
                  <a:lnTo>
                    <a:pt x="343" y="61"/>
                  </a:lnTo>
                  <a:lnTo>
                    <a:pt x="328" y="31"/>
                  </a:lnTo>
                  <a:lnTo>
                    <a:pt x="313" y="15"/>
                  </a:lnTo>
                  <a:lnTo>
                    <a:pt x="283" y="15"/>
                  </a:lnTo>
                  <a:lnTo>
                    <a:pt x="268" y="0"/>
                  </a:lnTo>
                  <a:lnTo>
                    <a:pt x="239" y="0"/>
                  </a:lnTo>
                  <a:lnTo>
                    <a:pt x="194" y="0"/>
                  </a:lnTo>
                  <a:lnTo>
                    <a:pt x="179" y="15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4" y="31"/>
                  </a:lnTo>
                  <a:lnTo>
                    <a:pt x="104" y="61"/>
                  </a:lnTo>
                  <a:lnTo>
                    <a:pt x="104" y="107"/>
                  </a:lnTo>
                  <a:lnTo>
                    <a:pt x="75" y="123"/>
                  </a:lnTo>
                  <a:lnTo>
                    <a:pt x="60" y="169"/>
                  </a:lnTo>
                  <a:lnTo>
                    <a:pt x="45" y="184"/>
                  </a:lnTo>
                  <a:lnTo>
                    <a:pt x="15" y="184"/>
                  </a:lnTo>
                  <a:lnTo>
                    <a:pt x="0" y="200"/>
                  </a:lnTo>
                  <a:lnTo>
                    <a:pt x="15" y="215"/>
                  </a:lnTo>
                  <a:lnTo>
                    <a:pt x="75" y="200"/>
                  </a:lnTo>
                  <a:lnTo>
                    <a:pt x="89" y="215"/>
                  </a:lnTo>
                  <a:lnTo>
                    <a:pt x="89" y="246"/>
                  </a:lnTo>
                  <a:lnTo>
                    <a:pt x="134" y="246"/>
                  </a:lnTo>
                  <a:lnTo>
                    <a:pt x="134" y="230"/>
                  </a:lnTo>
                  <a:lnTo>
                    <a:pt x="164" y="23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17" name="Freeform 474"/>
            <p:cNvSpPr>
              <a:spLocks/>
            </p:cNvSpPr>
            <p:nvPr/>
          </p:nvSpPr>
          <p:spPr bwMode="auto">
            <a:xfrm>
              <a:off x="7130" y="1766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18" name="Freeform 475"/>
            <p:cNvSpPr>
              <a:spLocks/>
            </p:cNvSpPr>
            <p:nvPr/>
          </p:nvSpPr>
          <p:spPr bwMode="auto">
            <a:xfrm>
              <a:off x="6470" y="1690"/>
              <a:ext cx="301" cy="297"/>
            </a:xfrm>
            <a:custGeom>
              <a:avLst/>
              <a:gdLst>
                <a:gd name="T0" fmla="*/ 14 w 702"/>
                <a:gd name="T1" fmla="*/ 16 h 784"/>
                <a:gd name="T2" fmla="*/ 12 w 702"/>
                <a:gd name="T3" fmla="*/ 15 h 784"/>
                <a:gd name="T4" fmla="*/ 13 w 702"/>
                <a:gd name="T5" fmla="*/ 13 h 784"/>
                <a:gd name="T6" fmla="*/ 12 w 702"/>
                <a:gd name="T7" fmla="*/ 13 h 784"/>
                <a:gd name="T8" fmla="*/ 12 w 702"/>
                <a:gd name="T9" fmla="*/ 12 h 784"/>
                <a:gd name="T10" fmla="*/ 11 w 702"/>
                <a:gd name="T11" fmla="*/ 11 h 784"/>
                <a:gd name="T12" fmla="*/ 10 w 702"/>
                <a:gd name="T13" fmla="*/ 11 h 784"/>
                <a:gd name="T14" fmla="*/ 10 w 702"/>
                <a:gd name="T15" fmla="*/ 9 h 784"/>
                <a:gd name="T16" fmla="*/ 9 w 702"/>
                <a:gd name="T17" fmla="*/ 9 h 784"/>
                <a:gd name="T18" fmla="*/ 6 w 702"/>
                <a:gd name="T19" fmla="*/ 7 h 784"/>
                <a:gd name="T20" fmla="*/ 5 w 702"/>
                <a:gd name="T21" fmla="*/ 7 h 784"/>
                <a:gd name="T22" fmla="*/ 4 w 702"/>
                <a:gd name="T23" fmla="*/ 6 h 784"/>
                <a:gd name="T24" fmla="*/ 3 w 702"/>
                <a:gd name="T25" fmla="*/ 7 h 784"/>
                <a:gd name="T26" fmla="*/ 3 w 702"/>
                <a:gd name="T27" fmla="*/ 6 h 784"/>
                <a:gd name="T28" fmla="*/ 1 w 702"/>
                <a:gd name="T29" fmla="*/ 6 h 784"/>
                <a:gd name="T30" fmla="*/ 0 w 702"/>
                <a:gd name="T31" fmla="*/ 6 h 784"/>
                <a:gd name="T32" fmla="*/ 0 w 702"/>
                <a:gd name="T33" fmla="*/ 5 h 784"/>
                <a:gd name="T34" fmla="*/ 3 w 702"/>
                <a:gd name="T35" fmla="*/ 4 h 784"/>
                <a:gd name="T36" fmla="*/ 3 w 702"/>
                <a:gd name="T37" fmla="*/ 3 h 784"/>
                <a:gd name="T38" fmla="*/ 3 w 702"/>
                <a:gd name="T39" fmla="*/ 2 h 784"/>
                <a:gd name="T40" fmla="*/ 2 w 702"/>
                <a:gd name="T41" fmla="*/ 2 h 784"/>
                <a:gd name="T42" fmla="*/ 3 w 702"/>
                <a:gd name="T43" fmla="*/ 1 h 784"/>
                <a:gd name="T44" fmla="*/ 4 w 702"/>
                <a:gd name="T45" fmla="*/ 2 h 784"/>
                <a:gd name="T46" fmla="*/ 6 w 702"/>
                <a:gd name="T47" fmla="*/ 2 h 784"/>
                <a:gd name="T48" fmla="*/ 5 w 702"/>
                <a:gd name="T49" fmla="*/ 1 h 784"/>
                <a:gd name="T50" fmla="*/ 6 w 702"/>
                <a:gd name="T51" fmla="*/ 1 h 784"/>
                <a:gd name="T52" fmla="*/ 8 w 702"/>
                <a:gd name="T53" fmla="*/ 0 h 784"/>
                <a:gd name="T54" fmla="*/ 9 w 702"/>
                <a:gd name="T55" fmla="*/ 1 h 784"/>
                <a:gd name="T56" fmla="*/ 10 w 702"/>
                <a:gd name="T57" fmla="*/ 1 h 784"/>
                <a:gd name="T58" fmla="*/ 10 w 702"/>
                <a:gd name="T59" fmla="*/ 1 h 784"/>
                <a:gd name="T60" fmla="*/ 13 w 702"/>
                <a:gd name="T61" fmla="*/ 1 h 784"/>
                <a:gd name="T62" fmla="*/ 14 w 702"/>
                <a:gd name="T63" fmla="*/ 1 h 784"/>
                <a:gd name="T64" fmla="*/ 14 w 702"/>
                <a:gd name="T65" fmla="*/ 2 h 784"/>
                <a:gd name="T66" fmla="*/ 14 w 702"/>
                <a:gd name="T67" fmla="*/ 3 h 784"/>
                <a:gd name="T68" fmla="*/ 15 w 702"/>
                <a:gd name="T69" fmla="*/ 3 h 784"/>
                <a:gd name="T70" fmla="*/ 15 w 702"/>
                <a:gd name="T71" fmla="*/ 3 h 784"/>
                <a:gd name="T72" fmla="*/ 18 w 702"/>
                <a:gd name="T73" fmla="*/ 3 h 784"/>
                <a:gd name="T74" fmla="*/ 18 w 702"/>
                <a:gd name="T75" fmla="*/ 3 h 784"/>
                <a:gd name="T76" fmla="*/ 20 w 702"/>
                <a:gd name="T77" fmla="*/ 3 h 784"/>
                <a:gd name="T78" fmla="*/ 21 w 702"/>
                <a:gd name="T79" fmla="*/ 3 h 784"/>
                <a:gd name="T80" fmla="*/ 24 w 702"/>
                <a:gd name="T81" fmla="*/ 5 h 784"/>
                <a:gd name="T82" fmla="*/ 23 w 702"/>
                <a:gd name="T83" fmla="*/ 6 h 784"/>
                <a:gd name="T84" fmla="*/ 21 w 702"/>
                <a:gd name="T85" fmla="*/ 9 h 784"/>
                <a:gd name="T86" fmla="*/ 21 w 702"/>
                <a:gd name="T87" fmla="*/ 10 h 784"/>
                <a:gd name="T88" fmla="*/ 21 w 702"/>
                <a:gd name="T89" fmla="*/ 11 h 784"/>
                <a:gd name="T90" fmla="*/ 20 w 702"/>
                <a:gd name="T91" fmla="*/ 11 h 784"/>
                <a:gd name="T92" fmla="*/ 17 w 702"/>
                <a:gd name="T93" fmla="*/ 12 h 784"/>
                <a:gd name="T94" fmla="*/ 15 w 702"/>
                <a:gd name="T95" fmla="*/ 13 h 7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02" h="784">
                  <a:moveTo>
                    <a:pt x="477" y="676"/>
                  </a:moveTo>
                  <a:lnTo>
                    <a:pt x="403" y="783"/>
                  </a:lnTo>
                  <a:lnTo>
                    <a:pt x="388" y="768"/>
                  </a:lnTo>
                  <a:lnTo>
                    <a:pt x="358" y="722"/>
                  </a:lnTo>
                  <a:lnTo>
                    <a:pt x="328" y="706"/>
                  </a:lnTo>
                  <a:lnTo>
                    <a:pt x="388" y="645"/>
                  </a:lnTo>
                  <a:lnTo>
                    <a:pt x="373" y="629"/>
                  </a:lnTo>
                  <a:lnTo>
                    <a:pt x="358" y="614"/>
                  </a:lnTo>
                  <a:lnTo>
                    <a:pt x="373" y="583"/>
                  </a:lnTo>
                  <a:lnTo>
                    <a:pt x="343" y="583"/>
                  </a:lnTo>
                  <a:lnTo>
                    <a:pt x="343" y="553"/>
                  </a:lnTo>
                  <a:lnTo>
                    <a:pt x="328" y="537"/>
                  </a:lnTo>
                  <a:lnTo>
                    <a:pt x="328" y="553"/>
                  </a:lnTo>
                  <a:lnTo>
                    <a:pt x="298" y="553"/>
                  </a:lnTo>
                  <a:lnTo>
                    <a:pt x="298" y="507"/>
                  </a:lnTo>
                  <a:lnTo>
                    <a:pt x="298" y="461"/>
                  </a:lnTo>
                  <a:lnTo>
                    <a:pt x="268" y="430"/>
                  </a:lnTo>
                  <a:lnTo>
                    <a:pt x="254" y="430"/>
                  </a:lnTo>
                  <a:lnTo>
                    <a:pt x="224" y="384"/>
                  </a:lnTo>
                  <a:lnTo>
                    <a:pt x="194" y="353"/>
                  </a:lnTo>
                  <a:lnTo>
                    <a:pt x="179" y="353"/>
                  </a:lnTo>
                  <a:lnTo>
                    <a:pt x="149" y="338"/>
                  </a:lnTo>
                  <a:lnTo>
                    <a:pt x="149" y="307"/>
                  </a:lnTo>
                  <a:lnTo>
                    <a:pt x="134" y="307"/>
                  </a:lnTo>
                  <a:lnTo>
                    <a:pt x="119" y="322"/>
                  </a:lnTo>
                  <a:lnTo>
                    <a:pt x="104" y="338"/>
                  </a:lnTo>
                  <a:lnTo>
                    <a:pt x="89" y="322"/>
                  </a:lnTo>
                  <a:lnTo>
                    <a:pt x="75" y="322"/>
                  </a:lnTo>
                  <a:lnTo>
                    <a:pt x="45" y="322"/>
                  </a:lnTo>
                  <a:lnTo>
                    <a:pt x="45" y="307"/>
                  </a:lnTo>
                  <a:lnTo>
                    <a:pt x="30" y="307"/>
                  </a:lnTo>
                  <a:lnTo>
                    <a:pt x="0" y="276"/>
                  </a:lnTo>
                  <a:lnTo>
                    <a:pt x="0" y="246"/>
                  </a:lnTo>
                  <a:lnTo>
                    <a:pt x="15" y="215"/>
                  </a:lnTo>
                  <a:lnTo>
                    <a:pt x="45" y="184"/>
                  </a:lnTo>
                  <a:lnTo>
                    <a:pt x="75" y="184"/>
                  </a:lnTo>
                  <a:lnTo>
                    <a:pt x="75" y="138"/>
                  </a:lnTo>
                  <a:lnTo>
                    <a:pt x="75" y="123"/>
                  </a:lnTo>
                  <a:lnTo>
                    <a:pt x="75" y="107"/>
                  </a:lnTo>
                  <a:lnTo>
                    <a:pt x="89" y="92"/>
                  </a:lnTo>
                  <a:lnTo>
                    <a:pt x="60" y="92"/>
                  </a:lnTo>
                  <a:lnTo>
                    <a:pt x="60" y="77"/>
                  </a:lnTo>
                  <a:lnTo>
                    <a:pt x="89" y="77"/>
                  </a:lnTo>
                  <a:lnTo>
                    <a:pt x="89" y="61"/>
                  </a:lnTo>
                  <a:lnTo>
                    <a:pt x="104" y="61"/>
                  </a:lnTo>
                  <a:lnTo>
                    <a:pt x="119" y="77"/>
                  </a:lnTo>
                  <a:lnTo>
                    <a:pt x="134" y="77"/>
                  </a:lnTo>
                  <a:lnTo>
                    <a:pt x="164" y="77"/>
                  </a:lnTo>
                  <a:lnTo>
                    <a:pt x="179" y="46"/>
                  </a:lnTo>
                  <a:lnTo>
                    <a:pt x="149" y="31"/>
                  </a:lnTo>
                  <a:lnTo>
                    <a:pt x="164" y="15"/>
                  </a:lnTo>
                  <a:lnTo>
                    <a:pt x="194" y="31"/>
                  </a:lnTo>
                  <a:lnTo>
                    <a:pt x="224" y="15"/>
                  </a:lnTo>
                  <a:lnTo>
                    <a:pt x="239" y="0"/>
                  </a:lnTo>
                  <a:lnTo>
                    <a:pt x="254" y="46"/>
                  </a:lnTo>
                  <a:lnTo>
                    <a:pt x="254" y="61"/>
                  </a:lnTo>
                  <a:lnTo>
                    <a:pt x="268" y="77"/>
                  </a:lnTo>
                  <a:lnTo>
                    <a:pt x="298" y="61"/>
                  </a:lnTo>
                  <a:lnTo>
                    <a:pt x="313" y="61"/>
                  </a:lnTo>
                  <a:lnTo>
                    <a:pt x="313" y="46"/>
                  </a:lnTo>
                  <a:lnTo>
                    <a:pt x="358" y="61"/>
                  </a:lnTo>
                  <a:lnTo>
                    <a:pt x="373" y="61"/>
                  </a:lnTo>
                  <a:lnTo>
                    <a:pt x="403" y="15"/>
                  </a:lnTo>
                  <a:lnTo>
                    <a:pt x="403" y="61"/>
                  </a:lnTo>
                  <a:lnTo>
                    <a:pt x="418" y="77"/>
                  </a:lnTo>
                  <a:lnTo>
                    <a:pt x="403" y="107"/>
                  </a:lnTo>
                  <a:lnTo>
                    <a:pt x="403" y="123"/>
                  </a:lnTo>
                  <a:lnTo>
                    <a:pt x="418" y="123"/>
                  </a:lnTo>
                  <a:lnTo>
                    <a:pt x="447" y="107"/>
                  </a:lnTo>
                  <a:lnTo>
                    <a:pt x="447" y="123"/>
                  </a:lnTo>
                  <a:lnTo>
                    <a:pt x="418" y="138"/>
                  </a:lnTo>
                  <a:lnTo>
                    <a:pt x="433" y="138"/>
                  </a:lnTo>
                  <a:lnTo>
                    <a:pt x="462" y="123"/>
                  </a:lnTo>
                  <a:lnTo>
                    <a:pt x="522" y="123"/>
                  </a:lnTo>
                  <a:lnTo>
                    <a:pt x="522" y="138"/>
                  </a:lnTo>
                  <a:lnTo>
                    <a:pt x="522" y="154"/>
                  </a:lnTo>
                  <a:lnTo>
                    <a:pt x="537" y="154"/>
                  </a:lnTo>
                  <a:lnTo>
                    <a:pt x="582" y="169"/>
                  </a:lnTo>
                  <a:lnTo>
                    <a:pt x="597" y="154"/>
                  </a:lnTo>
                  <a:lnTo>
                    <a:pt x="626" y="169"/>
                  </a:lnTo>
                  <a:lnTo>
                    <a:pt x="686" y="215"/>
                  </a:lnTo>
                  <a:lnTo>
                    <a:pt x="701" y="230"/>
                  </a:lnTo>
                  <a:lnTo>
                    <a:pt x="701" y="261"/>
                  </a:lnTo>
                  <a:lnTo>
                    <a:pt x="671" y="307"/>
                  </a:lnTo>
                  <a:lnTo>
                    <a:pt x="626" y="368"/>
                  </a:lnTo>
                  <a:lnTo>
                    <a:pt x="626" y="445"/>
                  </a:lnTo>
                  <a:lnTo>
                    <a:pt x="626" y="461"/>
                  </a:lnTo>
                  <a:lnTo>
                    <a:pt x="626" y="476"/>
                  </a:lnTo>
                  <a:lnTo>
                    <a:pt x="612" y="491"/>
                  </a:lnTo>
                  <a:lnTo>
                    <a:pt x="612" y="507"/>
                  </a:lnTo>
                  <a:lnTo>
                    <a:pt x="597" y="537"/>
                  </a:lnTo>
                  <a:lnTo>
                    <a:pt x="582" y="553"/>
                  </a:lnTo>
                  <a:lnTo>
                    <a:pt x="537" y="553"/>
                  </a:lnTo>
                  <a:lnTo>
                    <a:pt x="492" y="583"/>
                  </a:lnTo>
                  <a:lnTo>
                    <a:pt x="477" y="614"/>
                  </a:lnTo>
                  <a:lnTo>
                    <a:pt x="462" y="614"/>
                  </a:lnTo>
                  <a:lnTo>
                    <a:pt x="477" y="67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19" name="Freeform 476"/>
            <p:cNvSpPr>
              <a:spLocks/>
            </p:cNvSpPr>
            <p:nvPr/>
          </p:nvSpPr>
          <p:spPr bwMode="auto">
            <a:xfrm>
              <a:off x="6649" y="1726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20" name="Freeform 477"/>
            <p:cNvSpPr>
              <a:spLocks/>
            </p:cNvSpPr>
            <p:nvPr/>
          </p:nvSpPr>
          <p:spPr bwMode="auto">
            <a:xfrm>
              <a:off x="7264" y="1702"/>
              <a:ext cx="40" cy="41"/>
            </a:xfrm>
            <a:custGeom>
              <a:avLst/>
              <a:gdLst>
                <a:gd name="T0" fmla="*/ 1 w 92"/>
                <a:gd name="T1" fmla="*/ 1 h 109"/>
                <a:gd name="T2" fmla="*/ 0 w 92"/>
                <a:gd name="T3" fmla="*/ 1 h 109"/>
                <a:gd name="T4" fmla="*/ 0 w 92"/>
                <a:gd name="T5" fmla="*/ 1 h 109"/>
                <a:gd name="T6" fmla="*/ 0 w 92"/>
                <a:gd name="T7" fmla="*/ 2 h 109"/>
                <a:gd name="T8" fmla="*/ 0 w 92"/>
                <a:gd name="T9" fmla="*/ 2 h 109"/>
                <a:gd name="T10" fmla="*/ 2 w 92"/>
                <a:gd name="T11" fmla="*/ 2 h 109"/>
                <a:gd name="T12" fmla="*/ 2 w 92"/>
                <a:gd name="T13" fmla="*/ 2 h 109"/>
                <a:gd name="T14" fmla="*/ 3 w 92"/>
                <a:gd name="T15" fmla="*/ 2 h 109"/>
                <a:gd name="T16" fmla="*/ 3 w 92"/>
                <a:gd name="T17" fmla="*/ 2 h 109"/>
                <a:gd name="T18" fmla="*/ 3 w 92"/>
                <a:gd name="T19" fmla="*/ 1 h 109"/>
                <a:gd name="T20" fmla="*/ 3 w 92"/>
                <a:gd name="T21" fmla="*/ 0 h 109"/>
                <a:gd name="T22" fmla="*/ 3 w 92"/>
                <a:gd name="T23" fmla="*/ 0 h 109"/>
                <a:gd name="T24" fmla="*/ 1 w 92"/>
                <a:gd name="T25" fmla="*/ 0 h 109"/>
                <a:gd name="T26" fmla="*/ 1 w 92"/>
                <a:gd name="T27" fmla="*/ 1 h 109"/>
                <a:gd name="T28" fmla="*/ 1 w 92"/>
                <a:gd name="T29" fmla="*/ 1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2" h="109">
                  <a:moveTo>
                    <a:pt x="30" y="46"/>
                  </a:moveTo>
                  <a:lnTo>
                    <a:pt x="15" y="62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15" y="108"/>
                  </a:lnTo>
                  <a:lnTo>
                    <a:pt x="46" y="108"/>
                  </a:lnTo>
                  <a:lnTo>
                    <a:pt x="61" y="77"/>
                  </a:lnTo>
                  <a:lnTo>
                    <a:pt x="76" y="77"/>
                  </a:lnTo>
                  <a:lnTo>
                    <a:pt x="91" y="77"/>
                  </a:lnTo>
                  <a:lnTo>
                    <a:pt x="91" y="62"/>
                  </a:lnTo>
                  <a:lnTo>
                    <a:pt x="91" y="15"/>
                  </a:lnTo>
                  <a:lnTo>
                    <a:pt x="76" y="0"/>
                  </a:lnTo>
                  <a:lnTo>
                    <a:pt x="30" y="15"/>
                  </a:lnTo>
                  <a:lnTo>
                    <a:pt x="30" y="31"/>
                  </a:lnTo>
                  <a:lnTo>
                    <a:pt x="30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21" name="Freeform 478"/>
            <p:cNvSpPr>
              <a:spLocks/>
            </p:cNvSpPr>
            <p:nvPr/>
          </p:nvSpPr>
          <p:spPr bwMode="auto">
            <a:xfrm>
              <a:off x="7117" y="1150"/>
              <a:ext cx="78" cy="146"/>
            </a:xfrm>
            <a:custGeom>
              <a:avLst/>
              <a:gdLst>
                <a:gd name="T0" fmla="*/ 0 w 179"/>
                <a:gd name="T1" fmla="*/ 6 h 384"/>
                <a:gd name="T2" fmla="*/ 0 w 179"/>
                <a:gd name="T3" fmla="*/ 6 h 384"/>
                <a:gd name="T4" fmla="*/ 1 w 179"/>
                <a:gd name="T5" fmla="*/ 8 h 384"/>
                <a:gd name="T6" fmla="*/ 2 w 179"/>
                <a:gd name="T7" fmla="*/ 8 h 384"/>
                <a:gd name="T8" fmla="*/ 2 w 179"/>
                <a:gd name="T9" fmla="*/ 7 h 384"/>
                <a:gd name="T10" fmla="*/ 3 w 179"/>
                <a:gd name="T11" fmla="*/ 7 h 384"/>
                <a:gd name="T12" fmla="*/ 3 w 179"/>
                <a:gd name="T13" fmla="*/ 6 h 384"/>
                <a:gd name="T14" fmla="*/ 3 w 179"/>
                <a:gd name="T15" fmla="*/ 6 h 384"/>
                <a:gd name="T16" fmla="*/ 4 w 179"/>
                <a:gd name="T17" fmla="*/ 6 h 384"/>
                <a:gd name="T18" fmla="*/ 4 w 179"/>
                <a:gd name="T19" fmla="*/ 5 h 384"/>
                <a:gd name="T20" fmla="*/ 3 w 179"/>
                <a:gd name="T21" fmla="*/ 5 h 384"/>
                <a:gd name="T22" fmla="*/ 3 w 179"/>
                <a:gd name="T23" fmla="*/ 4 h 384"/>
                <a:gd name="T24" fmla="*/ 3 w 179"/>
                <a:gd name="T25" fmla="*/ 3 h 384"/>
                <a:gd name="T26" fmla="*/ 4 w 179"/>
                <a:gd name="T27" fmla="*/ 3 h 384"/>
                <a:gd name="T28" fmla="*/ 5 w 179"/>
                <a:gd name="T29" fmla="*/ 3 h 384"/>
                <a:gd name="T30" fmla="*/ 5 w 179"/>
                <a:gd name="T31" fmla="*/ 2 h 384"/>
                <a:gd name="T32" fmla="*/ 7 w 179"/>
                <a:gd name="T33" fmla="*/ 2 h 384"/>
                <a:gd name="T34" fmla="*/ 6 w 179"/>
                <a:gd name="T35" fmla="*/ 1 h 384"/>
                <a:gd name="T36" fmla="*/ 5 w 179"/>
                <a:gd name="T37" fmla="*/ 0 h 384"/>
                <a:gd name="T38" fmla="*/ 5 w 179"/>
                <a:gd name="T39" fmla="*/ 0 h 384"/>
                <a:gd name="T40" fmla="*/ 4 w 179"/>
                <a:gd name="T41" fmla="*/ 0 h 384"/>
                <a:gd name="T42" fmla="*/ 4 w 179"/>
                <a:gd name="T43" fmla="*/ 0 h 384"/>
                <a:gd name="T44" fmla="*/ 3 w 179"/>
                <a:gd name="T45" fmla="*/ 0 h 384"/>
                <a:gd name="T46" fmla="*/ 2 w 179"/>
                <a:gd name="T47" fmla="*/ 2 h 384"/>
                <a:gd name="T48" fmla="*/ 0 w 179"/>
                <a:gd name="T49" fmla="*/ 3 h 384"/>
                <a:gd name="T50" fmla="*/ 0 w 179"/>
                <a:gd name="T51" fmla="*/ 5 h 384"/>
                <a:gd name="T52" fmla="*/ 0 w 179"/>
                <a:gd name="T53" fmla="*/ 6 h 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9" h="384">
                  <a:moveTo>
                    <a:pt x="0" y="276"/>
                  </a:moveTo>
                  <a:lnTo>
                    <a:pt x="0" y="291"/>
                  </a:lnTo>
                  <a:lnTo>
                    <a:pt x="30" y="368"/>
                  </a:lnTo>
                  <a:lnTo>
                    <a:pt x="45" y="383"/>
                  </a:lnTo>
                  <a:lnTo>
                    <a:pt x="59" y="352"/>
                  </a:lnTo>
                  <a:lnTo>
                    <a:pt x="74" y="352"/>
                  </a:lnTo>
                  <a:lnTo>
                    <a:pt x="89" y="322"/>
                  </a:lnTo>
                  <a:lnTo>
                    <a:pt x="89" y="276"/>
                  </a:lnTo>
                  <a:lnTo>
                    <a:pt x="104" y="276"/>
                  </a:lnTo>
                  <a:lnTo>
                    <a:pt x="104" y="260"/>
                  </a:lnTo>
                  <a:lnTo>
                    <a:pt x="89" y="245"/>
                  </a:lnTo>
                  <a:lnTo>
                    <a:pt x="74" y="199"/>
                  </a:lnTo>
                  <a:lnTo>
                    <a:pt x="89" y="169"/>
                  </a:lnTo>
                  <a:lnTo>
                    <a:pt x="119" y="153"/>
                  </a:lnTo>
                  <a:lnTo>
                    <a:pt x="134" y="123"/>
                  </a:lnTo>
                  <a:lnTo>
                    <a:pt x="134" y="92"/>
                  </a:lnTo>
                  <a:lnTo>
                    <a:pt x="178" y="92"/>
                  </a:lnTo>
                  <a:lnTo>
                    <a:pt x="163" y="61"/>
                  </a:lnTo>
                  <a:lnTo>
                    <a:pt x="148" y="15"/>
                  </a:lnTo>
                  <a:lnTo>
                    <a:pt x="134" y="15"/>
                  </a:lnTo>
                  <a:lnTo>
                    <a:pt x="119" y="0"/>
                  </a:lnTo>
                  <a:lnTo>
                    <a:pt x="104" y="15"/>
                  </a:lnTo>
                  <a:lnTo>
                    <a:pt x="89" y="15"/>
                  </a:lnTo>
                  <a:lnTo>
                    <a:pt x="45" y="92"/>
                  </a:lnTo>
                  <a:lnTo>
                    <a:pt x="0" y="169"/>
                  </a:lnTo>
                  <a:lnTo>
                    <a:pt x="15" y="230"/>
                  </a:lnTo>
                  <a:lnTo>
                    <a:pt x="0" y="27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22" name="Freeform 479"/>
            <p:cNvSpPr>
              <a:spLocks/>
            </p:cNvSpPr>
            <p:nvPr/>
          </p:nvSpPr>
          <p:spPr bwMode="auto">
            <a:xfrm>
              <a:off x="7168" y="1133"/>
              <a:ext cx="72" cy="116"/>
            </a:xfrm>
            <a:custGeom>
              <a:avLst/>
              <a:gdLst>
                <a:gd name="T0" fmla="*/ 2 w 165"/>
                <a:gd name="T1" fmla="*/ 3 h 307"/>
                <a:gd name="T2" fmla="*/ 3 w 165"/>
                <a:gd name="T3" fmla="*/ 3 h 307"/>
                <a:gd name="T4" fmla="*/ 3 w 165"/>
                <a:gd name="T5" fmla="*/ 3 h 307"/>
                <a:gd name="T6" fmla="*/ 0 w 165"/>
                <a:gd name="T7" fmla="*/ 5 h 307"/>
                <a:gd name="T8" fmla="*/ 1 w 165"/>
                <a:gd name="T9" fmla="*/ 6 h 307"/>
                <a:gd name="T10" fmla="*/ 2 w 165"/>
                <a:gd name="T11" fmla="*/ 6 h 307"/>
                <a:gd name="T12" fmla="*/ 5 w 165"/>
                <a:gd name="T13" fmla="*/ 6 h 307"/>
                <a:gd name="T14" fmla="*/ 6 w 165"/>
                <a:gd name="T15" fmla="*/ 5 h 307"/>
                <a:gd name="T16" fmla="*/ 5 w 165"/>
                <a:gd name="T17" fmla="*/ 4 h 307"/>
                <a:gd name="T18" fmla="*/ 5 w 165"/>
                <a:gd name="T19" fmla="*/ 3 h 307"/>
                <a:gd name="T20" fmla="*/ 5 w 165"/>
                <a:gd name="T21" fmla="*/ 2 h 307"/>
                <a:gd name="T22" fmla="*/ 5 w 165"/>
                <a:gd name="T23" fmla="*/ 2 h 307"/>
                <a:gd name="T24" fmla="*/ 4 w 165"/>
                <a:gd name="T25" fmla="*/ 1 h 307"/>
                <a:gd name="T26" fmla="*/ 4 w 165"/>
                <a:gd name="T27" fmla="*/ 1 h 307"/>
                <a:gd name="T28" fmla="*/ 3 w 165"/>
                <a:gd name="T29" fmla="*/ 0 h 307"/>
                <a:gd name="T30" fmla="*/ 3 w 165"/>
                <a:gd name="T31" fmla="*/ 0 h 307"/>
                <a:gd name="T32" fmla="*/ 2 w 165"/>
                <a:gd name="T33" fmla="*/ 1 h 307"/>
                <a:gd name="T34" fmla="*/ 2 w 165"/>
                <a:gd name="T35" fmla="*/ 1 h 307"/>
                <a:gd name="T36" fmla="*/ 0 w 165"/>
                <a:gd name="T37" fmla="*/ 1 h 307"/>
                <a:gd name="T38" fmla="*/ 0 w 165"/>
                <a:gd name="T39" fmla="*/ 1 h 307"/>
                <a:gd name="T40" fmla="*/ 0 w 165"/>
                <a:gd name="T41" fmla="*/ 1 h 307"/>
                <a:gd name="T42" fmla="*/ 1 w 165"/>
                <a:gd name="T43" fmla="*/ 1 h 307"/>
                <a:gd name="T44" fmla="*/ 2 w 165"/>
                <a:gd name="T45" fmla="*/ 2 h 307"/>
                <a:gd name="T46" fmla="*/ 2 w 165"/>
                <a:gd name="T47" fmla="*/ 3 h 3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5" h="307">
                  <a:moveTo>
                    <a:pt x="60" y="138"/>
                  </a:moveTo>
                  <a:lnTo>
                    <a:pt x="75" y="138"/>
                  </a:lnTo>
                  <a:lnTo>
                    <a:pt x="75" y="153"/>
                  </a:lnTo>
                  <a:lnTo>
                    <a:pt x="15" y="230"/>
                  </a:lnTo>
                  <a:lnTo>
                    <a:pt x="30" y="275"/>
                  </a:lnTo>
                  <a:lnTo>
                    <a:pt x="60" y="306"/>
                  </a:lnTo>
                  <a:lnTo>
                    <a:pt x="134" y="275"/>
                  </a:lnTo>
                  <a:lnTo>
                    <a:pt x="164" y="214"/>
                  </a:lnTo>
                  <a:lnTo>
                    <a:pt x="149" y="184"/>
                  </a:lnTo>
                  <a:lnTo>
                    <a:pt x="134" y="138"/>
                  </a:lnTo>
                  <a:lnTo>
                    <a:pt x="149" y="122"/>
                  </a:lnTo>
                  <a:lnTo>
                    <a:pt x="134" y="77"/>
                  </a:lnTo>
                  <a:lnTo>
                    <a:pt x="119" y="61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75" y="15"/>
                  </a:lnTo>
                  <a:lnTo>
                    <a:pt x="60" y="46"/>
                  </a:lnTo>
                  <a:lnTo>
                    <a:pt x="45" y="46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45" y="107"/>
                  </a:lnTo>
                  <a:lnTo>
                    <a:pt x="60" y="13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23" name="Freeform 480"/>
            <p:cNvSpPr>
              <a:spLocks/>
            </p:cNvSpPr>
            <p:nvPr/>
          </p:nvSpPr>
          <p:spPr bwMode="auto">
            <a:xfrm>
              <a:off x="6707" y="947"/>
              <a:ext cx="302" cy="302"/>
            </a:xfrm>
            <a:custGeom>
              <a:avLst/>
              <a:gdLst>
                <a:gd name="T0" fmla="*/ 3 w 702"/>
                <a:gd name="T1" fmla="*/ 15 h 799"/>
                <a:gd name="T2" fmla="*/ 2 w 702"/>
                <a:gd name="T3" fmla="*/ 14 h 799"/>
                <a:gd name="T4" fmla="*/ 2 w 702"/>
                <a:gd name="T5" fmla="*/ 14 h 799"/>
                <a:gd name="T6" fmla="*/ 0 w 702"/>
                <a:gd name="T7" fmla="*/ 12 h 799"/>
                <a:gd name="T8" fmla="*/ 2 w 702"/>
                <a:gd name="T9" fmla="*/ 10 h 799"/>
                <a:gd name="T10" fmla="*/ 1 w 702"/>
                <a:gd name="T11" fmla="*/ 10 h 799"/>
                <a:gd name="T12" fmla="*/ 2 w 702"/>
                <a:gd name="T13" fmla="*/ 9 h 799"/>
                <a:gd name="T14" fmla="*/ 3 w 702"/>
                <a:gd name="T15" fmla="*/ 8 h 799"/>
                <a:gd name="T16" fmla="*/ 3 w 702"/>
                <a:gd name="T17" fmla="*/ 8 h 799"/>
                <a:gd name="T18" fmla="*/ 3 w 702"/>
                <a:gd name="T19" fmla="*/ 7 h 799"/>
                <a:gd name="T20" fmla="*/ 3 w 702"/>
                <a:gd name="T21" fmla="*/ 6 h 799"/>
                <a:gd name="T22" fmla="*/ 0 w 702"/>
                <a:gd name="T23" fmla="*/ 5 h 799"/>
                <a:gd name="T24" fmla="*/ 0 w 702"/>
                <a:gd name="T25" fmla="*/ 5 h 799"/>
                <a:gd name="T26" fmla="*/ 2 w 702"/>
                <a:gd name="T27" fmla="*/ 5 h 799"/>
                <a:gd name="T28" fmla="*/ 0 w 702"/>
                <a:gd name="T29" fmla="*/ 4 h 799"/>
                <a:gd name="T30" fmla="*/ 5 w 702"/>
                <a:gd name="T31" fmla="*/ 2 h 799"/>
                <a:gd name="T32" fmla="*/ 8 w 702"/>
                <a:gd name="T33" fmla="*/ 0 h 799"/>
                <a:gd name="T34" fmla="*/ 21 w 702"/>
                <a:gd name="T35" fmla="*/ 0 h 799"/>
                <a:gd name="T36" fmla="*/ 16 w 702"/>
                <a:gd name="T37" fmla="*/ 2 h 799"/>
                <a:gd name="T38" fmla="*/ 17 w 702"/>
                <a:gd name="T39" fmla="*/ 2 h 799"/>
                <a:gd name="T40" fmla="*/ 22 w 702"/>
                <a:gd name="T41" fmla="*/ 2 h 799"/>
                <a:gd name="T42" fmla="*/ 23 w 702"/>
                <a:gd name="T43" fmla="*/ 3 h 799"/>
                <a:gd name="T44" fmla="*/ 22 w 702"/>
                <a:gd name="T45" fmla="*/ 3 h 799"/>
                <a:gd name="T46" fmla="*/ 19 w 702"/>
                <a:gd name="T47" fmla="*/ 5 h 799"/>
                <a:gd name="T48" fmla="*/ 20 w 702"/>
                <a:gd name="T49" fmla="*/ 5 h 799"/>
                <a:gd name="T50" fmla="*/ 18 w 702"/>
                <a:gd name="T51" fmla="*/ 6 h 799"/>
                <a:gd name="T52" fmla="*/ 20 w 702"/>
                <a:gd name="T53" fmla="*/ 7 h 799"/>
                <a:gd name="T54" fmla="*/ 15 w 702"/>
                <a:gd name="T55" fmla="*/ 9 h 799"/>
                <a:gd name="T56" fmla="*/ 16 w 702"/>
                <a:gd name="T57" fmla="*/ 10 h 799"/>
                <a:gd name="T58" fmla="*/ 18 w 702"/>
                <a:gd name="T59" fmla="*/ 11 h 799"/>
                <a:gd name="T60" fmla="*/ 13 w 702"/>
                <a:gd name="T61" fmla="*/ 11 h 799"/>
                <a:gd name="T62" fmla="*/ 12 w 702"/>
                <a:gd name="T63" fmla="*/ 12 h 799"/>
                <a:gd name="T64" fmla="*/ 8 w 702"/>
                <a:gd name="T65" fmla="*/ 14 h 799"/>
                <a:gd name="T66" fmla="*/ 6 w 702"/>
                <a:gd name="T67" fmla="*/ 16 h 799"/>
                <a:gd name="T68" fmla="*/ 5 w 702"/>
                <a:gd name="T69" fmla="*/ 16 h 799"/>
                <a:gd name="T70" fmla="*/ 3 w 702"/>
                <a:gd name="T71" fmla="*/ 16 h 7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02" h="799">
                  <a:moveTo>
                    <a:pt x="89" y="767"/>
                  </a:moveTo>
                  <a:lnTo>
                    <a:pt x="75" y="737"/>
                  </a:lnTo>
                  <a:lnTo>
                    <a:pt x="60" y="737"/>
                  </a:lnTo>
                  <a:lnTo>
                    <a:pt x="60" y="706"/>
                  </a:lnTo>
                  <a:lnTo>
                    <a:pt x="75" y="691"/>
                  </a:lnTo>
                  <a:lnTo>
                    <a:pt x="60" y="660"/>
                  </a:lnTo>
                  <a:lnTo>
                    <a:pt x="45" y="660"/>
                  </a:lnTo>
                  <a:lnTo>
                    <a:pt x="15" y="614"/>
                  </a:lnTo>
                  <a:lnTo>
                    <a:pt x="45" y="506"/>
                  </a:lnTo>
                  <a:lnTo>
                    <a:pt x="60" y="506"/>
                  </a:lnTo>
                  <a:lnTo>
                    <a:pt x="75" y="476"/>
                  </a:lnTo>
                  <a:lnTo>
                    <a:pt x="45" y="491"/>
                  </a:lnTo>
                  <a:lnTo>
                    <a:pt x="30" y="460"/>
                  </a:lnTo>
                  <a:lnTo>
                    <a:pt x="60" y="430"/>
                  </a:lnTo>
                  <a:lnTo>
                    <a:pt x="89" y="445"/>
                  </a:lnTo>
                  <a:lnTo>
                    <a:pt x="75" y="399"/>
                  </a:lnTo>
                  <a:lnTo>
                    <a:pt x="89" y="399"/>
                  </a:lnTo>
                  <a:lnTo>
                    <a:pt x="75" y="384"/>
                  </a:lnTo>
                  <a:lnTo>
                    <a:pt x="104" y="384"/>
                  </a:lnTo>
                  <a:lnTo>
                    <a:pt x="75" y="353"/>
                  </a:lnTo>
                  <a:lnTo>
                    <a:pt x="89" y="307"/>
                  </a:lnTo>
                  <a:lnTo>
                    <a:pt x="75" y="276"/>
                  </a:lnTo>
                  <a:lnTo>
                    <a:pt x="45" y="276"/>
                  </a:lnTo>
                  <a:lnTo>
                    <a:pt x="15" y="261"/>
                  </a:lnTo>
                  <a:lnTo>
                    <a:pt x="15" y="246"/>
                  </a:lnTo>
                  <a:lnTo>
                    <a:pt x="0" y="246"/>
                  </a:lnTo>
                  <a:lnTo>
                    <a:pt x="60" y="230"/>
                  </a:lnTo>
                  <a:lnTo>
                    <a:pt x="60" y="215"/>
                  </a:lnTo>
                  <a:lnTo>
                    <a:pt x="15" y="215"/>
                  </a:lnTo>
                  <a:lnTo>
                    <a:pt x="0" y="184"/>
                  </a:lnTo>
                  <a:lnTo>
                    <a:pt x="60" y="169"/>
                  </a:lnTo>
                  <a:lnTo>
                    <a:pt x="134" y="107"/>
                  </a:lnTo>
                  <a:lnTo>
                    <a:pt x="164" y="123"/>
                  </a:lnTo>
                  <a:lnTo>
                    <a:pt x="239" y="0"/>
                  </a:lnTo>
                  <a:lnTo>
                    <a:pt x="373" y="0"/>
                  </a:lnTo>
                  <a:lnTo>
                    <a:pt x="612" y="15"/>
                  </a:lnTo>
                  <a:lnTo>
                    <a:pt x="612" y="46"/>
                  </a:lnTo>
                  <a:lnTo>
                    <a:pt x="477" y="77"/>
                  </a:lnTo>
                  <a:lnTo>
                    <a:pt x="567" y="107"/>
                  </a:lnTo>
                  <a:lnTo>
                    <a:pt x="507" y="123"/>
                  </a:lnTo>
                  <a:lnTo>
                    <a:pt x="537" y="153"/>
                  </a:lnTo>
                  <a:lnTo>
                    <a:pt x="641" y="92"/>
                  </a:lnTo>
                  <a:lnTo>
                    <a:pt x="701" y="138"/>
                  </a:lnTo>
                  <a:lnTo>
                    <a:pt x="671" y="169"/>
                  </a:lnTo>
                  <a:lnTo>
                    <a:pt x="641" y="138"/>
                  </a:lnTo>
                  <a:lnTo>
                    <a:pt x="626" y="169"/>
                  </a:lnTo>
                  <a:lnTo>
                    <a:pt x="641" y="184"/>
                  </a:lnTo>
                  <a:lnTo>
                    <a:pt x="552" y="215"/>
                  </a:lnTo>
                  <a:lnTo>
                    <a:pt x="537" y="246"/>
                  </a:lnTo>
                  <a:lnTo>
                    <a:pt x="582" y="246"/>
                  </a:lnTo>
                  <a:lnTo>
                    <a:pt x="597" y="307"/>
                  </a:lnTo>
                  <a:lnTo>
                    <a:pt x="537" y="292"/>
                  </a:lnTo>
                  <a:lnTo>
                    <a:pt x="522" y="368"/>
                  </a:lnTo>
                  <a:lnTo>
                    <a:pt x="582" y="338"/>
                  </a:lnTo>
                  <a:lnTo>
                    <a:pt x="552" y="430"/>
                  </a:lnTo>
                  <a:lnTo>
                    <a:pt x="447" y="445"/>
                  </a:lnTo>
                  <a:lnTo>
                    <a:pt x="447" y="476"/>
                  </a:lnTo>
                  <a:lnTo>
                    <a:pt x="477" y="476"/>
                  </a:lnTo>
                  <a:lnTo>
                    <a:pt x="552" y="506"/>
                  </a:lnTo>
                  <a:lnTo>
                    <a:pt x="537" y="552"/>
                  </a:lnTo>
                  <a:lnTo>
                    <a:pt x="403" y="506"/>
                  </a:lnTo>
                  <a:lnTo>
                    <a:pt x="388" y="552"/>
                  </a:lnTo>
                  <a:lnTo>
                    <a:pt x="477" y="568"/>
                  </a:lnTo>
                  <a:lnTo>
                    <a:pt x="343" y="614"/>
                  </a:lnTo>
                  <a:lnTo>
                    <a:pt x="298" y="599"/>
                  </a:lnTo>
                  <a:lnTo>
                    <a:pt x="239" y="660"/>
                  </a:lnTo>
                  <a:lnTo>
                    <a:pt x="194" y="721"/>
                  </a:lnTo>
                  <a:lnTo>
                    <a:pt x="179" y="798"/>
                  </a:lnTo>
                  <a:lnTo>
                    <a:pt x="164" y="798"/>
                  </a:lnTo>
                  <a:lnTo>
                    <a:pt x="149" y="798"/>
                  </a:lnTo>
                  <a:lnTo>
                    <a:pt x="119" y="767"/>
                  </a:lnTo>
                  <a:lnTo>
                    <a:pt x="89" y="76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24" name="Freeform 481"/>
            <p:cNvSpPr>
              <a:spLocks/>
            </p:cNvSpPr>
            <p:nvPr/>
          </p:nvSpPr>
          <p:spPr bwMode="auto">
            <a:xfrm>
              <a:off x="7099" y="1278"/>
              <a:ext cx="12" cy="23"/>
            </a:xfrm>
            <a:custGeom>
              <a:avLst/>
              <a:gdLst>
                <a:gd name="T0" fmla="*/ 0 w 30"/>
                <a:gd name="T1" fmla="*/ 1 h 63"/>
                <a:gd name="T2" fmla="*/ 0 w 30"/>
                <a:gd name="T3" fmla="*/ 0 h 63"/>
                <a:gd name="T4" fmla="*/ 0 w 30"/>
                <a:gd name="T5" fmla="*/ 0 h 63"/>
                <a:gd name="T6" fmla="*/ 1 w 30"/>
                <a:gd name="T7" fmla="*/ 0 h 63"/>
                <a:gd name="T8" fmla="*/ 1 w 30"/>
                <a:gd name="T9" fmla="*/ 0 h 63"/>
                <a:gd name="T10" fmla="*/ 1 w 30"/>
                <a:gd name="T11" fmla="*/ 0 h 63"/>
                <a:gd name="T12" fmla="*/ 1 w 30"/>
                <a:gd name="T13" fmla="*/ 1 h 63"/>
                <a:gd name="T14" fmla="*/ 0 w 30"/>
                <a:gd name="T15" fmla="*/ 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63">
                  <a:moveTo>
                    <a:pt x="15" y="62"/>
                  </a:moveTo>
                  <a:lnTo>
                    <a:pt x="0" y="31"/>
                  </a:lnTo>
                  <a:lnTo>
                    <a:pt x="0" y="16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29" y="62"/>
                  </a:lnTo>
                  <a:lnTo>
                    <a:pt x="15" y="6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25" name="Freeform 482"/>
            <p:cNvSpPr>
              <a:spLocks/>
            </p:cNvSpPr>
            <p:nvPr/>
          </p:nvSpPr>
          <p:spPr bwMode="auto">
            <a:xfrm>
              <a:off x="7099" y="1272"/>
              <a:ext cx="12" cy="7"/>
            </a:xfrm>
            <a:custGeom>
              <a:avLst/>
              <a:gdLst>
                <a:gd name="T0" fmla="*/ 0 w 30"/>
                <a:gd name="T1" fmla="*/ 0 h 17"/>
                <a:gd name="T2" fmla="*/ 1 w 30"/>
                <a:gd name="T3" fmla="*/ 0 h 17"/>
                <a:gd name="T4" fmla="*/ 1 w 30"/>
                <a:gd name="T5" fmla="*/ 0 h 17"/>
                <a:gd name="T6" fmla="*/ 0 w 3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7">
                  <a:moveTo>
                    <a:pt x="0" y="16"/>
                  </a:moveTo>
                  <a:lnTo>
                    <a:pt x="2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26" name="Freeform 483"/>
            <p:cNvSpPr>
              <a:spLocks/>
            </p:cNvSpPr>
            <p:nvPr/>
          </p:nvSpPr>
          <p:spPr bwMode="auto">
            <a:xfrm>
              <a:off x="7124" y="1284"/>
              <a:ext cx="1" cy="12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1 h 31"/>
                <a:gd name="T6" fmla="*/ 0 w 1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27" name="Freeform 484"/>
            <p:cNvSpPr>
              <a:spLocks/>
            </p:cNvSpPr>
            <p:nvPr/>
          </p:nvSpPr>
          <p:spPr bwMode="auto">
            <a:xfrm>
              <a:off x="7111" y="1290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28" name="Freeform 485"/>
            <p:cNvSpPr>
              <a:spLocks/>
            </p:cNvSpPr>
            <p:nvPr/>
          </p:nvSpPr>
          <p:spPr bwMode="auto">
            <a:xfrm>
              <a:off x="7072" y="1121"/>
              <a:ext cx="148" cy="146"/>
            </a:xfrm>
            <a:custGeom>
              <a:avLst/>
              <a:gdLst>
                <a:gd name="T0" fmla="*/ 3 w 344"/>
                <a:gd name="T1" fmla="*/ 7 h 385"/>
                <a:gd name="T2" fmla="*/ 3 w 344"/>
                <a:gd name="T3" fmla="*/ 7 h 385"/>
                <a:gd name="T4" fmla="*/ 2 w 344"/>
                <a:gd name="T5" fmla="*/ 8 h 385"/>
                <a:gd name="T6" fmla="*/ 1 w 344"/>
                <a:gd name="T7" fmla="*/ 8 h 385"/>
                <a:gd name="T8" fmla="*/ 0 w 344"/>
                <a:gd name="T9" fmla="*/ 8 h 385"/>
                <a:gd name="T10" fmla="*/ 0 w 344"/>
                <a:gd name="T11" fmla="*/ 6 h 385"/>
                <a:gd name="T12" fmla="*/ 1 w 344"/>
                <a:gd name="T13" fmla="*/ 5 h 385"/>
                <a:gd name="T14" fmla="*/ 1 w 344"/>
                <a:gd name="T15" fmla="*/ 5 h 385"/>
                <a:gd name="T16" fmla="*/ 3 w 344"/>
                <a:gd name="T17" fmla="*/ 5 h 385"/>
                <a:gd name="T18" fmla="*/ 6 w 344"/>
                <a:gd name="T19" fmla="*/ 2 h 385"/>
                <a:gd name="T20" fmla="*/ 6 w 344"/>
                <a:gd name="T21" fmla="*/ 1 h 385"/>
                <a:gd name="T22" fmla="*/ 6 w 344"/>
                <a:gd name="T23" fmla="*/ 1 h 385"/>
                <a:gd name="T24" fmla="*/ 8 w 344"/>
                <a:gd name="T25" fmla="*/ 1 h 385"/>
                <a:gd name="T26" fmla="*/ 9 w 344"/>
                <a:gd name="T27" fmla="*/ 0 h 385"/>
                <a:gd name="T28" fmla="*/ 10 w 344"/>
                <a:gd name="T29" fmla="*/ 0 h 385"/>
                <a:gd name="T30" fmla="*/ 11 w 344"/>
                <a:gd name="T31" fmla="*/ 0 h 385"/>
                <a:gd name="T32" fmla="*/ 12 w 344"/>
                <a:gd name="T33" fmla="*/ 1 h 385"/>
                <a:gd name="T34" fmla="*/ 12 w 344"/>
                <a:gd name="T35" fmla="*/ 1 h 385"/>
                <a:gd name="T36" fmla="*/ 12 w 344"/>
                <a:gd name="T37" fmla="*/ 1 h 385"/>
                <a:gd name="T38" fmla="*/ 11 w 344"/>
                <a:gd name="T39" fmla="*/ 1 h 385"/>
                <a:gd name="T40" fmla="*/ 10 w 344"/>
                <a:gd name="T41" fmla="*/ 1 h 385"/>
                <a:gd name="T42" fmla="*/ 9 w 344"/>
                <a:gd name="T43" fmla="*/ 2 h 385"/>
                <a:gd name="T44" fmla="*/ 9 w 344"/>
                <a:gd name="T45" fmla="*/ 2 h 385"/>
                <a:gd name="T46" fmla="*/ 8 w 344"/>
                <a:gd name="T47" fmla="*/ 1 h 385"/>
                <a:gd name="T48" fmla="*/ 8 w 344"/>
                <a:gd name="T49" fmla="*/ 2 h 385"/>
                <a:gd name="T50" fmla="*/ 7 w 344"/>
                <a:gd name="T51" fmla="*/ 2 h 385"/>
                <a:gd name="T52" fmla="*/ 6 w 344"/>
                <a:gd name="T53" fmla="*/ 2 h 385"/>
                <a:gd name="T54" fmla="*/ 5 w 344"/>
                <a:gd name="T55" fmla="*/ 3 h 385"/>
                <a:gd name="T56" fmla="*/ 3 w 344"/>
                <a:gd name="T57" fmla="*/ 5 h 385"/>
                <a:gd name="T58" fmla="*/ 4 w 344"/>
                <a:gd name="T59" fmla="*/ 6 h 385"/>
                <a:gd name="T60" fmla="*/ 3 w 344"/>
                <a:gd name="T61" fmla="*/ 7 h 3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4" h="385">
                  <a:moveTo>
                    <a:pt x="104" y="353"/>
                  </a:moveTo>
                  <a:lnTo>
                    <a:pt x="89" y="353"/>
                  </a:lnTo>
                  <a:lnTo>
                    <a:pt x="60" y="384"/>
                  </a:lnTo>
                  <a:lnTo>
                    <a:pt x="45" y="384"/>
                  </a:lnTo>
                  <a:lnTo>
                    <a:pt x="15" y="369"/>
                  </a:lnTo>
                  <a:lnTo>
                    <a:pt x="0" y="276"/>
                  </a:lnTo>
                  <a:lnTo>
                    <a:pt x="30" y="261"/>
                  </a:lnTo>
                  <a:lnTo>
                    <a:pt x="45" y="230"/>
                  </a:lnTo>
                  <a:lnTo>
                    <a:pt x="75" y="215"/>
                  </a:lnTo>
                  <a:lnTo>
                    <a:pt x="164" y="77"/>
                  </a:lnTo>
                  <a:lnTo>
                    <a:pt x="164" y="61"/>
                  </a:lnTo>
                  <a:lnTo>
                    <a:pt x="179" y="46"/>
                  </a:lnTo>
                  <a:lnTo>
                    <a:pt x="239" y="31"/>
                  </a:lnTo>
                  <a:lnTo>
                    <a:pt x="254" y="15"/>
                  </a:lnTo>
                  <a:lnTo>
                    <a:pt x="298" y="15"/>
                  </a:lnTo>
                  <a:lnTo>
                    <a:pt x="328" y="0"/>
                  </a:lnTo>
                  <a:lnTo>
                    <a:pt x="343" y="31"/>
                  </a:lnTo>
                  <a:lnTo>
                    <a:pt x="343" y="46"/>
                  </a:lnTo>
                  <a:lnTo>
                    <a:pt x="343" y="61"/>
                  </a:lnTo>
                  <a:lnTo>
                    <a:pt x="313" y="31"/>
                  </a:lnTo>
                  <a:lnTo>
                    <a:pt x="298" y="46"/>
                  </a:lnTo>
                  <a:lnTo>
                    <a:pt x="283" y="77"/>
                  </a:lnTo>
                  <a:lnTo>
                    <a:pt x="268" y="77"/>
                  </a:lnTo>
                  <a:lnTo>
                    <a:pt x="224" y="61"/>
                  </a:lnTo>
                  <a:lnTo>
                    <a:pt x="224" y="77"/>
                  </a:lnTo>
                  <a:lnTo>
                    <a:pt x="209" y="92"/>
                  </a:lnTo>
                  <a:lnTo>
                    <a:pt x="194" y="92"/>
                  </a:lnTo>
                  <a:lnTo>
                    <a:pt x="149" y="169"/>
                  </a:lnTo>
                  <a:lnTo>
                    <a:pt x="104" y="246"/>
                  </a:lnTo>
                  <a:lnTo>
                    <a:pt x="119" y="307"/>
                  </a:lnTo>
                  <a:lnTo>
                    <a:pt x="104" y="35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29" name="Freeform 486"/>
            <p:cNvSpPr>
              <a:spLocks/>
            </p:cNvSpPr>
            <p:nvPr/>
          </p:nvSpPr>
          <p:spPr bwMode="auto">
            <a:xfrm>
              <a:off x="7085" y="1017"/>
              <a:ext cx="51" cy="53"/>
            </a:xfrm>
            <a:custGeom>
              <a:avLst/>
              <a:gdLst>
                <a:gd name="T0" fmla="*/ 3 w 120"/>
                <a:gd name="T1" fmla="*/ 0 h 140"/>
                <a:gd name="T2" fmla="*/ 4 w 120"/>
                <a:gd name="T3" fmla="*/ 1 h 140"/>
                <a:gd name="T4" fmla="*/ 3 w 120"/>
                <a:gd name="T5" fmla="*/ 2 h 140"/>
                <a:gd name="T6" fmla="*/ 3 w 120"/>
                <a:gd name="T7" fmla="*/ 3 h 140"/>
                <a:gd name="T8" fmla="*/ 1 w 120"/>
                <a:gd name="T9" fmla="*/ 3 h 140"/>
                <a:gd name="T10" fmla="*/ 2 w 120"/>
                <a:gd name="T11" fmla="*/ 2 h 140"/>
                <a:gd name="T12" fmla="*/ 2 w 120"/>
                <a:gd name="T13" fmla="*/ 1 h 140"/>
                <a:gd name="T14" fmla="*/ 1 w 120"/>
                <a:gd name="T15" fmla="*/ 2 h 140"/>
                <a:gd name="T16" fmla="*/ 0 w 120"/>
                <a:gd name="T17" fmla="*/ 2 h 140"/>
                <a:gd name="T18" fmla="*/ 0 w 120"/>
                <a:gd name="T19" fmla="*/ 1 h 140"/>
                <a:gd name="T20" fmla="*/ 0 w 120"/>
                <a:gd name="T21" fmla="*/ 1 h 140"/>
                <a:gd name="T22" fmla="*/ 2 w 120"/>
                <a:gd name="T23" fmla="*/ 1 h 140"/>
                <a:gd name="T24" fmla="*/ 3 w 12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140">
                  <a:moveTo>
                    <a:pt x="74" y="0"/>
                  </a:moveTo>
                  <a:lnTo>
                    <a:pt x="119" y="46"/>
                  </a:lnTo>
                  <a:lnTo>
                    <a:pt x="89" y="77"/>
                  </a:lnTo>
                  <a:lnTo>
                    <a:pt x="74" y="139"/>
                  </a:lnTo>
                  <a:lnTo>
                    <a:pt x="45" y="124"/>
                  </a:lnTo>
                  <a:lnTo>
                    <a:pt x="60" y="77"/>
                  </a:lnTo>
                  <a:lnTo>
                    <a:pt x="60" y="62"/>
                  </a:lnTo>
                  <a:lnTo>
                    <a:pt x="45" y="77"/>
                  </a:lnTo>
                  <a:lnTo>
                    <a:pt x="15" y="77"/>
                  </a:lnTo>
                  <a:lnTo>
                    <a:pt x="0" y="62"/>
                  </a:lnTo>
                  <a:lnTo>
                    <a:pt x="15" y="46"/>
                  </a:lnTo>
                  <a:lnTo>
                    <a:pt x="60" y="31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30" name="Freeform 487"/>
            <p:cNvSpPr>
              <a:spLocks/>
            </p:cNvSpPr>
            <p:nvPr/>
          </p:nvSpPr>
          <p:spPr bwMode="auto">
            <a:xfrm>
              <a:off x="7124" y="1005"/>
              <a:ext cx="45" cy="24"/>
            </a:xfrm>
            <a:custGeom>
              <a:avLst/>
              <a:gdLst>
                <a:gd name="T0" fmla="*/ 0 w 104"/>
                <a:gd name="T1" fmla="*/ 0 h 62"/>
                <a:gd name="T2" fmla="*/ 0 w 104"/>
                <a:gd name="T3" fmla="*/ 1 h 62"/>
                <a:gd name="T4" fmla="*/ 1 w 104"/>
                <a:gd name="T5" fmla="*/ 1 h 62"/>
                <a:gd name="T6" fmla="*/ 3 w 104"/>
                <a:gd name="T7" fmla="*/ 1 h 62"/>
                <a:gd name="T8" fmla="*/ 3 w 104"/>
                <a:gd name="T9" fmla="*/ 0 h 62"/>
                <a:gd name="T10" fmla="*/ 3 w 104"/>
                <a:gd name="T11" fmla="*/ 0 h 62"/>
                <a:gd name="T12" fmla="*/ 0 w 104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62">
                  <a:moveTo>
                    <a:pt x="15" y="15"/>
                  </a:moveTo>
                  <a:lnTo>
                    <a:pt x="0" y="31"/>
                  </a:lnTo>
                  <a:lnTo>
                    <a:pt x="29" y="61"/>
                  </a:lnTo>
                  <a:lnTo>
                    <a:pt x="88" y="61"/>
                  </a:lnTo>
                  <a:lnTo>
                    <a:pt x="103" y="15"/>
                  </a:lnTo>
                  <a:lnTo>
                    <a:pt x="74" y="0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31" name="Freeform 488"/>
            <p:cNvSpPr>
              <a:spLocks/>
            </p:cNvSpPr>
            <p:nvPr/>
          </p:nvSpPr>
          <p:spPr bwMode="auto">
            <a:xfrm>
              <a:off x="7149" y="1033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32" name="Freeform 489"/>
            <p:cNvSpPr>
              <a:spLocks/>
            </p:cNvSpPr>
            <p:nvPr/>
          </p:nvSpPr>
          <p:spPr bwMode="auto">
            <a:xfrm>
              <a:off x="6977" y="1459"/>
              <a:ext cx="159" cy="133"/>
            </a:xfrm>
            <a:custGeom>
              <a:avLst/>
              <a:gdLst>
                <a:gd name="T0" fmla="*/ 4 w 374"/>
                <a:gd name="T1" fmla="*/ 0 h 355"/>
                <a:gd name="T2" fmla="*/ 4 w 374"/>
                <a:gd name="T3" fmla="*/ 1 h 355"/>
                <a:gd name="T4" fmla="*/ 4 w 374"/>
                <a:gd name="T5" fmla="*/ 2 h 355"/>
                <a:gd name="T6" fmla="*/ 3 w 374"/>
                <a:gd name="T7" fmla="*/ 2 h 355"/>
                <a:gd name="T8" fmla="*/ 3 w 374"/>
                <a:gd name="T9" fmla="*/ 2 h 355"/>
                <a:gd name="T10" fmla="*/ 0 w 374"/>
                <a:gd name="T11" fmla="*/ 3 h 355"/>
                <a:gd name="T12" fmla="*/ 0 w 374"/>
                <a:gd name="T13" fmla="*/ 4 h 355"/>
                <a:gd name="T14" fmla="*/ 2 w 374"/>
                <a:gd name="T15" fmla="*/ 4 h 355"/>
                <a:gd name="T16" fmla="*/ 6 w 374"/>
                <a:gd name="T17" fmla="*/ 7 h 355"/>
                <a:gd name="T18" fmla="*/ 6 w 374"/>
                <a:gd name="T19" fmla="*/ 7 h 355"/>
                <a:gd name="T20" fmla="*/ 7 w 374"/>
                <a:gd name="T21" fmla="*/ 7 h 355"/>
                <a:gd name="T22" fmla="*/ 9 w 374"/>
                <a:gd name="T23" fmla="*/ 7 h 355"/>
                <a:gd name="T24" fmla="*/ 9 w 374"/>
                <a:gd name="T25" fmla="*/ 6 h 355"/>
                <a:gd name="T26" fmla="*/ 12 w 374"/>
                <a:gd name="T27" fmla="*/ 6 h 355"/>
                <a:gd name="T28" fmla="*/ 11 w 374"/>
                <a:gd name="T29" fmla="*/ 5 h 355"/>
                <a:gd name="T30" fmla="*/ 10 w 374"/>
                <a:gd name="T31" fmla="*/ 4 h 355"/>
                <a:gd name="T32" fmla="*/ 10 w 374"/>
                <a:gd name="T33" fmla="*/ 4 h 355"/>
                <a:gd name="T34" fmla="*/ 10 w 374"/>
                <a:gd name="T35" fmla="*/ 3 h 355"/>
                <a:gd name="T36" fmla="*/ 10 w 374"/>
                <a:gd name="T37" fmla="*/ 2 h 355"/>
                <a:gd name="T38" fmla="*/ 10 w 374"/>
                <a:gd name="T39" fmla="*/ 2 h 355"/>
                <a:gd name="T40" fmla="*/ 9 w 374"/>
                <a:gd name="T41" fmla="*/ 1 h 355"/>
                <a:gd name="T42" fmla="*/ 9 w 374"/>
                <a:gd name="T43" fmla="*/ 1 h 355"/>
                <a:gd name="T44" fmla="*/ 10 w 374"/>
                <a:gd name="T45" fmla="*/ 0 h 355"/>
                <a:gd name="T46" fmla="*/ 10 w 374"/>
                <a:gd name="T47" fmla="*/ 0 h 355"/>
                <a:gd name="T48" fmla="*/ 8 w 374"/>
                <a:gd name="T49" fmla="*/ 0 h 355"/>
                <a:gd name="T50" fmla="*/ 8 w 374"/>
                <a:gd name="T51" fmla="*/ 0 h 355"/>
                <a:gd name="T52" fmla="*/ 4 w 374"/>
                <a:gd name="T53" fmla="*/ 0 h 3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4" h="355">
                  <a:moveTo>
                    <a:pt x="119" y="31"/>
                  </a:moveTo>
                  <a:lnTo>
                    <a:pt x="119" y="62"/>
                  </a:lnTo>
                  <a:lnTo>
                    <a:pt x="134" y="92"/>
                  </a:lnTo>
                  <a:lnTo>
                    <a:pt x="90" y="92"/>
                  </a:lnTo>
                  <a:lnTo>
                    <a:pt x="90" y="123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60" y="231"/>
                  </a:lnTo>
                  <a:lnTo>
                    <a:pt x="194" y="339"/>
                  </a:lnTo>
                  <a:lnTo>
                    <a:pt x="194" y="354"/>
                  </a:lnTo>
                  <a:lnTo>
                    <a:pt x="224" y="354"/>
                  </a:lnTo>
                  <a:lnTo>
                    <a:pt x="254" y="339"/>
                  </a:lnTo>
                  <a:lnTo>
                    <a:pt x="269" y="323"/>
                  </a:lnTo>
                  <a:lnTo>
                    <a:pt x="373" y="277"/>
                  </a:lnTo>
                  <a:lnTo>
                    <a:pt x="328" y="246"/>
                  </a:lnTo>
                  <a:lnTo>
                    <a:pt x="313" y="215"/>
                  </a:lnTo>
                  <a:lnTo>
                    <a:pt x="313" y="185"/>
                  </a:lnTo>
                  <a:lnTo>
                    <a:pt x="313" y="169"/>
                  </a:lnTo>
                  <a:lnTo>
                    <a:pt x="313" y="123"/>
                  </a:lnTo>
                  <a:lnTo>
                    <a:pt x="313" y="92"/>
                  </a:lnTo>
                  <a:lnTo>
                    <a:pt x="283" y="77"/>
                  </a:lnTo>
                  <a:lnTo>
                    <a:pt x="283" y="46"/>
                  </a:lnTo>
                  <a:lnTo>
                    <a:pt x="298" y="31"/>
                  </a:lnTo>
                  <a:lnTo>
                    <a:pt x="298" y="0"/>
                  </a:lnTo>
                  <a:lnTo>
                    <a:pt x="239" y="15"/>
                  </a:lnTo>
                  <a:lnTo>
                    <a:pt x="239" y="0"/>
                  </a:lnTo>
                  <a:lnTo>
                    <a:pt x="119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33" name="Freeform 490"/>
            <p:cNvSpPr>
              <a:spLocks/>
            </p:cNvSpPr>
            <p:nvPr/>
          </p:nvSpPr>
          <p:spPr bwMode="auto">
            <a:xfrm>
              <a:off x="6912" y="1527"/>
              <a:ext cx="65" cy="47"/>
            </a:xfrm>
            <a:custGeom>
              <a:avLst/>
              <a:gdLst>
                <a:gd name="T0" fmla="*/ 0 w 150"/>
                <a:gd name="T1" fmla="*/ 3 h 124"/>
                <a:gd name="T2" fmla="*/ 2 w 150"/>
                <a:gd name="T3" fmla="*/ 3 h 124"/>
                <a:gd name="T4" fmla="*/ 2 w 150"/>
                <a:gd name="T5" fmla="*/ 2 h 124"/>
                <a:gd name="T6" fmla="*/ 3 w 150"/>
                <a:gd name="T7" fmla="*/ 2 h 124"/>
                <a:gd name="T8" fmla="*/ 3 w 150"/>
                <a:gd name="T9" fmla="*/ 1 h 124"/>
                <a:gd name="T10" fmla="*/ 5 w 150"/>
                <a:gd name="T11" fmla="*/ 1 h 124"/>
                <a:gd name="T12" fmla="*/ 5 w 150"/>
                <a:gd name="T13" fmla="*/ 0 h 124"/>
                <a:gd name="T14" fmla="*/ 3 w 150"/>
                <a:gd name="T15" fmla="*/ 0 h 124"/>
                <a:gd name="T16" fmla="*/ 2 w 150"/>
                <a:gd name="T17" fmla="*/ 1 h 124"/>
                <a:gd name="T18" fmla="*/ 0 w 150"/>
                <a:gd name="T19" fmla="*/ 3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" h="124">
                  <a:moveTo>
                    <a:pt x="0" y="123"/>
                  </a:moveTo>
                  <a:lnTo>
                    <a:pt x="60" y="123"/>
                  </a:lnTo>
                  <a:lnTo>
                    <a:pt x="60" y="92"/>
                  </a:lnTo>
                  <a:lnTo>
                    <a:pt x="75" y="92"/>
                  </a:lnTo>
                  <a:lnTo>
                    <a:pt x="75" y="46"/>
                  </a:lnTo>
                  <a:lnTo>
                    <a:pt x="149" y="46"/>
                  </a:lnTo>
                  <a:lnTo>
                    <a:pt x="149" y="0"/>
                  </a:lnTo>
                  <a:lnTo>
                    <a:pt x="75" y="0"/>
                  </a:lnTo>
                  <a:lnTo>
                    <a:pt x="45" y="31"/>
                  </a:lnTo>
                  <a:lnTo>
                    <a:pt x="0" y="12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34" name="Freeform 491"/>
            <p:cNvSpPr>
              <a:spLocks/>
            </p:cNvSpPr>
            <p:nvPr/>
          </p:nvSpPr>
          <p:spPr bwMode="auto">
            <a:xfrm>
              <a:off x="6944" y="1464"/>
              <a:ext cx="90" cy="65"/>
            </a:xfrm>
            <a:custGeom>
              <a:avLst/>
              <a:gdLst>
                <a:gd name="T0" fmla="*/ 0 w 211"/>
                <a:gd name="T1" fmla="*/ 4 h 170"/>
                <a:gd name="T2" fmla="*/ 3 w 211"/>
                <a:gd name="T3" fmla="*/ 4 h 170"/>
                <a:gd name="T4" fmla="*/ 3 w 211"/>
                <a:gd name="T5" fmla="*/ 3 h 170"/>
                <a:gd name="T6" fmla="*/ 6 w 211"/>
                <a:gd name="T7" fmla="*/ 2 h 170"/>
                <a:gd name="T8" fmla="*/ 6 w 211"/>
                <a:gd name="T9" fmla="*/ 2 h 170"/>
                <a:gd name="T10" fmla="*/ 7 w 211"/>
                <a:gd name="T11" fmla="*/ 2 h 170"/>
                <a:gd name="T12" fmla="*/ 6 w 211"/>
                <a:gd name="T13" fmla="*/ 1 h 170"/>
                <a:gd name="T14" fmla="*/ 6 w 211"/>
                <a:gd name="T15" fmla="*/ 0 h 170"/>
                <a:gd name="T16" fmla="*/ 6 w 211"/>
                <a:gd name="T17" fmla="*/ 0 h 170"/>
                <a:gd name="T18" fmla="*/ 5 w 211"/>
                <a:gd name="T19" fmla="*/ 0 h 170"/>
                <a:gd name="T20" fmla="*/ 5 w 211"/>
                <a:gd name="T21" fmla="*/ 0 h 170"/>
                <a:gd name="T22" fmla="*/ 3 w 211"/>
                <a:gd name="T23" fmla="*/ 1 h 170"/>
                <a:gd name="T24" fmla="*/ 3 w 211"/>
                <a:gd name="T25" fmla="*/ 1 h 170"/>
                <a:gd name="T26" fmla="*/ 1 w 211"/>
                <a:gd name="T27" fmla="*/ 3 h 170"/>
                <a:gd name="T28" fmla="*/ 0 w 211"/>
                <a:gd name="T29" fmla="*/ 4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1" h="170">
                  <a:moveTo>
                    <a:pt x="0" y="169"/>
                  </a:moveTo>
                  <a:lnTo>
                    <a:pt x="75" y="169"/>
                  </a:lnTo>
                  <a:lnTo>
                    <a:pt x="75" y="154"/>
                  </a:lnTo>
                  <a:lnTo>
                    <a:pt x="165" y="108"/>
                  </a:lnTo>
                  <a:lnTo>
                    <a:pt x="165" y="77"/>
                  </a:lnTo>
                  <a:lnTo>
                    <a:pt x="210" y="77"/>
                  </a:lnTo>
                  <a:lnTo>
                    <a:pt x="195" y="46"/>
                  </a:lnTo>
                  <a:lnTo>
                    <a:pt x="195" y="15"/>
                  </a:lnTo>
                  <a:lnTo>
                    <a:pt x="165" y="0"/>
                  </a:lnTo>
                  <a:lnTo>
                    <a:pt x="135" y="15"/>
                  </a:lnTo>
                  <a:lnTo>
                    <a:pt x="135" y="0"/>
                  </a:lnTo>
                  <a:lnTo>
                    <a:pt x="105" y="31"/>
                  </a:lnTo>
                  <a:lnTo>
                    <a:pt x="90" y="46"/>
                  </a:lnTo>
                  <a:lnTo>
                    <a:pt x="45" y="123"/>
                  </a:lnTo>
                  <a:lnTo>
                    <a:pt x="0" y="1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35" name="Freeform 492"/>
            <p:cNvSpPr>
              <a:spLocks/>
            </p:cNvSpPr>
            <p:nvPr/>
          </p:nvSpPr>
          <p:spPr bwMode="auto">
            <a:xfrm>
              <a:off x="7009" y="1337"/>
              <a:ext cx="90" cy="69"/>
            </a:xfrm>
            <a:custGeom>
              <a:avLst/>
              <a:gdLst>
                <a:gd name="T0" fmla="*/ 2 w 210"/>
                <a:gd name="T1" fmla="*/ 3 h 185"/>
                <a:gd name="T2" fmla="*/ 3 w 210"/>
                <a:gd name="T3" fmla="*/ 4 h 185"/>
                <a:gd name="T4" fmla="*/ 3 w 210"/>
                <a:gd name="T5" fmla="*/ 3 h 185"/>
                <a:gd name="T6" fmla="*/ 4 w 210"/>
                <a:gd name="T7" fmla="*/ 4 h 185"/>
                <a:gd name="T8" fmla="*/ 4 w 210"/>
                <a:gd name="T9" fmla="*/ 3 h 185"/>
                <a:gd name="T10" fmla="*/ 5 w 210"/>
                <a:gd name="T11" fmla="*/ 3 h 185"/>
                <a:gd name="T12" fmla="*/ 6 w 210"/>
                <a:gd name="T13" fmla="*/ 3 h 185"/>
                <a:gd name="T14" fmla="*/ 7 w 210"/>
                <a:gd name="T15" fmla="*/ 3 h 185"/>
                <a:gd name="T16" fmla="*/ 6 w 210"/>
                <a:gd name="T17" fmla="*/ 2 h 185"/>
                <a:gd name="T18" fmla="*/ 6 w 210"/>
                <a:gd name="T19" fmla="*/ 2 h 185"/>
                <a:gd name="T20" fmla="*/ 6 w 210"/>
                <a:gd name="T21" fmla="*/ 2 h 185"/>
                <a:gd name="T22" fmla="*/ 6 w 210"/>
                <a:gd name="T23" fmla="*/ 2 h 185"/>
                <a:gd name="T24" fmla="*/ 7 w 210"/>
                <a:gd name="T25" fmla="*/ 1 h 185"/>
                <a:gd name="T26" fmla="*/ 7 w 210"/>
                <a:gd name="T27" fmla="*/ 1 h 185"/>
                <a:gd name="T28" fmla="*/ 6 w 210"/>
                <a:gd name="T29" fmla="*/ 0 h 185"/>
                <a:gd name="T30" fmla="*/ 5 w 210"/>
                <a:gd name="T31" fmla="*/ 0 h 185"/>
                <a:gd name="T32" fmla="*/ 4 w 210"/>
                <a:gd name="T33" fmla="*/ 0 h 185"/>
                <a:gd name="T34" fmla="*/ 3 w 210"/>
                <a:gd name="T35" fmla="*/ 0 h 185"/>
                <a:gd name="T36" fmla="*/ 3 w 210"/>
                <a:gd name="T37" fmla="*/ 0 h 185"/>
                <a:gd name="T38" fmla="*/ 3 w 210"/>
                <a:gd name="T39" fmla="*/ 1 h 185"/>
                <a:gd name="T40" fmla="*/ 1 w 210"/>
                <a:gd name="T41" fmla="*/ 0 h 185"/>
                <a:gd name="T42" fmla="*/ 1 w 210"/>
                <a:gd name="T43" fmla="*/ 1 h 185"/>
                <a:gd name="T44" fmla="*/ 1 w 210"/>
                <a:gd name="T45" fmla="*/ 1 h 185"/>
                <a:gd name="T46" fmla="*/ 0 w 210"/>
                <a:gd name="T47" fmla="*/ 1 h 185"/>
                <a:gd name="T48" fmla="*/ 0 w 210"/>
                <a:gd name="T49" fmla="*/ 1 h 185"/>
                <a:gd name="T50" fmla="*/ 1 w 210"/>
                <a:gd name="T51" fmla="*/ 1 h 185"/>
                <a:gd name="T52" fmla="*/ 2 w 210"/>
                <a:gd name="T53" fmla="*/ 2 h 185"/>
                <a:gd name="T54" fmla="*/ 2 w 210"/>
                <a:gd name="T55" fmla="*/ 3 h 1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0" h="185">
                  <a:moveTo>
                    <a:pt x="60" y="169"/>
                  </a:moveTo>
                  <a:lnTo>
                    <a:pt x="90" y="184"/>
                  </a:lnTo>
                  <a:lnTo>
                    <a:pt x="90" y="169"/>
                  </a:lnTo>
                  <a:lnTo>
                    <a:pt x="134" y="184"/>
                  </a:lnTo>
                  <a:lnTo>
                    <a:pt x="134" y="169"/>
                  </a:lnTo>
                  <a:lnTo>
                    <a:pt x="149" y="169"/>
                  </a:lnTo>
                  <a:lnTo>
                    <a:pt x="194" y="169"/>
                  </a:lnTo>
                  <a:lnTo>
                    <a:pt x="209" y="153"/>
                  </a:lnTo>
                  <a:lnTo>
                    <a:pt x="194" y="123"/>
                  </a:lnTo>
                  <a:lnTo>
                    <a:pt x="194" y="107"/>
                  </a:lnTo>
                  <a:lnTo>
                    <a:pt x="179" y="107"/>
                  </a:lnTo>
                  <a:lnTo>
                    <a:pt x="179" y="92"/>
                  </a:lnTo>
                  <a:lnTo>
                    <a:pt x="209" y="61"/>
                  </a:lnTo>
                  <a:lnTo>
                    <a:pt x="209" y="46"/>
                  </a:lnTo>
                  <a:lnTo>
                    <a:pt x="179" y="15"/>
                  </a:lnTo>
                  <a:lnTo>
                    <a:pt x="149" y="15"/>
                  </a:lnTo>
                  <a:lnTo>
                    <a:pt x="119" y="0"/>
                  </a:lnTo>
                  <a:lnTo>
                    <a:pt x="105" y="0"/>
                  </a:lnTo>
                  <a:lnTo>
                    <a:pt x="105" y="15"/>
                  </a:lnTo>
                  <a:lnTo>
                    <a:pt x="75" y="46"/>
                  </a:lnTo>
                  <a:lnTo>
                    <a:pt x="45" y="31"/>
                  </a:lnTo>
                  <a:lnTo>
                    <a:pt x="45" y="46"/>
                  </a:lnTo>
                  <a:lnTo>
                    <a:pt x="30" y="46"/>
                  </a:lnTo>
                  <a:lnTo>
                    <a:pt x="15" y="46"/>
                  </a:lnTo>
                  <a:lnTo>
                    <a:pt x="0" y="61"/>
                  </a:lnTo>
                  <a:lnTo>
                    <a:pt x="45" y="77"/>
                  </a:lnTo>
                  <a:lnTo>
                    <a:pt x="60" y="123"/>
                  </a:lnTo>
                  <a:lnTo>
                    <a:pt x="60" y="1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36" name="Freeform 493"/>
            <p:cNvSpPr>
              <a:spLocks/>
            </p:cNvSpPr>
            <p:nvPr/>
          </p:nvSpPr>
          <p:spPr bwMode="auto">
            <a:xfrm>
              <a:off x="7105" y="1406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37" name="Freeform 494"/>
            <p:cNvSpPr>
              <a:spLocks/>
            </p:cNvSpPr>
            <p:nvPr/>
          </p:nvSpPr>
          <p:spPr bwMode="auto">
            <a:xfrm>
              <a:off x="6977" y="1394"/>
              <a:ext cx="90" cy="65"/>
            </a:xfrm>
            <a:custGeom>
              <a:avLst/>
              <a:gdLst>
                <a:gd name="T0" fmla="*/ 2 w 210"/>
                <a:gd name="T1" fmla="*/ 4 h 170"/>
                <a:gd name="T2" fmla="*/ 3 w 210"/>
                <a:gd name="T3" fmla="*/ 3 h 170"/>
                <a:gd name="T4" fmla="*/ 3 w 210"/>
                <a:gd name="T5" fmla="*/ 3 h 170"/>
                <a:gd name="T6" fmla="*/ 4 w 210"/>
                <a:gd name="T7" fmla="*/ 3 h 170"/>
                <a:gd name="T8" fmla="*/ 4 w 210"/>
                <a:gd name="T9" fmla="*/ 3 h 170"/>
                <a:gd name="T10" fmla="*/ 5 w 210"/>
                <a:gd name="T11" fmla="*/ 3 h 170"/>
                <a:gd name="T12" fmla="*/ 6 w 210"/>
                <a:gd name="T13" fmla="*/ 2 h 170"/>
                <a:gd name="T14" fmla="*/ 5 w 210"/>
                <a:gd name="T15" fmla="*/ 2 h 170"/>
                <a:gd name="T16" fmla="*/ 6 w 210"/>
                <a:gd name="T17" fmla="*/ 1 h 170"/>
                <a:gd name="T18" fmla="*/ 7 w 210"/>
                <a:gd name="T19" fmla="*/ 1 h 170"/>
                <a:gd name="T20" fmla="*/ 7 w 210"/>
                <a:gd name="T21" fmla="*/ 1 h 170"/>
                <a:gd name="T22" fmla="*/ 6 w 210"/>
                <a:gd name="T23" fmla="*/ 0 h 170"/>
                <a:gd name="T24" fmla="*/ 6 w 210"/>
                <a:gd name="T25" fmla="*/ 1 h 170"/>
                <a:gd name="T26" fmla="*/ 4 w 210"/>
                <a:gd name="T27" fmla="*/ 0 h 170"/>
                <a:gd name="T28" fmla="*/ 4 w 210"/>
                <a:gd name="T29" fmla="*/ 0 h 170"/>
                <a:gd name="T30" fmla="*/ 1 w 210"/>
                <a:gd name="T31" fmla="*/ 0 h 170"/>
                <a:gd name="T32" fmla="*/ 0 w 210"/>
                <a:gd name="T33" fmla="*/ 0 h 170"/>
                <a:gd name="T34" fmla="*/ 0 w 210"/>
                <a:gd name="T35" fmla="*/ 1 h 170"/>
                <a:gd name="T36" fmla="*/ 1 w 210"/>
                <a:gd name="T37" fmla="*/ 1 h 170"/>
                <a:gd name="T38" fmla="*/ 1 w 210"/>
                <a:gd name="T39" fmla="*/ 2 h 170"/>
                <a:gd name="T40" fmla="*/ 1 w 210"/>
                <a:gd name="T41" fmla="*/ 3 h 170"/>
                <a:gd name="T42" fmla="*/ 1 w 210"/>
                <a:gd name="T43" fmla="*/ 3 h 170"/>
                <a:gd name="T44" fmla="*/ 1 w 210"/>
                <a:gd name="T45" fmla="*/ 3 h 170"/>
                <a:gd name="T46" fmla="*/ 2 w 210"/>
                <a:gd name="T47" fmla="*/ 4 h 1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0" h="170">
                  <a:moveTo>
                    <a:pt x="60" y="169"/>
                  </a:moveTo>
                  <a:lnTo>
                    <a:pt x="90" y="154"/>
                  </a:lnTo>
                  <a:lnTo>
                    <a:pt x="105" y="154"/>
                  </a:lnTo>
                  <a:lnTo>
                    <a:pt x="119" y="154"/>
                  </a:lnTo>
                  <a:lnTo>
                    <a:pt x="134" y="138"/>
                  </a:lnTo>
                  <a:lnTo>
                    <a:pt x="149" y="138"/>
                  </a:lnTo>
                  <a:lnTo>
                    <a:pt x="164" y="108"/>
                  </a:lnTo>
                  <a:lnTo>
                    <a:pt x="149" y="92"/>
                  </a:lnTo>
                  <a:lnTo>
                    <a:pt x="179" y="61"/>
                  </a:lnTo>
                  <a:lnTo>
                    <a:pt x="209" y="46"/>
                  </a:lnTo>
                  <a:lnTo>
                    <a:pt x="209" y="31"/>
                  </a:lnTo>
                  <a:lnTo>
                    <a:pt x="164" y="15"/>
                  </a:lnTo>
                  <a:lnTo>
                    <a:pt x="164" y="31"/>
                  </a:lnTo>
                  <a:lnTo>
                    <a:pt x="134" y="15"/>
                  </a:lnTo>
                  <a:lnTo>
                    <a:pt x="119" y="15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45" y="46"/>
                  </a:lnTo>
                  <a:lnTo>
                    <a:pt x="30" y="108"/>
                  </a:lnTo>
                  <a:lnTo>
                    <a:pt x="30" y="123"/>
                  </a:lnTo>
                  <a:lnTo>
                    <a:pt x="30" y="154"/>
                  </a:lnTo>
                  <a:lnTo>
                    <a:pt x="45" y="154"/>
                  </a:lnTo>
                  <a:lnTo>
                    <a:pt x="60" y="1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38" name="Freeform 495"/>
            <p:cNvSpPr>
              <a:spLocks/>
            </p:cNvSpPr>
            <p:nvPr/>
          </p:nvSpPr>
          <p:spPr bwMode="auto">
            <a:xfrm>
              <a:off x="7053" y="1429"/>
              <a:ext cx="14" cy="7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1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15" y="16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39" name="Freeform 496"/>
            <p:cNvSpPr>
              <a:spLocks/>
            </p:cNvSpPr>
            <p:nvPr/>
          </p:nvSpPr>
          <p:spPr bwMode="auto">
            <a:xfrm>
              <a:off x="6977" y="1411"/>
              <a:ext cx="19" cy="42"/>
            </a:xfrm>
            <a:custGeom>
              <a:avLst/>
              <a:gdLst>
                <a:gd name="T0" fmla="*/ 0 w 46"/>
                <a:gd name="T1" fmla="*/ 0 h 108"/>
                <a:gd name="T2" fmla="*/ 0 w 46"/>
                <a:gd name="T3" fmla="*/ 2 h 108"/>
                <a:gd name="T4" fmla="*/ 0 w 46"/>
                <a:gd name="T5" fmla="*/ 2 h 108"/>
                <a:gd name="T6" fmla="*/ 0 w 46"/>
                <a:gd name="T7" fmla="*/ 2 h 108"/>
                <a:gd name="T8" fmla="*/ 1 w 46"/>
                <a:gd name="T9" fmla="*/ 2 h 108"/>
                <a:gd name="T10" fmla="*/ 1 w 46"/>
                <a:gd name="T11" fmla="*/ 2 h 108"/>
                <a:gd name="T12" fmla="*/ 1 w 46"/>
                <a:gd name="T13" fmla="*/ 2 h 108"/>
                <a:gd name="T14" fmla="*/ 1 w 46"/>
                <a:gd name="T15" fmla="*/ 0 h 108"/>
                <a:gd name="T16" fmla="*/ 0 w 46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08">
                  <a:moveTo>
                    <a:pt x="0" y="0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0" y="107"/>
                  </a:lnTo>
                  <a:lnTo>
                    <a:pt x="30" y="107"/>
                  </a:lnTo>
                  <a:lnTo>
                    <a:pt x="30" y="76"/>
                  </a:lnTo>
                  <a:lnTo>
                    <a:pt x="30" y="61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40" name="Freeform 497"/>
            <p:cNvSpPr>
              <a:spLocks/>
            </p:cNvSpPr>
            <p:nvPr/>
          </p:nvSpPr>
          <p:spPr bwMode="auto">
            <a:xfrm>
              <a:off x="7060" y="1325"/>
              <a:ext cx="26" cy="18"/>
            </a:xfrm>
            <a:custGeom>
              <a:avLst/>
              <a:gdLst>
                <a:gd name="T0" fmla="*/ 1 w 61"/>
                <a:gd name="T1" fmla="*/ 1 h 47"/>
                <a:gd name="T2" fmla="*/ 2 w 61"/>
                <a:gd name="T3" fmla="*/ 1 h 47"/>
                <a:gd name="T4" fmla="*/ 1 w 61"/>
                <a:gd name="T5" fmla="*/ 1 h 47"/>
                <a:gd name="T6" fmla="*/ 0 w 61"/>
                <a:gd name="T7" fmla="*/ 1 h 47"/>
                <a:gd name="T8" fmla="*/ 0 w 61"/>
                <a:gd name="T9" fmla="*/ 0 h 47"/>
                <a:gd name="T10" fmla="*/ 1 w 61"/>
                <a:gd name="T11" fmla="*/ 0 h 47"/>
                <a:gd name="T12" fmla="*/ 1 w 61"/>
                <a:gd name="T13" fmla="*/ 0 h 47"/>
                <a:gd name="T14" fmla="*/ 2 w 61"/>
                <a:gd name="T15" fmla="*/ 0 h 47"/>
                <a:gd name="T16" fmla="*/ 2 w 61"/>
                <a:gd name="T17" fmla="*/ 1 h 47"/>
                <a:gd name="T18" fmla="*/ 1 w 61"/>
                <a:gd name="T19" fmla="*/ 1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47">
                  <a:moveTo>
                    <a:pt x="45" y="46"/>
                  </a:moveTo>
                  <a:lnTo>
                    <a:pt x="60" y="46"/>
                  </a:lnTo>
                  <a:lnTo>
                    <a:pt x="30" y="46"/>
                  </a:lnTo>
                  <a:lnTo>
                    <a:pt x="0" y="31"/>
                  </a:lnTo>
                  <a:lnTo>
                    <a:pt x="15" y="15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0" y="31"/>
                  </a:lnTo>
                  <a:lnTo>
                    <a:pt x="45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41" name="Freeform 498"/>
            <p:cNvSpPr>
              <a:spLocks/>
            </p:cNvSpPr>
            <p:nvPr/>
          </p:nvSpPr>
          <p:spPr bwMode="auto">
            <a:xfrm>
              <a:off x="7066" y="1312"/>
              <a:ext cx="26" cy="19"/>
            </a:xfrm>
            <a:custGeom>
              <a:avLst/>
              <a:gdLst>
                <a:gd name="T0" fmla="*/ 0 w 60"/>
                <a:gd name="T1" fmla="*/ 1 h 48"/>
                <a:gd name="T2" fmla="*/ 0 w 60"/>
                <a:gd name="T3" fmla="*/ 1 h 48"/>
                <a:gd name="T4" fmla="*/ 1 w 60"/>
                <a:gd name="T5" fmla="*/ 1 h 48"/>
                <a:gd name="T6" fmla="*/ 1 w 60"/>
                <a:gd name="T7" fmla="*/ 1 h 48"/>
                <a:gd name="T8" fmla="*/ 2 w 60"/>
                <a:gd name="T9" fmla="*/ 0 h 48"/>
                <a:gd name="T10" fmla="*/ 2 w 60"/>
                <a:gd name="T11" fmla="*/ 0 h 48"/>
                <a:gd name="T12" fmla="*/ 1 w 60"/>
                <a:gd name="T13" fmla="*/ 0 h 48"/>
                <a:gd name="T14" fmla="*/ 0 w 60"/>
                <a:gd name="T15" fmla="*/ 0 h 48"/>
                <a:gd name="T16" fmla="*/ 0 w 60"/>
                <a:gd name="T17" fmla="*/ 1 h 48"/>
                <a:gd name="T18" fmla="*/ 0 w 60"/>
                <a:gd name="T19" fmla="*/ 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48">
                  <a:moveTo>
                    <a:pt x="0" y="47"/>
                  </a:moveTo>
                  <a:lnTo>
                    <a:pt x="15" y="47"/>
                  </a:lnTo>
                  <a:lnTo>
                    <a:pt x="30" y="31"/>
                  </a:lnTo>
                  <a:lnTo>
                    <a:pt x="44" y="47"/>
                  </a:lnTo>
                  <a:lnTo>
                    <a:pt x="59" y="16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0" y="4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42" name="Freeform 499"/>
            <p:cNvSpPr>
              <a:spLocks/>
            </p:cNvSpPr>
            <p:nvPr/>
          </p:nvSpPr>
          <p:spPr bwMode="auto">
            <a:xfrm>
              <a:off x="7003" y="1260"/>
              <a:ext cx="50" cy="83"/>
            </a:xfrm>
            <a:custGeom>
              <a:avLst/>
              <a:gdLst>
                <a:gd name="T0" fmla="*/ 1 w 121"/>
                <a:gd name="T1" fmla="*/ 0 h 217"/>
                <a:gd name="T2" fmla="*/ 0 w 121"/>
                <a:gd name="T3" fmla="*/ 0 h 217"/>
                <a:gd name="T4" fmla="*/ 0 w 121"/>
                <a:gd name="T5" fmla="*/ 0 h 217"/>
                <a:gd name="T6" fmla="*/ 0 w 121"/>
                <a:gd name="T7" fmla="*/ 1 h 217"/>
                <a:gd name="T8" fmla="*/ 0 w 121"/>
                <a:gd name="T9" fmla="*/ 2 h 217"/>
                <a:gd name="T10" fmla="*/ 0 w 121"/>
                <a:gd name="T11" fmla="*/ 2 h 217"/>
                <a:gd name="T12" fmla="*/ 0 w 121"/>
                <a:gd name="T13" fmla="*/ 2 h 217"/>
                <a:gd name="T14" fmla="*/ 1 w 121"/>
                <a:gd name="T15" fmla="*/ 2 h 217"/>
                <a:gd name="T16" fmla="*/ 1 w 121"/>
                <a:gd name="T17" fmla="*/ 2 h 217"/>
                <a:gd name="T18" fmla="*/ 1 w 121"/>
                <a:gd name="T19" fmla="*/ 3 h 217"/>
                <a:gd name="T20" fmla="*/ 1 w 121"/>
                <a:gd name="T21" fmla="*/ 3 h 217"/>
                <a:gd name="T22" fmla="*/ 1 w 121"/>
                <a:gd name="T23" fmla="*/ 3 h 217"/>
                <a:gd name="T24" fmla="*/ 0 w 121"/>
                <a:gd name="T25" fmla="*/ 4 h 217"/>
                <a:gd name="T26" fmla="*/ 1 w 121"/>
                <a:gd name="T27" fmla="*/ 4 h 217"/>
                <a:gd name="T28" fmla="*/ 1 w 121"/>
                <a:gd name="T29" fmla="*/ 4 h 217"/>
                <a:gd name="T30" fmla="*/ 1 w 121"/>
                <a:gd name="T31" fmla="*/ 4 h 217"/>
                <a:gd name="T32" fmla="*/ 0 w 121"/>
                <a:gd name="T33" fmla="*/ 5 h 217"/>
                <a:gd name="T34" fmla="*/ 0 w 121"/>
                <a:gd name="T35" fmla="*/ 5 h 217"/>
                <a:gd name="T36" fmla="*/ 1 w 121"/>
                <a:gd name="T37" fmla="*/ 4 h 217"/>
                <a:gd name="T38" fmla="*/ 2 w 121"/>
                <a:gd name="T39" fmla="*/ 4 h 217"/>
                <a:gd name="T40" fmla="*/ 3 w 121"/>
                <a:gd name="T41" fmla="*/ 4 h 217"/>
                <a:gd name="T42" fmla="*/ 4 w 121"/>
                <a:gd name="T43" fmla="*/ 4 h 217"/>
                <a:gd name="T44" fmla="*/ 3 w 121"/>
                <a:gd name="T45" fmla="*/ 4 h 217"/>
                <a:gd name="T46" fmla="*/ 4 w 121"/>
                <a:gd name="T47" fmla="*/ 4 h 217"/>
                <a:gd name="T48" fmla="*/ 4 w 121"/>
                <a:gd name="T49" fmla="*/ 3 h 217"/>
                <a:gd name="T50" fmla="*/ 4 w 121"/>
                <a:gd name="T51" fmla="*/ 3 h 217"/>
                <a:gd name="T52" fmla="*/ 3 w 121"/>
                <a:gd name="T53" fmla="*/ 3 h 217"/>
                <a:gd name="T54" fmla="*/ 2 w 121"/>
                <a:gd name="T55" fmla="*/ 1 h 217"/>
                <a:gd name="T56" fmla="*/ 1 w 121"/>
                <a:gd name="T57" fmla="*/ 1 h 217"/>
                <a:gd name="T58" fmla="*/ 2 w 121"/>
                <a:gd name="T59" fmla="*/ 1 h 217"/>
                <a:gd name="T60" fmla="*/ 1 w 121"/>
                <a:gd name="T61" fmla="*/ 1 h 217"/>
                <a:gd name="T62" fmla="*/ 1 w 121"/>
                <a:gd name="T63" fmla="*/ 0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1" h="217">
                  <a:moveTo>
                    <a:pt x="45" y="0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15" y="62"/>
                  </a:lnTo>
                  <a:lnTo>
                    <a:pt x="15" y="77"/>
                  </a:lnTo>
                  <a:lnTo>
                    <a:pt x="15" y="93"/>
                  </a:lnTo>
                  <a:lnTo>
                    <a:pt x="15" y="108"/>
                  </a:lnTo>
                  <a:lnTo>
                    <a:pt x="45" y="93"/>
                  </a:lnTo>
                  <a:lnTo>
                    <a:pt x="45" y="108"/>
                  </a:lnTo>
                  <a:lnTo>
                    <a:pt x="45" y="139"/>
                  </a:lnTo>
                  <a:lnTo>
                    <a:pt x="30" y="139"/>
                  </a:lnTo>
                  <a:lnTo>
                    <a:pt x="30" y="154"/>
                  </a:lnTo>
                  <a:lnTo>
                    <a:pt x="15" y="170"/>
                  </a:lnTo>
                  <a:lnTo>
                    <a:pt x="30" y="170"/>
                  </a:lnTo>
                  <a:lnTo>
                    <a:pt x="45" y="185"/>
                  </a:lnTo>
                  <a:lnTo>
                    <a:pt x="30" y="185"/>
                  </a:lnTo>
                  <a:lnTo>
                    <a:pt x="0" y="216"/>
                  </a:lnTo>
                  <a:lnTo>
                    <a:pt x="15" y="216"/>
                  </a:lnTo>
                  <a:lnTo>
                    <a:pt x="45" y="201"/>
                  </a:lnTo>
                  <a:lnTo>
                    <a:pt x="60" y="201"/>
                  </a:lnTo>
                  <a:lnTo>
                    <a:pt x="105" y="201"/>
                  </a:lnTo>
                  <a:lnTo>
                    <a:pt x="120" y="185"/>
                  </a:lnTo>
                  <a:lnTo>
                    <a:pt x="105" y="185"/>
                  </a:lnTo>
                  <a:lnTo>
                    <a:pt x="120" y="170"/>
                  </a:lnTo>
                  <a:lnTo>
                    <a:pt x="120" y="154"/>
                  </a:lnTo>
                  <a:lnTo>
                    <a:pt x="120" y="139"/>
                  </a:lnTo>
                  <a:lnTo>
                    <a:pt x="105" y="139"/>
                  </a:lnTo>
                  <a:lnTo>
                    <a:pt x="60" y="62"/>
                  </a:lnTo>
                  <a:lnTo>
                    <a:pt x="45" y="62"/>
                  </a:lnTo>
                  <a:lnTo>
                    <a:pt x="60" y="31"/>
                  </a:lnTo>
                  <a:lnTo>
                    <a:pt x="30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43" name="Freeform 500"/>
            <p:cNvSpPr>
              <a:spLocks/>
            </p:cNvSpPr>
            <p:nvPr/>
          </p:nvSpPr>
          <p:spPr bwMode="auto">
            <a:xfrm>
              <a:off x="6989" y="1296"/>
              <a:ext cx="14" cy="11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0 h 32"/>
                <a:gd name="T4" fmla="*/ 0 w 31"/>
                <a:gd name="T5" fmla="*/ 0 h 32"/>
                <a:gd name="T6" fmla="*/ 1 w 31"/>
                <a:gd name="T7" fmla="*/ 0 h 32"/>
                <a:gd name="T8" fmla="*/ 1 w 31"/>
                <a:gd name="T9" fmla="*/ 0 h 32"/>
                <a:gd name="T10" fmla="*/ 1 w 31"/>
                <a:gd name="T11" fmla="*/ 0 h 32"/>
                <a:gd name="T12" fmla="*/ 0 w 3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2">
                  <a:moveTo>
                    <a:pt x="15" y="0"/>
                  </a:moveTo>
                  <a:lnTo>
                    <a:pt x="0" y="16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44" name="Freeform 501"/>
            <p:cNvSpPr>
              <a:spLocks/>
            </p:cNvSpPr>
            <p:nvPr/>
          </p:nvSpPr>
          <p:spPr bwMode="auto">
            <a:xfrm>
              <a:off x="6995" y="1260"/>
              <a:ext cx="9" cy="7"/>
            </a:xfrm>
            <a:custGeom>
              <a:avLst/>
              <a:gdLst>
                <a:gd name="T0" fmla="*/ 0 w 18"/>
                <a:gd name="T1" fmla="*/ 0 h 17"/>
                <a:gd name="T2" fmla="*/ 2 w 18"/>
                <a:gd name="T3" fmla="*/ 0 h 17"/>
                <a:gd name="T4" fmla="*/ 2 w 18"/>
                <a:gd name="T5" fmla="*/ 0 h 17"/>
                <a:gd name="T6" fmla="*/ 0 w 18"/>
                <a:gd name="T7" fmla="*/ 0 h 17"/>
                <a:gd name="T8" fmla="*/ 0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7">
                  <a:moveTo>
                    <a:pt x="0" y="16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45" name="Freeform 502"/>
            <p:cNvSpPr>
              <a:spLocks/>
            </p:cNvSpPr>
            <p:nvPr/>
          </p:nvSpPr>
          <p:spPr bwMode="auto">
            <a:xfrm>
              <a:off x="6969" y="1296"/>
              <a:ext cx="34" cy="35"/>
            </a:xfrm>
            <a:custGeom>
              <a:avLst/>
              <a:gdLst>
                <a:gd name="T0" fmla="*/ 3 w 77"/>
                <a:gd name="T1" fmla="*/ 0 h 94"/>
                <a:gd name="T2" fmla="*/ 2 w 77"/>
                <a:gd name="T3" fmla="*/ 0 h 94"/>
                <a:gd name="T4" fmla="*/ 2 w 77"/>
                <a:gd name="T5" fmla="*/ 0 h 94"/>
                <a:gd name="T6" fmla="*/ 2 w 77"/>
                <a:gd name="T7" fmla="*/ 0 h 94"/>
                <a:gd name="T8" fmla="*/ 2 w 77"/>
                <a:gd name="T9" fmla="*/ 0 h 94"/>
                <a:gd name="T10" fmla="*/ 1 w 77"/>
                <a:gd name="T11" fmla="*/ 0 h 94"/>
                <a:gd name="T12" fmla="*/ 0 w 77"/>
                <a:gd name="T13" fmla="*/ 0 h 94"/>
                <a:gd name="T14" fmla="*/ 0 w 77"/>
                <a:gd name="T15" fmla="*/ 1 h 94"/>
                <a:gd name="T16" fmla="*/ 0 w 77"/>
                <a:gd name="T17" fmla="*/ 1 h 94"/>
                <a:gd name="T18" fmla="*/ 0 w 77"/>
                <a:gd name="T19" fmla="*/ 1 h 94"/>
                <a:gd name="T20" fmla="*/ 0 w 77"/>
                <a:gd name="T21" fmla="*/ 2 h 94"/>
                <a:gd name="T22" fmla="*/ 1 w 77"/>
                <a:gd name="T23" fmla="*/ 2 h 94"/>
                <a:gd name="T24" fmla="*/ 2 w 77"/>
                <a:gd name="T25" fmla="*/ 1 h 94"/>
                <a:gd name="T26" fmla="*/ 3 w 77"/>
                <a:gd name="T27" fmla="*/ 1 h 94"/>
                <a:gd name="T28" fmla="*/ 3 w 77"/>
                <a:gd name="T29" fmla="*/ 0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94">
                  <a:moveTo>
                    <a:pt x="76" y="31"/>
                  </a:moveTo>
                  <a:lnTo>
                    <a:pt x="61" y="31"/>
                  </a:lnTo>
                  <a:lnTo>
                    <a:pt x="46" y="16"/>
                  </a:lnTo>
                  <a:lnTo>
                    <a:pt x="61" y="0"/>
                  </a:lnTo>
                  <a:lnTo>
                    <a:pt x="46" y="0"/>
                  </a:lnTo>
                  <a:lnTo>
                    <a:pt x="30" y="16"/>
                  </a:lnTo>
                  <a:lnTo>
                    <a:pt x="15" y="16"/>
                  </a:lnTo>
                  <a:lnTo>
                    <a:pt x="15" y="47"/>
                  </a:lnTo>
                  <a:lnTo>
                    <a:pt x="15" y="62"/>
                  </a:lnTo>
                  <a:lnTo>
                    <a:pt x="0" y="78"/>
                  </a:lnTo>
                  <a:lnTo>
                    <a:pt x="15" y="93"/>
                  </a:lnTo>
                  <a:lnTo>
                    <a:pt x="30" y="93"/>
                  </a:lnTo>
                  <a:lnTo>
                    <a:pt x="61" y="78"/>
                  </a:lnTo>
                  <a:lnTo>
                    <a:pt x="76" y="47"/>
                  </a:lnTo>
                  <a:lnTo>
                    <a:pt x="76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46" name="Freeform 503"/>
            <p:cNvSpPr>
              <a:spLocks/>
            </p:cNvSpPr>
            <p:nvPr/>
          </p:nvSpPr>
          <p:spPr bwMode="auto">
            <a:xfrm>
              <a:off x="7105" y="1720"/>
              <a:ext cx="46" cy="41"/>
            </a:xfrm>
            <a:custGeom>
              <a:avLst/>
              <a:gdLst>
                <a:gd name="T0" fmla="*/ 2 w 105"/>
                <a:gd name="T1" fmla="*/ 2 h 109"/>
                <a:gd name="T2" fmla="*/ 2 w 105"/>
                <a:gd name="T3" fmla="*/ 2 h 109"/>
                <a:gd name="T4" fmla="*/ 2 w 105"/>
                <a:gd name="T5" fmla="*/ 2 h 109"/>
                <a:gd name="T6" fmla="*/ 3 w 105"/>
                <a:gd name="T7" fmla="*/ 1 h 109"/>
                <a:gd name="T8" fmla="*/ 3 w 105"/>
                <a:gd name="T9" fmla="*/ 1 h 109"/>
                <a:gd name="T10" fmla="*/ 4 w 105"/>
                <a:gd name="T11" fmla="*/ 0 h 109"/>
                <a:gd name="T12" fmla="*/ 3 w 105"/>
                <a:gd name="T13" fmla="*/ 0 h 109"/>
                <a:gd name="T14" fmla="*/ 2 w 105"/>
                <a:gd name="T15" fmla="*/ 0 h 109"/>
                <a:gd name="T16" fmla="*/ 2 w 105"/>
                <a:gd name="T17" fmla="*/ 0 h 109"/>
                <a:gd name="T18" fmla="*/ 0 w 105"/>
                <a:gd name="T19" fmla="*/ 0 h 109"/>
                <a:gd name="T20" fmla="*/ 0 w 105"/>
                <a:gd name="T21" fmla="*/ 1 h 109"/>
                <a:gd name="T22" fmla="*/ 2 w 105"/>
                <a:gd name="T23" fmla="*/ 2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109">
                  <a:moveTo>
                    <a:pt x="45" y="108"/>
                  </a:moveTo>
                  <a:lnTo>
                    <a:pt x="59" y="93"/>
                  </a:lnTo>
                  <a:lnTo>
                    <a:pt x="59" y="77"/>
                  </a:lnTo>
                  <a:lnTo>
                    <a:pt x="89" y="62"/>
                  </a:lnTo>
                  <a:lnTo>
                    <a:pt x="89" y="31"/>
                  </a:lnTo>
                  <a:lnTo>
                    <a:pt x="104" y="15"/>
                  </a:lnTo>
                  <a:lnTo>
                    <a:pt x="74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45" y="10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47" name="Freeform 504"/>
            <p:cNvSpPr>
              <a:spLocks/>
            </p:cNvSpPr>
            <p:nvPr/>
          </p:nvSpPr>
          <p:spPr bwMode="auto">
            <a:xfrm>
              <a:off x="7111" y="1720"/>
              <a:ext cx="14" cy="6"/>
            </a:xfrm>
            <a:custGeom>
              <a:avLst/>
              <a:gdLst>
                <a:gd name="T0" fmla="*/ 0 w 32"/>
                <a:gd name="T1" fmla="*/ 0 h 17"/>
                <a:gd name="T2" fmla="*/ 1 w 32"/>
                <a:gd name="T3" fmla="*/ 0 h 17"/>
                <a:gd name="T4" fmla="*/ 1 w 32"/>
                <a:gd name="T5" fmla="*/ 0 h 17"/>
                <a:gd name="T6" fmla="*/ 0 w 32"/>
                <a:gd name="T7" fmla="*/ 0 h 17"/>
                <a:gd name="T8" fmla="*/ 0 w 3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7">
                  <a:moveTo>
                    <a:pt x="0" y="16"/>
                  </a:moveTo>
                  <a:lnTo>
                    <a:pt x="31" y="1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48" name="Freeform 505"/>
            <p:cNvSpPr>
              <a:spLocks/>
            </p:cNvSpPr>
            <p:nvPr/>
          </p:nvSpPr>
          <p:spPr bwMode="auto">
            <a:xfrm>
              <a:off x="7060" y="1633"/>
              <a:ext cx="91" cy="69"/>
            </a:xfrm>
            <a:custGeom>
              <a:avLst/>
              <a:gdLst>
                <a:gd name="T0" fmla="*/ 4 w 210"/>
                <a:gd name="T1" fmla="*/ 4 h 185"/>
                <a:gd name="T2" fmla="*/ 4 w 210"/>
                <a:gd name="T3" fmla="*/ 3 h 185"/>
                <a:gd name="T4" fmla="*/ 5 w 210"/>
                <a:gd name="T5" fmla="*/ 3 h 185"/>
                <a:gd name="T6" fmla="*/ 5 w 210"/>
                <a:gd name="T7" fmla="*/ 3 h 185"/>
                <a:gd name="T8" fmla="*/ 7 w 210"/>
                <a:gd name="T9" fmla="*/ 2 h 185"/>
                <a:gd name="T10" fmla="*/ 7 w 210"/>
                <a:gd name="T11" fmla="*/ 1 h 185"/>
                <a:gd name="T12" fmla="*/ 7 w 210"/>
                <a:gd name="T13" fmla="*/ 0 h 185"/>
                <a:gd name="T14" fmla="*/ 7 w 210"/>
                <a:gd name="T15" fmla="*/ 0 h 185"/>
                <a:gd name="T16" fmla="*/ 5 w 210"/>
                <a:gd name="T17" fmla="*/ 0 h 185"/>
                <a:gd name="T18" fmla="*/ 4 w 210"/>
                <a:gd name="T19" fmla="*/ 0 h 185"/>
                <a:gd name="T20" fmla="*/ 1 w 210"/>
                <a:gd name="T21" fmla="*/ 0 h 185"/>
                <a:gd name="T22" fmla="*/ 0 w 210"/>
                <a:gd name="T23" fmla="*/ 0 h 185"/>
                <a:gd name="T24" fmla="*/ 0 w 210"/>
                <a:gd name="T25" fmla="*/ 1 h 185"/>
                <a:gd name="T26" fmla="*/ 0 w 210"/>
                <a:gd name="T27" fmla="*/ 2 h 185"/>
                <a:gd name="T28" fmla="*/ 0 w 210"/>
                <a:gd name="T29" fmla="*/ 3 h 185"/>
                <a:gd name="T30" fmla="*/ 1 w 210"/>
                <a:gd name="T31" fmla="*/ 3 h 185"/>
                <a:gd name="T32" fmla="*/ 2 w 210"/>
                <a:gd name="T33" fmla="*/ 4 h 185"/>
                <a:gd name="T34" fmla="*/ 3 w 210"/>
                <a:gd name="T35" fmla="*/ 4 h 185"/>
                <a:gd name="T36" fmla="*/ 4 w 210"/>
                <a:gd name="T37" fmla="*/ 4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0" h="185">
                  <a:moveTo>
                    <a:pt x="105" y="184"/>
                  </a:moveTo>
                  <a:lnTo>
                    <a:pt x="105" y="153"/>
                  </a:lnTo>
                  <a:lnTo>
                    <a:pt x="134" y="138"/>
                  </a:lnTo>
                  <a:lnTo>
                    <a:pt x="149" y="138"/>
                  </a:lnTo>
                  <a:lnTo>
                    <a:pt x="179" y="92"/>
                  </a:lnTo>
                  <a:lnTo>
                    <a:pt x="209" y="46"/>
                  </a:lnTo>
                  <a:lnTo>
                    <a:pt x="209" y="15"/>
                  </a:lnTo>
                  <a:lnTo>
                    <a:pt x="179" y="0"/>
                  </a:lnTo>
                  <a:lnTo>
                    <a:pt x="134" y="0"/>
                  </a:lnTo>
                  <a:lnTo>
                    <a:pt x="105" y="15"/>
                  </a:lnTo>
                  <a:lnTo>
                    <a:pt x="30" y="0"/>
                  </a:lnTo>
                  <a:lnTo>
                    <a:pt x="15" y="31"/>
                  </a:lnTo>
                  <a:lnTo>
                    <a:pt x="15" y="61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30" y="138"/>
                  </a:lnTo>
                  <a:lnTo>
                    <a:pt x="45" y="184"/>
                  </a:lnTo>
                  <a:lnTo>
                    <a:pt x="75" y="184"/>
                  </a:lnTo>
                  <a:lnTo>
                    <a:pt x="105" y="184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49" name="Freeform 506"/>
            <p:cNvSpPr>
              <a:spLocks/>
            </p:cNvSpPr>
            <p:nvPr/>
          </p:nvSpPr>
          <p:spPr bwMode="auto">
            <a:xfrm>
              <a:off x="7047" y="1644"/>
              <a:ext cx="20" cy="42"/>
            </a:xfrm>
            <a:custGeom>
              <a:avLst/>
              <a:gdLst>
                <a:gd name="T0" fmla="*/ 1 w 46"/>
                <a:gd name="T1" fmla="*/ 2 h 108"/>
                <a:gd name="T2" fmla="*/ 1 w 46"/>
                <a:gd name="T3" fmla="*/ 2 h 108"/>
                <a:gd name="T4" fmla="*/ 2 w 46"/>
                <a:gd name="T5" fmla="*/ 1 h 108"/>
                <a:gd name="T6" fmla="*/ 2 w 46"/>
                <a:gd name="T7" fmla="*/ 0 h 108"/>
                <a:gd name="T8" fmla="*/ 0 w 46"/>
                <a:gd name="T9" fmla="*/ 0 h 108"/>
                <a:gd name="T10" fmla="*/ 0 w 46"/>
                <a:gd name="T11" fmla="*/ 0 h 108"/>
                <a:gd name="T12" fmla="*/ 0 w 46"/>
                <a:gd name="T13" fmla="*/ 1 h 108"/>
                <a:gd name="T14" fmla="*/ 0 w 46"/>
                <a:gd name="T15" fmla="*/ 2 h 108"/>
                <a:gd name="T16" fmla="*/ 1 w 46"/>
                <a:gd name="T17" fmla="*/ 2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08">
                  <a:moveTo>
                    <a:pt x="30" y="107"/>
                  </a:moveTo>
                  <a:lnTo>
                    <a:pt x="30" y="61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0" y="31"/>
                  </a:lnTo>
                  <a:lnTo>
                    <a:pt x="15" y="107"/>
                  </a:lnTo>
                  <a:lnTo>
                    <a:pt x="30" y="10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50" name="Freeform 507"/>
            <p:cNvSpPr>
              <a:spLocks/>
            </p:cNvSpPr>
            <p:nvPr/>
          </p:nvSpPr>
          <p:spPr bwMode="auto">
            <a:xfrm>
              <a:off x="7040" y="1650"/>
              <a:ext cx="13" cy="36"/>
            </a:xfrm>
            <a:custGeom>
              <a:avLst/>
              <a:gdLst>
                <a:gd name="T0" fmla="*/ 1 w 32"/>
                <a:gd name="T1" fmla="*/ 2 h 93"/>
                <a:gd name="T2" fmla="*/ 0 w 32"/>
                <a:gd name="T3" fmla="*/ 0 h 93"/>
                <a:gd name="T4" fmla="*/ 0 w 32"/>
                <a:gd name="T5" fmla="*/ 0 h 93"/>
                <a:gd name="T6" fmla="*/ 0 w 32"/>
                <a:gd name="T7" fmla="*/ 2 h 93"/>
                <a:gd name="T8" fmla="*/ 1 w 32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93">
                  <a:moveTo>
                    <a:pt x="31" y="92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16" y="92"/>
                  </a:lnTo>
                  <a:lnTo>
                    <a:pt x="31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51" name="Freeform 508"/>
            <p:cNvSpPr>
              <a:spLocks/>
            </p:cNvSpPr>
            <p:nvPr/>
          </p:nvSpPr>
          <p:spPr bwMode="auto">
            <a:xfrm>
              <a:off x="7015" y="1650"/>
              <a:ext cx="32" cy="47"/>
            </a:xfrm>
            <a:custGeom>
              <a:avLst/>
              <a:gdLst>
                <a:gd name="T0" fmla="*/ 3 w 75"/>
                <a:gd name="T1" fmla="*/ 2 h 124"/>
                <a:gd name="T2" fmla="*/ 2 w 75"/>
                <a:gd name="T3" fmla="*/ 0 h 124"/>
                <a:gd name="T4" fmla="*/ 0 w 75"/>
                <a:gd name="T5" fmla="*/ 0 h 124"/>
                <a:gd name="T6" fmla="*/ 0 w 75"/>
                <a:gd name="T7" fmla="*/ 1 h 124"/>
                <a:gd name="T8" fmla="*/ 0 w 75"/>
                <a:gd name="T9" fmla="*/ 2 h 124"/>
                <a:gd name="T10" fmla="*/ 0 w 75"/>
                <a:gd name="T11" fmla="*/ 3 h 124"/>
                <a:gd name="T12" fmla="*/ 1 w 75"/>
                <a:gd name="T13" fmla="*/ 3 h 124"/>
                <a:gd name="T14" fmla="*/ 3 w 75"/>
                <a:gd name="T15" fmla="*/ 2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24">
                  <a:moveTo>
                    <a:pt x="74" y="92"/>
                  </a:moveTo>
                  <a:lnTo>
                    <a:pt x="59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74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52" name="Freeform 509"/>
            <p:cNvSpPr>
              <a:spLocks/>
            </p:cNvSpPr>
            <p:nvPr/>
          </p:nvSpPr>
          <p:spPr bwMode="auto">
            <a:xfrm>
              <a:off x="7040" y="1563"/>
              <a:ext cx="111" cy="82"/>
            </a:xfrm>
            <a:custGeom>
              <a:avLst/>
              <a:gdLst>
                <a:gd name="T0" fmla="*/ 8 w 255"/>
                <a:gd name="T1" fmla="*/ 0 h 217"/>
                <a:gd name="T2" fmla="*/ 4 w 255"/>
                <a:gd name="T3" fmla="*/ 1 h 217"/>
                <a:gd name="T4" fmla="*/ 4 w 255"/>
                <a:gd name="T5" fmla="*/ 1 h 217"/>
                <a:gd name="T6" fmla="*/ 3 w 255"/>
                <a:gd name="T7" fmla="*/ 2 h 217"/>
                <a:gd name="T8" fmla="*/ 3 w 255"/>
                <a:gd name="T9" fmla="*/ 3 h 217"/>
                <a:gd name="T10" fmla="*/ 2 w 255"/>
                <a:gd name="T11" fmla="*/ 3 h 217"/>
                <a:gd name="T12" fmla="*/ 0 w 255"/>
                <a:gd name="T13" fmla="*/ 3 h 217"/>
                <a:gd name="T14" fmla="*/ 0 w 255"/>
                <a:gd name="T15" fmla="*/ 4 h 217"/>
                <a:gd name="T16" fmla="*/ 1 w 255"/>
                <a:gd name="T17" fmla="*/ 5 h 217"/>
                <a:gd name="T18" fmla="*/ 2 w 255"/>
                <a:gd name="T19" fmla="*/ 5 h 217"/>
                <a:gd name="T20" fmla="*/ 3 w 255"/>
                <a:gd name="T21" fmla="*/ 4 h 217"/>
                <a:gd name="T22" fmla="*/ 5 w 255"/>
                <a:gd name="T23" fmla="*/ 4 h 217"/>
                <a:gd name="T24" fmla="*/ 7 w 255"/>
                <a:gd name="T25" fmla="*/ 4 h 217"/>
                <a:gd name="T26" fmla="*/ 8 w 255"/>
                <a:gd name="T27" fmla="*/ 4 h 217"/>
                <a:gd name="T28" fmla="*/ 9 w 255"/>
                <a:gd name="T29" fmla="*/ 4 h 217"/>
                <a:gd name="T30" fmla="*/ 9 w 255"/>
                <a:gd name="T31" fmla="*/ 3 h 217"/>
                <a:gd name="T32" fmla="*/ 9 w 255"/>
                <a:gd name="T33" fmla="*/ 3 h 217"/>
                <a:gd name="T34" fmla="*/ 9 w 255"/>
                <a:gd name="T35" fmla="*/ 1 h 217"/>
                <a:gd name="T36" fmla="*/ 9 w 255"/>
                <a:gd name="T37" fmla="*/ 1 h 217"/>
                <a:gd name="T38" fmla="*/ 9 w 255"/>
                <a:gd name="T39" fmla="*/ 0 h 217"/>
                <a:gd name="T40" fmla="*/ 8 w 255"/>
                <a:gd name="T41" fmla="*/ 0 h 2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5" h="217">
                  <a:moveTo>
                    <a:pt x="224" y="0"/>
                  </a:moveTo>
                  <a:lnTo>
                    <a:pt x="120" y="46"/>
                  </a:lnTo>
                  <a:lnTo>
                    <a:pt x="105" y="62"/>
                  </a:lnTo>
                  <a:lnTo>
                    <a:pt x="75" y="77"/>
                  </a:lnTo>
                  <a:lnTo>
                    <a:pt x="75" y="139"/>
                  </a:lnTo>
                  <a:lnTo>
                    <a:pt x="60" y="154"/>
                  </a:lnTo>
                  <a:lnTo>
                    <a:pt x="0" y="154"/>
                  </a:lnTo>
                  <a:lnTo>
                    <a:pt x="15" y="201"/>
                  </a:lnTo>
                  <a:lnTo>
                    <a:pt x="30" y="216"/>
                  </a:lnTo>
                  <a:lnTo>
                    <a:pt x="60" y="216"/>
                  </a:lnTo>
                  <a:lnTo>
                    <a:pt x="75" y="185"/>
                  </a:lnTo>
                  <a:lnTo>
                    <a:pt x="149" y="201"/>
                  </a:lnTo>
                  <a:lnTo>
                    <a:pt x="179" y="185"/>
                  </a:lnTo>
                  <a:lnTo>
                    <a:pt x="224" y="185"/>
                  </a:lnTo>
                  <a:lnTo>
                    <a:pt x="239" y="185"/>
                  </a:lnTo>
                  <a:lnTo>
                    <a:pt x="239" y="154"/>
                  </a:lnTo>
                  <a:lnTo>
                    <a:pt x="254" y="139"/>
                  </a:lnTo>
                  <a:lnTo>
                    <a:pt x="254" y="62"/>
                  </a:lnTo>
                  <a:lnTo>
                    <a:pt x="254" y="46"/>
                  </a:lnTo>
                  <a:lnTo>
                    <a:pt x="254" y="15"/>
                  </a:lnTo>
                  <a:lnTo>
                    <a:pt x="22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53" name="Freeform 510"/>
            <p:cNvSpPr>
              <a:spLocks/>
            </p:cNvSpPr>
            <p:nvPr/>
          </p:nvSpPr>
          <p:spPr bwMode="auto">
            <a:xfrm>
              <a:off x="7136" y="1563"/>
              <a:ext cx="84" cy="117"/>
            </a:xfrm>
            <a:custGeom>
              <a:avLst/>
              <a:gdLst>
                <a:gd name="T0" fmla="*/ 7 w 194"/>
                <a:gd name="T1" fmla="*/ 2 h 309"/>
                <a:gd name="T2" fmla="*/ 1 w 194"/>
                <a:gd name="T3" fmla="*/ 0 h 309"/>
                <a:gd name="T4" fmla="*/ 1 w 194"/>
                <a:gd name="T5" fmla="*/ 0 h 309"/>
                <a:gd name="T6" fmla="*/ 1 w 194"/>
                <a:gd name="T7" fmla="*/ 1 h 309"/>
                <a:gd name="T8" fmla="*/ 1 w 194"/>
                <a:gd name="T9" fmla="*/ 1 h 309"/>
                <a:gd name="T10" fmla="*/ 1 w 194"/>
                <a:gd name="T11" fmla="*/ 3 h 309"/>
                <a:gd name="T12" fmla="*/ 0 w 194"/>
                <a:gd name="T13" fmla="*/ 3 h 309"/>
                <a:gd name="T14" fmla="*/ 0 w 194"/>
                <a:gd name="T15" fmla="*/ 4 h 309"/>
                <a:gd name="T16" fmla="*/ 0 w 194"/>
                <a:gd name="T17" fmla="*/ 4 h 309"/>
                <a:gd name="T18" fmla="*/ 1 w 194"/>
                <a:gd name="T19" fmla="*/ 4 h 309"/>
                <a:gd name="T20" fmla="*/ 1 w 194"/>
                <a:gd name="T21" fmla="*/ 5 h 309"/>
                <a:gd name="T22" fmla="*/ 0 w 194"/>
                <a:gd name="T23" fmla="*/ 6 h 309"/>
                <a:gd name="T24" fmla="*/ 1 w 194"/>
                <a:gd name="T25" fmla="*/ 6 h 309"/>
                <a:gd name="T26" fmla="*/ 5 w 194"/>
                <a:gd name="T27" fmla="*/ 6 h 309"/>
                <a:gd name="T28" fmla="*/ 6 w 194"/>
                <a:gd name="T29" fmla="*/ 5 h 309"/>
                <a:gd name="T30" fmla="*/ 6 w 194"/>
                <a:gd name="T31" fmla="*/ 5 h 309"/>
                <a:gd name="T32" fmla="*/ 5 w 194"/>
                <a:gd name="T33" fmla="*/ 5 h 309"/>
                <a:gd name="T34" fmla="*/ 6 w 194"/>
                <a:gd name="T35" fmla="*/ 4 h 309"/>
                <a:gd name="T36" fmla="*/ 6 w 194"/>
                <a:gd name="T37" fmla="*/ 3 h 309"/>
                <a:gd name="T38" fmla="*/ 6 w 194"/>
                <a:gd name="T39" fmla="*/ 3 h 309"/>
                <a:gd name="T40" fmla="*/ 7 w 194"/>
                <a:gd name="T41" fmla="*/ 3 h 309"/>
                <a:gd name="T42" fmla="*/ 7 w 194"/>
                <a:gd name="T43" fmla="*/ 2 h 3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4" h="309">
                  <a:moveTo>
                    <a:pt x="193" y="77"/>
                  </a:moveTo>
                  <a:lnTo>
                    <a:pt x="45" y="0"/>
                  </a:lnTo>
                  <a:lnTo>
                    <a:pt x="30" y="15"/>
                  </a:lnTo>
                  <a:lnTo>
                    <a:pt x="30" y="46"/>
                  </a:lnTo>
                  <a:lnTo>
                    <a:pt x="30" y="62"/>
                  </a:lnTo>
                  <a:lnTo>
                    <a:pt x="30" y="139"/>
                  </a:lnTo>
                  <a:lnTo>
                    <a:pt x="15" y="154"/>
                  </a:lnTo>
                  <a:lnTo>
                    <a:pt x="15" y="185"/>
                  </a:lnTo>
                  <a:lnTo>
                    <a:pt x="0" y="185"/>
                  </a:lnTo>
                  <a:lnTo>
                    <a:pt x="30" y="200"/>
                  </a:lnTo>
                  <a:lnTo>
                    <a:pt x="45" y="262"/>
                  </a:lnTo>
                  <a:lnTo>
                    <a:pt x="15" y="277"/>
                  </a:lnTo>
                  <a:lnTo>
                    <a:pt x="45" y="308"/>
                  </a:lnTo>
                  <a:lnTo>
                    <a:pt x="134" y="277"/>
                  </a:lnTo>
                  <a:lnTo>
                    <a:pt x="163" y="246"/>
                  </a:lnTo>
                  <a:lnTo>
                    <a:pt x="178" y="231"/>
                  </a:lnTo>
                  <a:lnTo>
                    <a:pt x="148" y="216"/>
                  </a:lnTo>
                  <a:lnTo>
                    <a:pt x="163" y="185"/>
                  </a:lnTo>
                  <a:lnTo>
                    <a:pt x="163" y="169"/>
                  </a:lnTo>
                  <a:lnTo>
                    <a:pt x="163" y="139"/>
                  </a:lnTo>
                  <a:lnTo>
                    <a:pt x="193" y="154"/>
                  </a:lnTo>
                  <a:lnTo>
                    <a:pt x="193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54" name="Line 511"/>
            <p:cNvSpPr>
              <a:spLocks noChangeShapeType="1"/>
            </p:cNvSpPr>
            <p:nvPr/>
          </p:nvSpPr>
          <p:spPr bwMode="auto">
            <a:xfrm>
              <a:off x="7099" y="1726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55" name="Line 512"/>
            <p:cNvSpPr>
              <a:spLocks noChangeShapeType="1"/>
            </p:cNvSpPr>
            <p:nvPr/>
          </p:nvSpPr>
          <p:spPr bwMode="auto">
            <a:xfrm>
              <a:off x="7078" y="1341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56" name="Freeform 513"/>
            <p:cNvSpPr>
              <a:spLocks/>
            </p:cNvSpPr>
            <p:nvPr/>
          </p:nvSpPr>
          <p:spPr bwMode="auto">
            <a:xfrm>
              <a:off x="7078" y="1301"/>
              <a:ext cx="58" cy="64"/>
            </a:xfrm>
            <a:custGeom>
              <a:avLst/>
              <a:gdLst>
                <a:gd name="T0" fmla="*/ 3 w 135"/>
                <a:gd name="T1" fmla="*/ 3 h 170"/>
                <a:gd name="T2" fmla="*/ 1 w 135"/>
                <a:gd name="T3" fmla="*/ 3 h 170"/>
                <a:gd name="T4" fmla="*/ 1 w 135"/>
                <a:gd name="T5" fmla="*/ 3 h 170"/>
                <a:gd name="T6" fmla="*/ 0 w 135"/>
                <a:gd name="T7" fmla="*/ 2 h 170"/>
                <a:gd name="T8" fmla="*/ 0 w 135"/>
                <a:gd name="T9" fmla="*/ 2 h 170"/>
                <a:gd name="T10" fmla="*/ 0 w 135"/>
                <a:gd name="T11" fmla="*/ 2 h 170"/>
                <a:gd name="T12" fmla="*/ 0 w 135"/>
                <a:gd name="T13" fmla="*/ 2 h 170"/>
                <a:gd name="T14" fmla="*/ 1 w 135"/>
                <a:gd name="T15" fmla="*/ 1 h 170"/>
                <a:gd name="T16" fmla="*/ 1 w 135"/>
                <a:gd name="T17" fmla="*/ 1 h 170"/>
                <a:gd name="T18" fmla="*/ 1 w 135"/>
                <a:gd name="T19" fmla="*/ 0 h 170"/>
                <a:gd name="T20" fmla="*/ 2 w 135"/>
                <a:gd name="T21" fmla="*/ 0 h 170"/>
                <a:gd name="T22" fmla="*/ 3 w 135"/>
                <a:gd name="T23" fmla="*/ 0 h 170"/>
                <a:gd name="T24" fmla="*/ 3 w 135"/>
                <a:gd name="T25" fmla="*/ 0 h 170"/>
                <a:gd name="T26" fmla="*/ 3 w 135"/>
                <a:gd name="T27" fmla="*/ 1 h 170"/>
                <a:gd name="T28" fmla="*/ 3 w 135"/>
                <a:gd name="T29" fmla="*/ 1 h 170"/>
                <a:gd name="T30" fmla="*/ 3 w 135"/>
                <a:gd name="T31" fmla="*/ 1 h 170"/>
                <a:gd name="T32" fmla="*/ 3 w 135"/>
                <a:gd name="T33" fmla="*/ 2 h 170"/>
                <a:gd name="T34" fmla="*/ 3 w 135"/>
                <a:gd name="T35" fmla="*/ 2 h 170"/>
                <a:gd name="T36" fmla="*/ 3 w 135"/>
                <a:gd name="T37" fmla="*/ 2 h 170"/>
                <a:gd name="T38" fmla="*/ 4 w 135"/>
                <a:gd name="T39" fmla="*/ 2 h 170"/>
                <a:gd name="T40" fmla="*/ 5 w 135"/>
                <a:gd name="T41" fmla="*/ 3 h 170"/>
                <a:gd name="T42" fmla="*/ 5 w 135"/>
                <a:gd name="T43" fmla="*/ 3 h 170"/>
                <a:gd name="T44" fmla="*/ 3 w 135"/>
                <a:gd name="T45" fmla="*/ 3 h 170"/>
                <a:gd name="T46" fmla="*/ 3 w 135"/>
                <a:gd name="T47" fmla="*/ 3 h 1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5" h="170">
                  <a:moveTo>
                    <a:pt x="74" y="169"/>
                  </a:moveTo>
                  <a:lnTo>
                    <a:pt x="45" y="154"/>
                  </a:lnTo>
                  <a:lnTo>
                    <a:pt x="45" y="138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15" y="92"/>
                  </a:lnTo>
                  <a:lnTo>
                    <a:pt x="15" y="77"/>
                  </a:lnTo>
                  <a:lnTo>
                    <a:pt x="30" y="46"/>
                  </a:lnTo>
                  <a:lnTo>
                    <a:pt x="30" y="31"/>
                  </a:lnTo>
                  <a:lnTo>
                    <a:pt x="45" y="15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89" y="31"/>
                  </a:lnTo>
                  <a:lnTo>
                    <a:pt x="89" y="46"/>
                  </a:lnTo>
                  <a:lnTo>
                    <a:pt x="74" y="61"/>
                  </a:lnTo>
                  <a:lnTo>
                    <a:pt x="74" y="77"/>
                  </a:lnTo>
                  <a:lnTo>
                    <a:pt x="74" y="92"/>
                  </a:lnTo>
                  <a:lnTo>
                    <a:pt x="89" y="92"/>
                  </a:lnTo>
                  <a:lnTo>
                    <a:pt x="119" y="108"/>
                  </a:lnTo>
                  <a:lnTo>
                    <a:pt x="134" y="138"/>
                  </a:lnTo>
                  <a:lnTo>
                    <a:pt x="134" y="154"/>
                  </a:lnTo>
                  <a:lnTo>
                    <a:pt x="89" y="154"/>
                  </a:lnTo>
                  <a:lnTo>
                    <a:pt x="74" y="1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57" name="Freeform 514"/>
            <p:cNvSpPr>
              <a:spLocks/>
            </p:cNvSpPr>
            <p:nvPr/>
          </p:nvSpPr>
          <p:spPr bwMode="auto">
            <a:xfrm>
              <a:off x="7130" y="1330"/>
              <a:ext cx="71" cy="30"/>
            </a:xfrm>
            <a:custGeom>
              <a:avLst/>
              <a:gdLst>
                <a:gd name="T0" fmla="*/ 3 w 165"/>
                <a:gd name="T1" fmla="*/ 0 h 78"/>
                <a:gd name="T2" fmla="*/ 1 w 165"/>
                <a:gd name="T3" fmla="*/ 0 h 78"/>
                <a:gd name="T4" fmla="*/ 0 w 165"/>
                <a:gd name="T5" fmla="*/ 0 h 78"/>
                <a:gd name="T6" fmla="*/ 0 w 165"/>
                <a:gd name="T7" fmla="*/ 1 h 78"/>
                <a:gd name="T8" fmla="*/ 0 w 165"/>
                <a:gd name="T9" fmla="*/ 1 h 78"/>
                <a:gd name="T10" fmla="*/ 1 w 165"/>
                <a:gd name="T11" fmla="*/ 1 h 78"/>
                <a:gd name="T12" fmla="*/ 1 w 165"/>
                <a:gd name="T13" fmla="*/ 1 h 78"/>
                <a:gd name="T14" fmla="*/ 2 w 165"/>
                <a:gd name="T15" fmla="*/ 1 h 78"/>
                <a:gd name="T16" fmla="*/ 3 w 165"/>
                <a:gd name="T17" fmla="*/ 2 h 78"/>
                <a:gd name="T18" fmla="*/ 3 w 165"/>
                <a:gd name="T19" fmla="*/ 2 h 78"/>
                <a:gd name="T20" fmla="*/ 3 w 165"/>
                <a:gd name="T21" fmla="*/ 1 h 78"/>
                <a:gd name="T22" fmla="*/ 5 w 165"/>
                <a:gd name="T23" fmla="*/ 1 h 78"/>
                <a:gd name="T24" fmla="*/ 5 w 165"/>
                <a:gd name="T25" fmla="*/ 1 h 78"/>
                <a:gd name="T26" fmla="*/ 6 w 165"/>
                <a:gd name="T27" fmla="*/ 1 h 78"/>
                <a:gd name="T28" fmla="*/ 5 w 165"/>
                <a:gd name="T29" fmla="*/ 1 h 78"/>
                <a:gd name="T30" fmla="*/ 3 w 165"/>
                <a:gd name="T31" fmla="*/ 1 h 78"/>
                <a:gd name="T32" fmla="*/ 3 w 165"/>
                <a:gd name="T33" fmla="*/ 0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5" h="78">
                  <a:moveTo>
                    <a:pt x="75" y="15"/>
                  </a:moveTo>
                  <a:lnTo>
                    <a:pt x="30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15" y="62"/>
                  </a:lnTo>
                  <a:lnTo>
                    <a:pt x="30" y="62"/>
                  </a:lnTo>
                  <a:lnTo>
                    <a:pt x="45" y="46"/>
                  </a:lnTo>
                  <a:lnTo>
                    <a:pt x="60" y="62"/>
                  </a:lnTo>
                  <a:lnTo>
                    <a:pt x="75" y="77"/>
                  </a:lnTo>
                  <a:lnTo>
                    <a:pt x="104" y="77"/>
                  </a:lnTo>
                  <a:lnTo>
                    <a:pt x="104" y="62"/>
                  </a:lnTo>
                  <a:lnTo>
                    <a:pt x="134" y="62"/>
                  </a:lnTo>
                  <a:lnTo>
                    <a:pt x="149" y="62"/>
                  </a:lnTo>
                  <a:lnTo>
                    <a:pt x="164" y="62"/>
                  </a:lnTo>
                  <a:lnTo>
                    <a:pt x="134" y="31"/>
                  </a:lnTo>
                  <a:lnTo>
                    <a:pt x="104" y="31"/>
                  </a:lnTo>
                  <a:lnTo>
                    <a:pt x="7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58" name="Freeform 515"/>
            <p:cNvSpPr>
              <a:spLocks/>
            </p:cNvSpPr>
            <p:nvPr/>
          </p:nvSpPr>
          <p:spPr bwMode="auto">
            <a:xfrm>
              <a:off x="7111" y="1301"/>
              <a:ext cx="32" cy="42"/>
            </a:xfrm>
            <a:custGeom>
              <a:avLst/>
              <a:gdLst>
                <a:gd name="T0" fmla="*/ 0 w 75"/>
                <a:gd name="T1" fmla="*/ 0 h 109"/>
                <a:gd name="T2" fmla="*/ 0 w 75"/>
                <a:gd name="T3" fmla="*/ 1 h 109"/>
                <a:gd name="T4" fmla="*/ 0 w 75"/>
                <a:gd name="T5" fmla="*/ 1 h 109"/>
                <a:gd name="T6" fmla="*/ 0 w 75"/>
                <a:gd name="T7" fmla="*/ 1 h 109"/>
                <a:gd name="T8" fmla="*/ 0 w 75"/>
                <a:gd name="T9" fmla="*/ 1 h 109"/>
                <a:gd name="T10" fmla="*/ 0 w 75"/>
                <a:gd name="T11" fmla="*/ 2 h 109"/>
                <a:gd name="T12" fmla="*/ 0 w 75"/>
                <a:gd name="T13" fmla="*/ 2 h 109"/>
                <a:gd name="T14" fmla="*/ 0 w 75"/>
                <a:gd name="T15" fmla="*/ 2 h 109"/>
                <a:gd name="T16" fmla="*/ 1 w 75"/>
                <a:gd name="T17" fmla="*/ 2 h 109"/>
                <a:gd name="T18" fmla="*/ 1 w 75"/>
                <a:gd name="T19" fmla="*/ 2 h 109"/>
                <a:gd name="T20" fmla="*/ 3 w 75"/>
                <a:gd name="T21" fmla="*/ 2 h 109"/>
                <a:gd name="T22" fmla="*/ 2 w 75"/>
                <a:gd name="T23" fmla="*/ 1 h 109"/>
                <a:gd name="T24" fmla="*/ 3 w 75"/>
                <a:gd name="T25" fmla="*/ 0 h 109"/>
                <a:gd name="T26" fmla="*/ 1 w 75"/>
                <a:gd name="T27" fmla="*/ 0 h 109"/>
                <a:gd name="T28" fmla="*/ 0 w 75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" h="109">
                  <a:moveTo>
                    <a:pt x="15" y="15"/>
                  </a:moveTo>
                  <a:lnTo>
                    <a:pt x="15" y="31"/>
                  </a:lnTo>
                  <a:lnTo>
                    <a:pt x="15" y="46"/>
                  </a:lnTo>
                  <a:lnTo>
                    <a:pt x="15" y="62"/>
                  </a:lnTo>
                  <a:lnTo>
                    <a:pt x="0" y="62"/>
                  </a:lnTo>
                  <a:lnTo>
                    <a:pt x="0" y="77"/>
                  </a:lnTo>
                  <a:lnTo>
                    <a:pt x="0" y="93"/>
                  </a:lnTo>
                  <a:lnTo>
                    <a:pt x="15" y="93"/>
                  </a:lnTo>
                  <a:lnTo>
                    <a:pt x="30" y="108"/>
                  </a:lnTo>
                  <a:lnTo>
                    <a:pt x="44" y="108"/>
                  </a:lnTo>
                  <a:lnTo>
                    <a:pt x="74" y="77"/>
                  </a:lnTo>
                  <a:lnTo>
                    <a:pt x="59" y="31"/>
                  </a:lnTo>
                  <a:lnTo>
                    <a:pt x="74" y="15"/>
                  </a:lnTo>
                  <a:lnTo>
                    <a:pt x="44" y="0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59" name="Freeform 516"/>
            <p:cNvSpPr>
              <a:spLocks/>
            </p:cNvSpPr>
            <p:nvPr/>
          </p:nvSpPr>
          <p:spPr bwMode="auto">
            <a:xfrm>
              <a:off x="7092" y="1365"/>
              <a:ext cx="83" cy="76"/>
            </a:xfrm>
            <a:custGeom>
              <a:avLst/>
              <a:gdLst>
                <a:gd name="T0" fmla="*/ 0 w 196"/>
                <a:gd name="T1" fmla="*/ 2 h 201"/>
                <a:gd name="T2" fmla="*/ 1 w 196"/>
                <a:gd name="T3" fmla="*/ 1 h 201"/>
                <a:gd name="T4" fmla="*/ 1 w 196"/>
                <a:gd name="T5" fmla="*/ 2 h 201"/>
                <a:gd name="T6" fmla="*/ 2 w 196"/>
                <a:gd name="T7" fmla="*/ 2 h 201"/>
                <a:gd name="T8" fmla="*/ 3 w 196"/>
                <a:gd name="T9" fmla="*/ 3 h 201"/>
                <a:gd name="T10" fmla="*/ 4 w 196"/>
                <a:gd name="T11" fmla="*/ 3 h 201"/>
                <a:gd name="T12" fmla="*/ 5 w 196"/>
                <a:gd name="T13" fmla="*/ 3 h 201"/>
                <a:gd name="T14" fmla="*/ 5 w 196"/>
                <a:gd name="T15" fmla="*/ 4 h 201"/>
                <a:gd name="T16" fmla="*/ 5 w 196"/>
                <a:gd name="T17" fmla="*/ 4 h 201"/>
                <a:gd name="T18" fmla="*/ 6 w 196"/>
                <a:gd name="T19" fmla="*/ 4 h 201"/>
                <a:gd name="T20" fmla="*/ 6 w 196"/>
                <a:gd name="T21" fmla="*/ 3 h 201"/>
                <a:gd name="T22" fmla="*/ 6 w 196"/>
                <a:gd name="T23" fmla="*/ 3 h 201"/>
                <a:gd name="T24" fmla="*/ 6 w 196"/>
                <a:gd name="T25" fmla="*/ 3 h 201"/>
                <a:gd name="T26" fmla="*/ 6 w 196"/>
                <a:gd name="T27" fmla="*/ 3 h 201"/>
                <a:gd name="T28" fmla="*/ 5 w 196"/>
                <a:gd name="T29" fmla="*/ 3 h 201"/>
                <a:gd name="T30" fmla="*/ 4 w 196"/>
                <a:gd name="T31" fmla="*/ 2 h 201"/>
                <a:gd name="T32" fmla="*/ 3 w 196"/>
                <a:gd name="T33" fmla="*/ 2 h 201"/>
                <a:gd name="T34" fmla="*/ 3 w 196"/>
                <a:gd name="T35" fmla="*/ 2 h 201"/>
                <a:gd name="T36" fmla="*/ 3 w 196"/>
                <a:gd name="T37" fmla="*/ 1 h 201"/>
                <a:gd name="T38" fmla="*/ 3 w 196"/>
                <a:gd name="T39" fmla="*/ 1 h 201"/>
                <a:gd name="T40" fmla="*/ 3 w 196"/>
                <a:gd name="T41" fmla="*/ 1 h 201"/>
                <a:gd name="T42" fmla="*/ 3 w 196"/>
                <a:gd name="T43" fmla="*/ 0 h 201"/>
                <a:gd name="T44" fmla="*/ 3 w 196"/>
                <a:gd name="T45" fmla="*/ 0 h 201"/>
                <a:gd name="T46" fmla="*/ 1 w 196"/>
                <a:gd name="T47" fmla="*/ 0 h 201"/>
                <a:gd name="T48" fmla="*/ 1 w 196"/>
                <a:gd name="T49" fmla="*/ 1 h 201"/>
                <a:gd name="T50" fmla="*/ 0 w 196"/>
                <a:gd name="T51" fmla="*/ 1 h 201"/>
                <a:gd name="T52" fmla="*/ 0 w 196"/>
                <a:gd name="T53" fmla="*/ 1 h 201"/>
                <a:gd name="T54" fmla="*/ 0 w 196"/>
                <a:gd name="T55" fmla="*/ 1 h 201"/>
                <a:gd name="T56" fmla="*/ 0 w 196"/>
                <a:gd name="T57" fmla="*/ 2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6" h="201">
                  <a:moveTo>
                    <a:pt x="15" y="77"/>
                  </a:moveTo>
                  <a:lnTo>
                    <a:pt x="30" y="62"/>
                  </a:lnTo>
                  <a:lnTo>
                    <a:pt x="45" y="77"/>
                  </a:lnTo>
                  <a:lnTo>
                    <a:pt x="60" y="92"/>
                  </a:lnTo>
                  <a:lnTo>
                    <a:pt x="105" y="138"/>
                  </a:lnTo>
                  <a:lnTo>
                    <a:pt x="120" y="138"/>
                  </a:lnTo>
                  <a:lnTo>
                    <a:pt x="150" y="154"/>
                  </a:lnTo>
                  <a:lnTo>
                    <a:pt x="150" y="185"/>
                  </a:lnTo>
                  <a:lnTo>
                    <a:pt x="150" y="200"/>
                  </a:lnTo>
                  <a:lnTo>
                    <a:pt x="165" y="200"/>
                  </a:lnTo>
                  <a:lnTo>
                    <a:pt x="180" y="169"/>
                  </a:lnTo>
                  <a:lnTo>
                    <a:pt x="165" y="169"/>
                  </a:lnTo>
                  <a:lnTo>
                    <a:pt x="180" y="154"/>
                  </a:lnTo>
                  <a:lnTo>
                    <a:pt x="195" y="154"/>
                  </a:lnTo>
                  <a:lnTo>
                    <a:pt x="150" y="123"/>
                  </a:lnTo>
                  <a:lnTo>
                    <a:pt x="120" y="108"/>
                  </a:lnTo>
                  <a:lnTo>
                    <a:pt x="105" y="77"/>
                  </a:lnTo>
                  <a:lnTo>
                    <a:pt x="90" y="77"/>
                  </a:lnTo>
                  <a:lnTo>
                    <a:pt x="90" y="46"/>
                  </a:lnTo>
                  <a:lnTo>
                    <a:pt x="105" y="46"/>
                  </a:lnTo>
                  <a:lnTo>
                    <a:pt x="105" y="31"/>
                  </a:lnTo>
                  <a:lnTo>
                    <a:pt x="105" y="15"/>
                  </a:lnTo>
                  <a:lnTo>
                    <a:pt x="90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60" name="Freeform 517"/>
            <p:cNvSpPr>
              <a:spLocks/>
            </p:cNvSpPr>
            <p:nvPr/>
          </p:nvSpPr>
          <p:spPr bwMode="auto">
            <a:xfrm>
              <a:off x="7136" y="1441"/>
              <a:ext cx="21" cy="12"/>
            </a:xfrm>
            <a:custGeom>
              <a:avLst/>
              <a:gdLst>
                <a:gd name="T0" fmla="*/ 2 w 46"/>
                <a:gd name="T1" fmla="*/ 0 h 31"/>
                <a:gd name="T2" fmla="*/ 1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1 w 46"/>
                <a:gd name="T9" fmla="*/ 1 h 31"/>
                <a:gd name="T10" fmla="*/ 2 w 46"/>
                <a:gd name="T11" fmla="*/ 0 h 31"/>
                <a:gd name="T12" fmla="*/ 1 w 46"/>
                <a:gd name="T13" fmla="*/ 0 h 31"/>
                <a:gd name="T14" fmla="*/ 2 w 46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31">
                  <a:moveTo>
                    <a:pt x="45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30" y="15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61" name="Freeform 518"/>
            <p:cNvSpPr>
              <a:spLocks/>
            </p:cNvSpPr>
            <p:nvPr/>
          </p:nvSpPr>
          <p:spPr bwMode="auto">
            <a:xfrm>
              <a:off x="7105" y="1417"/>
              <a:ext cx="7" cy="18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1 h 47"/>
                <a:gd name="T4" fmla="*/ 0 w 17"/>
                <a:gd name="T5" fmla="*/ 1 h 47"/>
                <a:gd name="T6" fmla="*/ 0 w 17"/>
                <a:gd name="T7" fmla="*/ 1 h 47"/>
                <a:gd name="T8" fmla="*/ 0 w 17"/>
                <a:gd name="T9" fmla="*/ 0 h 47"/>
                <a:gd name="T10" fmla="*/ 0 w 17"/>
                <a:gd name="T11" fmla="*/ 0 h 47"/>
                <a:gd name="T12" fmla="*/ 0 w 1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47">
                  <a:moveTo>
                    <a:pt x="0" y="15"/>
                  </a:moveTo>
                  <a:lnTo>
                    <a:pt x="0" y="31"/>
                  </a:lnTo>
                  <a:lnTo>
                    <a:pt x="0" y="46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62" name="Freeform 519"/>
            <p:cNvSpPr>
              <a:spLocks/>
            </p:cNvSpPr>
            <p:nvPr/>
          </p:nvSpPr>
          <p:spPr bwMode="auto">
            <a:xfrm>
              <a:off x="7085" y="1359"/>
              <a:ext cx="26" cy="18"/>
            </a:xfrm>
            <a:custGeom>
              <a:avLst/>
              <a:gdLst>
                <a:gd name="T0" fmla="*/ 2 w 60"/>
                <a:gd name="T1" fmla="*/ 0 h 47"/>
                <a:gd name="T2" fmla="*/ 1 w 60"/>
                <a:gd name="T3" fmla="*/ 0 h 47"/>
                <a:gd name="T4" fmla="*/ 0 w 60"/>
                <a:gd name="T5" fmla="*/ 1 h 47"/>
                <a:gd name="T6" fmla="*/ 0 w 60"/>
                <a:gd name="T7" fmla="*/ 1 h 47"/>
                <a:gd name="T8" fmla="*/ 0 w 60"/>
                <a:gd name="T9" fmla="*/ 1 h 47"/>
                <a:gd name="T10" fmla="*/ 1 w 60"/>
                <a:gd name="T11" fmla="*/ 1 h 47"/>
                <a:gd name="T12" fmla="*/ 1 w 60"/>
                <a:gd name="T13" fmla="*/ 1 h 47"/>
                <a:gd name="T14" fmla="*/ 2 w 60"/>
                <a:gd name="T15" fmla="*/ 1 h 47"/>
                <a:gd name="T16" fmla="*/ 2 w 60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7">
                  <a:moveTo>
                    <a:pt x="59" y="15"/>
                  </a:moveTo>
                  <a:lnTo>
                    <a:pt x="30" y="0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30" y="46"/>
                  </a:lnTo>
                  <a:lnTo>
                    <a:pt x="44" y="46"/>
                  </a:lnTo>
                  <a:lnTo>
                    <a:pt x="59" y="31"/>
                  </a:lnTo>
                  <a:lnTo>
                    <a:pt x="59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63" name="Freeform 520"/>
            <p:cNvSpPr>
              <a:spLocks/>
            </p:cNvSpPr>
            <p:nvPr/>
          </p:nvSpPr>
          <p:spPr bwMode="auto">
            <a:xfrm>
              <a:off x="7111" y="1347"/>
              <a:ext cx="51" cy="25"/>
            </a:xfrm>
            <a:custGeom>
              <a:avLst/>
              <a:gdLst>
                <a:gd name="T0" fmla="*/ 2 w 120"/>
                <a:gd name="T1" fmla="*/ 0 h 63"/>
                <a:gd name="T2" fmla="*/ 2 w 120"/>
                <a:gd name="T3" fmla="*/ 1 h 63"/>
                <a:gd name="T4" fmla="*/ 0 w 120"/>
                <a:gd name="T5" fmla="*/ 1 h 63"/>
                <a:gd name="T6" fmla="*/ 0 w 120"/>
                <a:gd name="T7" fmla="*/ 1 h 63"/>
                <a:gd name="T8" fmla="*/ 0 w 120"/>
                <a:gd name="T9" fmla="*/ 2 h 63"/>
                <a:gd name="T10" fmla="*/ 1 w 120"/>
                <a:gd name="T11" fmla="*/ 1 h 63"/>
                <a:gd name="T12" fmla="*/ 2 w 120"/>
                <a:gd name="T13" fmla="*/ 2 h 63"/>
                <a:gd name="T14" fmla="*/ 3 w 120"/>
                <a:gd name="T15" fmla="*/ 2 h 63"/>
                <a:gd name="T16" fmla="*/ 4 w 120"/>
                <a:gd name="T17" fmla="*/ 1 h 63"/>
                <a:gd name="T18" fmla="*/ 3 w 120"/>
                <a:gd name="T19" fmla="*/ 0 h 63"/>
                <a:gd name="T20" fmla="*/ 3 w 120"/>
                <a:gd name="T21" fmla="*/ 0 h 63"/>
                <a:gd name="T22" fmla="*/ 3 w 120"/>
                <a:gd name="T23" fmla="*/ 0 h 63"/>
                <a:gd name="T24" fmla="*/ 2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63">
                  <a:moveTo>
                    <a:pt x="60" y="16"/>
                  </a:moveTo>
                  <a:lnTo>
                    <a:pt x="60" y="31"/>
                  </a:lnTo>
                  <a:lnTo>
                    <a:pt x="15" y="31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45" y="47"/>
                  </a:lnTo>
                  <a:lnTo>
                    <a:pt x="60" y="62"/>
                  </a:lnTo>
                  <a:lnTo>
                    <a:pt x="104" y="62"/>
                  </a:lnTo>
                  <a:lnTo>
                    <a:pt x="119" y="31"/>
                  </a:lnTo>
                  <a:lnTo>
                    <a:pt x="104" y="16"/>
                  </a:lnTo>
                  <a:lnTo>
                    <a:pt x="89" y="0"/>
                  </a:lnTo>
                  <a:lnTo>
                    <a:pt x="74" y="16"/>
                  </a:lnTo>
                  <a:lnTo>
                    <a:pt x="6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64" name="Freeform 521"/>
            <p:cNvSpPr>
              <a:spLocks/>
            </p:cNvSpPr>
            <p:nvPr/>
          </p:nvSpPr>
          <p:spPr bwMode="auto">
            <a:xfrm>
              <a:off x="7156" y="1353"/>
              <a:ext cx="45" cy="24"/>
            </a:xfrm>
            <a:custGeom>
              <a:avLst/>
              <a:gdLst>
                <a:gd name="T0" fmla="*/ 3 w 105"/>
                <a:gd name="T1" fmla="*/ 0 h 62"/>
                <a:gd name="T2" fmla="*/ 3 w 105"/>
                <a:gd name="T3" fmla="*/ 0 h 62"/>
                <a:gd name="T4" fmla="*/ 1 w 105"/>
                <a:gd name="T5" fmla="*/ 0 h 62"/>
                <a:gd name="T6" fmla="*/ 1 w 105"/>
                <a:gd name="T7" fmla="*/ 0 h 62"/>
                <a:gd name="T8" fmla="*/ 0 w 105"/>
                <a:gd name="T9" fmla="*/ 0 h 62"/>
                <a:gd name="T10" fmla="*/ 0 w 105"/>
                <a:gd name="T11" fmla="*/ 1 h 62"/>
                <a:gd name="T12" fmla="*/ 1 w 105"/>
                <a:gd name="T13" fmla="*/ 1 h 62"/>
                <a:gd name="T14" fmla="*/ 1 w 105"/>
                <a:gd name="T15" fmla="*/ 1 h 62"/>
                <a:gd name="T16" fmla="*/ 3 w 105"/>
                <a:gd name="T17" fmla="*/ 1 h 62"/>
                <a:gd name="T18" fmla="*/ 3 w 105"/>
                <a:gd name="T19" fmla="*/ 1 h 62"/>
                <a:gd name="T20" fmla="*/ 3 w 105"/>
                <a:gd name="T21" fmla="*/ 0 h 62"/>
                <a:gd name="T22" fmla="*/ 3 w 105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62">
                  <a:moveTo>
                    <a:pt x="89" y="0"/>
                  </a:moveTo>
                  <a:lnTo>
                    <a:pt x="74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30" y="61"/>
                  </a:lnTo>
                  <a:lnTo>
                    <a:pt x="45" y="46"/>
                  </a:lnTo>
                  <a:lnTo>
                    <a:pt x="74" y="61"/>
                  </a:lnTo>
                  <a:lnTo>
                    <a:pt x="89" y="31"/>
                  </a:lnTo>
                  <a:lnTo>
                    <a:pt x="104" y="15"/>
                  </a:lnTo>
                  <a:lnTo>
                    <a:pt x="8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65" name="Freeform 522"/>
            <p:cNvSpPr>
              <a:spLocks/>
            </p:cNvSpPr>
            <p:nvPr/>
          </p:nvSpPr>
          <p:spPr bwMode="auto">
            <a:xfrm>
              <a:off x="7180" y="1406"/>
              <a:ext cx="15" cy="23"/>
            </a:xfrm>
            <a:custGeom>
              <a:avLst/>
              <a:gdLst>
                <a:gd name="T0" fmla="*/ 0 w 30"/>
                <a:gd name="T1" fmla="*/ 0 h 62"/>
                <a:gd name="T2" fmla="*/ 0 w 30"/>
                <a:gd name="T3" fmla="*/ 1 h 62"/>
                <a:gd name="T4" fmla="*/ 2 w 30"/>
                <a:gd name="T5" fmla="*/ 1 h 62"/>
                <a:gd name="T6" fmla="*/ 2 w 30"/>
                <a:gd name="T7" fmla="*/ 1 h 62"/>
                <a:gd name="T8" fmla="*/ 1 w 30"/>
                <a:gd name="T9" fmla="*/ 0 h 62"/>
                <a:gd name="T10" fmla="*/ 0 w 30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62">
                  <a:moveTo>
                    <a:pt x="0" y="15"/>
                  </a:moveTo>
                  <a:lnTo>
                    <a:pt x="0" y="46"/>
                  </a:lnTo>
                  <a:lnTo>
                    <a:pt x="29" y="61"/>
                  </a:lnTo>
                  <a:lnTo>
                    <a:pt x="29" y="46"/>
                  </a:lnTo>
                  <a:lnTo>
                    <a:pt x="15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66" name="Oval 523"/>
            <p:cNvSpPr>
              <a:spLocks noChangeArrowheads="1"/>
            </p:cNvSpPr>
            <p:nvPr/>
          </p:nvSpPr>
          <p:spPr bwMode="auto">
            <a:xfrm>
              <a:off x="7130" y="1453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667" name="Freeform 524"/>
            <p:cNvSpPr>
              <a:spLocks/>
            </p:cNvSpPr>
            <p:nvPr/>
          </p:nvSpPr>
          <p:spPr bwMode="auto">
            <a:xfrm>
              <a:off x="7099" y="1452"/>
              <a:ext cx="31" cy="53"/>
            </a:xfrm>
            <a:custGeom>
              <a:avLst/>
              <a:gdLst>
                <a:gd name="T0" fmla="*/ 0 w 75"/>
                <a:gd name="T1" fmla="*/ 0 h 140"/>
                <a:gd name="T2" fmla="*/ 0 w 75"/>
                <a:gd name="T3" fmla="*/ 1 h 140"/>
                <a:gd name="T4" fmla="*/ 0 w 75"/>
                <a:gd name="T5" fmla="*/ 1 h 140"/>
                <a:gd name="T6" fmla="*/ 0 w 75"/>
                <a:gd name="T7" fmla="*/ 2 h 140"/>
                <a:gd name="T8" fmla="*/ 1 w 75"/>
                <a:gd name="T9" fmla="*/ 2 h 140"/>
                <a:gd name="T10" fmla="*/ 1 w 75"/>
                <a:gd name="T11" fmla="*/ 3 h 140"/>
                <a:gd name="T12" fmla="*/ 1 w 75"/>
                <a:gd name="T13" fmla="*/ 3 h 140"/>
                <a:gd name="T14" fmla="*/ 1 w 75"/>
                <a:gd name="T15" fmla="*/ 2 h 140"/>
                <a:gd name="T16" fmla="*/ 2 w 75"/>
                <a:gd name="T17" fmla="*/ 2 h 140"/>
                <a:gd name="T18" fmla="*/ 2 w 75"/>
                <a:gd name="T19" fmla="*/ 2 h 140"/>
                <a:gd name="T20" fmla="*/ 1 w 75"/>
                <a:gd name="T21" fmla="*/ 2 h 140"/>
                <a:gd name="T22" fmla="*/ 2 w 75"/>
                <a:gd name="T23" fmla="*/ 0 h 140"/>
                <a:gd name="T24" fmla="*/ 1 w 75"/>
                <a:gd name="T25" fmla="*/ 0 h 140"/>
                <a:gd name="T26" fmla="*/ 0 w 75"/>
                <a:gd name="T27" fmla="*/ 0 h 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140">
                  <a:moveTo>
                    <a:pt x="15" y="15"/>
                  </a:moveTo>
                  <a:lnTo>
                    <a:pt x="15" y="46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30" y="108"/>
                  </a:lnTo>
                  <a:lnTo>
                    <a:pt x="30" y="139"/>
                  </a:lnTo>
                  <a:lnTo>
                    <a:pt x="44" y="139"/>
                  </a:lnTo>
                  <a:lnTo>
                    <a:pt x="44" y="108"/>
                  </a:lnTo>
                  <a:lnTo>
                    <a:pt x="59" y="108"/>
                  </a:lnTo>
                  <a:lnTo>
                    <a:pt x="74" y="93"/>
                  </a:lnTo>
                  <a:lnTo>
                    <a:pt x="44" y="77"/>
                  </a:lnTo>
                  <a:lnTo>
                    <a:pt x="59" y="15"/>
                  </a:lnTo>
                  <a:lnTo>
                    <a:pt x="44" y="0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68" name="Freeform 525"/>
            <p:cNvSpPr>
              <a:spLocks/>
            </p:cNvSpPr>
            <p:nvPr/>
          </p:nvSpPr>
          <p:spPr bwMode="auto">
            <a:xfrm>
              <a:off x="7111" y="1487"/>
              <a:ext cx="116" cy="105"/>
            </a:xfrm>
            <a:custGeom>
              <a:avLst/>
              <a:gdLst>
                <a:gd name="T0" fmla="*/ 1 w 270"/>
                <a:gd name="T1" fmla="*/ 0 h 278"/>
                <a:gd name="T2" fmla="*/ 1 w 270"/>
                <a:gd name="T3" fmla="*/ 0 h 278"/>
                <a:gd name="T4" fmla="*/ 0 w 270"/>
                <a:gd name="T5" fmla="*/ 0 h 278"/>
                <a:gd name="T6" fmla="*/ 0 w 270"/>
                <a:gd name="T7" fmla="*/ 1 h 278"/>
                <a:gd name="T8" fmla="*/ 0 w 270"/>
                <a:gd name="T9" fmla="*/ 1 h 278"/>
                <a:gd name="T10" fmla="*/ 0 w 270"/>
                <a:gd name="T11" fmla="*/ 2 h 278"/>
                <a:gd name="T12" fmla="*/ 0 w 270"/>
                <a:gd name="T13" fmla="*/ 2 h 278"/>
                <a:gd name="T14" fmla="*/ 0 w 270"/>
                <a:gd name="T15" fmla="*/ 3 h 278"/>
                <a:gd name="T16" fmla="*/ 0 w 270"/>
                <a:gd name="T17" fmla="*/ 3 h 278"/>
                <a:gd name="T18" fmla="*/ 2 w 270"/>
                <a:gd name="T19" fmla="*/ 4 h 278"/>
                <a:gd name="T20" fmla="*/ 3 w 270"/>
                <a:gd name="T21" fmla="*/ 5 h 278"/>
                <a:gd name="T22" fmla="*/ 3 w 270"/>
                <a:gd name="T23" fmla="*/ 4 h 278"/>
                <a:gd name="T24" fmla="*/ 9 w 270"/>
                <a:gd name="T25" fmla="*/ 6 h 278"/>
                <a:gd name="T26" fmla="*/ 9 w 270"/>
                <a:gd name="T27" fmla="*/ 5 h 278"/>
                <a:gd name="T28" fmla="*/ 9 w 270"/>
                <a:gd name="T29" fmla="*/ 5 h 278"/>
                <a:gd name="T30" fmla="*/ 9 w 270"/>
                <a:gd name="T31" fmla="*/ 5 h 278"/>
                <a:gd name="T32" fmla="*/ 9 w 270"/>
                <a:gd name="T33" fmla="*/ 2 h 278"/>
                <a:gd name="T34" fmla="*/ 9 w 270"/>
                <a:gd name="T35" fmla="*/ 1 h 278"/>
                <a:gd name="T36" fmla="*/ 9 w 270"/>
                <a:gd name="T37" fmla="*/ 1 h 278"/>
                <a:gd name="T38" fmla="*/ 7 w 270"/>
                <a:gd name="T39" fmla="*/ 0 h 278"/>
                <a:gd name="T40" fmla="*/ 6 w 270"/>
                <a:gd name="T41" fmla="*/ 0 h 278"/>
                <a:gd name="T42" fmla="*/ 6 w 270"/>
                <a:gd name="T43" fmla="*/ 1 h 278"/>
                <a:gd name="T44" fmla="*/ 6 w 270"/>
                <a:gd name="T45" fmla="*/ 1 h 278"/>
                <a:gd name="T46" fmla="*/ 3 w 270"/>
                <a:gd name="T47" fmla="*/ 1 h 278"/>
                <a:gd name="T48" fmla="*/ 1 w 270"/>
                <a:gd name="T49" fmla="*/ 0 h 2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0" h="278">
                  <a:moveTo>
                    <a:pt x="45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0" y="108"/>
                  </a:lnTo>
                  <a:lnTo>
                    <a:pt x="0" y="139"/>
                  </a:lnTo>
                  <a:lnTo>
                    <a:pt x="15" y="169"/>
                  </a:lnTo>
                  <a:lnTo>
                    <a:pt x="60" y="200"/>
                  </a:lnTo>
                  <a:lnTo>
                    <a:pt x="90" y="215"/>
                  </a:lnTo>
                  <a:lnTo>
                    <a:pt x="105" y="200"/>
                  </a:lnTo>
                  <a:lnTo>
                    <a:pt x="254" y="277"/>
                  </a:lnTo>
                  <a:lnTo>
                    <a:pt x="254" y="262"/>
                  </a:lnTo>
                  <a:lnTo>
                    <a:pt x="269" y="262"/>
                  </a:lnTo>
                  <a:lnTo>
                    <a:pt x="269" y="231"/>
                  </a:lnTo>
                  <a:lnTo>
                    <a:pt x="269" y="92"/>
                  </a:lnTo>
                  <a:lnTo>
                    <a:pt x="254" y="62"/>
                  </a:lnTo>
                  <a:lnTo>
                    <a:pt x="269" y="31"/>
                  </a:lnTo>
                  <a:lnTo>
                    <a:pt x="209" y="0"/>
                  </a:lnTo>
                  <a:lnTo>
                    <a:pt x="179" y="15"/>
                  </a:lnTo>
                  <a:lnTo>
                    <a:pt x="194" y="46"/>
                  </a:lnTo>
                  <a:lnTo>
                    <a:pt x="164" y="62"/>
                  </a:lnTo>
                  <a:lnTo>
                    <a:pt x="105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69" name="Freeform 526"/>
            <p:cNvSpPr>
              <a:spLocks/>
            </p:cNvSpPr>
            <p:nvPr/>
          </p:nvSpPr>
          <p:spPr bwMode="auto">
            <a:xfrm>
              <a:off x="7136" y="1371"/>
              <a:ext cx="71" cy="53"/>
            </a:xfrm>
            <a:custGeom>
              <a:avLst/>
              <a:gdLst>
                <a:gd name="T0" fmla="*/ 1 w 165"/>
                <a:gd name="T1" fmla="*/ 0 h 139"/>
                <a:gd name="T2" fmla="*/ 3 w 165"/>
                <a:gd name="T3" fmla="*/ 0 h 139"/>
                <a:gd name="T4" fmla="*/ 3 w 165"/>
                <a:gd name="T5" fmla="*/ 0 h 139"/>
                <a:gd name="T6" fmla="*/ 4 w 165"/>
                <a:gd name="T7" fmla="*/ 0 h 139"/>
                <a:gd name="T8" fmla="*/ 5 w 165"/>
                <a:gd name="T9" fmla="*/ 1 h 139"/>
                <a:gd name="T10" fmla="*/ 5 w 165"/>
                <a:gd name="T11" fmla="*/ 1 h 139"/>
                <a:gd name="T12" fmla="*/ 5 w 165"/>
                <a:gd name="T13" fmla="*/ 2 h 139"/>
                <a:gd name="T14" fmla="*/ 6 w 165"/>
                <a:gd name="T15" fmla="*/ 2 h 139"/>
                <a:gd name="T16" fmla="*/ 5 w 165"/>
                <a:gd name="T17" fmla="*/ 3 h 139"/>
                <a:gd name="T18" fmla="*/ 4 w 165"/>
                <a:gd name="T19" fmla="*/ 2 h 139"/>
                <a:gd name="T20" fmla="*/ 3 w 165"/>
                <a:gd name="T21" fmla="*/ 2 h 139"/>
                <a:gd name="T22" fmla="*/ 2 w 165"/>
                <a:gd name="T23" fmla="*/ 1 h 139"/>
                <a:gd name="T24" fmla="*/ 1 w 165"/>
                <a:gd name="T25" fmla="*/ 1 h 139"/>
                <a:gd name="T26" fmla="*/ 1 w 165"/>
                <a:gd name="T27" fmla="*/ 1 h 139"/>
                <a:gd name="T28" fmla="*/ 0 w 165"/>
                <a:gd name="T29" fmla="*/ 1 h 139"/>
                <a:gd name="T30" fmla="*/ 0 w 165"/>
                <a:gd name="T31" fmla="*/ 1 h 139"/>
                <a:gd name="T32" fmla="*/ 0 w 165"/>
                <a:gd name="T33" fmla="*/ 1 h 139"/>
                <a:gd name="T34" fmla="*/ 0 w 165"/>
                <a:gd name="T35" fmla="*/ 0 h 139"/>
                <a:gd name="T36" fmla="*/ 0 w 165"/>
                <a:gd name="T37" fmla="*/ 0 h 139"/>
                <a:gd name="T38" fmla="*/ 1 w 165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39">
                  <a:moveTo>
                    <a:pt x="45" y="0"/>
                  </a:moveTo>
                  <a:lnTo>
                    <a:pt x="75" y="15"/>
                  </a:lnTo>
                  <a:lnTo>
                    <a:pt x="89" y="0"/>
                  </a:lnTo>
                  <a:lnTo>
                    <a:pt x="119" y="15"/>
                  </a:lnTo>
                  <a:lnTo>
                    <a:pt x="149" y="31"/>
                  </a:lnTo>
                  <a:lnTo>
                    <a:pt x="149" y="46"/>
                  </a:lnTo>
                  <a:lnTo>
                    <a:pt x="149" y="77"/>
                  </a:lnTo>
                  <a:lnTo>
                    <a:pt x="164" y="107"/>
                  </a:lnTo>
                  <a:lnTo>
                    <a:pt x="134" y="138"/>
                  </a:lnTo>
                  <a:lnTo>
                    <a:pt x="119" y="92"/>
                  </a:lnTo>
                  <a:lnTo>
                    <a:pt x="104" y="107"/>
                  </a:lnTo>
                  <a:lnTo>
                    <a:pt x="60" y="61"/>
                  </a:lnTo>
                  <a:lnTo>
                    <a:pt x="45" y="61"/>
                  </a:lnTo>
                  <a:lnTo>
                    <a:pt x="30" y="46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70" name="Freeform 527"/>
            <p:cNvSpPr>
              <a:spLocks/>
            </p:cNvSpPr>
            <p:nvPr/>
          </p:nvSpPr>
          <p:spPr bwMode="auto">
            <a:xfrm>
              <a:off x="7194" y="1406"/>
              <a:ext cx="38" cy="47"/>
            </a:xfrm>
            <a:custGeom>
              <a:avLst/>
              <a:gdLst>
                <a:gd name="T0" fmla="*/ 0 w 91"/>
                <a:gd name="T1" fmla="*/ 1 h 123"/>
                <a:gd name="T2" fmla="*/ 0 w 91"/>
                <a:gd name="T3" fmla="*/ 2 h 123"/>
                <a:gd name="T4" fmla="*/ 0 w 91"/>
                <a:gd name="T5" fmla="*/ 2 h 123"/>
                <a:gd name="T6" fmla="*/ 1 w 91"/>
                <a:gd name="T7" fmla="*/ 2 h 123"/>
                <a:gd name="T8" fmla="*/ 0 w 91"/>
                <a:gd name="T9" fmla="*/ 2 h 123"/>
                <a:gd name="T10" fmla="*/ 1 w 91"/>
                <a:gd name="T11" fmla="*/ 3 h 123"/>
                <a:gd name="T12" fmla="*/ 1 w 91"/>
                <a:gd name="T13" fmla="*/ 2 h 123"/>
                <a:gd name="T14" fmla="*/ 1 w 91"/>
                <a:gd name="T15" fmla="*/ 2 h 123"/>
                <a:gd name="T16" fmla="*/ 2 w 91"/>
                <a:gd name="T17" fmla="*/ 2 h 123"/>
                <a:gd name="T18" fmla="*/ 2 w 91"/>
                <a:gd name="T19" fmla="*/ 2 h 123"/>
                <a:gd name="T20" fmla="*/ 1 w 91"/>
                <a:gd name="T21" fmla="*/ 1 h 123"/>
                <a:gd name="T22" fmla="*/ 1 w 91"/>
                <a:gd name="T23" fmla="*/ 1 h 123"/>
                <a:gd name="T24" fmla="*/ 2 w 91"/>
                <a:gd name="T25" fmla="*/ 1 h 123"/>
                <a:gd name="T26" fmla="*/ 2 w 91"/>
                <a:gd name="T27" fmla="*/ 0 h 123"/>
                <a:gd name="T28" fmla="*/ 3 w 91"/>
                <a:gd name="T29" fmla="*/ 1 h 123"/>
                <a:gd name="T30" fmla="*/ 3 w 91"/>
                <a:gd name="T31" fmla="*/ 0 h 123"/>
                <a:gd name="T32" fmla="*/ 2 w 91"/>
                <a:gd name="T33" fmla="*/ 0 h 123"/>
                <a:gd name="T34" fmla="*/ 2 w 91"/>
                <a:gd name="T35" fmla="*/ 0 h 123"/>
                <a:gd name="T36" fmla="*/ 1 w 91"/>
                <a:gd name="T37" fmla="*/ 0 h 123"/>
                <a:gd name="T38" fmla="*/ 0 w 91"/>
                <a:gd name="T39" fmla="*/ 1 h 123"/>
                <a:gd name="T40" fmla="*/ 0 w 91"/>
                <a:gd name="T41" fmla="*/ 1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3">
                  <a:moveTo>
                    <a:pt x="0" y="61"/>
                  </a:moveTo>
                  <a:lnTo>
                    <a:pt x="0" y="76"/>
                  </a:lnTo>
                  <a:lnTo>
                    <a:pt x="15" y="92"/>
                  </a:lnTo>
                  <a:lnTo>
                    <a:pt x="30" y="92"/>
                  </a:lnTo>
                  <a:lnTo>
                    <a:pt x="15" y="92"/>
                  </a:lnTo>
                  <a:lnTo>
                    <a:pt x="30" y="122"/>
                  </a:lnTo>
                  <a:lnTo>
                    <a:pt x="45" y="107"/>
                  </a:lnTo>
                  <a:lnTo>
                    <a:pt x="45" y="92"/>
                  </a:lnTo>
                  <a:lnTo>
                    <a:pt x="60" y="107"/>
                  </a:lnTo>
                  <a:lnTo>
                    <a:pt x="60" y="76"/>
                  </a:lnTo>
                  <a:lnTo>
                    <a:pt x="45" y="61"/>
                  </a:lnTo>
                  <a:lnTo>
                    <a:pt x="30" y="31"/>
                  </a:lnTo>
                  <a:lnTo>
                    <a:pt x="60" y="46"/>
                  </a:lnTo>
                  <a:lnTo>
                    <a:pt x="60" y="15"/>
                  </a:lnTo>
                  <a:lnTo>
                    <a:pt x="90" y="31"/>
                  </a:lnTo>
                  <a:lnTo>
                    <a:pt x="90" y="15"/>
                  </a:lnTo>
                  <a:lnTo>
                    <a:pt x="75" y="15"/>
                  </a:lnTo>
                  <a:lnTo>
                    <a:pt x="60" y="0"/>
                  </a:lnTo>
                  <a:lnTo>
                    <a:pt x="30" y="15"/>
                  </a:lnTo>
                  <a:lnTo>
                    <a:pt x="0" y="46"/>
                  </a:lnTo>
                  <a:lnTo>
                    <a:pt x="0" y="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71" name="Freeform 528"/>
            <p:cNvSpPr>
              <a:spLocks/>
            </p:cNvSpPr>
            <p:nvPr/>
          </p:nvSpPr>
          <p:spPr bwMode="auto">
            <a:xfrm>
              <a:off x="7188" y="1353"/>
              <a:ext cx="64" cy="41"/>
            </a:xfrm>
            <a:custGeom>
              <a:avLst/>
              <a:gdLst>
                <a:gd name="T0" fmla="*/ 1 w 150"/>
                <a:gd name="T1" fmla="*/ 0 h 108"/>
                <a:gd name="T2" fmla="*/ 0 w 150"/>
                <a:gd name="T3" fmla="*/ 1 h 108"/>
                <a:gd name="T4" fmla="*/ 0 w 150"/>
                <a:gd name="T5" fmla="*/ 1 h 108"/>
                <a:gd name="T6" fmla="*/ 1 w 150"/>
                <a:gd name="T7" fmla="*/ 2 h 108"/>
                <a:gd name="T8" fmla="*/ 1 w 150"/>
                <a:gd name="T9" fmla="*/ 2 h 108"/>
                <a:gd name="T10" fmla="*/ 1 w 150"/>
                <a:gd name="T11" fmla="*/ 2 h 108"/>
                <a:gd name="T12" fmla="*/ 3 w 150"/>
                <a:gd name="T13" fmla="*/ 2 h 108"/>
                <a:gd name="T14" fmla="*/ 3 w 150"/>
                <a:gd name="T15" fmla="*/ 2 h 108"/>
                <a:gd name="T16" fmla="*/ 4 w 150"/>
                <a:gd name="T17" fmla="*/ 2 h 108"/>
                <a:gd name="T18" fmla="*/ 4 w 150"/>
                <a:gd name="T19" fmla="*/ 2 h 108"/>
                <a:gd name="T20" fmla="*/ 5 w 150"/>
                <a:gd name="T21" fmla="*/ 1 h 108"/>
                <a:gd name="T22" fmla="*/ 4 w 150"/>
                <a:gd name="T23" fmla="*/ 1 h 108"/>
                <a:gd name="T24" fmla="*/ 4 w 150"/>
                <a:gd name="T25" fmla="*/ 1 h 108"/>
                <a:gd name="T26" fmla="*/ 3 w 150"/>
                <a:gd name="T27" fmla="*/ 0 h 108"/>
                <a:gd name="T28" fmla="*/ 3 w 150"/>
                <a:gd name="T29" fmla="*/ 0 h 108"/>
                <a:gd name="T30" fmla="*/ 1 w 150"/>
                <a:gd name="T31" fmla="*/ 0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0" h="108">
                  <a:moveTo>
                    <a:pt x="30" y="15"/>
                  </a:moveTo>
                  <a:lnTo>
                    <a:pt x="15" y="31"/>
                  </a:lnTo>
                  <a:lnTo>
                    <a:pt x="0" y="61"/>
                  </a:lnTo>
                  <a:lnTo>
                    <a:pt x="30" y="76"/>
                  </a:lnTo>
                  <a:lnTo>
                    <a:pt x="30" y="92"/>
                  </a:lnTo>
                  <a:lnTo>
                    <a:pt x="45" y="107"/>
                  </a:lnTo>
                  <a:lnTo>
                    <a:pt x="89" y="107"/>
                  </a:lnTo>
                  <a:lnTo>
                    <a:pt x="104" y="92"/>
                  </a:lnTo>
                  <a:lnTo>
                    <a:pt x="134" y="107"/>
                  </a:lnTo>
                  <a:lnTo>
                    <a:pt x="134" y="76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75" y="15"/>
                  </a:lnTo>
                  <a:lnTo>
                    <a:pt x="3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72" name="Freeform 529"/>
            <p:cNvSpPr>
              <a:spLocks/>
            </p:cNvSpPr>
            <p:nvPr/>
          </p:nvSpPr>
          <p:spPr bwMode="auto">
            <a:xfrm>
              <a:off x="7201" y="1389"/>
              <a:ext cx="45" cy="23"/>
            </a:xfrm>
            <a:custGeom>
              <a:avLst/>
              <a:gdLst>
                <a:gd name="T0" fmla="*/ 3 w 105"/>
                <a:gd name="T1" fmla="*/ 0 h 62"/>
                <a:gd name="T2" fmla="*/ 3 w 105"/>
                <a:gd name="T3" fmla="*/ 0 h 62"/>
                <a:gd name="T4" fmla="*/ 2 w 105"/>
                <a:gd name="T5" fmla="*/ 0 h 62"/>
                <a:gd name="T6" fmla="*/ 0 w 105"/>
                <a:gd name="T7" fmla="*/ 0 h 62"/>
                <a:gd name="T8" fmla="*/ 0 w 105"/>
                <a:gd name="T9" fmla="*/ 0 h 62"/>
                <a:gd name="T10" fmla="*/ 0 w 105"/>
                <a:gd name="T11" fmla="*/ 0 h 62"/>
                <a:gd name="T12" fmla="*/ 0 w 105"/>
                <a:gd name="T13" fmla="*/ 1 h 62"/>
                <a:gd name="T14" fmla="*/ 1 w 105"/>
                <a:gd name="T15" fmla="*/ 1 h 62"/>
                <a:gd name="T16" fmla="*/ 2 w 105"/>
                <a:gd name="T17" fmla="*/ 1 h 62"/>
                <a:gd name="T18" fmla="*/ 3 w 105"/>
                <a:gd name="T19" fmla="*/ 1 h 62"/>
                <a:gd name="T20" fmla="*/ 3 w 105"/>
                <a:gd name="T21" fmla="*/ 1 h 62"/>
                <a:gd name="T22" fmla="*/ 3 w 105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62">
                  <a:moveTo>
                    <a:pt x="104" y="15"/>
                  </a:moveTo>
                  <a:lnTo>
                    <a:pt x="74" y="0"/>
                  </a:lnTo>
                  <a:lnTo>
                    <a:pt x="59" y="15"/>
                  </a:lnTo>
                  <a:lnTo>
                    <a:pt x="15" y="15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5" y="61"/>
                  </a:lnTo>
                  <a:lnTo>
                    <a:pt x="45" y="46"/>
                  </a:lnTo>
                  <a:lnTo>
                    <a:pt x="59" y="61"/>
                  </a:lnTo>
                  <a:lnTo>
                    <a:pt x="74" y="61"/>
                  </a:lnTo>
                  <a:lnTo>
                    <a:pt x="89" y="46"/>
                  </a:lnTo>
                  <a:lnTo>
                    <a:pt x="104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73" name="Freeform 530"/>
            <p:cNvSpPr>
              <a:spLocks/>
            </p:cNvSpPr>
            <p:nvPr/>
          </p:nvSpPr>
          <p:spPr bwMode="auto">
            <a:xfrm>
              <a:off x="7219" y="1493"/>
              <a:ext cx="91" cy="81"/>
            </a:xfrm>
            <a:custGeom>
              <a:avLst/>
              <a:gdLst>
                <a:gd name="T0" fmla="*/ 0 w 211"/>
                <a:gd name="T1" fmla="*/ 0 h 216"/>
                <a:gd name="T2" fmla="*/ 0 w 211"/>
                <a:gd name="T3" fmla="*/ 1 h 216"/>
                <a:gd name="T4" fmla="*/ 0 w 211"/>
                <a:gd name="T5" fmla="*/ 2 h 216"/>
                <a:gd name="T6" fmla="*/ 0 w 211"/>
                <a:gd name="T7" fmla="*/ 4 h 216"/>
                <a:gd name="T8" fmla="*/ 6 w 211"/>
                <a:gd name="T9" fmla="*/ 4 h 216"/>
                <a:gd name="T10" fmla="*/ 6 w 211"/>
                <a:gd name="T11" fmla="*/ 4 h 216"/>
                <a:gd name="T12" fmla="*/ 7 w 211"/>
                <a:gd name="T13" fmla="*/ 4 h 216"/>
                <a:gd name="T14" fmla="*/ 5 w 211"/>
                <a:gd name="T15" fmla="*/ 1 h 216"/>
                <a:gd name="T16" fmla="*/ 5 w 211"/>
                <a:gd name="T17" fmla="*/ 1 h 216"/>
                <a:gd name="T18" fmla="*/ 6 w 211"/>
                <a:gd name="T19" fmla="*/ 2 h 216"/>
                <a:gd name="T20" fmla="*/ 6 w 211"/>
                <a:gd name="T21" fmla="*/ 1 h 216"/>
                <a:gd name="T22" fmla="*/ 6 w 211"/>
                <a:gd name="T23" fmla="*/ 0 h 216"/>
                <a:gd name="T24" fmla="*/ 5 w 211"/>
                <a:gd name="T25" fmla="*/ 0 h 216"/>
                <a:gd name="T26" fmla="*/ 4 w 211"/>
                <a:gd name="T27" fmla="*/ 0 h 216"/>
                <a:gd name="T28" fmla="*/ 3 w 211"/>
                <a:gd name="T29" fmla="*/ 0 h 216"/>
                <a:gd name="T30" fmla="*/ 0 w 211"/>
                <a:gd name="T31" fmla="*/ 0 h 2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1" h="216">
                  <a:moveTo>
                    <a:pt x="15" y="15"/>
                  </a:moveTo>
                  <a:lnTo>
                    <a:pt x="0" y="46"/>
                  </a:lnTo>
                  <a:lnTo>
                    <a:pt x="15" y="77"/>
                  </a:lnTo>
                  <a:lnTo>
                    <a:pt x="15" y="215"/>
                  </a:lnTo>
                  <a:lnTo>
                    <a:pt x="165" y="200"/>
                  </a:lnTo>
                  <a:lnTo>
                    <a:pt x="180" y="215"/>
                  </a:lnTo>
                  <a:lnTo>
                    <a:pt x="210" y="184"/>
                  </a:lnTo>
                  <a:lnTo>
                    <a:pt x="135" y="61"/>
                  </a:lnTo>
                  <a:lnTo>
                    <a:pt x="135" y="46"/>
                  </a:lnTo>
                  <a:lnTo>
                    <a:pt x="165" y="92"/>
                  </a:lnTo>
                  <a:lnTo>
                    <a:pt x="180" y="61"/>
                  </a:lnTo>
                  <a:lnTo>
                    <a:pt x="165" y="15"/>
                  </a:lnTo>
                  <a:lnTo>
                    <a:pt x="150" y="15"/>
                  </a:lnTo>
                  <a:lnTo>
                    <a:pt x="120" y="0"/>
                  </a:lnTo>
                  <a:lnTo>
                    <a:pt x="90" y="15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74" name="Line 531"/>
            <p:cNvSpPr>
              <a:spLocks noChangeShapeType="1"/>
            </p:cNvSpPr>
            <p:nvPr/>
          </p:nvSpPr>
          <p:spPr bwMode="auto">
            <a:xfrm>
              <a:off x="7290" y="1499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75" name="Line 532"/>
            <p:cNvSpPr>
              <a:spLocks noChangeShapeType="1"/>
            </p:cNvSpPr>
            <p:nvPr/>
          </p:nvSpPr>
          <p:spPr bwMode="auto">
            <a:xfrm>
              <a:off x="7290" y="1505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76" name="Line 533"/>
            <p:cNvSpPr>
              <a:spLocks noChangeShapeType="1"/>
            </p:cNvSpPr>
            <p:nvPr/>
          </p:nvSpPr>
          <p:spPr bwMode="auto">
            <a:xfrm flipV="1">
              <a:off x="7304" y="1505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77" name="Line 534"/>
            <p:cNvSpPr>
              <a:spLocks noChangeShapeType="1"/>
            </p:cNvSpPr>
            <p:nvPr/>
          </p:nvSpPr>
          <p:spPr bwMode="auto">
            <a:xfrm flipV="1">
              <a:off x="7304" y="1499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78" name="Line 535"/>
            <p:cNvSpPr>
              <a:spLocks noChangeShapeType="1"/>
            </p:cNvSpPr>
            <p:nvPr/>
          </p:nvSpPr>
          <p:spPr bwMode="auto">
            <a:xfrm flipV="1">
              <a:off x="7304" y="1493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79" name="Line 536"/>
            <p:cNvSpPr>
              <a:spLocks noChangeShapeType="1"/>
            </p:cNvSpPr>
            <p:nvPr/>
          </p:nvSpPr>
          <p:spPr bwMode="auto">
            <a:xfrm flipV="1">
              <a:off x="7304" y="1476"/>
              <a:ext cx="6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80" name="Freeform 537"/>
            <p:cNvSpPr>
              <a:spLocks/>
            </p:cNvSpPr>
            <p:nvPr/>
          </p:nvSpPr>
          <p:spPr bwMode="auto">
            <a:xfrm>
              <a:off x="7278" y="1459"/>
              <a:ext cx="12" cy="11"/>
            </a:xfrm>
            <a:custGeom>
              <a:avLst/>
              <a:gdLst>
                <a:gd name="T0" fmla="*/ 1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1 w 30"/>
                <a:gd name="T7" fmla="*/ 0 h 31"/>
                <a:gd name="T8" fmla="*/ 1 w 3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1">
                  <a:moveTo>
                    <a:pt x="29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29" y="15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81" name="Freeform 538"/>
            <p:cNvSpPr>
              <a:spLocks/>
            </p:cNvSpPr>
            <p:nvPr/>
          </p:nvSpPr>
          <p:spPr bwMode="auto">
            <a:xfrm>
              <a:off x="7304" y="1476"/>
              <a:ext cx="0" cy="17"/>
            </a:xfrm>
            <a:custGeom>
              <a:avLst/>
              <a:gdLst>
                <a:gd name="T0" fmla="*/ 0 w 1"/>
                <a:gd name="T1" fmla="*/ 0 h 47"/>
                <a:gd name="T2" fmla="*/ 0 w 1"/>
                <a:gd name="T3" fmla="*/ 1 h 47"/>
                <a:gd name="T4" fmla="*/ 0 w 1"/>
                <a:gd name="T5" fmla="*/ 0 h 47"/>
                <a:gd name="T6" fmla="*/ 0 w 1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7">
                  <a:moveTo>
                    <a:pt x="0" y="0"/>
                  </a:moveTo>
                  <a:lnTo>
                    <a:pt x="0" y="46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82" name="Line 539"/>
            <p:cNvSpPr>
              <a:spLocks noChangeShapeType="1"/>
            </p:cNvSpPr>
            <p:nvPr/>
          </p:nvSpPr>
          <p:spPr bwMode="auto">
            <a:xfrm>
              <a:off x="7304" y="149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83" name="Line 540"/>
            <p:cNvSpPr>
              <a:spLocks noChangeShapeType="1"/>
            </p:cNvSpPr>
            <p:nvPr/>
          </p:nvSpPr>
          <p:spPr bwMode="auto">
            <a:xfrm>
              <a:off x="7304" y="148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84" name="Line 541"/>
            <p:cNvSpPr>
              <a:spLocks noChangeShapeType="1"/>
            </p:cNvSpPr>
            <p:nvPr/>
          </p:nvSpPr>
          <p:spPr bwMode="auto">
            <a:xfrm>
              <a:off x="7304" y="1481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85" name="Line 542"/>
            <p:cNvSpPr>
              <a:spLocks noChangeShapeType="1"/>
            </p:cNvSpPr>
            <p:nvPr/>
          </p:nvSpPr>
          <p:spPr bwMode="auto">
            <a:xfrm>
              <a:off x="7304" y="1476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86" name="Line 543"/>
            <p:cNvSpPr>
              <a:spLocks noChangeShapeType="1"/>
            </p:cNvSpPr>
            <p:nvPr/>
          </p:nvSpPr>
          <p:spPr bwMode="auto">
            <a:xfrm>
              <a:off x="7304" y="1476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87" name="Line 544"/>
            <p:cNvSpPr>
              <a:spLocks noChangeShapeType="1"/>
            </p:cNvSpPr>
            <p:nvPr/>
          </p:nvSpPr>
          <p:spPr bwMode="auto">
            <a:xfrm>
              <a:off x="7304" y="1481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88" name="Line 545"/>
            <p:cNvSpPr>
              <a:spLocks noChangeShapeType="1"/>
            </p:cNvSpPr>
            <p:nvPr/>
          </p:nvSpPr>
          <p:spPr bwMode="auto">
            <a:xfrm>
              <a:off x="7304" y="148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89" name="Line 546"/>
            <p:cNvSpPr>
              <a:spLocks noChangeShapeType="1"/>
            </p:cNvSpPr>
            <p:nvPr/>
          </p:nvSpPr>
          <p:spPr bwMode="auto">
            <a:xfrm flipH="1">
              <a:off x="7297" y="1487"/>
              <a:ext cx="6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90" name="Line 547"/>
            <p:cNvSpPr>
              <a:spLocks noChangeShapeType="1"/>
            </p:cNvSpPr>
            <p:nvPr/>
          </p:nvSpPr>
          <p:spPr bwMode="auto">
            <a:xfrm>
              <a:off x="7297" y="1493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91" name="Line 548"/>
            <p:cNvSpPr>
              <a:spLocks noChangeShapeType="1"/>
            </p:cNvSpPr>
            <p:nvPr/>
          </p:nvSpPr>
          <p:spPr bwMode="auto">
            <a:xfrm>
              <a:off x="7304" y="149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92" name="Freeform 549"/>
            <p:cNvSpPr>
              <a:spLocks/>
            </p:cNvSpPr>
            <p:nvPr/>
          </p:nvSpPr>
          <p:spPr bwMode="auto">
            <a:xfrm>
              <a:off x="7290" y="1476"/>
              <a:ext cx="14" cy="41"/>
            </a:xfrm>
            <a:custGeom>
              <a:avLst/>
              <a:gdLst>
                <a:gd name="T0" fmla="*/ 0 w 32"/>
                <a:gd name="T1" fmla="*/ 1 h 108"/>
                <a:gd name="T2" fmla="*/ 0 w 32"/>
                <a:gd name="T3" fmla="*/ 2 h 108"/>
                <a:gd name="T4" fmla="*/ 1 w 32"/>
                <a:gd name="T5" fmla="*/ 1 h 108"/>
                <a:gd name="T6" fmla="*/ 1 w 32"/>
                <a:gd name="T7" fmla="*/ 1 h 108"/>
                <a:gd name="T8" fmla="*/ 1 w 32"/>
                <a:gd name="T9" fmla="*/ 0 h 108"/>
                <a:gd name="T10" fmla="*/ 0 w 32"/>
                <a:gd name="T11" fmla="*/ 1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108">
                  <a:moveTo>
                    <a:pt x="0" y="61"/>
                  </a:moveTo>
                  <a:lnTo>
                    <a:pt x="16" y="107"/>
                  </a:lnTo>
                  <a:lnTo>
                    <a:pt x="31" y="46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0" y="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93" name="Freeform 550"/>
            <p:cNvSpPr>
              <a:spLocks/>
            </p:cNvSpPr>
            <p:nvPr/>
          </p:nvSpPr>
          <p:spPr bwMode="auto">
            <a:xfrm>
              <a:off x="7304" y="1464"/>
              <a:ext cx="6" cy="12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0" y="31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94" name="Freeform 551"/>
            <p:cNvSpPr>
              <a:spLocks/>
            </p:cNvSpPr>
            <p:nvPr/>
          </p:nvSpPr>
          <p:spPr bwMode="auto">
            <a:xfrm>
              <a:off x="7149" y="1650"/>
              <a:ext cx="97" cy="70"/>
            </a:xfrm>
            <a:custGeom>
              <a:avLst/>
              <a:gdLst>
                <a:gd name="T0" fmla="*/ 8 w 224"/>
                <a:gd name="T1" fmla="*/ 3 h 185"/>
                <a:gd name="T2" fmla="*/ 7 w 224"/>
                <a:gd name="T3" fmla="*/ 1 h 185"/>
                <a:gd name="T4" fmla="*/ 6 w 224"/>
                <a:gd name="T5" fmla="*/ 1 h 185"/>
                <a:gd name="T6" fmla="*/ 6 w 224"/>
                <a:gd name="T7" fmla="*/ 0 h 185"/>
                <a:gd name="T8" fmla="*/ 5 w 224"/>
                <a:gd name="T9" fmla="*/ 0 h 185"/>
                <a:gd name="T10" fmla="*/ 5 w 224"/>
                <a:gd name="T11" fmla="*/ 0 h 185"/>
                <a:gd name="T12" fmla="*/ 3 w 224"/>
                <a:gd name="T13" fmla="*/ 1 h 185"/>
                <a:gd name="T14" fmla="*/ 0 w 224"/>
                <a:gd name="T15" fmla="*/ 2 h 185"/>
                <a:gd name="T16" fmla="*/ 0 w 224"/>
                <a:gd name="T17" fmla="*/ 2 h 185"/>
                <a:gd name="T18" fmla="*/ 0 w 224"/>
                <a:gd name="T19" fmla="*/ 3 h 185"/>
                <a:gd name="T20" fmla="*/ 1 w 224"/>
                <a:gd name="T21" fmla="*/ 4 h 185"/>
                <a:gd name="T22" fmla="*/ 1 w 224"/>
                <a:gd name="T23" fmla="*/ 3 h 185"/>
                <a:gd name="T24" fmla="*/ 2 w 224"/>
                <a:gd name="T25" fmla="*/ 3 h 185"/>
                <a:gd name="T26" fmla="*/ 3 w 224"/>
                <a:gd name="T27" fmla="*/ 3 h 185"/>
                <a:gd name="T28" fmla="*/ 3 w 224"/>
                <a:gd name="T29" fmla="*/ 3 h 185"/>
                <a:gd name="T30" fmla="*/ 5 w 224"/>
                <a:gd name="T31" fmla="*/ 3 h 185"/>
                <a:gd name="T32" fmla="*/ 5 w 224"/>
                <a:gd name="T33" fmla="*/ 3 h 185"/>
                <a:gd name="T34" fmla="*/ 7 w 224"/>
                <a:gd name="T35" fmla="*/ 3 h 185"/>
                <a:gd name="T36" fmla="*/ 8 w 224"/>
                <a:gd name="T37" fmla="*/ 3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4" h="185">
                  <a:moveTo>
                    <a:pt x="223" y="123"/>
                  </a:moveTo>
                  <a:lnTo>
                    <a:pt x="193" y="61"/>
                  </a:lnTo>
                  <a:lnTo>
                    <a:pt x="164" y="61"/>
                  </a:lnTo>
                  <a:lnTo>
                    <a:pt x="164" y="15"/>
                  </a:lnTo>
                  <a:lnTo>
                    <a:pt x="149" y="0"/>
                  </a:lnTo>
                  <a:lnTo>
                    <a:pt x="134" y="15"/>
                  </a:lnTo>
                  <a:lnTo>
                    <a:pt x="104" y="46"/>
                  </a:lnTo>
                  <a:lnTo>
                    <a:pt x="15" y="77"/>
                  </a:lnTo>
                  <a:lnTo>
                    <a:pt x="0" y="107"/>
                  </a:lnTo>
                  <a:lnTo>
                    <a:pt x="15" y="153"/>
                  </a:lnTo>
                  <a:lnTo>
                    <a:pt x="30" y="184"/>
                  </a:lnTo>
                  <a:lnTo>
                    <a:pt x="45" y="153"/>
                  </a:lnTo>
                  <a:lnTo>
                    <a:pt x="59" y="153"/>
                  </a:lnTo>
                  <a:lnTo>
                    <a:pt x="74" y="123"/>
                  </a:lnTo>
                  <a:lnTo>
                    <a:pt x="89" y="123"/>
                  </a:lnTo>
                  <a:lnTo>
                    <a:pt x="134" y="138"/>
                  </a:lnTo>
                  <a:lnTo>
                    <a:pt x="149" y="123"/>
                  </a:lnTo>
                  <a:lnTo>
                    <a:pt x="193" y="123"/>
                  </a:lnTo>
                  <a:lnTo>
                    <a:pt x="223" y="12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95" name="Freeform 552"/>
            <p:cNvSpPr>
              <a:spLocks/>
            </p:cNvSpPr>
            <p:nvPr/>
          </p:nvSpPr>
          <p:spPr bwMode="auto">
            <a:xfrm>
              <a:off x="7264" y="1737"/>
              <a:ext cx="7" cy="18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1 h 47"/>
                <a:gd name="T4" fmla="*/ 0 w 17"/>
                <a:gd name="T5" fmla="*/ 1 h 47"/>
                <a:gd name="T6" fmla="*/ 0 w 17"/>
                <a:gd name="T7" fmla="*/ 0 h 47"/>
                <a:gd name="T8" fmla="*/ 0 w 1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7">
                  <a:moveTo>
                    <a:pt x="0" y="0"/>
                  </a:moveTo>
                  <a:lnTo>
                    <a:pt x="0" y="46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96" name="Freeform 553"/>
            <p:cNvSpPr>
              <a:spLocks/>
            </p:cNvSpPr>
            <p:nvPr/>
          </p:nvSpPr>
          <p:spPr bwMode="auto">
            <a:xfrm>
              <a:off x="7124" y="1708"/>
              <a:ext cx="51" cy="58"/>
            </a:xfrm>
            <a:custGeom>
              <a:avLst/>
              <a:gdLst>
                <a:gd name="T0" fmla="*/ 4 w 120"/>
                <a:gd name="T1" fmla="*/ 0 h 154"/>
                <a:gd name="T2" fmla="*/ 3 w 120"/>
                <a:gd name="T3" fmla="*/ 0 h 154"/>
                <a:gd name="T4" fmla="*/ 3 w 120"/>
                <a:gd name="T5" fmla="*/ 1 h 154"/>
                <a:gd name="T6" fmla="*/ 1 w 120"/>
                <a:gd name="T7" fmla="*/ 1 h 154"/>
                <a:gd name="T8" fmla="*/ 2 w 120"/>
                <a:gd name="T9" fmla="*/ 1 h 154"/>
                <a:gd name="T10" fmla="*/ 1 w 120"/>
                <a:gd name="T11" fmla="*/ 1 h 154"/>
                <a:gd name="T12" fmla="*/ 1 w 120"/>
                <a:gd name="T13" fmla="*/ 2 h 154"/>
                <a:gd name="T14" fmla="*/ 0 w 120"/>
                <a:gd name="T15" fmla="*/ 2 h 154"/>
                <a:gd name="T16" fmla="*/ 0 w 120"/>
                <a:gd name="T17" fmla="*/ 2 h 154"/>
                <a:gd name="T18" fmla="*/ 0 w 120"/>
                <a:gd name="T19" fmla="*/ 3 h 154"/>
                <a:gd name="T20" fmla="*/ 0 w 120"/>
                <a:gd name="T21" fmla="*/ 3 h 154"/>
                <a:gd name="T22" fmla="*/ 1 w 120"/>
                <a:gd name="T23" fmla="*/ 3 h 154"/>
                <a:gd name="T24" fmla="*/ 2 w 120"/>
                <a:gd name="T25" fmla="*/ 3 h 154"/>
                <a:gd name="T26" fmla="*/ 3 w 120"/>
                <a:gd name="T27" fmla="*/ 3 h 154"/>
                <a:gd name="T28" fmla="*/ 3 w 120"/>
                <a:gd name="T29" fmla="*/ 2 h 154"/>
                <a:gd name="T30" fmla="*/ 4 w 120"/>
                <a:gd name="T31" fmla="*/ 2 h 154"/>
                <a:gd name="T32" fmla="*/ 4 w 120"/>
                <a:gd name="T33" fmla="*/ 1 h 154"/>
                <a:gd name="T34" fmla="*/ 4 w 120"/>
                <a:gd name="T35" fmla="*/ 0 h 1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54">
                  <a:moveTo>
                    <a:pt x="119" y="0"/>
                  </a:moveTo>
                  <a:lnTo>
                    <a:pt x="104" y="0"/>
                  </a:lnTo>
                  <a:lnTo>
                    <a:pt x="89" y="31"/>
                  </a:lnTo>
                  <a:lnTo>
                    <a:pt x="30" y="31"/>
                  </a:lnTo>
                  <a:lnTo>
                    <a:pt x="60" y="46"/>
                  </a:lnTo>
                  <a:lnTo>
                    <a:pt x="45" y="61"/>
                  </a:lnTo>
                  <a:lnTo>
                    <a:pt x="45" y="92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0" y="138"/>
                  </a:lnTo>
                  <a:lnTo>
                    <a:pt x="15" y="153"/>
                  </a:lnTo>
                  <a:lnTo>
                    <a:pt x="30" y="153"/>
                  </a:lnTo>
                  <a:lnTo>
                    <a:pt x="60" y="153"/>
                  </a:lnTo>
                  <a:lnTo>
                    <a:pt x="74" y="138"/>
                  </a:lnTo>
                  <a:lnTo>
                    <a:pt x="89" y="92"/>
                  </a:lnTo>
                  <a:lnTo>
                    <a:pt x="119" y="77"/>
                  </a:lnTo>
                  <a:lnTo>
                    <a:pt x="119" y="31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97" name="Freeform 554"/>
            <p:cNvSpPr>
              <a:spLocks/>
            </p:cNvSpPr>
            <p:nvPr/>
          </p:nvSpPr>
          <p:spPr bwMode="auto">
            <a:xfrm>
              <a:off x="7105" y="1639"/>
              <a:ext cx="57" cy="81"/>
            </a:xfrm>
            <a:custGeom>
              <a:avLst/>
              <a:gdLst>
                <a:gd name="T0" fmla="*/ 0 w 134"/>
                <a:gd name="T1" fmla="*/ 4 h 216"/>
                <a:gd name="T2" fmla="*/ 1 w 134"/>
                <a:gd name="T3" fmla="*/ 4 h 216"/>
                <a:gd name="T4" fmla="*/ 3 w 134"/>
                <a:gd name="T5" fmla="*/ 4 h 216"/>
                <a:gd name="T6" fmla="*/ 4 w 134"/>
                <a:gd name="T7" fmla="*/ 4 h 216"/>
                <a:gd name="T8" fmla="*/ 4 w 134"/>
                <a:gd name="T9" fmla="*/ 4 h 216"/>
                <a:gd name="T10" fmla="*/ 3 w 134"/>
                <a:gd name="T11" fmla="*/ 3 h 216"/>
                <a:gd name="T12" fmla="*/ 4 w 134"/>
                <a:gd name="T13" fmla="*/ 2 h 216"/>
                <a:gd name="T14" fmla="*/ 3 w 134"/>
                <a:gd name="T15" fmla="*/ 2 h 216"/>
                <a:gd name="T16" fmla="*/ 4 w 134"/>
                <a:gd name="T17" fmla="*/ 1 h 216"/>
                <a:gd name="T18" fmla="*/ 3 w 134"/>
                <a:gd name="T19" fmla="*/ 0 h 216"/>
                <a:gd name="T20" fmla="*/ 3 w 134"/>
                <a:gd name="T21" fmla="*/ 1 h 216"/>
                <a:gd name="T22" fmla="*/ 3 w 134"/>
                <a:gd name="T23" fmla="*/ 2 h 216"/>
                <a:gd name="T24" fmla="*/ 1 w 134"/>
                <a:gd name="T25" fmla="*/ 2 h 216"/>
                <a:gd name="T26" fmla="*/ 1 w 134"/>
                <a:gd name="T27" fmla="*/ 2 h 216"/>
                <a:gd name="T28" fmla="*/ 0 w 134"/>
                <a:gd name="T29" fmla="*/ 3 h 216"/>
                <a:gd name="T30" fmla="*/ 0 w 134"/>
                <a:gd name="T31" fmla="*/ 3 h 216"/>
                <a:gd name="T32" fmla="*/ 0 w 134"/>
                <a:gd name="T33" fmla="*/ 4 h 216"/>
                <a:gd name="T34" fmla="*/ 0 w 134"/>
                <a:gd name="T35" fmla="*/ 4 h 2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4" h="216">
                  <a:moveTo>
                    <a:pt x="15" y="215"/>
                  </a:moveTo>
                  <a:lnTo>
                    <a:pt x="44" y="215"/>
                  </a:lnTo>
                  <a:lnTo>
                    <a:pt x="74" y="215"/>
                  </a:lnTo>
                  <a:lnTo>
                    <a:pt x="133" y="215"/>
                  </a:lnTo>
                  <a:lnTo>
                    <a:pt x="118" y="184"/>
                  </a:lnTo>
                  <a:lnTo>
                    <a:pt x="103" y="138"/>
                  </a:lnTo>
                  <a:lnTo>
                    <a:pt x="118" y="108"/>
                  </a:lnTo>
                  <a:lnTo>
                    <a:pt x="89" y="77"/>
                  </a:lnTo>
                  <a:lnTo>
                    <a:pt x="118" y="61"/>
                  </a:lnTo>
                  <a:lnTo>
                    <a:pt x="103" y="0"/>
                  </a:lnTo>
                  <a:lnTo>
                    <a:pt x="103" y="31"/>
                  </a:lnTo>
                  <a:lnTo>
                    <a:pt x="74" y="77"/>
                  </a:lnTo>
                  <a:lnTo>
                    <a:pt x="44" y="123"/>
                  </a:lnTo>
                  <a:lnTo>
                    <a:pt x="30" y="123"/>
                  </a:lnTo>
                  <a:lnTo>
                    <a:pt x="0" y="138"/>
                  </a:lnTo>
                  <a:lnTo>
                    <a:pt x="0" y="169"/>
                  </a:lnTo>
                  <a:lnTo>
                    <a:pt x="15" y="184"/>
                  </a:lnTo>
                  <a:lnTo>
                    <a:pt x="15" y="2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98" name="Freeform 555"/>
            <p:cNvSpPr>
              <a:spLocks/>
            </p:cNvSpPr>
            <p:nvPr/>
          </p:nvSpPr>
          <p:spPr bwMode="auto">
            <a:xfrm>
              <a:off x="7201" y="1563"/>
              <a:ext cx="134" cy="157"/>
            </a:xfrm>
            <a:custGeom>
              <a:avLst/>
              <a:gdLst>
                <a:gd name="T0" fmla="*/ 9 w 314"/>
                <a:gd name="T1" fmla="*/ 0 h 416"/>
                <a:gd name="T2" fmla="*/ 7 w 314"/>
                <a:gd name="T3" fmla="*/ 1 h 416"/>
                <a:gd name="T4" fmla="*/ 7 w 314"/>
                <a:gd name="T5" fmla="*/ 0 h 416"/>
                <a:gd name="T6" fmla="*/ 2 w 314"/>
                <a:gd name="T7" fmla="*/ 1 h 416"/>
                <a:gd name="T8" fmla="*/ 2 w 314"/>
                <a:gd name="T9" fmla="*/ 1 h 416"/>
                <a:gd name="T10" fmla="*/ 1 w 314"/>
                <a:gd name="T11" fmla="*/ 1 h 416"/>
                <a:gd name="T12" fmla="*/ 1 w 314"/>
                <a:gd name="T13" fmla="*/ 2 h 416"/>
                <a:gd name="T14" fmla="*/ 1 w 314"/>
                <a:gd name="T15" fmla="*/ 3 h 416"/>
                <a:gd name="T16" fmla="*/ 0 w 314"/>
                <a:gd name="T17" fmla="*/ 3 h 416"/>
                <a:gd name="T18" fmla="*/ 0 w 314"/>
                <a:gd name="T19" fmla="*/ 3 h 416"/>
                <a:gd name="T20" fmla="*/ 0 w 314"/>
                <a:gd name="T21" fmla="*/ 4 h 416"/>
                <a:gd name="T22" fmla="*/ 0 w 314"/>
                <a:gd name="T23" fmla="*/ 5 h 416"/>
                <a:gd name="T24" fmla="*/ 1 w 314"/>
                <a:gd name="T25" fmla="*/ 5 h 416"/>
                <a:gd name="T26" fmla="*/ 1 w 314"/>
                <a:gd name="T27" fmla="*/ 5 h 416"/>
                <a:gd name="T28" fmla="*/ 1 w 314"/>
                <a:gd name="T29" fmla="*/ 6 h 416"/>
                <a:gd name="T30" fmla="*/ 3 w 314"/>
                <a:gd name="T31" fmla="*/ 6 h 416"/>
                <a:gd name="T32" fmla="*/ 3 w 314"/>
                <a:gd name="T33" fmla="*/ 7 h 416"/>
                <a:gd name="T34" fmla="*/ 4 w 314"/>
                <a:gd name="T35" fmla="*/ 8 h 416"/>
                <a:gd name="T36" fmla="*/ 5 w 314"/>
                <a:gd name="T37" fmla="*/ 8 h 416"/>
                <a:gd name="T38" fmla="*/ 6 w 314"/>
                <a:gd name="T39" fmla="*/ 8 h 416"/>
                <a:gd name="T40" fmla="*/ 6 w 314"/>
                <a:gd name="T41" fmla="*/ 8 h 416"/>
                <a:gd name="T42" fmla="*/ 6 w 314"/>
                <a:gd name="T43" fmla="*/ 8 h 416"/>
                <a:gd name="T44" fmla="*/ 6 w 314"/>
                <a:gd name="T45" fmla="*/ 8 h 416"/>
                <a:gd name="T46" fmla="*/ 7 w 314"/>
                <a:gd name="T47" fmla="*/ 8 h 416"/>
                <a:gd name="T48" fmla="*/ 9 w 314"/>
                <a:gd name="T49" fmla="*/ 8 h 416"/>
                <a:gd name="T50" fmla="*/ 8 w 314"/>
                <a:gd name="T51" fmla="*/ 6 h 416"/>
                <a:gd name="T52" fmla="*/ 7 w 314"/>
                <a:gd name="T53" fmla="*/ 6 h 416"/>
                <a:gd name="T54" fmla="*/ 8 w 314"/>
                <a:gd name="T55" fmla="*/ 6 h 416"/>
                <a:gd name="T56" fmla="*/ 8 w 314"/>
                <a:gd name="T57" fmla="*/ 5 h 416"/>
                <a:gd name="T58" fmla="*/ 8 w 314"/>
                <a:gd name="T59" fmla="*/ 5 h 416"/>
                <a:gd name="T60" fmla="*/ 9 w 314"/>
                <a:gd name="T61" fmla="*/ 4 h 416"/>
                <a:gd name="T62" fmla="*/ 9 w 314"/>
                <a:gd name="T63" fmla="*/ 3 h 416"/>
                <a:gd name="T64" fmla="*/ 9 w 314"/>
                <a:gd name="T65" fmla="*/ 2 h 416"/>
                <a:gd name="T66" fmla="*/ 10 w 314"/>
                <a:gd name="T67" fmla="*/ 2 h 416"/>
                <a:gd name="T68" fmla="*/ 9 w 314"/>
                <a:gd name="T69" fmla="*/ 2 h 416"/>
                <a:gd name="T70" fmla="*/ 9 w 314"/>
                <a:gd name="T71" fmla="*/ 1 h 416"/>
                <a:gd name="T72" fmla="*/ 9 w 314"/>
                <a:gd name="T73" fmla="*/ 0 h 4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4" h="416">
                  <a:moveTo>
                    <a:pt x="253" y="0"/>
                  </a:moveTo>
                  <a:lnTo>
                    <a:pt x="224" y="31"/>
                  </a:lnTo>
                  <a:lnTo>
                    <a:pt x="209" y="15"/>
                  </a:lnTo>
                  <a:lnTo>
                    <a:pt x="60" y="31"/>
                  </a:lnTo>
                  <a:lnTo>
                    <a:pt x="60" y="61"/>
                  </a:lnTo>
                  <a:lnTo>
                    <a:pt x="45" y="61"/>
                  </a:lnTo>
                  <a:lnTo>
                    <a:pt x="45" y="77"/>
                  </a:lnTo>
                  <a:lnTo>
                    <a:pt x="45" y="154"/>
                  </a:lnTo>
                  <a:lnTo>
                    <a:pt x="15" y="138"/>
                  </a:lnTo>
                  <a:lnTo>
                    <a:pt x="15" y="169"/>
                  </a:lnTo>
                  <a:lnTo>
                    <a:pt x="15" y="184"/>
                  </a:lnTo>
                  <a:lnTo>
                    <a:pt x="0" y="215"/>
                  </a:lnTo>
                  <a:lnTo>
                    <a:pt x="30" y="231"/>
                  </a:lnTo>
                  <a:lnTo>
                    <a:pt x="45" y="246"/>
                  </a:lnTo>
                  <a:lnTo>
                    <a:pt x="45" y="292"/>
                  </a:lnTo>
                  <a:lnTo>
                    <a:pt x="75" y="292"/>
                  </a:lnTo>
                  <a:lnTo>
                    <a:pt x="104" y="354"/>
                  </a:lnTo>
                  <a:lnTo>
                    <a:pt x="119" y="369"/>
                  </a:lnTo>
                  <a:lnTo>
                    <a:pt x="149" y="369"/>
                  </a:lnTo>
                  <a:lnTo>
                    <a:pt x="164" y="384"/>
                  </a:lnTo>
                  <a:lnTo>
                    <a:pt x="179" y="415"/>
                  </a:lnTo>
                  <a:lnTo>
                    <a:pt x="179" y="400"/>
                  </a:lnTo>
                  <a:lnTo>
                    <a:pt x="179" y="384"/>
                  </a:lnTo>
                  <a:lnTo>
                    <a:pt x="224" y="369"/>
                  </a:lnTo>
                  <a:lnTo>
                    <a:pt x="268" y="369"/>
                  </a:lnTo>
                  <a:lnTo>
                    <a:pt x="238" y="307"/>
                  </a:lnTo>
                  <a:lnTo>
                    <a:pt x="209" y="292"/>
                  </a:lnTo>
                  <a:lnTo>
                    <a:pt x="238" y="277"/>
                  </a:lnTo>
                  <a:lnTo>
                    <a:pt x="238" y="246"/>
                  </a:lnTo>
                  <a:lnTo>
                    <a:pt x="238" y="215"/>
                  </a:lnTo>
                  <a:lnTo>
                    <a:pt x="268" y="200"/>
                  </a:lnTo>
                  <a:lnTo>
                    <a:pt x="268" y="138"/>
                  </a:lnTo>
                  <a:lnTo>
                    <a:pt x="283" y="123"/>
                  </a:lnTo>
                  <a:lnTo>
                    <a:pt x="313" y="108"/>
                  </a:lnTo>
                  <a:lnTo>
                    <a:pt x="283" y="92"/>
                  </a:lnTo>
                  <a:lnTo>
                    <a:pt x="268" y="31"/>
                  </a:lnTo>
                  <a:lnTo>
                    <a:pt x="253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699" name="Freeform 556"/>
            <p:cNvSpPr>
              <a:spLocks/>
            </p:cNvSpPr>
            <p:nvPr/>
          </p:nvSpPr>
          <p:spPr bwMode="auto">
            <a:xfrm>
              <a:off x="7367" y="1824"/>
              <a:ext cx="59" cy="99"/>
            </a:xfrm>
            <a:custGeom>
              <a:avLst/>
              <a:gdLst>
                <a:gd name="T0" fmla="*/ 4 w 135"/>
                <a:gd name="T1" fmla="*/ 0 h 263"/>
                <a:gd name="T2" fmla="*/ 3 w 135"/>
                <a:gd name="T3" fmla="*/ 0 h 263"/>
                <a:gd name="T4" fmla="*/ 3 w 135"/>
                <a:gd name="T5" fmla="*/ 1 h 263"/>
                <a:gd name="T6" fmla="*/ 3 w 135"/>
                <a:gd name="T7" fmla="*/ 1 h 263"/>
                <a:gd name="T8" fmla="*/ 1 w 135"/>
                <a:gd name="T9" fmla="*/ 2 h 263"/>
                <a:gd name="T10" fmla="*/ 0 w 135"/>
                <a:gd name="T11" fmla="*/ 2 h 263"/>
                <a:gd name="T12" fmla="*/ 0 w 135"/>
                <a:gd name="T13" fmla="*/ 3 h 263"/>
                <a:gd name="T14" fmla="*/ 0 w 135"/>
                <a:gd name="T15" fmla="*/ 4 h 263"/>
                <a:gd name="T16" fmla="*/ 0 w 135"/>
                <a:gd name="T17" fmla="*/ 4 h 263"/>
                <a:gd name="T18" fmla="*/ 0 w 135"/>
                <a:gd name="T19" fmla="*/ 5 h 263"/>
                <a:gd name="T20" fmla="*/ 0 w 135"/>
                <a:gd name="T21" fmla="*/ 5 h 263"/>
                <a:gd name="T22" fmla="*/ 2 w 135"/>
                <a:gd name="T23" fmla="*/ 5 h 263"/>
                <a:gd name="T24" fmla="*/ 3 w 135"/>
                <a:gd name="T25" fmla="*/ 3 h 263"/>
                <a:gd name="T26" fmla="*/ 4 w 135"/>
                <a:gd name="T27" fmla="*/ 2 h 263"/>
                <a:gd name="T28" fmla="*/ 5 w 135"/>
                <a:gd name="T29" fmla="*/ 1 h 263"/>
                <a:gd name="T30" fmla="*/ 4 w 135"/>
                <a:gd name="T31" fmla="*/ 0 h 2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5" h="263">
                  <a:moveTo>
                    <a:pt x="104" y="0"/>
                  </a:moveTo>
                  <a:lnTo>
                    <a:pt x="89" y="15"/>
                  </a:lnTo>
                  <a:lnTo>
                    <a:pt x="89" y="31"/>
                  </a:lnTo>
                  <a:lnTo>
                    <a:pt x="74" y="62"/>
                  </a:lnTo>
                  <a:lnTo>
                    <a:pt x="30" y="77"/>
                  </a:lnTo>
                  <a:lnTo>
                    <a:pt x="15" y="108"/>
                  </a:lnTo>
                  <a:lnTo>
                    <a:pt x="15" y="170"/>
                  </a:lnTo>
                  <a:lnTo>
                    <a:pt x="15" y="185"/>
                  </a:lnTo>
                  <a:lnTo>
                    <a:pt x="0" y="185"/>
                  </a:lnTo>
                  <a:lnTo>
                    <a:pt x="0" y="247"/>
                  </a:lnTo>
                  <a:lnTo>
                    <a:pt x="15" y="262"/>
                  </a:lnTo>
                  <a:lnTo>
                    <a:pt x="60" y="262"/>
                  </a:lnTo>
                  <a:lnTo>
                    <a:pt x="89" y="170"/>
                  </a:lnTo>
                  <a:lnTo>
                    <a:pt x="119" y="77"/>
                  </a:lnTo>
                  <a:lnTo>
                    <a:pt x="134" y="62"/>
                  </a:lnTo>
                  <a:lnTo>
                    <a:pt x="10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00" name="Freeform 557"/>
            <p:cNvSpPr>
              <a:spLocks/>
            </p:cNvSpPr>
            <p:nvPr/>
          </p:nvSpPr>
          <p:spPr bwMode="auto">
            <a:xfrm>
              <a:off x="7124" y="1853"/>
              <a:ext cx="103" cy="94"/>
            </a:xfrm>
            <a:custGeom>
              <a:avLst/>
              <a:gdLst>
                <a:gd name="T0" fmla="*/ 0 w 239"/>
                <a:gd name="T1" fmla="*/ 0 h 247"/>
                <a:gd name="T2" fmla="*/ 0 w 239"/>
                <a:gd name="T3" fmla="*/ 1 h 247"/>
                <a:gd name="T4" fmla="*/ 1 w 239"/>
                <a:gd name="T5" fmla="*/ 1 h 247"/>
                <a:gd name="T6" fmla="*/ 1 w 239"/>
                <a:gd name="T7" fmla="*/ 3 h 247"/>
                <a:gd name="T8" fmla="*/ 2 w 239"/>
                <a:gd name="T9" fmla="*/ 4 h 247"/>
                <a:gd name="T10" fmla="*/ 3 w 239"/>
                <a:gd name="T11" fmla="*/ 5 h 247"/>
                <a:gd name="T12" fmla="*/ 3 w 239"/>
                <a:gd name="T13" fmla="*/ 5 h 247"/>
                <a:gd name="T14" fmla="*/ 3 w 239"/>
                <a:gd name="T15" fmla="*/ 5 h 247"/>
                <a:gd name="T16" fmla="*/ 5 w 239"/>
                <a:gd name="T17" fmla="*/ 5 h 247"/>
                <a:gd name="T18" fmla="*/ 5 w 239"/>
                <a:gd name="T19" fmla="*/ 3 h 247"/>
                <a:gd name="T20" fmla="*/ 5 w 239"/>
                <a:gd name="T21" fmla="*/ 2 h 247"/>
                <a:gd name="T22" fmla="*/ 6 w 239"/>
                <a:gd name="T23" fmla="*/ 2 h 247"/>
                <a:gd name="T24" fmla="*/ 6 w 239"/>
                <a:gd name="T25" fmla="*/ 1 h 247"/>
                <a:gd name="T26" fmla="*/ 7 w 239"/>
                <a:gd name="T27" fmla="*/ 1 h 247"/>
                <a:gd name="T28" fmla="*/ 8 w 239"/>
                <a:gd name="T29" fmla="*/ 1 h 247"/>
                <a:gd name="T30" fmla="*/ 8 w 239"/>
                <a:gd name="T31" fmla="*/ 0 h 247"/>
                <a:gd name="T32" fmla="*/ 7 w 239"/>
                <a:gd name="T33" fmla="*/ 0 h 247"/>
                <a:gd name="T34" fmla="*/ 6 w 239"/>
                <a:gd name="T35" fmla="*/ 1 h 247"/>
                <a:gd name="T36" fmla="*/ 4 w 239"/>
                <a:gd name="T37" fmla="*/ 0 h 247"/>
                <a:gd name="T38" fmla="*/ 1 w 239"/>
                <a:gd name="T39" fmla="*/ 0 h 247"/>
                <a:gd name="T40" fmla="*/ 1 w 239"/>
                <a:gd name="T41" fmla="*/ 0 h 247"/>
                <a:gd name="T42" fmla="*/ 0 w 239"/>
                <a:gd name="T43" fmla="*/ 0 h 2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9" h="247">
                  <a:moveTo>
                    <a:pt x="15" y="0"/>
                  </a:moveTo>
                  <a:lnTo>
                    <a:pt x="0" y="31"/>
                  </a:lnTo>
                  <a:lnTo>
                    <a:pt x="30" y="46"/>
                  </a:lnTo>
                  <a:lnTo>
                    <a:pt x="45" y="123"/>
                  </a:lnTo>
                  <a:lnTo>
                    <a:pt x="60" y="185"/>
                  </a:lnTo>
                  <a:lnTo>
                    <a:pt x="89" y="246"/>
                  </a:lnTo>
                  <a:lnTo>
                    <a:pt x="104" y="231"/>
                  </a:lnTo>
                  <a:lnTo>
                    <a:pt x="104" y="246"/>
                  </a:lnTo>
                  <a:lnTo>
                    <a:pt x="149" y="231"/>
                  </a:lnTo>
                  <a:lnTo>
                    <a:pt x="149" y="169"/>
                  </a:lnTo>
                  <a:lnTo>
                    <a:pt x="149" y="108"/>
                  </a:lnTo>
                  <a:lnTo>
                    <a:pt x="164" y="108"/>
                  </a:lnTo>
                  <a:lnTo>
                    <a:pt x="164" y="46"/>
                  </a:lnTo>
                  <a:lnTo>
                    <a:pt x="193" y="31"/>
                  </a:lnTo>
                  <a:lnTo>
                    <a:pt x="238" y="31"/>
                  </a:lnTo>
                  <a:lnTo>
                    <a:pt x="238" y="15"/>
                  </a:lnTo>
                  <a:lnTo>
                    <a:pt x="208" y="15"/>
                  </a:lnTo>
                  <a:lnTo>
                    <a:pt x="179" y="31"/>
                  </a:lnTo>
                  <a:lnTo>
                    <a:pt x="119" y="15"/>
                  </a:lnTo>
                  <a:lnTo>
                    <a:pt x="45" y="15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01" name="Freeform 558"/>
            <p:cNvSpPr>
              <a:spLocks/>
            </p:cNvSpPr>
            <p:nvPr/>
          </p:nvSpPr>
          <p:spPr bwMode="auto">
            <a:xfrm>
              <a:off x="7162" y="1900"/>
              <a:ext cx="122" cy="93"/>
            </a:xfrm>
            <a:custGeom>
              <a:avLst/>
              <a:gdLst>
                <a:gd name="T0" fmla="*/ 0 w 284"/>
                <a:gd name="T1" fmla="*/ 3 h 246"/>
                <a:gd name="T2" fmla="*/ 0 w 284"/>
                <a:gd name="T3" fmla="*/ 3 h 246"/>
                <a:gd name="T4" fmla="*/ 0 w 284"/>
                <a:gd name="T5" fmla="*/ 4 h 246"/>
                <a:gd name="T6" fmla="*/ 0 w 284"/>
                <a:gd name="T7" fmla="*/ 5 h 246"/>
                <a:gd name="T8" fmla="*/ 1 w 284"/>
                <a:gd name="T9" fmla="*/ 5 h 246"/>
                <a:gd name="T10" fmla="*/ 3 w 284"/>
                <a:gd name="T11" fmla="*/ 5 h 246"/>
                <a:gd name="T12" fmla="*/ 3 w 284"/>
                <a:gd name="T13" fmla="*/ 5 h 246"/>
                <a:gd name="T14" fmla="*/ 4 w 284"/>
                <a:gd name="T15" fmla="*/ 5 h 246"/>
                <a:gd name="T16" fmla="*/ 5 w 284"/>
                <a:gd name="T17" fmla="*/ 5 h 246"/>
                <a:gd name="T18" fmla="*/ 5 w 284"/>
                <a:gd name="T19" fmla="*/ 5 h 246"/>
                <a:gd name="T20" fmla="*/ 6 w 284"/>
                <a:gd name="T21" fmla="*/ 5 h 246"/>
                <a:gd name="T22" fmla="*/ 8 w 284"/>
                <a:gd name="T23" fmla="*/ 4 h 246"/>
                <a:gd name="T24" fmla="*/ 9 w 284"/>
                <a:gd name="T25" fmla="*/ 3 h 246"/>
                <a:gd name="T26" fmla="*/ 9 w 284"/>
                <a:gd name="T27" fmla="*/ 3 h 246"/>
                <a:gd name="T28" fmla="*/ 9 w 284"/>
                <a:gd name="T29" fmla="*/ 2 h 246"/>
                <a:gd name="T30" fmla="*/ 9 w 284"/>
                <a:gd name="T31" fmla="*/ 2 h 246"/>
                <a:gd name="T32" fmla="*/ 9 w 284"/>
                <a:gd name="T33" fmla="*/ 2 h 246"/>
                <a:gd name="T34" fmla="*/ 8 w 284"/>
                <a:gd name="T35" fmla="*/ 2 h 246"/>
                <a:gd name="T36" fmla="*/ 9 w 284"/>
                <a:gd name="T37" fmla="*/ 1 h 246"/>
                <a:gd name="T38" fmla="*/ 9 w 284"/>
                <a:gd name="T39" fmla="*/ 1 h 246"/>
                <a:gd name="T40" fmla="*/ 9 w 284"/>
                <a:gd name="T41" fmla="*/ 0 h 246"/>
                <a:gd name="T42" fmla="*/ 9 w 284"/>
                <a:gd name="T43" fmla="*/ 0 h 246"/>
                <a:gd name="T44" fmla="*/ 8 w 284"/>
                <a:gd name="T45" fmla="*/ 0 h 246"/>
                <a:gd name="T46" fmla="*/ 8 w 284"/>
                <a:gd name="T47" fmla="*/ 0 h 246"/>
                <a:gd name="T48" fmla="*/ 6 w 284"/>
                <a:gd name="T49" fmla="*/ 0 h 246"/>
                <a:gd name="T50" fmla="*/ 6 w 284"/>
                <a:gd name="T51" fmla="*/ 1 h 246"/>
                <a:gd name="T52" fmla="*/ 5 w 284"/>
                <a:gd name="T53" fmla="*/ 1 h 246"/>
                <a:gd name="T54" fmla="*/ 3 w 284"/>
                <a:gd name="T55" fmla="*/ 1 h 246"/>
                <a:gd name="T56" fmla="*/ 3 w 284"/>
                <a:gd name="T57" fmla="*/ 2 h 246"/>
                <a:gd name="T58" fmla="*/ 3 w 284"/>
                <a:gd name="T59" fmla="*/ 1 h 246"/>
                <a:gd name="T60" fmla="*/ 2 w 284"/>
                <a:gd name="T61" fmla="*/ 1 h 246"/>
                <a:gd name="T62" fmla="*/ 2 w 284"/>
                <a:gd name="T63" fmla="*/ 2 h 246"/>
                <a:gd name="T64" fmla="*/ 0 w 284"/>
                <a:gd name="T65" fmla="*/ 3 h 246"/>
                <a:gd name="T66" fmla="*/ 0 w 284"/>
                <a:gd name="T67" fmla="*/ 2 h 246"/>
                <a:gd name="T68" fmla="*/ 0 w 284"/>
                <a:gd name="T69" fmla="*/ 3 h 2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4" h="246">
                  <a:moveTo>
                    <a:pt x="0" y="123"/>
                  </a:moveTo>
                  <a:lnTo>
                    <a:pt x="0" y="153"/>
                  </a:lnTo>
                  <a:lnTo>
                    <a:pt x="15" y="199"/>
                  </a:lnTo>
                  <a:lnTo>
                    <a:pt x="15" y="230"/>
                  </a:lnTo>
                  <a:lnTo>
                    <a:pt x="30" y="245"/>
                  </a:lnTo>
                  <a:lnTo>
                    <a:pt x="89" y="230"/>
                  </a:lnTo>
                  <a:lnTo>
                    <a:pt x="104" y="245"/>
                  </a:lnTo>
                  <a:lnTo>
                    <a:pt x="119" y="230"/>
                  </a:lnTo>
                  <a:lnTo>
                    <a:pt x="134" y="230"/>
                  </a:lnTo>
                  <a:lnTo>
                    <a:pt x="149" y="230"/>
                  </a:lnTo>
                  <a:lnTo>
                    <a:pt x="164" y="230"/>
                  </a:lnTo>
                  <a:lnTo>
                    <a:pt x="223" y="184"/>
                  </a:lnTo>
                  <a:lnTo>
                    <a:pt x="253" y="138"/>
                  </a:lnTo>
                  <a:lnTo>
                    <a:pt x="268" y="123"/>
                  </a:lnTo>
                  <a:lnTo>
                    <a:pt x="283" y="92"/>
                  </a:lnTo>
                  <a:lnTo>
                    <a:pt x="268" y="92"/>
                  </a:lnTo>
                  <a:lnTo>
                    <a:pt x="253" y="92"/>
                  </a:lnTo>
                  <a:lnTo>
                    <a:pt x="238" y="77"/>
                  </a:lnTo>
                  <a:lnTo>
                    <a:pt x="253" y="61"/>
                  </a:lnTo>
                  <a:lnTo>
                    <a:pt x="268" y="61"/>
                  </a:lnTo>
                  <a:lnTo>
                    <a:pt x="268" y="15"/>
                  </a:lnTo>
                  <a:lnTo>
                    <a:pt x="268" y="0"/>
                  </a:lnTo>
                  <a:lnTo>
                    <a:pt x="238" y="0"/>
                  </a:lnTo>
                  <a:lnTo>
                    <a:pt x="223" y="0"/>
                  </a:lnTo>
                  <a:lnTo>
                    <a:pt x="179" y="15"/>
                  </a:lnTo>
                  <a:lnTo>
                    <a:pt x="179" y="46"/>
                  </a:lnTo>
                  <a:lnTo>
                    <a:pt x="149" y="61"/>
                  </a:lnTo>
                  <a:lnTo>
                    <a:pt x="104" y="46"/>
                  </a:lnTo>
                  <a:lnTo>
                    <a:pt x="74" y="77"/>
                  </a:lnTo>
                  <a:lnTo>
                    <a:pt x="74" y="61"/>
                  </a:lnTo>
                  <a:lnTo>
                    <a:pt x="60" y="46"/>
                  </a:lnTo>
                  <a:lnTo>
                    <a:pt x="60" y="107"/>
                  </a:lnTo>
                  <a:lnTo>
                    <a:pt x="15" y="123"/>
                  </a:lnTo>
                  <a:lnTo>
                    <a:pt x="15" y="107"/>
                  </a:lnTo>
                  <a:lnTo>
                    <a:pt x="0" y="12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02" name="Freeform 559"/>
            <p:cNvSpPr>
              <a:spLocks/>
            </p:cNvSpPr>
            <p:nvPr/>
          </p:nvSpPr>
          <p:spPr bwMode="auto">
            <a:xfrm>
              <a:off x="7239" y="1947"/>
              <a:ext cx="20" cy="12"/>
            </a:xfrm>
            <a:custGeom>
              <a:avLst/>
              <a:gdLst>
                <a:gd name="T0" fmla="*/ 1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1 h 31"/>
                <a:gd name="T8" fmla="*/ 0 w 46"/>
                <a:gd name="T9" fmla="*/ 1 h 31"/>
                <a:gd name="T10" fmla="*/ 1 w 46"/>
                <a:gd name="T11" fmla="*/ 1 h 31"/>
                <a:gd name="T12" fmla="*/ 2 w 46"/>
                <a:gd name="T13" fmla="*/ 0 h 31"/>
                <a:gd name="T14" fmla="*/ 1 w 46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31">
                  <a:moveTo>
                    <a:pt x="30" y="0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03" name="Freeform 560"/>
            <p:cNvSpPr>
              <a:spLocks/>
            </p:cNvSpPr>
            <p:nvPr/>
          </p:nvSpPr>
          <p:spPr bwMode="auto">
            <a:xfrm>
              <a:off x="7264" y="1923"/>
              <a:ext cx="14" cy="12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0 h 32"/>
                <a:gd name="T4" fmla="*/ 0 w 32"/>
                <a:gd name="T5" fmla="*/ 0 h 32"/>
                <a:gd name="T6" fmla="*/ 0 w 32"/>
                <a:gd name="T7" fmla="*/ 0 h 32"/>
                <a:gd name="T8" fmla="*/ 0 w 32"/>
                <a:gd name="T9" fmla="*/ 1 h 32"/>
                <a:gd name="T10" fmla="*/ 1 w 32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2">
                  <a:moveTo>
                    <a:pt x="31" y="31"/>
                  </a:moveTo>
                  <a:lnTo>
                    <a:pt x="31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16" y="31"/>
                  </a:lnTo>
                  <a:lnTo>
                    <a:pt x="31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04" name="Freeform 561"/>
            <p:cNvSpPr>
              <a:spLocks/>
            </p:cNvSpPr>
            <p:nvPr/>
          </p:nvSpPr>
          <p:spPr bwMode="auto">
            <a:xfrm>
              <a:off x="7188" y="1865"/>
              <a:ext cx="71" cy="65"/>
            </a:xfrm>
            <a:custGeom>
              <a:avLst/>
              <a:gdLst>
                <a:gd name="T0" fmla="*/ 6 w 165"/>
                <a:gd name="T1" fmla="*/ 2 h 170"/>
                <a:gd name="T2" fmla="*/ 5 w 165"/>
                <a:gd name="T3" fmla="*/ 1 h 170"/>
                <a:gd name="T4" fmla="*/ 5 w 165"/>
                <a:gd name="T5" fmla="*/ 1 h 170"/>
                <a:gd name="T6" fmla="*/ 4 w 165"/>
                <a:gd name="T7" fmla="*/ 1 h 170"/>
                <a:gd name="T8" fmla="*/ 4 w 165"/>
                <a:gd name="T9" fmla="*/ 1 h 170"/>
                <a:gd name="T10" fmla="*/ 3 w 165"/>
                <a:gd name="T11" fmla="*/ 0 h 170"/>
                <a:gd name="T12" fmla="*/ 1 w 165"/>
                <a:gd name="T13" fmla="*/ 0 h 170"/>
                <a:gd name="T14" fmla="*/ 0 w 165"/>
                <a:gd name="T15" fmla="*/ 0 h 170"/>
                <a:gd name="T16" fmla="*/ 0 w 165"/>
                <a:gd name="T17" fmla="*/ 2 h 170"/>
                <a:gd name="T18" fmla="*/ 0 w 165"/>
                <a:gd name="T19" fmla="*/ 2 h 170"/>
                <a:gd name="T20" fmla="*/ 0 w 165"/>
                <a:gd name="T21" fmla="*/ 3 h 170"/>
                <a:gd name="T22" fmla="*/ 0 w 165"/>
                <a:gd name="T23" fmla="*/ 3 h 170"/>
                <a:gd name="T24" fmla="*/ 0 w 165"/>
                <a:gd name="T25" fmla="*/ 4 h 170"/>
                <a:gd name="T26" fmla="*/ 1 w 165"/>
                <a:gd name="T27" fmla="*/ 3 h 170"/>
                <a:gd name="T28" fmla="*/ 3 w 165"/>
                <a:gd name="T29" fmla="*/ 3 h 170"/>
                <a:gd name="T30" fmla="*/ 4 w 165"/>
                <a:gd name="T31" fmla="*/ 3 h 170"/>
                <a:gd name="T32" fmla="*/ 4 w 165"/>
                <a:gd name="T33" fmla="*/ 2 h 170"/>
                <a:gd name="T34" fmla="*/ 6 w 165"/>
                <a:gd name="T35" fmla="*/ 2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5" h="170">
                  <a:moveTo>
                    <a:pt x="164" y="92"/>
                  </a:moveTo>
                  <a:lnTo>
                    <a:pt x="134" y="61"/>
                  </a:lnTo>
                  <a:lnTo>
                    <a:pt x="134" y="46"/>
                  </a:lnTo>
                  <a:lnTo>
                    <a:pt x="119" y="46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45" y="0"/>
                  </a:lnTo>
                  <a:lnTo>
                    <a:pt x="15" y="15"/>
                  </a:lnTo>
                  <a:lnTo>
                    <a:pt x="15" y="77"/>
                  </a:lnTo>
                  <a:lnTo>
                    <a:pt x="0" y="77"/>
                  </a:lnTo>
                  <a:lnTo>
                    <a:pt x="0" y="138"/>
                  </a:lnTo>
                  <a:lnTo>
                    <a:pt x="15" y="154"/>
                  </a:lnTo>
                  <a:lnTo>
                    <a:pt x="15" y="169"/>
                  </a:lnTo>
                  <a:lnTo>
                    <a:pt x="45" y="138"/>
                  </a:lnTo>
                  <a:lnTo>
                    <a:pt x="89" y="154"/>
                  </a:lnTo>
                  <a:lnTo>
                    <a:pt x="119" y="138"/>
                  </a:lnTo>
                  <a:lnTo>
                    <a:pt x="119" y="108"/>
                  </a:lnTo>
                  <a:lnTo>
                    <a:pt x="164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05" name="Freeform 562"/>
            <p:cNvSpPr>
              <a:spLocks/>
            </p:cNvSpPr>
            <p:nvPr/>
          </p:nvSpPr>
          <p:spPr bwMode="auto">
            <a:xfrm>
              <a:off x="7270" y="1812"/>
              <a:ext cx="72" cy="123"/>
            </a:xfrm>
            <a:custGeom>
              <a:avLst/>
              <a:gdLst>
                <a:gd name="T0" fmla="*/ 6 w 166"/>
                <a:gd name="T1" fmla="*/ 0 h 324"/>
                <a:gd name="T2" fmla="*/ 4 w 166"/>
                <a:gd name="T3" fmla="*/ 0 h 324"/>
                <a:gd name="T4" fmla="*/ 3 w 166"/>
                <a:gd name="T5" fmla="*/ 0 h 324"/>
                <a:gd name="T6" fmla="*/ 3 w 166"/>
                <a:gd name="T7" fmla="*/ 1 h 324"/>
                <a:gd name="T8" fmla="*/ 3 w 166"/>
                <a:gd name="T9" fmla="*/ 1 h 324"/>
                <a:gd name="T10" fmla="*/ 3 w 166"/>
                <a:gd name="T11" fmla="*/ 1 h 324"/>
                <a:gd name="T12" fmla="*/ 3 w 166"/>
                <a:gd name="T13" fmla="*/ 1 h 324"/>
                <a:gd name="T14" fmla="*/ 3 w 166"/>
                <a:gd name="T15" fmla="*/ 2 h 324"/>
                <a:gd name="T16" fmla="*/ 3 w 166"/>
                <a:gd name="T17" fmla="*/ 3 h 324"/>
                <a:gd name="T18" fmla="*/ 3 w 166"/>
                <a:gd name="T19" fmla="*/ 3 h 324"/>
                <a:gd name="T20" fmla="*/ 2 w 166"/>
                <a:gd name="T21" fmla="*/ 2 h 324"/>
                <a:gd name="T22" fmla="*/ 2 w 166"/>
                <a:gd name="T23" fmla="*/ 2 h 324"/>
                <a:gd name="T24" fmla="*/ 2 w 166"/>
                <a:gd name="T25" fmla="*/ 1 h 324"/>
                <a:gd name="T26" fmla="*/ 0 w 166"/>
                <a:gd name="T27" fmla="*/ 2 h 324"/>
                <a:gd name="T28" fmla="*/ 1 w 166"/>
                <a:gd name="T29" fmla="*/ 3 h 324"/>
                <a:gd name="T30" fmla="*/ 1 w 166"/>
                <a:gd name="T31" fmla="*/ 4 h 324"/>
                <a:gd name="T32" fmla="*/ 1 w 166"/>
                <a:gd name="T33" fmla="*/ 4 h 324"/>
                <a:gd name="T34" fmla="*/ 0 w 166"/>
                <a:gd name="T35" fmla="*/ 5 h 324"/>
                <a:gd name="T36" fmla="*/ 0 w 166"/>
                <a:gd name="T37" fmla="*/ 5 h 324"/>
                <a:gd name="T38" fmla="*/ 0 w 166"/>
                <a:gd name="T39" fmla="*/ 6 h 324"/>
                <a:gd name="T40" fmla="*/ 0 w 166"/>
                <a:gd name="T41" fmla="*/ 7 h 324"/>
                <a:gd name="T42" fmla="*/ 1 w 166"/>
                <a:gd name="T43" fmla="*/ 7 h 324"/>
                <a:gd name="T44" fmla="*/ 1 w 166"/>
                <a:gd name="T45" fmla="*/ 6 h 324"/>
                <a:gd name="T46" fmla="*/ 3 w 166"/>
                <a:gd name="T47" fmla="*/ 6 h 324"/>
                <a:gd name="T48" fmla="*/ 3 w 166"/>
                <a:gd name="T49" fmla="*/ 5 h 324"/>
                <a:gd name="T50" fmla="*/ 3 w 166"/>
                <a:gd name="T51" fmla="*/ 5 h 324"/>
                <a:gd name="T52" fmla="*/ 2 w 166"/>
                <a:gd name="T53" fmla="*/ 4 h 324"/>
                <a:gd name="T54" fmla="*/ 5 w 166"/>
                <a:gd name="T55" fmla="*/ 3 h 324"/>
                <a:gd name="T56" fmla="*/ 5 w 166"/>
                <a:gd name="T57" fmla="*/ 3 h 324"/>
                <a:gd name="T58" fmla="*/ 6 w 166"/>
                <a:gd name="T59" fmla="*/ 0 h 3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6" h="324">
                  <a:moveTo>
                    <a:pt x="165" y="0"/>
                  </a:moveTo>
                  <a:lnTo>
                    <a:pt x="105" y="15"/>
                  </a:lnTo>
                  <a:lnTo>
                    <a:pt x="75" y="15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75" y="62"/>
                  </a:lnTo>
                  <a:lnTo>
                    <a:pt x="90" y="62"/>
                  </a:lnTo>
                  <a:lnTo>
                    <a:pt x="90" y="108"/>
                  </a:lnTo>
                  <a:lnTo>
                    <a:pt x="75" y="123"/>
                  </a:lnTo>
                  <a:lnTo>
                    <a:pt x="75" y="138"/>
                  </a:lnTo>
                  <a:lnTo>
                    <a:pt x="60" y="108"/>
                  </a:lnTo>
                  <a:lnTo>
                    <a:pt x="60" y="77"/>
                  </a:lnTo>
                  <a:lnTo>
                    <a:pt x="45" y="62"/>
                  </a:lnTo>
                  <a:lnTo>
                    <a:pt x="0" y="92"/>
                  </a:lnTo>
                  <a:lnTo>
                    <a:pt x="30" y="123"/>
                  </a:lnTo>
                  <a:lnTo>
                    <a:pt x="30" y="185"/>
                  </a:lnTo>
                  <a:lnTo>
                    <a:pt x="30" y="200"/>
                  </a:lnTo>
                  <a:lnTo>
                    <a:pt x="15" y="231"/>
                  </a:lnTo>
                  <a:lnTo>
                    <a:pt x="15" y="246"/>
                  </a:lnTo>
                  <a:lnTo>
                    <a:pt x="15" y="292"/>
                  </a:lnTo>
                  <a:lnTo>
                    <a:pt x="15" y="323"/>
                  </a:lnTo>
                  <a:lnTo>
                    <a:pt x="30" y="323"/>
                  </a:lnTo>
                  <a:lnTo>
                    <a:pt x="30" y="292"/>
                  </a:lnTo>
                  <a:lnTo>
                    <a:pt x="75" y="277"/>
                  </a:lnTo>
                  <a:lnTo>
                    <a:pt x="75" y="261"/>
                  </a:lnTo>
                  <a:lnTo>
                    <a:pt x="75" y="231"/>
                  </a:lnTo>
                  <a:lnTo>
                    <a:pt x="60" y="185"/>
                  </a:lnTo>
                  <a:lnTo>
                    <a:pt x="135" y="123"/>
                  </a:lnTo>
                  <a:lnTo>
                    <a:pt x="150" y="123"/>
                  </a:lnTo>
                  <a:lnTo>
                    <a:pt x="16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06" name="Freeform 563"/>
            <p:cNvSpPr>
              <a:spLocks/>
            </p:cNvSpPr>
            <p:nvPr/>
          </p:nvSpPr>
          <p:spPr bwMode="auto">
            <a:xfrm>
              <a:off x="7226" y="1841"/>
              <a:ext cx="58" cy="60"/>
            </a:xfrm>
            <a:custGeom>
              <a:avLst/>
              <a:gdLst>
                <a:gd name="T0" fmla="*/ 3 w 134"/>
                <a:gd name="T1" fmla="*/ 0 h 155"/>
                <a:gd name="T2" fmla="*/ 3 w 134"/>
                <a:gd name="T3" fmla="*/ 0 h 155"/>
                <a:gd name="T4" fmla="*/ 3 w 134"/>
                <a:gd name="T5" fmla="*/ 1 h 155"/>
                <a:gd name="T6" fmla="*/ 2 w 134"/>
                <a:gd name="T7" fmla="*/ 1 h 155"/>
                <a:gd name="T8" fmla="*/ 1 w 134"/>
                <a:gd name="T9" fmla="*/ 1 h 155"/>
                <a:gd name="T10" fmla="*/ 0 w 134"/>
                <a:gd name="T11" fmla="*/ 1 h 155"/>
                <a:gd name="T12" fmla="*/ 1 w 134"/>
                <a:gd name="T13" fmla="*/ 2 h 155"/>
                <a:gd name="T14" fmla="*/ 1 w 134"/>
                <a:gd name="T15" fmla="*/ 2 h 155"/>
                <a:gd name="T16" fmla="*/ 1 w 134"/>
                <a:gd name="T17" fmla="*/ 2 h 155"/>
                <a:gd name="T18" fmla="*/ 1 w 134"/>
                <a:gd name="T19" fmla="*/ 3 h 155"/>
                <a:gd name="T20" fmla="*/ 3 w 134"/>
                <a:gd name="T21" fmla="*/ 3 h 155"/>
                <a:gd name="T22" fmla="*/ 3 w 134"/>
                <a:gd name="T23" fmla="*/ 3 h 155"/>
                <a:gd name="T24" fmla="*/ 4 w 134"/>
                <a:gd name="T25" fmla="*/ 3 h 155"/>
                <a:gd name="T26" fmla="*/ 5 w 134"/>
                <a:gd name="T27" fmla="*/ 3 h 155"/>
                <a:gd name="T28" fmla="*/ 5 w 134"/>
                <a:gd name="T29" fmla="*/ 2 h 155"/>
                <a:gd name="T30" fmla="*/ 5 w 134"/>
                <a:gd name="T31" fmla="*/ 1 h 155"/>
                <a:gd name="T32" fmla="*/ 3 w 134"/>
                <a:gd name="T33" fmla="*/ 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4" h="155">
                  <a:moveTo>
                    <a:pt x="103" y="15"/>
                  </a:moveTo>
                  <a:lnTo>
                    <a:pt x="74" y="0"/>
                  </a:lnTo>
                  <a:lnTo>
                    <a:pt x="74" y="31"/>
                  </a:lnTo>
                  <a:lnTo>
                    <a:pt x="59" y="31"/>
                  </a:lnTo>
                  <a:lnTo>
                    <a:pt x="30" y="62"/>
                  </a:lnTo>
                  <a:lnTo>
                    <a:pt x="0" y="62"/>
                  </a:lnTo>
                  <a:lnTo>
                    <a:pt x="30" y="92"/>
                  </a:lnTo>
                  <a:lnTo>
                    <a:pt x="30" y="108"/>
                  </a:lnTo>
                  <a:lnTo>
                    <a:pt x="44" y="108"/>
                  </a:lnTo>
                  <a:lnTo>
                    <a:pt x="44" y="123"/>
                  </a:lnTo>
                  <a:lnTo>
                    <a:pt x="74" y="154"/>
                  </a:lnTo>
                  <a:lnTo>
                    <a:pt x="89" y="154"/>
                  </a:lnTo>
                  <a:lnTo>
                    <a:pt x="118" y="154"/>
                  </a:lnTo>
                  <a:lnTo>
                    <a:pt x="133" y="123"/>
                  </a:lnTo>
                  <a:lnTo>
                    <a:pt x="133" y="108"/>
                  </a:lnTo>
                  <a:lnTo>
                    <a:pt x="133" y="46"/>
                  </a:lnTo>
                  <a:lnTo>
                    <a:pt x="103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07" name="Oval 564"/>
            <p:cNvSpPr>
              <a:spLocks noChangeArrowheads="1"/>
            </p:cNvSpPr>
            <p:nvPr/>
          </p:nvSpPr>
          <p:spPr bwMode="auto">
            <a:xfrm>
              <a:off x="7438" y="1865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708" name="Oval 565"/>
            <p:cNvSpPr>
              <a:spLocks noChangeArrowheads="1"/>
            </p:cNvSpPr>
            <p:nvPr/>
          </p:nvSpPr>
          <p:spPr bwMode="auto">
            <a:xfrm>
              <a:off x="7431" y="1877"/>
              <a:ext cx="7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709" name="Freeform 566"/>
            <p:cNvSpPr>
              <a:spLocks/>
            </p:cNvSpPr>
            <p:nvPr/>
          </p:nvSpPr>
          <p:spPr bwMode="auto">
            <a:xfrm>
              <a:off x="7431" y="1876"/>
              <a:ext cx="8" cy="7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1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10" name="Line 567"/>
            <p:cNvSpPr>
              <a:spLocks noChangeShapeType="1"/>
            </p:cNvSpPr>
            <p:nvPr/>
          </p:nvSpPr>
          <p:spPr bwMode="auto">
            <a:xfrm>
              <a:off x="7444" y="1865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11" name="Line 568"/>
            <p:cNvSpPr>
              <a:spLocks noChangeShapeType="1"/>
            </p:cNvSpPr>
            <p:nvPr/>
          </p:nvSpPr>
          <p:spPr bwMode="auto">
            <a:xfrm>
              <a:off x="7297" y="1511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12" name="Line 569"/>
            <p:cNvSpPr>
              <a:spLocks noChangeShapeType="1"/>
            </p:cNvSpPr>
            <p:nvPr/>
          </p:nvSpPr>
          <p:spPr bwMode="auto">
            <a:xfrm>
              <a:off x="7297" y="1511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13" name="Line 570"/>
            <p:cNvSpPr>
              <a:spLocks noChangeShapeType="1"/>
            </p:cNvSpPr>
            <p:nvPr/>
          </p:nvSpPr>
          <p:spPr bwMode="auto">
            <a:xfrm>
              <a:off x="7304" y="1511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14" name="Freeform 571"/>
            <p:cNvSpPr>
              <a:spLocks/>
            </p:cNvSpPr>
            <p:nvPr/>
          </p:nvSpPr>
          <p:spPr bwMode="auto">
            <a:xfrm>
              <a:off x="7361" y="1644"/>
              <a:ext cx="13" cy="12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1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15" name="Freeform 572"/>
            <p:cNvSpPr>
              <a:spLocks/>
            </p:cNvSpPr>
            <p:nvPr/>
          </p:nvSpPr>
          <p:spPr bwMode="auto">
            <a:xfrm>
              <a:off x="7290" y="1603"/>
              <a:ext cx="116" cy="106"/>
            </a:xfrm>
            <a:custGeom>
              <a:avLst/>
              <a:gdLst>
                <a:gd name="T0" fmla="*/ 6 w 270"/>
                <a:gd name="T1" fmla="*/ 2 h 278"/>
                <a:gd name="T2" fmla="*/ 6 w 270"/>
                <a:gd name="T3" fmla="*/ 2 h 278"/>
                <a:gd name="T4" fmla="*/ 5 w 270"/>
                <a:gd name="T5" fmla="*/ 1 h 278"/>
                <a:gd name="T6" fmla="*/ 4 w 270"/>
                <a:gd name="T7" fmla="*/ 1 h 278"/>
                <a:gd name="T8" fmla="*/ 3 w 270"/>
                <a:gd name="T9" fmla="*/ 0 h 278"/>
                <a:gd name="T10" fmla="*/ 3 w 270"/>
                <a:gd name="T11" fmla="*/ 0 h 278"/>
                <a:gd name="T12" fmla="*/ 2 w 270"/>
                <a:gd name="T13" fmla="*/ 1 h 278"/>
                <a:gd name="T14" fmla="*/ 2 w 270"/>
                <a:gd name="T15" fmla="*/ 2 h 278"/>
                <a:gd name="T16" fmla="*/ 1 w 270"/>
                <a:gd name="T17" fmla="*/ 2 h 278"/>
                <a:gd name="T18" fmla="*/ 1 w 270"/>
                <a:gd name="T19" fmla="*/ 3 h 278"/>
                <a:gd name="T20" fmla="*/ 1 w 270"/>
                <a:gd name="T21" fmla="*/ 3 h 278"/>
                <a:gd name="T22" fmla="*/ 0 w 270"/>
                <a:gd name="T23" fmla="*/ 4 h 278"/>
                <a:gd name="T24" fmla="*/ 1 w 270"/>
                <a:gd name="T25" fmla="*/ 4 h 278"/>
                <a:gd name="T26" fmla="*/ 2 w 270"/>
                <a:gd name="T27" fmla="*/ 5 h 278"/>
                <a:gd name="T28" fmla="*/ 3 w 270"/>
                <a:gd name="T29" fmla="*/ 5 h 278"/>
                <a:gd name="T30" fmla="*/ 4 w 270"/>
                <a:gd name="T31" fmla="*/ 6 h 278"/>
                <a:gd name="T32" fmla="*/ 5 w 270"/>
                <a:gd name="T33" fmla="*/ 5 h 278"/>
                <a:gd name="T34" fmla="*/ 5 w 270"/>
                <a:gd name="T35" fmla="*/ 5 h 278"/>
                <a:gd name="T36" fmla="*/ 6 w 270"/>
                <a:gd name="T37" fmla="*/ 5 h 278"/>
                <a:gd name="T38" fmla="*/ 6 w 270"/>
                <a:gd name="T39" fmla="*/ 5 h 278"/>
                <a:gd name="T40" fmla="*/ 8 w 270"/>
                <a:gd name="T41" fmla="*/ 5 h 278"/>
                <a:gd name="T42" fmla="*/ 9 w 270"/>
                <a:gd name="T43" fmla="*/ 4 h 278"/>
                <a:gd name="T44" fmla="*/ 8 w 270"/>
                <a:gd name="T45" fmla="*/ 4 h 278"/>
                <a:gd name="T46" fmla="*/ 6 w 270"/>
                <a:gd name="T47" fmla="*/ 3 h 278"/>
                <a:gd name="T48" fmla="*/ 6 w 270"/>
                <a:gd name="T49" fmla="*/ 3 h 278"/>
                <a:gd name="T50" fmla="*/ 6 w 270"/>
                <a:gd name="T51" fmla="*/ 3 h 278"/>
                <a:gd name="T52" fmla="*/ 6 w 270"/>
                <a:gd name="T53" fmla="*/ 2 h 2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70" h="278">
                  <a:moveTo>
                    <a:pt x="164" y="108"/>
                  </a:moveTo>
                  <a:lnTo>
                    <a:pt x="179" y="108"/>
                  </a:lnTo>
                  <a:lnTo>
                    <a:pt x="149" y="62"/>
                  </a:lnTo>
                  <a:lnTo>
                    <a:pt x="120" y="62"/>
                  </a:lnTo>
                  <a:lnTo>
                    <a:pt x="105" y="0"/>
                  </a:lnTo>
                  <a:lnTo>
                    <a:pt x="75" y="15"/>
                  </a:lnTo>
                  <a:lnTo>
                    <a:pt x="60" y="31"/>
                  </a:lnTo>
                  <a:lnTo>
                    <a:pt x="60" y="92"/>
                  </a:lnTo>
                  <a:lnTo>
                    <a:pt x="30" y="108"/>
                  </a:lnTo>
                  <a:lnTo>
                    <a:pt x="30" y="139"/>
                  </a:lnTo>
                  <a:lnTo>
                    <a:pt x="30" y="169"/>
                  </a:lnTo>
                  <a:lnTo>
                    <a:pt x="0" y="185"/>
                  </a:lnTo>
                  <a:lnTo>
                    <a:pt x="30" y="200"/>
                  </a:lnTo>
                  <a:lnTo>
                    <a:pt x="60" y="262"/>
                  </a:lnTo>
                  <a:lnTo>
                    <a:pt x="90" y="262"/>
                  </a:lnTo>
                  <a:lnTo>
                    <a:pt x="120" y="277"/>
                  </a:lnTo>
                  <a:lnTo>
                    <a:pt x="135" y="262"/>
                  </a:lnTo>
                  <a:lnTo>
                    <a:pt x="149" y="262"/>
                  </a:lnTo>
                  <a:lnTo>
                    <a:pt x="164" y="262"/>
                  </a:lnTo>
                  <a:lnTo>
                    <a:pt x="179" y="246"/>
                  </a:lnTo>
                  <a:lnTo>
                    <a:pt x="224" y="246"/>
                  </a:lnTo>
                  <a:lnTo>
                    <a:pt x="269" y="185"/>
                  </a:lnTo>
                  <a:lnTo>
                    <a:pt x="239" y="200"/>
                  </a:lnTo>
                  <a:lnTo>
                    <a:pt x="194" y="169"/>
                  </a:lnTo>
                  <a:lnTo>
                    <a:pt x="164" y="139"/>
                  </a:lnTo>
                  <a:lnTo>
                    <a:pt x="164" y="123"/>
                  </a:lnTo>
                  <a:lnTo>
                    <a:pt x="164" y="10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16" name="Freeform 573"/>
            <p:cNvSpPr>
              <a:spLocks/>
            </p:cNvSpPr>
            <p:nvPr/>
          </p:nvSpPr>
          <p:spPr bwMode="auto">
            <a:xfrm>
              <a:off x="7264" y="1737"/>
              <a:ext cx="78" cy="82"/>
            </a:xfrm>
            <a:custGeom>
              <a:avLst/>
              <a:gdLst>
                <a:gd name="T0" fmla="*/ 6 w 181"/>
                <a:gd name="T1" fmla="*/ 2 h 216"/>
                <a:gd name="T2" fmla="*/ 5 w 181"/>
                <a:gd name="T3" fmla="*/ 1 h 216"/>
                <a:gd name="T4" fmla="*/ 5 w 181"/>
                <a:gd name="T5" fmla="*/ 1 h 216"/>
                <a:gd name="T6" fmla="*/ 3 w 181"/>
                <a:gd name="T7" fmla="*/ 0 h 216"/>
                <a:gd name="T8" fmla="*/ 3 w 181"/>
                <a:gd name="T9" fmla="*/ 0 h 216"/>
                <a:gd name="T10" fmla="*/ 3 w 181"/>
                <a:gd name="T11" fmla="*/ 1 h 216"/>
                <a:gd name="T12" fmla="*/ 1 w 181"/>
                <a:gd name="T13" fmla="*/ 1 h 216"/>
                <a:gd name="T14" fmla="*/ 1 w 181"/>
                <a:gd name="T15" fmla="*/ 0 h 216"/>
                <a:gd name="T16" fmla="*/ 0 w 181"/>
                <a:gd name="T17" fmla="*/ 0 h 216"/>
                <a:gd name="T18" fmla="*/ 0 w 181"/>
                <a:gd name="T19" fmla="*/ 1 h 216"/>
                <a:gd name="T20" fmla="*/ 1 w 181"/>
                <a:gd name="T21" fmla="*/ 1 h 216"/>
                <a:gd name="T22" fmla="*/ 0 w 181"/>
                <a:gd name="T23" fmla="*/ 1 h 216"/>
                <a:gd name="T24" fmla="*/ 0 w 181"/>
                <a:gd name="T25" fmla="*/ 1 h 216"/>
                <a:gd name="T26" fmla="*/ 0 w 181"/>
                <a:gd name="T27" fmla="*/ 2 h 216"/>
                <a:gd name="T28" fmla="*/ 0 w 181"/>
                <a:gd name="T29" fmla="*/ 2 h 216"/>
                <a:gd name="T30" fmla="*/ 1 w 181"/>
                <a:gd name="T31" fmla="*/ 3 h 216"/>
                <a:gd name="T32" fmla="*/ 1 w 181"/>
                <a:gd name="T33" fmla="*/ 3 h 216"/>
                <a:gd name="T34" fmla="*/ 2 w 181"/>
                <a:gd name="T35" fmla="*/ 3 h 216"/>
                <a:gd name="T36" fmla="*/ 3 w 181"/>
                <a:gd name="T37" fmla="*/ 4 h 216"/>
                <a:gd name="T38" fmla="*/ 3 w 181"/>
                <a:gd name="T39" fmla="*/ 4 h 216"/>
                <a:gd name="T40" fmla="*/ 3 w 181"/>
                <a:gd name="T41" fmla="*/ 5 h 216"/>
                <a:gd name="T42" fmla="*/ 4 w 181"/>
                <a:gd name="T43" fmla="*/ 5 h 216"/>
                <a:gd name="T44" fmla="*/ 6 w 181"/>
                <a:gd name="T45" fmla="*/ 4 h 216"/>
                <a:gd name="T46" fmla="*/ 6 w 181"/>
                <a:gd name="T47" fmla="*/ 3 h 216"/>
                <a:gd name="T48" fmla="*/ 6 w 181"/>
                <a:gd name="T49" fmla="*/ 3 h 216"/>
                <a:gd name="T50" fmla="*/ 6 w 181"/>
                <a:gd name="T51" fmla="*/ 3 h 216"/>
                <a:gd name="T52" fmla="*/ 6 w 181"/>
                <a:gd name="T53" fmla="*/ 2 h 216"/>
                <a:gd name="T54" fmla="*/ 6 w 181"/>
                <a:gd name="T55" fmla="*/ 2 h 2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1" h="216">
                  <a:moveTo>
                    <a:pt x="180" y="77"/>
                  </a:moveTo>
                  <a:lnTo>
                    <a:pt x="150" y="61"/>
                  </a:lnTo>
                  <a:lnTo>
                    <a:pt x="135" y="46"/>
                  </a:lnTo>
                  <a:lnTo>
                    <a:pt x="90" y="0"/>
                  </a:lnTo>
                  <a:lnTo>
                    <a:pt x="75" y="15"/>
                  </a:lnTo>
                  <a:lnTo>
                    <a:pt x="75" y="31"/>
                  </a:lnTo>
                  <a:lnTo>
                    <a:pt x="45" y="46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15" y="31"/>
                  </a:lnTo>
                  <a:lnTo>
                    <a:pt x="30" y="46"/>
                  </a:lnTo>
                  <a:lnTo>
                    <a:pt x="15" y="61"/>
                  </a:lnTo>
                  <a:lnTo>
                    <a:pt x="0" y="61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30" y="123"/>
                  </a:lnTo>
                  <a:lnTo>
                    <a:pt x="30" y="138"/>
                  </a:lnTo>
                  <a:lnTo>
                    <a:pt x="60" y="169"/>
                  </a:lnTo>
                  <a:lnTo>
                    <a:pt x="75" y="184"/>
                  </a:lnTo>
                  <a:lnTo>
                    <a:pt x="90" y="184"/>
                  </a:lnTo>
                  <a:lnTo>
                    <a:pt x="90" y="215"/>
                  </a:lnTo>
                  <a:lnTo>
                    <a:pt x="120" y="215"/>
                  </a:lnTo>
                  <a:lnTo>
                    <a:pt x="180" y="200"/>
                  </a:lnTo>
                  <a:lnTo>
                    <a:pt x="180" y="169"/>
                  </a:lnTo>
                  <a:lnTo>
                    <a:pt x="165" y="154"/>
                  </a:lnTo>
                  <a:lnTo>
                    <a:pt x="180" y="123"/>
                  </a:lnTo>
                  <a:lnTo>
                    <a:pt x="165" y="108"/>
                  </a:lnTo>
                  <a:lnTo>
                    <a:pt x="180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17" name="Freeform 574"/>
            <p:cNvSpPr>
              <a:spLocks/>
            </p:cNvSpPr>
            <p:nvPr/>
          </p:nvSpPr>
          <p:spPr bwMode="auto">
            <a:xfrm>
              <a:off x="7354" y="1644"/>
              <a:ext cx="77" cy="99"/>
            </a:xfrm>
            <a:custGeom>
              <a:avLst/>
              <a:gdLst>
                <a:gd name="T0" fmla="*/ 6 w 180"/>
                <a:gd name="T1" fmla="*/ 0 h 262"/>
                <a:gd name="T2" fmla="*/ 6 w 180"/>
                <a:gd name="T3" fmla="*/ 0 h 262"/>
                <a:gd name="T4" fmla="*/ 5 w 180"/>
                <a:gd name="T5" fmla="*/ 0 h 262"/>
                <a:gd name="T6" fmla="*/ 4 w 180"/>
                <a:gd name="T7" fmla="*/ 0 h 262"/>
                <a:gd name="T8" fmla="*/ 4 w 180"/>
                <a:gd name="T9" fmla="*/ 0 h 262"/>
                <a:gd name="T10" fmla="*/ 3 w 180"/>
                <a:gd name="T11" fmla="*/ 1 h 262"/>
                <a:gd name="T12" fmla="*/ 2 w 180"/>
                <a:gd name="T13" fmla="*/ 1 h 262"/>
                <a:gd name="T14" fmla="*/ 1 w 180"/>
                <a:gd name="T15" fmla="*/ 0 h 262"/>
                <a:gd name="T16" fmla="*/ 0 w 180"/>
                <a:gd name="T17" fmla="*/ 1 h 262"/>
                <a:gd name="T18" fmla="*/ 1 w 180"/>
                <a:gd name="T19" fmla="*/ 1 h 262"/>
                <a:gd name="T20" fmla="*/ 3 w 180"/>
                <a:gd name="T21" fmla="*/ 2 h 262"/>
                <a:gd name="T22" fmla="*/ 4 w 180"/>
                <a:gd name="T23" fmla="*/ 2 h 262"/>
                <a:gd name="T24" fmla="*/ 3 w 180"/>
                <a:gd name="T25" fmla="*/ 3 h 262"/>
                <a:gd name="T26" fmla="*/ 1 w 180"/>
                <a:gd name="T27" fmla="*/ 3 h 262"/>
                <a:gd name="T28" fmla="*/ 0 w 180"/>
                <a:gd name="T29" fmla="*/ 3 h 262"/>
                <a:gd name="T30" fmla="*/ 0 w 180"/>
                <a:gd name="T31" fmla="*/ 3 h 262"/>
                <a:gd name="T32" fmla="*/ 0 w 180"/>
                <a:gd name="T33" fmla="*/ 3 h 262"/>
                <a:gd name="T34" fmla="*/ 0 w 180"/>
                <a:gd name="T35" fmla="*/ 5 h 262"/>
                <a:gd name="T36" fmla="*/ 0 w 180"/>
                <a:gd name="T37" fmla="*/ 5 h 262"/>
                <a:gd name="T38" fmla="*/ 0 w 180"/>
                <a:gd name="T39" fmla="*/ 5 h 262"/>
                <a:gd name="T40" fmla="*/ 1 w 180"/>
                <a:gd name="T41" fmla="*/ 5 h 262"/>
                <a:gd name="T42" fmla="*/ 2 w 180"/>
                <a:gd name="T43" fmla="*/ 5 h 262"/>
                <a:gd name="T44" fmla="*/ 4 w 180"/>
                <a:gd name="T45" fmla="*/ 3 h 262"/>
                <a:gd name="T46" fmla="*/ 4 w 180"/>
                <a:gd name="T47" fmla="*/ 3 h 262"/>
                <a:gd name="T48" fmla="*/ 5 w 180"/>
                <a:gd name="T49" fmla="*/ 2 h 262"/>
                <a:gd name="T50" fmla="*/ 5 w 180"/>
                <a:gd name="T51" fmla="*/ 2 h 262"/>
                <a:gd name="T52" fmla="*/ 6 w 180"/>
                <a:gd name="T53" fmla="*/ 1 h 262"/>
                <a:gd name="T54" fmla="*/ 6 w 180"/>
                <a:gd name="T55" fmla="*/ 0 h 2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0" h="262">
                  <a:moveTo>
                    <a:pt x="179" y="0"/>
                  </a:moveTo>
                  <a:lnTo>
                    <a:pt x="164" y="0"/>
                  </a:lnTo>
                  <a:lnTo>
                    <a:pt x="149" y="15"/>
                  </a:lnTo>
                  <a:lnTo>
                    <a:pt x="134" y="15"/>
                  </a:lnTo>
                  <a:lnTo>
                    <a:pt x="119" y="15"/>
                  </a:lnTo>
                  <a:lnTo>
                    <a:pt x="75" y="31"/>
                  </a:lnTo>
                  <a:lnTo>
                    <a:pt x="60" y="31"/>
                  </a:lnTo>
                  <a:lnTo>
                    <a:pt x="45" y="15"/>
                  </a:lnTo>
                  <a:lnTo>
                    <a:pt x="15" y="31"/>
                  </a:lnTo>
                  <a:lnTo>
                    <a:pt x="45" y="61"/>
                  </a:lnTo>
                  <a:lnTo>
                    <a:pt x="90" y="92"/>
                  </a:lnTo>
                  <a:lnTo>
                    <a:pt x="119" y="77"/>
                  </a:lnTo>
                  <a:lnTo>
                    <a:pt x="75" y="138"/>
                  </a:lnTo>
                  <a:lnTo>
                    <a:pt x="30" y="138"/>
                  </a:lnTo>
                  <a:lnTo>
                    <a:pt x="15" y="154"/>
                  </a:lnTo>
                  <a:lnTo>
                    <a:pt x="0" y="154"/>
                  </a:lnTo>
                  <a:lnTo>
                    <a:pt x="0" y="169"/>
                  </a:lnTo>
                  <a:lnTo>
                    <a:pt x="0" y="261"/>
                  </a:lnTo>
                  <a:lnTo>
                    <a:pt x="15" y="261"/>
                  </a:lnTo>
                  <a:lnTo>
                    <a:pt x="15" y="246"/>
                  </a:lnTo>
                  <a:lnTo>
                    <a:pt x="45" y="230"/>
                  </a:lnTo>
                  <a:lnTo>
                    <a:pt x="60" y="215"/>
                  </a:lnTo>
                  <a:lnTo>
                    <a:pt x="119" y="154"/>
                  </a:lnTo>
                  <a:lnTo>
                    <a:pt x="119" y="138"/>
                  </a:lnTo>
                  <a:lnTo>
                    <a:pt x="149" y="92"/>
                  </a:lnTo>
                  <a:lnTo>
                    <a:pt x="149" y="77"/>
                  </a:lnTo>
                  <a:lnTo>
                    <a:pt x="179" y="61"/>
                  </a:lnTo>
                  <a:lnTo>
                    <a:pt x="17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18" name="Freeform 575"/>
            <p:cNvSpPr>
              <a:spLocks/>
            </p:cNvSpPr>
            <p:nvPr/>
          </p:nvSpPr>
          <p:spPr bwMode="auto">
            <a:xfrm>
              <a:off x="7297" y="1702"/>
              <a:ext cx="65" cy="64"/>
            </a:xfrm>
            <a:custGeom>
              <a:avLst/>
              <a:gdLst>
                <a:gd name="T0" fmla="*/ 5 w 150"/>
                <a:gd name="T1" fmla="*/ 2 h 170"/>
                <a:gd name="T2" fmla="*/ 5 w 150"/>
                <a:gd name="T3" fmla="*/ 2 h 170"/>
                <a:gd name="T4" fmla="*/ 5 w 150"/>
                <a:gd name="T5" fmla="*/ 0 h 170"/>
                <a:gd name="T6" fmla="*/ 5 w 150"/>
                <a:gd name="T7" fmla="*/ 0 h 170"/>
                <a:gd name="T8" fmla="*/ 4 w 150"/>
                <a:gd name="T9" fmla="*/ 0 h 170"/>
                <a:gd name="T10" fmla="*/ 4 w 150"/>
                <a:gd name="T11" fmla="*/ 0 h 170"/>
                <a:gd name="T12" fmla="*/ 3 w 150"/>
                <a:gd name="T13" fmla="*/ 0 h 170"/>
                <a:gd name="T14" fmla="*/ 2 w 150"/>
                <a:gd name="T15" fmla="*/ 0 h 170"/>
                <a:gd name="T16" fmla="*/ 0 w 150"/>
                <a:gd name="T17" fmla="*/ 0 h 170"/>
                <a:gd name="T18" fmla="*/ 0 w 150"/>
                <a:gd name="T19" fmla="*/ 0 h 170"/>
                <a:gd name="T20" fmla="*/ 0 w 150"/>
                <a:gd name="T21" fmla="*/ 1 h 170"/>
                <a:gd name="T22" fmla="*/ 0 w 150"/>
                <a:gd name="T23" fmla="*/ 2 h 170"/>
                <a:gd name="T24" fmla="*/ 0 w 150"/>
                <a:gd name="T25" fmla="*/ 2 h 170"/>
                <a:gd name="T26" fmla="*/ 2 w 150"/>
                <a:gd name="T27" fmla="*/ 3 h 170"/>
                <a:gd name="T28" fmla="*/ 3 w 150"/>
                <a:gd name="T29" fmla="*/ 3 h 170"/>
                <a:gd name="T30" fmla="*/ 4 w 150"/>
                <a:gd name="T31" fmla="*/ 3 h 170"/>
                <a:gd name="T32" fmla="*/ 4 w 150"/>
                <a:gd name="T33" fmla="*/ 3 h 170"/>
                <a:gd name="T34" fmla="*/ 5 w 150"/>
                <a:gd name="T35" fmla="*/ 3 h 170"/>
                <a:gd name="T36" fmla="*/ 5 w 150"/>
                <a:gd name="T37" fmla="*/ 2 h 1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0" h="170">
                  <a:moveTo>
                    <a:pt x="149" y="108"/>
                  </a:moveTo>
                  <a:lnTo>
                    <a:pt x="134" y="108"/>
                  </a:lnTo>
                  <a:lnTo>
                    <a:pt x="134" y="15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4" y="15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15" y="15"/>
                  </a:lnTo>
                  <a:lnTo>
                    <a:pt x="15" y="61"/>
                  </a:lnTo>
                  <a:lnTo>
                    <a:pt x="15" y="77"/>
                  </a:lnTo>
                  <a:lnTo>
                    <a:pt x="15" y="92"/>
                  </a:lnTo>
                  <a:lnTo>
                    <a:pt x="60" y="138"/>
                  </a:lnTo>
                  <a:lnTo>
                    <a:pt x="75" y="154"/>
                  </a:lnTo>
                  <a:lnTo>
                    <a:pt x="104" y="169"/>
                  </a:lnTo>
                  <a:lnTo>
                    <a:pt x="119" y="138"/>
                  </a:lnTo>
                  <a:lnTo>
                    <a:pt x="134" y="138"/>
                  </a:lnTo>
                  <a:lnTo>
                    <a:pt x="149" y="10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19" name="Oval 576"/>
            <p:cNvSpPr>
              <a:spLocks noChangeArrowheads="1"/>
            </p:cNvSpPr>
            <p:nvPr/>
          </p:nvSpPr>
          <p:spPr bwMode="auto">
            <a:xfrm>
              <a:off x="7380" y="1807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720" name="Oval 577"/>
            <p:cNvSpPr>
              <a:spLocks noChangeArrowheads="1"/>
            </p:cNvSpPr>
            <p:nvPr/>
          </p:nvSpPr>
          <p:spPr bwMode="auto">
            <a:xfrm>
              <a:off x="7438" y="1760"/>
              <a:ext cx="1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721" name="Freeform 578"/>
            <p:cNvSpPr>
              <a:spLocks/>
            </p:cNvSpPr>
            <p:nvPr/>
          </p:nvSpPr>
          <p:spPr bwMode="auto">
            <a:xfrm>
              <a:off x="7367" y="1603"/>
              <a:ext cx="33" cy="36"/>
            </a:xfrm>
            <a:custGeom>
              <a:avLst/>
              <a:gdLst>
                <a:gd name="T0" fmla="*/ 1 w 76"/>
                <a:gd name="T1" fmla="*/ 2 h 93"/>
                <a:gd name="T2" fmla="*/ 0 w 76"/>
                <a:gd name="T3" fmla="*/ 1 h 93"/>
                <a:gd name="T4" fmla="*/ 0 w 76"/>
                <a:gd name="T5" fmla="*/ 1 h 93"/>
                <a:gd name="T6" fmla="*/ 0 w 76"/>
                <a:gd name="T7" fmla="*/ 0 h 93"/>
                <a:gd name="T8" fmla="*/ 0 w 76"/>
                <a:gd name="T9" fmla="*/ 0 h 93"/>
                <a:gd name="T10" fmla="*/ 3 w 76"/>
                <a:gd name="T11" fmla="*/ 0 h 93"/>
                <a:gd name="T12" fmla="*/ 2 w 76"/>
                <a:gd name="T13" fmla="*/ 2 h 93"/>
                <a:gd name="T14" fmla="*/ 1 w 76"/>
                <a:gd name="T15" fmla="*/ 2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93">
                  <a:moveTo>
                    <a:pt x="30" y="77"/>
                  </a:moveTo>
                  <a:lnTo>
                    <a:pt x="15" y="61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75" y="15"/>
                  </a:lnTo>
                  <a:lnTo>
                    <a:pt x="45" y="92"/>
                  </a:lnTo>
                  <a:lnTo>
                    <a:pt x="30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22" name="Line 579"/>
            <p:cNvSpPr>
              <a:spLocks noChangeShapeType="1"/>
            </p:cNvSpPr>
            <p:nvPr/>
          </p:nvSpPr>
          <p:spPr bwMode="auto">
            <a:xfrm>
              <a:off x="7367" y="1603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23" name="Line 580"/>
            <p:cNvSpPr>
              <a:spLocks noChangeShapeType="1"/>
            </p:cNvSpPr>
            <p:nvPr/>
          </p:nvSpPr>
          <p:spPr bwMode="auto">
            <a:xfrm flipV="1">
              <a:off x="7374" y="1597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24" name="Line 581"/>
            <p:cNvSpPr>
              <a:spLocks noChangeShapeType="1"/>
            </p:cNvSpPr>
            <p:nvPr/>
          </p:nvSpPr>
          <p:spPr bwMode="auto">
            <a:xfrm>
              <a:off x="7380" y="1598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25" name="Freeform 582"/>
            <p:cNvSpPr>
              <a:spLocks/>
            </p:cNvSpPr>
            <p:nvPr/>
          </p:nvSpPr>
          <p:spPr bwMode="auto">
            <a:xfrm>
              <a:off x="7418" y="1523"/>
              <a:ext cx="8" cy="11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1 w 17"/>
                <a:gd name="T5" fmla="*/ 0 h 31"/>
                <a:gd name="T6" fmla="*/ 1 w 17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1">
                  <a:moveTo>
                    <a:pt x="16" y="0"/>
                  </a:moveTo>
                  <a:lnTo>
                    <a:pt x="0" y="15"/>
                  </a:lnTo>
                  <a:lnTo>
                    <a:pt x="16" y="30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26" name="Freeform 583"/>
            <p:cNvSpPr>
              <a:spLocks/>
            </p:cNvSpPr>
            <p:nvPr/>
          </p:nvSpPr>
          <p:spPr bwMode="auto">
            <a:xfrm>
              <a:off x="7374" y="1511"/>
              <a:ext cx="32" cy="6"/>
            </a:xfrm>
            <a:custGeom>
              <a:avLst/>
              <a:gdLst>
                <a:gd name="T0" fmla="*/ 3 w 75"/>
                <a:gd name="T1" fmla="*/ 0 h 17"/>
                <a:gd name="T2" fmla="*/ 2 w 75"/>
                <a:gd name="T3" fmla="*/ 0 h 17"/>
                <a:gd name="T4" fmla="*/ 1 w 75"/>
                <a:gd name="T5" fmla="*/ 0 h 17"/>
                <a:gd name="T6" fmla="*/ 1 w 75"/>
                <a:gd name="T7" fmla="*/ 0 h 17"/>
                <a:gd name="T8" fmla="*/ 0 w 75"/>
                <a:gd name="T9" fmla="*/ 0 h 17"/>
                <a:gd name="T10" fmla="*/ 1 w 75"/>
                <a:gd name="T11" fmla="*/ 0 h 17"/>
                <a:gd name="T12" fmla="*/ 3 w 7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17">
                  <a:moveTo>
                    <a:pt x="74" y="16"/>
                  </a:moveTo>
                  <a:lnTo>
                    <a:pt x="59" y="16"/>
                  </a:lnTo>
                  <a:lnTo>
                    <a:pt x="44" y="16"/>
                  </a:lnTo>
                  <a:lnTo>
                    <a:pt x="30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74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27" name="Line 584"/>
            <p:cNvSpPr>
              <a:spLocks noChangeShapeType="1"/>
            </p:cNvSpPr>
            <p:nvPr/>
          </p:nvSpPr>
          <p:spPr bwMode="auto">
            <a:xfrm>
              <a:off x="7386" y="160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28" name="Line 585"/>
            <p:cNvSpPr>
              <a:spLocks noChangeShapeType="1"/>
            </p:cNvSpPr>
            <p:nvPr/>
          </p:nvSpPr>
          <p:spPr bwMode="auto">
            <a:xfrm>
              <a:off x="7400" y="1603"/>
              <a:ext cx="0" cy="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29" name="Line 586"/>
            <p:cNvSpPr>
              <a:spLocks noChangeShapeType="1"/>
            </p:cNvSpPr>
            <p:nvPr/>
          </p:nvSpPr>
          <p:spPr bwMode="auto">
            <a:xfrm>
              <a:off x="7406" y="160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30" name="Line 587"/>
            <p:cNvSpPr>
              <a:spLocks noChangeShapeType="1"/>
            </p:cNvSpPr>
            <p:nvPr/>
          </p:nvSpPr>
          <p:spPr bwMode="auto">
            <a:xfrm flipV="1">
              <a:off x="7412" y="1597"/>
              <a:ext cx="6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31" name="Freeform 588"/>
            <p:cNvSpPr>
              <a:spLocks/>
            </p:cNvSpPr>
            <p:nvPr/>
          </p:nvSpPr>
          <p:spPr bwMode="auto">
            <a:xfrm>
              <a:off x="7386" y="1592"/>
              <a:ext cx="65" cy="47"/>
            </a:xfrm>
            <a:custGeom>
              <a:avLst/>
              <a:gdLst>
                <a:gd name="T0" fmla="*/ 1 w 151"/>
                <a:gd name="T1" fmla="*/ 1 h 123"/>
                <a:gd name="T2" fmla="*/ 0 w 151"/>
                <a:gd name="T3" fmla="*/ 3 h 123"/>
                <a:gd name="T4" fmla="*/ 1 w 151"/>
                <a:gd name="T5" fmla="*/ 2 h 123"/>
                <a:gd name="T6" fmla="*/ 4 w 151"/>
                <a:gd name="T7" fmla="*/ 1 h 123"/>
                <a:gd name="T8" fmla="*/ 5 w 151"/>
                <a:gd name="T9" fmla="*/ 1 h 123"/>
                <a:gd name="T10" fmla="*/ 5 w 151"/>
                <a:gd name="T11" fmla="*/ 1 h 123"/>
                <a:gd name="T12" fmla="*/ 5 w 151"/>
                <a:gd name="T13" fmla="*/ 0 h 123"/>
                <a:gd name="T14" fmla="*/ 2 w 151"/>
                <a:gd name="T15" fmla="*/ 1 h 123"/>
                <a:gd name="T16" fmla="*/ 1 w 151"/>
                <a:gd name="T17" fmla="*/ 1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" h="123">
                  <a:moveTo>
                    <a:pt x="30" y="46"/>
                  </a:moveTo>
                  <a:lnTo>
                    <a:pt x="0" y="122"/>
                  </a:lnTo>
                  <a:lnTo>
                    <a:pt x="30" y="107"/>
                  </a:lnTo>
                  <a:lnTo>
                    <a:pt x="120" y="61"/>
                  </a:lnTo>
                  <a:lnTo>
                    <a:pt x="135" y="46"/>
                  </a:lnTo>
                  <a:lnTo>
                    <a:pt x="150" y="31"/>
                  </a:lnTo>
                  <a:lnTo>
                    <a:pt x="135" y="0"/>
                  </a:lnTo>
                  <a:lnTo>
                    <a:pt x="60" y="31"/>
                  </a:lnTo>
                  <a:lnTo>
                    <a:pt x="30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32" name="Line 589"/>
            <p:cNvSpPr>
              <a:spLocks noChangeShapeType="1"/>
            </p:cNvSpPr>
            <p:nvPr/>
          </p:nvSpPr>
          <p:spPr bwMode="auto">
            <a:xfrm>
              <a:off x="7418" y="1598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33" name="Freeform 590"/>
            <p:cNvSpPr>
              <a:spLocks/>
            </p:cNvSpPr>
            <p:nvPr/>
          </p:nvSpPr>
          <p:spPr bwMode="auto">
            <a:xfrm>
              <a:off x="7136" y="1278"/>
              <a:ext cx="71" cy="76"/>
            </a:xfrm>
            <a:custGeom>
              <a:avLst/>
              <a:gdLst>
                <a:gd name="T0" fmla="*/ 0 w 165"/>
                <a:gd name="T1" fmla="*/ 2 h 202"/>
                <a:gd name="T2" fmla="*/ 0 w 165"/>
                <a:gd name="T3" fmla="*/ 2 h 202"/>
                <a:gd name="T4" fmla="*/ 0 w 165"/>
                <a:gd name="T5" fmla="*/ 3 h 202"/>
                <a:gd name="T6" fmla="*/ 2 w 165"/>
                <a:gd name="T7" fmla="*/ 3 h 202"/>
                <a:gd name="T8" fmla="*/ 3 w 165"/>
                <a:gd name="T9" fmla="*/ 3 h 202"/>
                <a:gd name="T10" fmla="*/ 4 w 165"/>
                <a:gd name="T11" fmla="*/ 3 h 202"/>
                <a:gd name="T12" fmla="*/ 5 w 165"/>
                <a:gd name="T13" fmla="*/ 4 h 202"/>
                <a:gd name="T14" fmla="*/ 6 w 165"/>
                <a:gd name="T15" fmla="*/ 3 h 202"/>
                <a:gd name="T16" fmla="*/ 5 w 165"/>
                <a:gd name="T17" fmla="*/ 2 h 202"/>
                <a:gd name="T18" fmla="*/ 5 w 165"/>
                <a:gd name="T19" fmla="*/ 2 h 202"/>
                <a:gd name="T20" fmla="*/ 3 w 165"/>
                <a:gd name="T21" fmla="*/ 0 h 202"/>
                <a:gd name="T22" fmla="*/ 3 w 165"/>
                <a:gd name="T23" fmla="*/ 1 h 202"/>
                <a:gd name="T24" fmla="*/ 3 w 165"/>
                <a:gd name="T25" fmla="*/ 1 h 202"/>
                <a:gd name="T26" fmla="*/ 2 w 165"/>
                <a:gd name="T27" fmla="*/ 1 h 202"/>
                <a:gd name="T28" fmla="*/ 0 w 165"/>
                <a:gd name="T29" fmla="*/ 2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5" h="202">
                  <a:moveTo>
                    <a:pt x="15" y="77"/>
                  </a:moveTo>
                  <a:lnTo>
                    <a:pt x="0" y="93"/>
                  </a:lnTo>
                  <a:lnTo>
                    <a:pt x="15" y="139"/>
                  </a:lnTo>
                  <a:lnTo>
                    <a:pt x="60" y="155"/>
                  </a:lnTo>
                  <a:lnTo>
                    <a:pt x="89" y="170"/>
                  </a:lnTo>
                  <a:lnTo>
                    <a:pt x="119" y="170"/>
                  </a:lnTo>
                  <a:lnTo>
                    <a:pt x="149" y="201"/>
                  </a:lnTo>
                  <a:lnTo>
                    <a:pt x="164" y="139"/>
                  </a:lnTo>
                  <a:lnTo>
                    <a:pt x="149" y="108"/>
                  </a:lnTo>
                  <a:lnTo>
                    <a:pt x="149" y="77"/>
                  </a:lnTo>
                  <a:lnTo>
                    <a:pt x="104" y="0"/>
                  </a:lnTo>
                  <a:lnTo>
                    <a:pt x="104" y="46"/>
                  </a:lnTo>
                  <a:lnTo>
                    <a:pt x="75" y="62"/>
                  </a:lnTo>
                  <a:lnTo>
                    <a:pt x="60" y="46"/>
                  </a:lnTo>
                  <a:lnTo>
                    <a:pt x="15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34" name="Freeform 591"/>
            <p:cNvSpPr>
              <a:spLocks/>
            </p:cNvSpPr>
            <p:nvPr/>
          </p:nvSpPr>
          <p:spPr bwMode="auto">
            <a:xfrm>
              <a:off x="7214" y="1464"/>
              <a:ext cx="18" cy="0"/>
            </a:xfrm>
            <a:custGeom>
              <a:avLst/>
              <a:gdLst>
                <a:gd name="T0" fmla="*/ 1 w 46"/>
                <a:gd name="T1" fmla="*/ 0 h 1"/>
                <a:gd name="T2" fmla="*/ 1 w 46"/>
                <a:gd name="T3" fmla="*/ 0 h 1"/>
                <a:gd name="T4" fmla="*/ 0 w 46"/>
                <a:gd name="T5" fmla="*/ 0 h 1"/>
                <a:gd name="T6" fmla="*/ 1 w 46"/>
                <a:gd name="T7" fmla="*/ 0 h 1"/>
                <a:gd name="T8" fmla="*/ 1 w 4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">
                  <a:moveTo>
                    <a:pt x="45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35" name="Freeform 592"/>
            <p:cNvSpPr>
              <a:spLocks/>
            </p:cNvSpPr>
            <p:nvPr/>
          </p:nvSpPr>
          <p:spPr bwMode="auto">
            <a:xfrm>
              <a:off x="7304" y="1441"/>
              <a:ext cx="50" cy="47"/>
            </a:xfrm>
            <a:custGeom>
              <a:avLst/>
              <a:gdLst>
                <a:gd name="T0" fmla="*/ 0 w 120"/>
                <a:gd name="T1" fmla="*/ 1 h 124"/>
                <a:gd name="T2" fmla="*/ 0 w 120"/>
                <a:gd name="T3" fmla="*/ 2 h 124"/>
                <a:gd name="T4" fmla="*/ 0 w 120"/>
                <a:gd name="T5" fmla="*/ 2 h 124"/>
                <a:gd name="T6" fmla="*/ 0 w 120"/>
                <a:gd name="T7" fmla="*/ 3 h 124"/>
                <a:gd name="T8" fmla="*/ 1 w 120"/>
                <a:gd name="T9" fmla="*/ 3 h 124"/>
                <a:gd name="T10" fmla="*/ 1 w 120"/>
                <a:gd name="T11" fmla="*/ 2 h 124"/>
                <a:gd name="T12" fmla="*/ 3 w 120"/>
                <a:gd name="T13" fmla="*/ 1 h 124"/>
                <a:gd name="T14" fmla="*/ 3 w 120"/>
                <a:gd name="T15" fmla="*/ 1 h 124"/>
                <a:gd name="T16" fmla="*/ 4 w 120"/>
                <a:gd name="T17" fmla="*/ 0 h 124"/>
                <a:gd name="T18" fmla="*/ 3 w 120"/>
                <a:gd name="T19" fmla="*/ 0 h 124"/>
                <a:gd name="T20" fmla="*/ 1 w 120"/>
                <a:gd name="T21" fmla="*/ 1 h 124"/>
                <a:gd name="T22" fmla="*/ 0 w 120"/>
                <a:gd name="T23" fmla="*/ 1 h 124"/>
                <a:gd name="T24" fmla="*/ 0 w 120"/>
                <a:gd name="T25" fmla="*/ 1 h 124"/>
                <a:gd name="T26" fmla="*/ 0 w 120"/>
                <a:gd name="T27" fmla="*/ 1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" h="124">
                  <a:moveTo>
                    <a:pt x="0" y="62"/>
                  </a:moveTo>
                  <a:lnTo>
                    <a:pt x="15" y="77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45" y="92"/>
                  </a:lnTo>
                  <a:lnTo>
                    <a:pt x="89" y="62"/>
                  </a:lnTo>
                  <a:lnTo>
                    <a:pt x="104" y="31"/>
                  </a:lnTo>
                  <a:lnTo>
                    <a:pt x="119" y="15"/>
                  </a:lnTo>
                  <a:lnTo>
                    <a:pt x="104" y="0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6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36" name="Freeform 593"/>
            <p:cNvSpPr>
              <a:spLocks/>
            </p:cNvSpPr>
            <p:nvPr/>
          </p:nvSpPr>
          <p:spPr bwMode="auto">
            <a:xfrm>
              <a:off x="7297" y="1476"/>
              <a:ext cx="33" cy="41"/>
            </a:xfrm>
            <a:custGeom>
              <a:avLst/>
              <a:gdLst>
                <a:gd name="T0" fmla="*/ 3 w 76"/>
                <a:gd name="T1" fmla="*/ 0 h 108"/>
                <a:gd name="T2" fmla="*/ 2 w 76"/>
                <a:gd name="T3" fmla="*/ 0 h 108"/>
                <a:gd name="T4" fmla="*/ 2 w 76"/>
                <a:gd name="T5" fmla="*/ 1 h 108"/>
                <a:gd name="T6" fmla="*/ 0 w 76"/>
                <a:gd name="T7" fmla="*/ 1 h 108"/>
                <a:gd name="T8" fmla="*/ 0 w 76"/>
                <a:gd name="T9" fmla="*/ 1 h 108"/>
                <a:gd name="T10" fmla="*/ 0 w 76"/>
                <a:gd name="T11" fmla="*/ 2 h 108"/>
                <a:gd name="T12" fmla="*/ 2 w 76"/>
                <a:gd name="T13" fmla="*/ 2 h 108"/>
                <a:gd name="T14" fmla="*/ 3 w 76"/>
                <a:gd name="T15" fmla="*/ 1 h 108"/>
                <a:gd name="T16" fmla="*/ 2 w 76"/>
                <a:gd name="T17" fmla="*/ 1 h 108"/>
                <a:gd name="T18" fmla="*/ 3 w 7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108">
                  <a:moveTo>
                    <a:pt x="75" y="15"/>
                  </a:moveTo>
                  <a:lnTo>
                    <a:pt x="60" y="0"/>
                  </a:lnTo>
                  <a:lnTo>
                    <a:pt x="45" y="31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0" y="107"/>
                  </a:lnTo>
                  <a:lnTo>
                    <a:pt x="60" y="76"/>
                  </a:lnTo>
                  <a:lnTo>
                    <a:pt x="75" y="61"/>
                  </a:lnTo>
                  <a:lnTo>
                    <a:pt x="45" y="31"/>
                  </a:lnTo>
                  <a:lnTo>
                    <a:pt x="7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37" name="Freeform 594"/>
            <p:cNvSpPr>
              <a:spLocks/>
            </p:cNvSpPr>
            <p:nvPr/>
          </p:nvSpPr>
          <p:spPr bwMode="auto">
            <a:xfrm>
              <a:off x="7232" y="1406"/>
              <a:ext cx="135" cy="53"/>
            </a:xfrm>
            <a:custGeom>
              <a:avLst/>
              <a:gdLst>
                <a:gd name="T0" fmla="*/ 6 w 315"/>
                <a:gd name="T1" fmla="*/ 3 h 139"/>
                <a:gd name="T2" fmla="*/ 6 w 315"/>
                <a:gd name="T3" fmla="*/ 3 h 139"/>
                <a:gd name="T4" fmla="*/ 6 w 315"/>
                <a:gd name="T5" fmla="*/ 3 h 139"/>
                <a:gd name="T6" fmla="*/ 9 w 315"/>
                <a:gd name="T7" fmla="*/ 2 h 139"/>
                <a:gd name="T8" fmla="*/ 11 w 315"/>
                <a:gd name="T9" fmla="*/ 2 h 139"/>
                <a:gd name="T10" fmla="*/ 10 w 315"/>
                <a:gd name="T11" fmla="*/ 1 h 139"/>
                <a:gd name="T12" fmla="*/ 11 w 315"/>
                <a:gd name="T13" fmla="*/ 1 h 139"/>
                <a:gd name="T14" fmla="*/ 11 w 315"/>
                <a:gd name="T15" fmla="*/ 1 h 139"/>
                <a:gd name="T16" fmla="*/ 10 w 315"/>
                <a:gd name="T17" fmla="*/ 1 h 139"/>
                <a:gd name="T18" fmla="*/ 10 w 315"/>
                <a:gd name="T19" fmla="*/ 0 h 139"/>
                <a:gd name="T20" fmla="*/ 9 w 315"/>
                <a:gd name="T21" fmla="*/ 0 h 139"/>
                <a:gd name="T22" fmla="*/ 9 w 315"/>
                <a:gd name="T23" fmla="*/ 0 h 139"/>
                <a:gd name="T24" fmla="*/ 8 w 315"/>
                <a:gd name="T25" fmla="*/ 1 h 139"/>
                <a:gd name="T26" fmla="*/ 7 w 315"/>
                <a:gd name="T27" fmla="*/ 0 h 139"/>
                <a:gd name="T28" fmla="*/ 7 w 315"/>
                <a:gd name="T29" fmla="*/ 1 h 139"/>
                <a:gd name="T30" fmla="*/ 5 w 315"/>
                <a:gd name="T31" fmla="*/ 0 h 139"/>
                <a:gd name="T32" fmla="*/ 3 w 315"/>
                <a:gd name="T33" fmla="*/ 0 h 139"/>
                <a:gd name="T34" fmla="*/ 3 w 315"/>
                <a:gd name="T35" fmla="*/ 1 h 139"/>
                <a:gd name="T36" fmla="*/ 1 w 315"/>
                <a:gd name="T37" fmla="*/ 1 h 139"/>
                <a:gd name="T38" fmla="*/ 1 w 315"/>
                <a:gd name="T39" fmla="*/ 1 h 139"/>
                <a:gd name="T40" fmla="*/ 0 w 315"/>
                <a:gd name="T41" fmla="*/ 1 h 139"/>
                <a:gd name="T42" fmla="*/ 0 w 315"/>
                <a:gd name="T43" fmla="*/ 1 h 139"/>
                <a:gd name="T44" fmla="*/ 0 w 315"/>
                <a:gd name="T45" fmla="*/ 2 h 139"/>
                <a:gd name="T46" fmla="*/ 0 w 315"/>
                <a:gd name="T47" fmla="*/ 2 h 139"/>
                <a:gd name="T48" fmla="*/ 0 w 315"/>
                <a:gd name="T49" fmla="*/ 2 h 139"/>
                <a:gd name="T50" fmla="*/ 0 w 315"/>
                <a:gd name="T51" fmla="*/ 2 h 139"/>
                <a:gd name="T52" fmla="*/ 0 w 315"/>
                <a:gd name="T53" fmla="*/ 2 h 139"/>
                <a:gd name="T54" fmla="*/ 1 w 315"/>
                <a:gd name="T55" fmla="*/ 3 h 139"/>
                <a:gd name="T56" fmla="*/ 3 w 315"/>
                <a:gd name="T57" fmla="*/ 3 h 139"/>
                <a:gd name="T58" fmla="*/ 3 w 315"/>
                <a:gd name="T59" fmla="*/ 3 h 139"/>
                <a:gd name="T60" fmla="*/ 3 w 315"/>
                <a:gd name="T61" fmla="*/ 3 h 139"/>
                <a:gd name="T62" fmla="*/ 5 w 315"/>
                <a:gd name="T63" fmla="*/ 2 h 139"/>
                <a:gd name="T64" fmla="*/ 6 w 315"/>
                <a:gd name="T65" fmla="*/ 2 h 139"/>
                <a:gd name="T66" fmla="*/ 6 w 315"/>
                <a:gd name="T67" fmla="*/ 3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5" h="139">
                  <a:moveTo>
                    <a:pt x="164" y="138"/>
                  </a:moveTo>
                  <a:lnTo>
                    <a:pt x="179" y="138"/>
                  </a:lnTo>
                  <a:lnTo>
                    <a:pt x="194" y="123"/>
                  </a:lnTo>
                  <a:lnTo>
                    <a:pt x="269" y="92"/>
                  </a:lnTo>
                  <a:lnTo>
                    <a:pt x="314" y="92"/>
                  </a:lnTo>
                  <a:lnTo>
                    <a:pt x="299" y="61"/>
                  </a:lnTo>
                  <a:lnTo>
                    <a:pt x="314" y="46"/>
                  </a:lnTo>
                  <a:lnTo>
                    <a:pt x="314" y="31"/>
                  </a:lnTo>
                  <a:lnTo>
                    <a:pt x="299" y="31"/>
                  </a:lnTo>
                  <a:lnTo>
                    <a:pt x="299" y="15"/>
                  </a:lnTo>
                  <a:lnTo>
                    <a:pt x="284" y="0"/>
                  </a:lnTo>
                  <a:lnTo>
                    <a:pt x="254" y="0"/>
                  </a:lnTo>
                  <a:lnTo>
                    <a:pt x="224" y="31"/>
                  </a:lnTo>
                  <a:lnTo>
                    <a:pt x="209" y="15"/>
                  </a:lnTo>
                  <a:lnTo>
                    <a:pt x="209" y="31"/>
                  </a:lnTo>
                  <a:lnTo>
                    <a:pt x="150" y="0"/>
                  </a:lnTo>
                  <a:lnTo>
                    <a:pt x="105" y="0"/>
                  </a:lnTo>
                  <a:lnTo>
                    <a:pt x="75" y="31"/>
                  </a:lnTo>
                  <a:lnTo>
                    <a:pt x="45" y="31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5" y="77"/>
                  </a:lnTo>
                  <a:lnTo>
                    <a:pt x="0" y="77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30" y="138"/>
                  </a:lnTo>
                  <a:lnTo>
                    <a:pt x="75" y="138"/>
                  </a:lnTo>
                  <a:lnTo>
                    <a:pt x="90" y="123"/>
                  </a:lnTo>
                  <a:lnTo>
                    <a:pt x="105" y="138"/>
                  </a:lnTo>
                  <a:lnTo>
                    <a:pt x="150" y="107"/>
                  </a:lnTo>
                  <a:lnTo>
                    <a:pt x="164" y="107"/>
                  </a:lnTo>
                  <a:lnTo>
                    <a:pt x="164" y="13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38" name="Freeform 595"/>
            <p:cNvSpPr>
              <a:spLocks/>
            </p:cNvSpPr>
            <p:nvPr/>
          </p:nvSpPr>
          <p:spPr bwMode="auto">
            <a:xfrm>
              <a:off x="7232" y="1406"/>
              <a:ext cx="20" cy="11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1 w 46"/>
                <a:gd name="T9" fmla="*/ 0 h 31"/>
                <a:gd name="T10" fmla="*/ 2 w 46"/>
                <a:gd name="T11" fmla="*/ 0 h 31"/>
                <a:gd name="T12" fmla="*/ 0 w 46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1">
                  <a:moveTo>
                    <a:pt x="15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39" name="Freeform 596"/>
            <p:cNvSpPr>
              <a:spLocks/>
            </p:cNvSpPr>
            <p:nvPr/>
          </p:nvSpPr>
          <p:spPr bwMode="auto">
            <a:xfrm>
              <a:off x="7323" y="1441"/>
              <a:ext cx="83" cy="70"/>
            </a:xfrm>
            <a:custGeom>
              <a:avLst/>
              <a:gdLst>
                <a:gd name="T0" fmla="*/ 3 w 194"/>
                <a:gd name="T1" fmla="*/ 0 h 185"/>
                <a:gd name="T2" fmla="*/ 2 w 194"/>
                <a:gd name="T3" fmla="*/ 0 h 185"/>
                <a:gd name="T4" fmla="*/ 3 w 194"/>
                <a:gd name="T5" fmla="*/ 0 h 185"/>
                <a:gd name="T6" fmla="*/ 2 w 194"/>
                <a:gd name="T7" fmla="*/ 1 h 185"/>
                <a:gd name="T8" fmla="*/ 1 w 194"/>
                <a:gd name="T9" fmla="*/ 1 h 185"/>
                <a:gd name="T10" fmla="*/ 0 w 194"/>
                <a:gd name="T11" fmla="*/ 2 h 185"/>
                <a:gd name="T12" fmla="*/ 0 w 194"/>
                <a:gd name="T13" fmla="*/ 2 h 185"/>
                <a:gd name="T14" fmla="*/ 1 w 194"/>
                <a:gd name="T15" fmla="*/ 3 h 185"/>
                <a:gd name="T16" fmla="*/ 3 w 194"/>
                <a:gd name="T17" fmla="*/ 3 h 185"/>
                <a:gd name="T18" fmla="*/ 3 w 194"/>
                <a:gd name="T19" fmla="*/ 3 h 185"/>
                <a:gd name="T20" fmla="*/ 3 w 194"/>
                <a:gd name="T21" fmla="*/ 3 h 185"/>
                <a:gd name="T22" fmla="*/ 4 w 194"/>
                <a:gd name="T23" fmla="*/ 4 h 185"/>
                <a:gd name="T24" fmla="*/ 6 w 194"/>
                <a:gd name="T25" fmla="*/ 4 h 185"/>
                <a:gd name="T26" fmla="*/ 6 w 194"/>
                <a:gd name="T27" fmla="*/ 3 h 185"/>
                <a:gd name="T28" fmla="*/ 6 w 194"/>
                <a:gd name="T29" fmla="*/ 3 h 185"/>
                <a:gd name="T30" fmla="*/ 6 w 194"/>
                <a:gd name="T31" fmla="*/ 3 h 185"/>
                <a:gd name="T32" fmla="*/ 6 w 194"/>
                <a:gd name="T33" fmla="*/ 2 h 185"/>
                <a:gd name="T34" fmla="*/ 4 w 194"/>
                <a:gd name="T35" fmla="*/ 2 h 185"/>
                <a:gd name="T36" fmla="*/ 4 w 194"/>
                <a:gd name="T37" fmla="*/ 1 h 185"/>
                <a:gd name="T38" fmla="*/ 4 w 194"/>
                <a:gd name="T39" fmla="*/ 1 h 185"/>
                <a:gd name="T40" fmla="*/ 4 w 194"/>
                <a:gd name="T41" fmla="*/ 0 h 185"/>
                <a:gd name="T42" fmla="*/ 3 w 194"/>
                <a:gd name="T43" fmla="*/ 0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4" h="185">
                  <a:moveTo>
                    <a:pt x="104" y="0"/>
                  </a:moveTo>
                  <a:lnTo>
                    <a:pt x="59" y="0"/>
                  </a:lnTo>
                  <a:lnTo>
                    <a:pt x="74" y="15"/>
                  </a:lnTo>
                  <a:lnTo>
                    <a:pt x="59" y="31"/>
                  </a:lnTo>
                  <a:lnTo>
                    <a:pt x="45" y="61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30" y="123"/>
                  </a:lnTo>
                  <a:lnTo>
                    <a:pt x="89" y="138"/>
                  </a:lnTo>
                  <a:lnTo>
                    <a:pt x="89" y="153"/>
                  </a:lnTo>
                  <a:lnTo>
                    <a:pt x="104" y="153"/>
                  </a:lnTo>
                  <a:lnTo>
                    <a:pt x="119" y="184"/>
                  </a:lnTo>
                  <a:lnTo>
                    <a:pt x="163" y="184"/>
                  </a:lnTo>
                  <a:lnTo>
                    <a:pt x="178" y="153"/>
                  </a:lnTo>
                  <a:lnTo>
                    <a:pt x="193" y="169"/>
                  </a:lnTo>
                  <a:lnTo>
                    <a:pt x="193" y="153"/>
                  </a:lnTo>
                  <a:lnTo>
                    <a:pt x="163" y="107"/>
                  </a:lnTo>
                  <a:lnTo>
                    <a:pt x="134" y="77"/>
                  </a:lnTo>
                  <a:lnTo>
                    <a:pt x="134" y="46"/>
                  </a:lnTo>
                  <a:lnTo>
                    <a:pt x="134" y="31"/>
                  </a:lnTo>
                  <a:lnTo>
                    <a:pt x="119" y="15"/>
                  </a:lnTo>
                  <a:lnTo>
                    <a:pt x="10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40" name="Freeform 597"/>
            <p:cNvSpPr>
              <a:spLocks/>
            </p:cNvSpPr>
            <p:nvPr/>
          </p:nvSpPr>
          <p:spPr bwMode="auto">
            <a:xfrm>
              <a:off x="7297" y="1481"/>
              <a:ext cx="166" cy="129"/>
            </a:xfrm>
            <a:custGeom>
              <a:avLst/>
              <a:gdLst>
                <a:gd name="T0" fmla="*/ 10 w 388"/>
                <a:gd name="T1" fmla="*/ 3 h 340"/>
                <a:gd name="T2" fmla="*/ 10 w 388"/>
                <a:gd name="T3" fmla="*/ 4 h 340"/>
                <a:gd name="T4" fmla="*/ 10 w 388"/>
                <a:gd name="T5" fmla="*/ 3 h 340"/>
                <a:gd name="T6" fmla="*/ 11 w 388"/>
                <a:gd name="T7" fmla="*/ 4 h 340"/>
                <a:gd name="T8" fmla="*/ 11 w 388"/>
                <a:gd name="T9" fmla="*/ 4 h 340"/>
                <a:gd name="T10" fmla="*/ 12 w 388"/>
                <a:gd name="T11" fmla="*/ 4 h 340"/>
                <a:gd name="T12" fmla="*/ 13 w 388"/>
                <a:gd name="T13" fmla="*/ 5 h 340"/>
                <a:gd name="T14" fmla="*/ 13 w 388"/>
                <a:gd name="T15" fmla="*/ 5 h 340"/>
                <a:gd name="T16" fmla="*/ 12 w 388"/>
                <a:gd name="T17" fmla="*/ 6 h 340"/>
                <a:gd name="T18" fmla="*/ 9 w 388"/>
                <a:gd name="T19" fmla="*/ 7 h 340"/>
                <a:gd name="T20" fmla="*/ 8 w 388"/>
                <a:gd name="T21" fmla="*/ 7 h 340"/>
                <a:gd name="T22" fmla="*/ 6 w 388"/>
                <a:gd name="T23" fmla="*/ 7 h 340"/>
                <a:gd name="T24" fmla="*/ 6 w 388"/>
                <a:gd name="T25" fmla="*/ 7 h 340"/>
                <a:gd name="T26" fmla="*/ 4 w 388"/>
                <a:gd name="T27" fmla="*/ 6 h 340"/>
                <a:gd name="T28" fmla="*/ 4 w 388"/>
                <a:gd name="T29" fmla="*/ 5 h 340"/>
                <a:gd name="T30" fmla="*/ 3 w 388"/>
                <a:gd name="T31" fmla="*/ 5 h 340"/>
                <a:gd name="T32" fmla="*/ 3 w 388"/>
                <a:gd name="T33" fmla="*/ 5 h 340"/>
                <a:gd name="T34" fmla="*/ 3 w 388"/>
                <a:gd name="T35" fmla="*/ 5 h 340"/>
                <a:gd name="T36" fmla="*/ 3 w 388"/>
                <a:gd name="T37" fmla="*/ 4 h 340"/>
                <a:gd name="T38" fmla="*/ 2 w 388"/>
                <a:gd name="T39" fmla="*/ 4 h 340"/>
                <a:gd name="T40" fmla="*/ 2 w 388"/>
                <a:gd name="T41" fmla="*/ 3 h 340"/>
                <a:gd name="T42" fmla="*/ 0 w 388"/>
                <a:gd name="T43" fmla="*/ 2 h 340"/>
                <a:gd name="T44" fmla="*/ 0 w 388"/>
                <a:gd name="T45" fmla="*/ 2 h 340"/>
                <a:gd name="T46" fmla="*/ 2 w 388"/>
                <a:gd name="T47" fmla="*/ 1 h 340"/>
                <a:gd name="T48" fmla="*/ 3 w 388"/>
                <a:gd name="T49" fmla="*/ 1 h 340"/>
                <a:gd name="T50" fmla="*/ 1 w 388"/>
                <a:gd name="T51" fmla="*/ 0 h 340"/>
                <a:gd name="T52" fmla="*/ 3 w 388"/>
                <a:gd name="T53" fmla="*/ 0 h 340"/>
                <a:gd name="T54" fmla="*/ 3 w 388"/>
                <a:gd name="T55" fmla="*/ 0 h 340"/>
                <a:gd name="T56" fmla="*/ 5 w 388"/>
                <a:gd name="T57" fmla="*/ 1 h 340"/>
                <a:gd name="T58" fmla="*/ 5 w 388"/>
                <a:gd name="T59" fmla="*/ 1 h 340"/>
                <a:gd name="T60" fmla="*/ 6 w 388"/>
                <a:gd name="T61" fmla="*/ 1 h 340"/>
                <a:gd name="T62" fmla="*/ 6 w 388"/>
                <a:gd name="T63" fmla="*/ 2 h 340"/>
                <a:gd name="T64" fmla="*/ 7 w 388"/>
                <a:gd name="T65" fmla="*/ 2 h 340"/>
                <a:gd name="T66" fmla="*/ 8 w 388"/>
                <a:gd name="T67" fmla="*/ 2 h 340"/>
                <a:gd name="T68" fmla="*/ 8 w 388"/>
                <a:gd name="T69" fmla="*/ 2 h 340"/>
                <a:gd name="T70" fmla="*/ 9 w 388"/>
                <a:gd name="T71" fmla="*/ 2 h 340"/>
                <a:gd name="T72" fmla="*/ 9 w 388"/>
                <a:gd name="T73" fmla="*/ 2 h 340"/>
                <a:gd name="T74" fmla="*/ 10 w 388"/>
                <a:gd name="T75" fmla="*/ 3 h 3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8" h="340">
                  <a:moveTo>
                    <a:pt x="298" y="170"/>
                  </a:moveTo>
                  <a:lnTo>
                    <a:pt x="313" y="185"/>
                  </a:lnTo>
                  <a:lnTo>
                    <a:pt x="298" y="170"/>
                  </a:lnTo>
                  <a:lnTo>
                    <a:pt x="327" y="185"/>
                  </a:lnTo>
                  <a:lnTo>
                    <a:pt x="327" y="200"/>
                  </a:lnTo>
                  <a:lnTo>
                    <a:pt x="372" y="200"/>
                  </a:lnTo>
                  <a:lnTo>
                    <a:pt x="387" y="216"/>
                  </a:lnTo>
                  <a:lnTo>
                    <a:pt x="387" y="247"/>
                  </a:lnTo>
                  <a:lnTo>
                    <a:pt x="342" y="293"/>
                  </a:lnTo>
                  <a:lnTo>
                    <a:pt x="268" y="324"/>
                  </a:lnTo>
                  <a:lnTo>
                    <a:pt x="238" y="339"/>
                  </a:lnTo>
                  <a:lnTo>
                    <a:pt x="179" y="324"/>
                  </a:lnTo>
                  <a:lnTo>
                    <a:pt x="164" y="339"/>
                  </a:lnTo>
                  <a:lnTo>
                    <a:pt x="134" y="308"/>
                  </a:lnTo>
                  <a:lnTo>
                    <a:pt x="119" y="262"/>
                  </a:lnTo>
                  <a:lnTo>
                    <a:pt x="104" y="262"/>
                  </a:lnTo>
                  <a:lnTo>
                    <a:pt x="104" y="231"/>
                  </a:lnTo>
                  <a:lnTo>
                    <a:pt x="104" y="216"/>
                  </a:lnTo>
                  <a:lnTo>
                    <a:pt x="74" y="185"/>
                  </a:lnTo>
                  <a:lnTo>
                    <a:pt x="60" y="185"/>
                  </a:lnTo>
                  <a:lnTo>
                    <a:pt x="60" y="170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60" y="62"/>
                  </a:lnTo>
                  <a:lnTo>
                    <a:pt x="74" y="46"/>
                  </a:lnTo>
                  <a:lnTo>
                    <a:pt x="45" y="15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149" y="31"/>
                  </a:lnTo>
                  <a:lnTo>
                    <a:pt x="149" y="46"/>
                  </a:lnTo>
                  <a:lnTo>
                    <a:pt x="164" y="46"/>
                  </a:lnTo>
                  <a:lnTo>
                    <a:pt x="179" y="77"/>
                  </a:lnTo>
                  <a:lnTo>
                    <a:pt x="208" y="77"/>
                  </a:lnTo>
                  <a:lnTo>
                    <a:pt x="223" y="92"/>
                  </a:lnTo>
                  <a:lnTo>
                    <a:pt x="238" y="92"/>
                  </a:lnTo>
                  <a:lnTo>
                    <a:pt x="253" y="92"/>
                  </a:lnTo>
                  <a:lnTo>
                    <a:pt x="268" y="92"/>
                  </a:lnTo>
                  <a:lnTo>
                    <a:pt x="298" y="17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41" name="Freeform 598"/>
            <p:cNvSpPr>
              <a:spLocks/>
            </p:cNvSpPr>
            <p:nvPr/>
          </p:nvSpPr>
          <p:spPr bwMode="auto">
            <a:xfrm>
              <a:off x="7560" y="1423"/>
              <a:ext cx="205" cy="245"/>
            </a:xfrm>
            <a:custGeom>
              <a:avLst/>
              <a:gdLst>
                <a:gd name="T0" fmla="*/ 5 w 478"/>
                <a:gd name="T1" fmla="*/ 1 h 646"/>
                <a:gd name="T2" fmla="*/ 3 w 478"/>
                <a:gd name="T3" fmla="*/ 2 h 646"/>
                <a:gd name="T4" fmla="*/ 3 w 478"/>
                <a:gd name="T5" fmla="*/ 3 h 646"/>
                <a:gd name="T6" fmla="*/ 3 w 478"/>
                <a:gd name="T7" fmla="*/ 3 h 646"/>
                <a:gd name="T8" fmla="*/ 1 w 478"/>
                <a:gd name="T9" fmla="*/ 5 h 646"/>
                <a:gd name="T10" fmla="*/ 1 w 478"/>
                <a:gd name="T11" fmla="*/ 5 h 646"/>
                <a:gd name="T12" fmla="*/ 0 w 478"/>
                <a:gd name="T13" fmla="*/ 5 h 646"/>
                <a:gd name="T14" fmla="*/ 1 w 478"/>
                <a:gd name="T15" fmla="*/ 6 h 646"/>
                <a:gd name="T16" fmla="*/ 0 w 478"/>
                <a:gd name="T17" fmla="*/ 7 h 646"/>
                <a:gd name="T18" fmla="*/ 1 w 478"/>
                <a:gd name="T19" fmla="*/ 8 h 646"/>
                <a:gd name="T20" fmla="*/ 2 w 478"/>
                <a:gd name="T21" fmla="*/ 8 h 646"/>
                <a:gd name="T22" fmla="*/ 3 w 478"/>
                <a:gd name="T23" fmla="*/ 7 h 646"/>
                <a:gd name="T24" fmla="*/ 3 w 478"/>
                <a:gd name="T25" fmla="*/ 8 h 646"/>
                <a:gd name="T26" fmla="*/ 4 w 478"/>
                <a:gd name="T27" fmla="*/ 11 h 646"/>
                <a:gd name="T28" fmla="*/ 6 w 478"/>
                <a:gd name="T29" fmla="*/ 13 h 646"/>
                <a:gd name="T30" fmla="*/ 6 w 478"/>
                <a:gd name="T31" fmla="*/ 13 h 646"/>
                <a:gd name="T32" fmla="*/ 8 w 478"/>
                <a:gd name="T33" fmla="*/ 13 h 646"/>
                <a:gd name="T34" fmla="*/ 8 w 478"/>
                <a:gd name="T35" fmla="*/ 11 h 646"/>
                <a:gd name="T36" fmla="*/ 8 w 478"/>
                <a:gd name="T37" fmla="*/ 10 h 646"/>
                <a:gd name="T38" fmla="*/ 9 w 478"/>
                <a:gd name="T39" fmla="*/ 9 h 646"/>
                <a:gd name="T40" fmla="*/ 11 w 478"/>
                <a:gd name="T41" fmla="*/ 8 h 646"/>
                <a:gd name="T42" fmla="*/ 12 w 478"/>
                <a:gd name="T43" fmla="*/ 7 h 646"/>
                <a:gd name="T44" fmla="*/ 12 w 478"/>
                <a:gd name="T45" fmla="*/ 6 h 646"/>
                <a:gd name="T46" fmla="*/ 11 w 478"/>
                <a:gd name="T47" fmla="*/ 5 h 646"/>
                <a:gd name="T48" fmla="*/ 13 w 478"/>
                <a:gd name="T49" fmla="*/ 5 h 646"/>
                <a:gd name="T50" fmla="*/ 14 w 478"/>
                <a:gd name="T51" fmla="*/ 6 h 646"/>
                <a:gd name="T52" fmla="*/ 14 w 478"/>
                <a:gd name="T53" fmla="*/ 6 h 646"/>
                <a:gd name="T54" fmla="*/ 15 w 478"/>
                <a:gd name="T55" fmla="*/ 7 h 646"/>
                <a:gd name="T56" fmla="*/ 15 w 478"/>
                <a:gd name="T57" fmla="*/ 6 h 646"/>
                <a:gd name="T58" fmla="*/ 15 w 478"/>
                <a:gd name="T59" fmla="*/ 5 h 646"/>
                <a:gd name="T60" fmla="*/ 16 w 478"/>
                <a:gd name="T61" fmla="*/ 3 h 646"/>
                <a:gd name="T62" fmla="*/ 15 w 478"/>
                <a:gd name="T63" fmla="*/ 4 h 646"/>
                <a:gd name="T64" fmla="*/ 13 w 478"/>
                <a:gd name="T65" fmla="*/ 4 h 646"/>
                <a:gd name="T66" fmla="*/ 13 w 478"/>
                <a:gd name="T67" fmla="*/ 5 h 646"/>
                <a:gd name="T68" fmla="*/ 12 w 478"/>
                <a:gd name="T69" fmla="*/ 5 h 646"/>
                <a:gd name="T70" fmla="*/ 11 w 478"/>
                <a:gd name="T71" fmla="*/ 5 h 646"/>
                <a:gd name="T72" fmla="*/ 9 w 478"/>
                <a:gd name="T73" fmla="*/ 5 h 646"/>
                <a:gd name="T74" fmla="*/ 6 w 478"/>
                <a:gd name="T75" fmla="*/ 4 h 646"/>
                <a:gd name="T76" fmla="*/ 6 w 478"/>
                <a:gd name="T77" fmla="*/ 3 h 6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8" h="646">
                  <a:moveTo>
                    <a:pt x="149" y="108"/>
                  </a:moveTo>
                  <a:lnTo>
                    <a:pt x="149" y="61"/>
                  </a:lnTo>
                  <a:lnTo>
                    <a:pt x="60" y="0"/>
                  </a:lnTo>
                  <a:lnTo>
                    <a:pt x="104" y="77"/>
                  </a:lnTo>
                  <a:lnTo>
                    <a:pt x="75" y="108"/>
                  </a:lnTo>
                  <a:lnTo>
                    <a:pt x="89" y="123"/>
                  </a:lnTo>
                  <a:lnTo>
                    <a:pt x="89" y="138"/>
                  </a:lnTo>
                  <a:lnTo>
                    <a:pt x="75" y="154"/>
                  </a:lnTo>
                  <a:lnTo>
                    <a:pt x="60" y="200"/>
                  </a:lnTo>
                  <a:lnTo>
                    <a:pt x="45" y="215"/>
                  </a:lnTo>
                  <a:lnTo>
                    <a:pt x="45" y="230"/>
                  </a:lnTo>
                  <a:lnTo>
                    <a:pt x="30" y="230"/>
                  </a:lnTo>
                  <a:lnTo>
                    <a:pt x="15" y="230"/>
                  </a:lnTo>
                  <a:lnTo>
                    <a:pt x="15" y="246"/>
                  </a:lnTo>
                  <a:lnTo>
                    <a:pt x="15" y="261"/>
                  </a:lnTo>
                  <a:lnTo>
                    <a:pt x="30" y="292"/>
                  </a:lnTo>
                  <a:lnTo>
                    <a:pt x="0" y="323"/>
                  </a:lnTo>
                  <a:lnTo>
                    <a:pt x="15" y="338"/>
                  </a:lnTo>
                  <a:lnTo>
                    <a:pt x="15" y="353"/>
                  </a:lnTo>
                  <a:lnTo>
                    <a:pt x="30" y="384"/>
                  </a:lnTo>
                  <a:lnTo>
                    <a:pt x="60" y="384"/>
                  </a:lnTo>
                  <a:lnTo>
                    <a:pt x="60" y="369"/>
                  </a:lnTo>
                  <a:lnTo>
                    <a:pt x="60" y="353"/>
                  </a:lnTo>
                  <a:lnTo>
                    <a:pt x="75" y="353"/>
                  </a:lnTo>
                  <a:lnTo>
                    <a:pt x="89" y="399"/>
                  </a:lnTo>
                  <a:lnTo>
                    <a:pt x="75" y="399"/>
                  </a:lnTo>
                  <a:lnTo>
                    <a:pt x="104" y="461"/>
                  </a:lnTo>
                  <a:lnTo>
                    <a:pt x="134" y="522"/>
                  </a:lnTo>
                  <a:lnTo>
                    <a:pt x="149" y="553"/>
                  </a:lnTo>
                  <a:lnTo>
                    <a:pt x="164" y="599"/>
                  </a:lnTo>
                  <a:lnTo>
                    <a:pt x="179" y="645"/>
                  </a:lnTo>
                  <a:lnTo>
                    <a:pt x="194" y="630"/>
                  </a:lnTo>
                  <a:lnTo>
                    <a:pt x="209" y="630"/>
                  </a:lnTo>
                  <a:lnTo>
                    <a:pt x="224" y="599"/>
                  </a:lnTo>
                  <a:lnTo>
                    <a:pt x="224" y="568"/>
                  </a:lnTo>
                  <a:lnTo>
                    <a:pt x="224" y="538"/>
                  </a:lnTo>
                  <a:lnTo>
                    <a:pt x="224" y="476"/>
                  </a:lnTo>
                  <a:lnTo>
                    <a:pt x="239" y="476"/>
                  </a:lnTo>
                  <a:lnTo>
                    <a:pt x="253" y="461"/>
                  </a:lnTo>
                  <a:lnTo>
                    <a:pt x="253" y="445"/>
                  </a:lnTo>
                  <a:lnTo>
                    <a:pt x="283" y="415"/>
                  </a:lnTo>
                  <a:lnTo>
                    <a:pt x="328" y="384"/>
                  </a:lnTo>
                  <a:lnTo>
                    <a:pt x="328" y="353"/>
                  </a:lnTo>
                  <a:lnTo>
                    <a:pt x="343" y="353"/>
                  </a:lnTo>
                  <a:lnTo>
                    <a:pt x="373" y="338"/>
                  </a:lnTo>
                  <a:lnTo>
                    <a:pt x="343" y="292"/>
                  </a:lnTo>
                  <a:lnTo>
                    <a:pt x="343" y="261"/>
                  </a:lnTo>
                  <a:lnTo>
                    <a:pt x="328" y="246"/>
                  </a:lnTo>
                  <a:lnTo>
                    <a:pt x="373" y="246"/>
                  </a:lnTo>
                  <a:lnTo>
                    <a:pt x="373" y="261"/>
                  </a:lnTo>
                  <a:lnTo>
                    <a:pt x="417" y="261"/>
                  </a:lnTo>
                  <a:lnTo>
                    <a:pt x="417" y="292"/>
                  </a:lnTo>
                  <a:lnTo>
                    <a:pt x="402" y="292"/>
                  </a:lnTo>
                  <a:lnTo>
                    <a:pt x="417" y="307"/>
                  </a:lnTo>
                  <a:lnTo>
                    <a:pt x="417" y="338"/>
                  </a:lnTo>
                  <a:lnTo>
                    <a:pt x="432" y="338"/>
                  </a:lnTo>
                  <a:lnTo>
                    <a:pt x="432" y="292"/>
                  </a:lnTo>
                  <a:lnTo>
                    <a:pt x="447" y="292"/>
                  </a:lnTo>
                  <a:lnTo>
                    <a:pt x="447" y="246"/>
                  </a:lnTo>
                  <a:lnTo>
                    <a:pt x="462" y="230"/>
                  </a:lnTo>
                  <a:lnTo>
                    <a:pt x="477" y="184"/>
                  </a:lnTo>
                  <a:lnTo>
                    <a:pt x="477" y="169"/>
                  </a:lnTo>
                  <a:lnTo>
                    <a:pt x="462" y="169"/>
                  </a:lnTo>
                  <a:lnTo>
                    <a:pt x="447" y="184"/>
                  </a:lnTo>
                  <a:lnTo>
                    <a:pt x="432" y="169"/>
                  </a:lnTo>
                  <a:lnTo>
                    <a:pt x="388" y="200"/>
                  </a:lnTo>
                  <a:lnTo>
                    <a:pt x="388" y="215"/>
                  </a:lnTo>
                  <a:lnTo>
                    <a:pt x="388" y="230"/>
                  </a:lnTo>
                  <a:lnTo>
                    <a:pt x="343" y="230"/>
                  </a:lnTo>
                  <a:lnTo>
                    <a:pt x="343" y="215"/>
                  </a:lnTo>
                  <a:lnTo>
                    <a:pt x="328" y="200"/>
                  </a:lnTo>
                  <a:lnTo>
                    <a:pt x="328" y="215"/>
                  </a:lnTo>
                  <a:lnTo>
                    <a:pt x="328" y="230"/>
                  </a:lnTo>
                  <a:lnTo>
                    <a:pt x="283" y="246"/>
                  </a:lnTo>
                  <a:lnTo>
                    <a:pt x="239" y="230"/>
                  </a:lnTo>
                  <a:lnTo>
                    <a:pt x="194" y="200"/>
                  </a:lnTo>
                  <a:lnTo>
                    <a:pt x="194" y="169"/>
                  </a:lnTo>
                  <a:lnTo>
                    <a:pt x="164" y="154"/>
                  </a:lnTo>
                  <a:lnTo>
                    <a:pt x="149" y="10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42" name="Freeform 599"/>
            <p:cNvSpPr>
              <a:spLocks/>
            </p:cNvSpPr>
            <p:nvPr/>
          </p:nvSpPr>
          <p:spPr bwMode="auto">
            <a:xfrm>
              <a:off x="7361" y="1423"/>
              <a:ext cx="153" cy="117"/>
            </a:xfrm>
            <a:custGeom>
              <a:avLst/>
              <a:gdLst>
                <a:gd name="T0" fmla="*/ 0 w 358"/>
                <a:gd name="T1" fmla="*/ 0 h 308"/>
                <a:gd name="T2" fmla="*/ 0 w 358"/>
                <a:gd name="T3" fmla="*/ 0 h 308"/>
                <a:gd name="T4" fmla="*/ 0 w 358"/>
                <a:gd name="T5" fmla="*/ 1 h 308"/>
                <a:gd name="T6" fmla="*/ 1 w 358"/>
                <a:gd name="T7" fmla="*/ 1 h 308"/>
                <a:gd name="T8" fmla="*/ 1 w 358"/>
                <a:gd name="T9" fmla="*/ 2 h 308"/>
                <a:gd name="T10" fmla="*/ 1 w 358"/>
                <a:gd name="T11" fmla="*/ 2 h 308"/>
                <a:gd name="T12" fmla="*/ 1 w 358"/>
                <a:gd name="T13" fmla="*/ 3 h 308"/>
                <a:gd name="T14" fmla="*/ 3 w 358"/>
                <a:gd name="T15" fmla="*/ 3 h 308"/>
                <a:gd name="T16" fmla="*/ 3 w 358"/>
                <a:gd name="T17" fmla="*/ 4 h 308"/>
                <a:gd name="T18" fmla="*/ 4 w 358"/>
                <a:gd name="T19" fmla="*/ 4 h 308"/>
                <a:gd name="T20" fmla="*/ 6 w 358"/>
                <a:gd name="T21" fmla="*/ 5 h 308"/>
                <a:gd name="T22" fmla="*/ 8 w 358"/>
                <a:gd name="T23" fmla="*/ 6 h 308"/>
                <a:gd name="T24" fmla="*/ 8 w 358"/>
                <a:gd name="T25" fmla="*/ 5 h 308"/>
                <a:gd name="T26" fmla="*/ 9 w 358"/>
                <a:gd name="T27" fmla="*/ 5 h 308"/>
                <a:gd name="T28" fmla="*/ 9 w 358"/>
                <a:gd name="T29" fmla="*/ 6 h 308"/>
                <a:gd name="T30" fmla="*/ 11 w 358"/>
                <a:gd name="T31" fmla="*/ 6 h 308"/>
                <a:gd name="T32" fmla="*/ 11 w 358"/>
                <a:gd name="T33" fmla="*/ 6 h 308"/>
                <a:gd name="T34" fmla="*/ 12 w 358"/>
                <a:gd name="T35" fmla="*/ 5 h 308"/>
                <a:gd name="T36" fmla="*/ 11 w 358"/>
                <a:gd name="T37" fmla="*/ 5 h 308"/>
                <a:gd name="T38" fmla="*/ 11 w 358"/>
                <a:gd name="T39" fmla="*/ 5 h 308"/>
                <a:gd name="T40" fmla="*/ 10 w 358"/>
                <a:gd name="T41" fmla="*/ 4 h 308"/>
                <a:gd name="T42" fmla="*/ 11 w 358"/>
                <a:gd name="T43" fmla="*/ 3 h 308"/>
                <a:gd name="T44" fmla="*/ 11 w 358"/>
                <a:gd name="T45" fmla="*/ 3 h 308"/>
                <a:gd name="T46" fmla="*/ 10 w 358"/>
                <a:gd name="T47" fmla="*/ 3 h 308"/>
                <a:gd name="T48" fmla="*/ 10 w 358"/>
                <a:gd name="T49" fmla="*/ 3 h 308"/>
                <a:gd name="T50" fmla="*/ 10 w 358"/>
                <a:gd name="T51" fmla="*/ 2 h 308"/>
                <a:gd name="T52" fmla="*/ 10 w 358"/>
                <a:gd name="T53" fmla="*/ 1 h 308"/>
                <a:gd name="T54" fmla="*/ 10 w 358"/>
                <a:gd name="T55" fmla="*/ 1 h 308"/>
                <a:gd name="T56" fmla="*/ 7 w 358"/>
                <a:gd name="T57" fmla="*/ 0 h 308"/>
                <a:gd name="T58" fmla="*/ 6 w 358"/>
                <a:gd name="T59" fmla="*/ 0 h 308"/>
                <a:gd name="T60" fmla="*/ 6 w 358"/>
                <a:gd name="T61" fmla="*/ 1 h 308"/>
                <a:gd name="T62" fmla="*/ 6 w 358"/>
                <a:gd name="T63" fmla="*/ 1 h 308"/>
                <a:gd name="T64" fmla="*/ 5 w 358"/>
                <a:gd name="T65" fmla="*/ 1 h 308"/>
                <a:gd name="T66" fmla="*/ 4 w 358"/>
                <a:gd name="T67" fmla="*/ 1 h 308"/>
                <a:gd name="T68" fmla="*/ 3 w 358"/>
                <a:gd name="T69" fmla="*/ 1 h 308"/>
                <a:gd name="T70" fmla="*/ 3 w 358"/>
                <a:gd name="T71" fmla="*/ 0 h 308"/>
                <a:gd name="T72" fmla="*/ 1 w 358"/>
                <a:gd name="T73" fmla="*/ 0 h 308"/>
                <a:gd name="T74" fmla="*/ 0 w 358"/>
                <a:gd name="T75" fmla="*/ 0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8" h="308">
                  <a:moveTo>
                    <a:pt x="15" y="0"/>
                  </a:moveTo>
                  <a:lnTo>
                    <a:pt x="0" y="15"/>
                  </a:lnTo>
                  <a:lnTo>
                    <a:pt x="15" y="46"/>
                  </a:lnTo>
                  <a:lnTo>
                    <a:pt x="30" y="61"/>
                  </a:lnTo>
                  <a:lnTo>
                    <a:pt x="45" y="77"/>
                  </a:lnTo>
                  <a:lnTo>
                    <a:pt x="45" y="92"/>
                  </a:lnTo>
                  <a:lnTo>
                    <a:pt x="45" y="123"/>
                  </a:lnTo>
                  <a:lnTo>
                    <a:pt x="74" y="154"/>
                  </a:lnTo>
                  <a:lnTo>
                    <a:pt x="104" y="200"/>
                  </a:lnTo>
                  <a:lnTo>
                    <a:pt x="134" y="200"/>
                  </a:lnTo>
                  <a:lnTo>
                    <a:pt x="164" y="246"/>
                  </a:lnTo>
                  <a:lnTo>
                    <a:pt x="223" y="276"/>
                  </a:lnTo>
                  <a:lnTo>
                    <a:pt x="238" y="261"/>
                  </a:lnTo>
                  <a:lnTo>
                    <a:pt x="253" y="261"/>
                  </a:lnTo>
                  <a:lnTo>
                    <a:pt x="268" y="292"/>
                  </a:lnTo>
                  <a:lnTo>
                    <a:pt x="327" y="307"/>
                  </a:lnTo>
                  <a:lnTo>
                    <a:pt x="342" y="276"/>
                  </a:lnTo>
                  <a:lnTo>
                    <a:pt x="357" y="261"/>
                  </a:lnTo>
                  <a:lnTo>
                    <a:pt x="342" y="246"/>
                  </a:lnTo>
                  <a:lnTo>
                    <a:pt x="327" y="215"/>
                  </a:lnTo>
                  <a:lnTo>
                    <a:pt x="312" y="184"/>
                  </a:lnTo>
                  <a:lnTo>
                    <a:pt x="327" y="169"/>
                  </a:lnTo>
                  <a:lnTo>
                    <a:pt x="327" y="154"/>
                  </a:lnTo>
                  <a:lnTo>
                    <a:pt x="312" y="154"/>
                  </a:lnTo>
                  <a:lnTo>
                    <a:pt x="298" y="123"/>
                  </a:lnTo>
                  <a:lnTo>
                    <a:pt x="298" y="92"/>
                  </a:lnTo>
                  <a:lnTo>
                    <a:pt x="298" y="61"/>
                  </a:lnTo>
                  <a:lnTo>
                    <a:pt x="298" y="46"/>
                  </a:lnTo>
                  <a:lnTo>
                    <a:pt x="208" y="15"/>
                  </a:lnTo>
                  <a:lnTo>
                    <a:pt x="193" y="15"/>
                  </a:lnTo>
                  <a:lnTo>
                    <a:pt x="179" y="31"/>
                  </a:lnTo>
                  <a:lnTo>
                    <a:pt x="179" y="46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89" y="31"/>
                  </a:lnTo>
                  <a:lnTo>
                    <a:pt x="74" y="0"/>
                  </a:lnTo>
                  <a:lnTo>
                    <a:pt x="30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43" name="Line 600"/>
            <p:cNvSpPr>
              <a:spLocks noChangeShapeType="1"/>
            </p:cNvSpPr>
            <p:nvPr/>
          </p:nvSpPr>
          <p:spPr bwMode="auto">
            <a:xfrm>
              <a:off x="7431" y="1592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44" name="Line 601"/>
            <p:cNvSpPr>
              <a:spLocks noChangeShapeType="1"/>
            </p:cNvSpPr>
            <p:nvPr/>
          </p:nvSpPr>
          <p:spPr bwMode="auto">
            <a:xfrm flipV="1">
              <a:off x="7438" y="1586"/>
              <a:ext cx="12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45" name="Line 602"/>
            <p:cNvSpPr>
              <a:spLocks noChangeShapeType="1"/>
            </p:cNvSpPr>
            <p:nvPr/>
          </p:nvSpPr>
          <p:spPr bwMode="auto">
            <a:xfrm flipV="1">
              <a:off x="7450" y="1574"/>
              <a:ext cx="6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46" name="Line 603"/>
            <p:cNvSpPr>
              <a:spLocks noChangeShapeType="1"/>
            </p:cNvSpPr>
            <p:nvPr/>
          </p:nvSpPr>
          <p:spPr bwMode="auto">
            <a:xfrm flipV="1">
              <a:off x="7456" y="1569"/>
              <a:ext cx="7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47" name="Line 604"/>
            <p:cNvSpPr>
              <a:spLocks noChangeShapeType="1"/>
            </p:cNvSpPr>
            <p:nvPr/>
          </p:nvSpPr>
          <p:spPr bwMode="auto">
            <a:xfrm flipH="1" flipV="1">
              <a:off x="7456" y="1562"/>
              <a:ext cx="7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48" name="Line 605"/>
            <p:cNvSpPr>
              <a:spLocks noChangeShapeType="1"/>
            </p:cNvSpPr>
            <p:nvPr/>
          </p:nvSpPr>
          <p:spPr bwMode="auto">
            <a:xfrm flipH="1">
              <a:off x="7450" y="156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49" name="Line 606"/>
            <p:cNvSpPr>
              <a:spLocks noChangeShapeType="1"/>
            </p:cNvSpPr>
            <p:nvPr/>
          </p:nvSpPr>
          <p:spPr bwMode="auto">
            <a:xfrm flipH="1">
              <a:off x="7438" y="155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50" name="Line 607"/>
            <p:cNvSpPr>
              <a:spLocks noChangeShapeType="1"/>
            </p:cNvSpPr>
            <p:nvPr/>
          </p:nvSpPr>
          <p:spPr bwMode="auto">
            <a:xfrm>
              <a:off x="7444" y="1592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51" name="Line 608"/>
            <p:cNvSpPr>
              <a:spLocks noChangeShapeType="1"/>
            </p:cNvSpPr>
            <p:nvPr/>
          </p:nvSpPr>
          <p:spPr bwMode="auto">
            <a:xfrm>
              <a:off x="7444" y="1598"/>
              <a:ext cx="6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52" name="Freeform 609"/>
            <p:cNvSpPr>
              <a:spLocks/>
            </p:cNvSpPr>
            <p:nvPr/>
          </p:nvSpPr>
          <p:spPr bwMode="auto">
            <a:xfrm>
              <a:off x="7444" y="1539"/>
              <a:ext cx="45" cy="65"/>
            </a:xfrm>
            <a:custGeom>
              <a:avLst/>
              <a:gdLst>
                <a:gd name="T0" fmla="*/ 2 w 106"/>
                <a:gd name="T1" fmla="*/ 0 h 170"/>
                <a:gd name="T2" fmla="*/ 1 w 106"/>
                <a:gd name="T3" fmla="*/ 1 h 170"/>
                <a:gd name="T4" fmla="*/ 1 w 106"/>
                <a:gd name="T5" fmla="*/ 1 h 170"/>
                <a:gd name="T6" fmla="*/ 1 w 106"/>
                <a:gd name="T7" fmla="*/ 2 h 170"/>
                <a:gd name="T8" fmla="*/ 0 w 106"/>
                <a:gd name="T9" fmla="*/ 3 h 170"/>
                <a:gd name="T10" fmla="*/ 0 w 106"/>
                <a:gd name="T11" fmla="*/ 4 h 170"/>
                <a:gd name="T12" fmla="*/ 1 w 106"/>
                <a:gd name="T13" fmla="*/ 4 h 170"/>
                <a:gd name="T14" fmla="*/ 1 w 106"/>
                <a:gd name="T15" fmla="*/ 3 h 170"/>
                <a:gd name="T16" fmla="*/ 2 w 106"/>
                <a:gd name="T17" fmla="*/ 3 h 170"/>
                <a:gd name="T18" fmla="*/ 3 w 106"/>
                <a:gd name="T19" fmla="*/ 3 h 170"/>
                <a:gd name="T20" fmla="*/ 3 w 106"/>
                <a:gd name="T21" fmla="*/ 3 h 170"/>
                <a:gd name="T22" fmla="*/ 3 w 106"/>
                <a:gd name="T23" fmla="*/ 2 h 170"/>
                <a:gd name="T24" fmla="*/ 3 w 106"/>
                <a:gd name="T25" fmla="*/ 2 h 170"/>
                <a:gd name="T26" fmla="*/ 3 w 106"/>
                <a:gd name="T27" fmla="*/ 1 h 170"/>
                <a:gd name="T28" fmla="*/ 3 w 106"/>
                <a:gd name="T29" fmla="*/ 0 h 170"/>
                <a:gd name="T30" fmla="*/ 3 w 106"/>
                <a:gd name="T31" fmla="*/ 0 h 170"/>
                <a:gd name="T32" fmla="*/ 2 w 106"/>
                <a:gd name="T33" fmla="*/ 0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170">
                  <a:moveTo>
                    <a:pt x="60" y="0"/>
                  </a:moveTo>
                  <a:lnTo>
                    <a:pt x="30" y="46"/>
                  </a:lnTo>
                  <a:lnTo>
                    <a:pt x="45" y="61"/>
                  </a:lnTo>
                  <a:lnTo>
                    <a:pt x="45" y="92"/>
                  </a:lnTo>
                  <a:lnTo>
                    <a:pt x="0" y="138"/>
                  </a:lnTo>
                  <a:lnTo>
                    <a:pt x="15" y="169"/>
                  </a:lnTo>
                  <a:lnTo>
                    <a:pt x="45" y="169"/>
                  </a:lnTo>
                  <a:lnTo>
                    <a:pt x="45" y="154"/>
                  </a:lnTo>
                  <a:lnTo>
                    <a:pt x="60" y="154"/>
                  </a:lnTo>
                  <a:lnTo>
                    <a:pt x="75" y="123"/>
                  </a:lnTo>
                  <a:lnTo>
                    <a:pt x="90" y="123"/>
                  </a:lnTo>
                  <a:lnTo>
                    <a:pt x="90" y="108"/>
                  </a:lnTo>
                  <a:lnTo>
                    <a:pt x="105" y="77"/>
                  </a:lnTo>
                  <a:lnTo>
                    <a:pt x="105" y="46"/>
                  </a:lnTo>
                  <a:lnTo>
                    <a:pt x="90" y="15"/>
                  </a:lnTo>
                  <a:lnTo>
                    <a:pt x="75" y="15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53" name="Freeform 610"/>
            <p:cNvSpPr>
              <a:spLocks/>
            </p:cNvSpPr>
            <p:nvPr/>
          </p:nvSpPr>
          <p:spPr bwMode="auto">
            <a:xfrm>
              <a:off x="7438" y="1533"/>
              <a:ext cx="32" cy="25"/>
            </a:xfrm>
            <a:custGeom>
              <a:avLst/>
              <a:gdLst>
                <a:gd name="T0" fmla="*/ 0 w 75"/>
                <a:gd name="T1" fmla="*/ 1 h 63"/>
                <a:gd name="T2" fmla="*/ 0 w 75"/>
                <a:gd name="T3" fmla="*/ 2 h 63"/>
                <a:gd name="T4" fmla="*/ 1 w 75"/>
                <a:gd name="T5" fmla="*/ 2 h 63"/>
                <a:gd name="T6" fmla="*/ 3 w 75"/>
                <a:gd name="T7" fmla="*/ 0 h 63"/>
                <a:gd name="T8" fmla="*/ 3 w 75"/>
                <a:gd name="T9" fmla="*/ 0 h 63"/>
                <a:gd name="T10" fmla="*/ 2 w 75"/>
                <a:gd name="T11" fmla="*/ 0 h 63"/>
                <a:gd name="T12" fmla="*/ 1 w 75"/>
                <a:gd name="T13" fmla="*/ 1 h 63"/>
                <a:gd name="T14" fmla="*/ 0 w 75"/>
                <a:gd name="T15" fmla="*/ 1 h 63"/>
                <a:gd name="T16" fmla="*/ 0 w 75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63">
                  <a:moveTo>
                    <a:pt x="0" y="47"/>
                  </a:moveTo>
                  <a:lnTo>
                    <a:pt x="0" y="62"/>
                  </a:lnTo>
                  <a:lnTo>
                    <a:pt x="44" y="62"/>
                  </a:lnTo>
                  <a:lnTo>
                    <a:pt x="74" y="16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4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54" name="Freeform 611"/>
            <p:cNvSpPr>
              <a:spLocks/>
            </p:cNvSpPr>
            <p:nvPr/>
          </p:nvSpPr>
          <p:spPr bwMode="auto">
            <a:xfrm>
              <a:off x="7463" y="1527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55" name="Freeform 612"/>
            <p:cNvSpPr>
              <a:spLocks/>
            </p:cNvSpPr>
            <p:nvPr/>
          </p:nvSpPr>
          <p:spPr bwMode="auto">
            <a:xfrm>
              <a:off x="7425" y="1533"/>
              <a:ext cx="7" cy="18"/>
            </a:xfrm>
            <a:custGeom>
              <a:avLst/>
              <a:gdLst>
                <a:gd name="T0" fmla="*/ 0 w 17"/>
                <a:gd name="T1" fmla="*/ 1 h 47"/>
                <a:gd name="T2" fmla="*/ 0 w 17"/>
                <a:gd name="T3" fmla="*/ 1 h 47"/>
                <a:gd name="T4" fmla="*/ 0 w 17"/>
                <a:gd name="T5" fmla="*/ 0 h 47"/>
                <a:gd name="T6" fmla="*/ 0 w 17"/>
                <a:gd name="T7" fmla="*/ 0 h 47"/>
                <a:gd name="T8" fmla="*/ 0 w 17"/>
                <a:gd name="T9" fmla="*/ 0 h 47"/>
                <a:gd name="T10" fmla="*/ 0 w 17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47">
                  <a:moveTo>
                    <a:pt x="0" y="31"/>
                  </a:moveTo>
                  <a:lnTo>
                    <a:pt x="16" y="46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56" name="Line 613"/>
            <p:cNvSpPr>
              <a:spLocks noChangeShapeType="1"/>
            </p:cNvSpPr>
            <p:nvPr/>
          </p:nvSpPr>
          <p:spPr bwMode="auto">
            <a:xfrm>
              <a:off x="7438" y="1557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57" name="Line 614"/>
            <p:cNvSpPr>
              <a:spLocks noChangeShapeType="1"/>
            </p:cNvSpPr>
            <p:nvPr/>
          </p:nvSpPr>
          <p:spPr bwMode="auto">
            <a:xfrm flipH="1" flipV="1">
              <a:off x="7431" y="1551"/>
              <a:ext cx="7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58" name="Line 615"/>
            <p:cNvSpPr>
              <a:spLocks noChangeShapeType="1"/>
            </p:cNvSpPr>
            <p:nvPr/>
          </p:nvSpPr>
          <p:spPr bwMode="auto">
            <a:xfrm>
              <a:off x="7463" y="1551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59" name="Line 616"/>
            <p:cNvSpPr>
              <a:spLocks noChangeShapeType="1"/>
            </p:cNvSpPr>
            <p:nvPr/>
          </p:nvSpPr>
          <p:spPr bwMode="auto">
            <a:xfrm>
              <a:off x="7470" y="1539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60" name="Line 617"/>
            <p:cNvSpPr>
              <a:spLocks noChangeShapeType="1"/>
            </p:cNvSpPr>
            <p:nvPr/>
          </p:nvSpPr>
          <p:spPr bwMode="auto">
            <a:xfrm>
              <a:off x="7463" y="1545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61" name="Freeform 618"/>
            <p:cNvSpPr>
              <a:spLocks/>
            </p:cNvSpPr>
            <p:nvPr/>
          </p:nvSpPr>
          <p:spPr bwMode="auto">
            <a:xfrm>
              <a:off x="7706" y="1499"/>
              <a:ext cx="20" cy="12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1 h 32"/>
                <a:gd name="T6" fmla="*/ 2 w 46"/>
                <a:gd name="T7" fmla="*/ 1 h 32"/>
                <a:gd name="T8" fmla="*/ 2 w 46"/>
                <a:gd name="T9" fmla="*/ 0 h 32"/>
                <a:gd name="T10" fmla="*/ 2 w 46"/>
                <a:gd name="T11" fmla="*/ 0 h 32"/>
                <a:gd name="T12" fmla="*/ 0 w 4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2">
                  <a:moveTo>
                    <a:pt x="15" y="16"/>
                  </a:moveTo>
                  <a:lnTo>
                    <a:pt x="0" y="16"/>
                  </a:lnTo>
                  <a:lnTo>
                    <a:pt x="0" y="31"/>
                  </a:lnTo>
                  <a:lnTo>
                    <a:pt x="45" y="31"/>
                  </a:lnTo>
                  <a:lnTo>
                    <a:pt x="45" y="16"/>
                  </a:lnTo>
                  <a:lnTo>
                    <a:pt x="45" y="0"/>
                  </a:lnTo>
                  <a:lnTo>
                    <a:pt x="15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62" name="Freeform 619"/>
            <p:cNvSpPr>
              <a:spLocks/>
            </p:cNvSpPr>
            <p:nvPr/>
          </p:nvSpPr>
          <p:spPr bwMode="auto">
            <a:xfrm>
              <a:off x="7489" y="1417"/>
              <a:ext cx="97" cy="88"/>
            </a:xfrm>
            <a:custGeom>
              <a:avLst/>
              <a:gdLst>
                <a:gd name="T0" fmla="*/ 0 w 225"/>
                <a:gd name="T1" fmla="*/ 2 h 232"/>
                <a:gd name="T2" fmla="*/ 0 w 225"/>
                <a:gd name="T3" fmla="*/ 2 h 232"/>
                <a:gd name="T4" fmla="*/ 0 w 225"/>
                <a:gd name="T5" fmla="*/ 3 h 232"/>
                <a:gd name="T6" fmla="*/ 0 w 225"/>
                <a:gd name="T7" fmla="*/ 3 h 232"/>
                <a:gd name="T8" fmla="*/ 1 w 225"/>
                <a:gd name="T9" fmla="*/ 3 h 232"/>
                <a:gd name="T10" fmla="*/ 1 w 225"/>
                <a:gd name="T11" fmla="*/ 4 h 232"/>
                <a:gd name="T12" fmla="*/ 0 w 225"/>
                <a:gd name="T13" fmla="*/ 4 h 232"/>
                <a:gd name="T14" fmla="*/ 1 w 225"/>
                <a:gd name="T15" fmla="*/ 5 h 232"/>
                <a:gd name="T16" fmla="*/ 3 w 225"/>
                <a:gd name="T17" fmla="*/ 5 h 232"/>
                <a:gd name="T18" fmla="*/ 3 w 225"/>
                <a:gd name="T19" fmla="*/ 4 h 232"/>
                <a:gd name="T20" fmla="*/ 3 w 225"/>
                <a:gd name="T21" fmla="*/ 4 h 232"/>
                <a:gd name="T22" fmla="*/ 4 w 225"/>
                <a:gd name="T23" fmla="*/ 4 h 232"/>
                <a:gd name="T24" fmla="*/ 5 w 225"/>
                <a:gd name="T25" fmla="*/ 3 h 232"/>
                <a:gd name="T26" fmla="*/ 5 w 225"/>
                <a:gd name="T27" fmla="*/ 3 h 232"/>
                <a:gd name="T28" fmla="*/ 6 w 225"/>
                <a:gd name="T29" fmla="*/ 3 h 232"/>
                <a:gd name="T30" fmla="*/ 6 w 225"/>
                <a:gd name="T31" fmla="*/ 2 h 232"/>
                <a:gd name="T32" fmla="*/ 6 w 225"/>
                <a:gd name="T33" fmla="*/ 2 h 232"/>
                <a:gd name="T34" fmla="*/ 6 w 225"/>
                <a:gd name="T35" fmla="*/ 2 h 232"/>
                <a:gd name="T36" fmla="*/ 6 w 225"/>
                <a:gd name="T37" fmla="*/ 1 h 232"/>
                <a:gd name="T38" fmla="*/ 7 w 225"/>
                <a:gd name="T39" fmla="*/ 1 h 232"/>
                <a:gd name="T40" fmla="*/ 7 w 225"/>
                <a:gd name="T41" fmla="*/ 1 h 232"/>
                <a:gd name="T42" fmla="*/ 8 w 225"/>
                <a:gd name="T43" fmla="*/ 0 h 232"/>
                <a:gd name="T44" fmla="*/ 7 w 225"/>
                <a:gd name="T45" fmla="*/ 0 h 232"/>
                <a:gd name="T46" fmla="*/ 6 w 225"/>
                <a:gd name="T47" fmla="*/ 1 h 232"/>
                <a:gd name="T48" fmla="*/ 6 w 225"/>
                <a:gd name="T49" fmla="*/ 0 h 232"/>
                <a:gd name="T50" fmla="*/ 5 w 225"/>
                <a:gd name="T51" fmla="*/ 0 h 232"/>
                <a:gd name="T52" fmla="*/ 5 w 225"/>
                <a:gd name="T53" fmla="*/ 0 h 232"/>
                <a:gd name="T54" fmla="*/ 3 w 225"/>
                <a:gd name="T55" fmla="*/ 1 h 232"/>
                <a:gd name="T56" fmla="*/ 3 w 225"/>
                <a:gd name="T57" fmla="*/ 1 h 232"/>
                <a:gd name="T58" fmla="*/ 2 w 225"/>
                <a:gd name="T59" fmla="*/ 1 h 232"/>
                <a:gd name="T60" fmla="*/ 1 w 225"/>
                <a:gd name="T61" fmla="*/ 1 h 232"/>
                <a:gd name="T62" fmla="*/ 1 w 225"/>
                <a:gd name="T63" fmla="*/ 2 h 232"/>
                <a:gd name="T64" fmla="*/ 0 w 225"/>
                <a:gd name="T65" fmla="*/ 2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232">
                  <a:moveTo>
                    <a:pt x="0" y="77"/>
                  </a:moveTo>
                  <a:lnTo>
                    <a:pt x="0" y="108"/>
                  </a:lnTo>
                  <a:lnTo>
                    <a:pt x="0" y="139"/>
                  </a:lnTo>
                  <a:lnTo>
                    <a:pt x="15" y="169"/>
                  </a:lnTo>
                  <a:lnTo>
                    <a:pt x="30" y="169"/>
                  </a:lnTo>
                  <a:lnTo>
                    <a:pt x="30" y="185"/>
                  </a:lnTo>
                  <a:lnTo>
                    <a:pt x="15" y="200"/>
                  </a:lnTo>
                  <a:lnTo>
                    <a:pt x="30" y="231"/>
                  </a:lnTo>
                  <a:lnTo>
                    <a:pt x="74" y="216"/>
                  </a:lnTo>
                  <a:lnTo>
                    <a:pt x="89" y="200"/>
                  </a:lnTo>
                  <a:lnTo>
                    <a:pt x="104" y="185"/>
                  </a:lnTo>
                  <a:lnTo>
                    <a:pt x="119" y="185"/>
                  </a:lnTo>
                  <a:lnTo>
                    <a:pt x="134" y="169"/>
                  </a:lnTo>
                  <a:lnTo>
                    <a:pt x="149" y="139"/>
                  </a:lnTo>
                  <a:lnTo>
                    <a:pt x="164" y="123"/>
                  </a:lnTo>
                  <a:lnTo>
                    <a:pt x="164" y="108"/>
                  </a:lnTo>
                  <a:lnTo>
                    <a:pt x="164" y="92"/>
                  </a:lnTo>
                  <a:lnTo>
                    <a:pt x="178" y="77"/>
                  </a:lnTo>
                  <a:lnTo>
                    <a:pt x="164" y="46"/>
                  </a:lnTo>
                  <a:lnTo>
                    <a:pt x="193" y="31"/>
                  </a:lnTo>
                  <a:lnTo>
                    <a:pt x="208" y="31"/>
                  </a:lnTo>
                  <a:lnTo>
                    <a:pt x="224" y="15"/>
                  </a:lnTo>
                  <a:lnTo>
                    <a:pt x="193" y="15"/>
                  </a:lnTo>
                  <a:lnTo>
                    <a:pt x="178" y="31"/>
                  </a:lnTo>
                  <a:lnTo>
                    <a:pt x="164" y="15"/>
                  </a:lnTo>
                  <a:lnTo>
                    <a:pt x="149" y="0"/>
                  </a:lnTo>
                  <a:lnTo>
                    <a:pt x="134" y="15"/>
                  </a:lnTo>
                  <a:lnTo>
                    <a:pt x="104" y="31"/>
                  </a:lnTo>
                  <a:lnTo>
                    <a:pt x="89" y="31"/>
                  </a:lnTo>
                  <a:lnTo>
                    <a:pt x="59" y="31"/>
                  </a:lnTo>
                  <a:lnTo>
                    <a:pt x="45" y="62"/>
                  </a:lnTo>
                  <a:lnTo>
                    <a:pt x="30" y="77"/>
                  </a:lnTo>
                  <a:lnTo>
                    <a:pt x="0" y="77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63" name="Freeform 620"/>
            <p:cNvSpPr>
              <a:spLocks/>
            </p:cNvSpPr>
            <p:nvPr/>
          </p:nvSpPr>
          <p:spPr bwMode="auto">
            <a:xfrm>
              <a:off x="7502" y="1423"/>
              <a:ext cx="102" cy="123"/>
            </a:xfrm>
            <a:custGeom>
              <a:avLst/>
              <a:gdLst>
                <a:gd name="T0" fmla="*/ 4 w 239"/>
                <a:gd name="T1" fmla="*/ 7 h 323"/>
                <a:gd name="T2" fmla="*/ 6 w 239"/>
                <a:gd name="T3" fmla="*/ 6 h 323"/>
                <a:gd name="T4" fmla="*/ 5 w 239"/>
                <a:gd name="T5" fmla="*/ 5 h 323"/>
                <a:gd name="T6" fmla="*/ 5 w 239"/>
                <a:gd name="T7" fmla="*/ 5 h 323"/>
                <a:gd name="T8" fmla="*/ 5 w 239"/>
                <a:gd name="T9" fmla="*/ 5 h 323"/>
                <a:gd name="T10" fmla="*/ 6 w 239"/>
                <a:gd name="T11" fmla="*/ 5 h 323"/>
                <a:gd name="T12" fmla="*/ 6 w 239"/>
                <a:gd name="T13" fmla="*/ 5 h 323"/>
                <a:gd name="T14" fmla="*/ 6 w 239"/>
                <a:gd name="T15" fmla="*/ 5 h 323"/>
                <a:gd name="T16" fmla="*/ 6 w 239"/>
                <a:gd name="T17" fmla="*/ 4 h 323"/>
                <a:gd name="T18" fmla="*/ 7 w 239"/>
                <a:gd name="T19" fmla="*/ 3 h 323"/>
                <a:gd name="T20" fmla="*/ 7 w 239"/>
                <a:gd name="T21" fmla="*/ 3 h 323"/>
                <a:gd name="T22" fmla="*/ 7 w 239"/>
                <a:gd name="T23" fmla="*/ 3 h 323"/>
                <a:gd name="T24" fmla="*/ 7 w 239"/>
                <a:gd name="T25" fmla="*/ 2 h 323"/>
                <a:gd name="T26" fmla="*/ 8 w 239"/>
                <a:gd name="T27" fmla="*/ 2 h 323"/>
                <a:gd name="T28" fmla="*/ 7 w 239"/>
                <a:gd name="T29" fmla="*/ 1 h 323"/>
                <a:gd name="T30" fmla="*/ 6 w 239"/>
                <a:gd name="T31" fmla="*/ 0 h 323"/>
                <a:gd name="T32" fmla="*/ 6 w 239"/>
                <a:gd name="T33" fmla="*/ 0 h 323"/>
                <a:gd name="T34" fmla="*/ 6 w 239"/>
                <a:gd name="T35" fmla="*/ 0 h 323"/>
                <a:gd name="T36" fmla="*/ 4 w 239"/>
                <a:gd name="T37" fmla="*/ 1 h 323"/>
                <a:gd name="T38" fmla="*/ 5 w 239"/>
                <a:gd name="T39" fmla="*/ 1 h 323"/>
                <a:gd name="T40" fmla="*/ 4 w 239"/>
                <a:gd name="T41" fmla="*/ 2 h 323"/>
                <a:gd name="T42" fmla="*/ 4 w 239"/>
                <a:gd name="T43" fmla="*/ 2 h 323"/>
                <a:gd name="T44" fmla="*/ 4 w 239"/>
                <a:gd name="T45" fmla="*/ 2 h 323"/>
                <a:gd name="T46" fmla="*/ 4 w 239"/>
                <a:gd name="T47" fmla="*/ 3 h 323"/>
                <a:gd name="T48" fmla="*/ 3 w 239"/>
                <a:gd name="T49" fmla="*/ 3 h 323"/>
                <a:gd name="T50" fmla="*/ 3 w 239"/>
                <a:gd name="T51" fmla="*/ 3 h 323"/>
                <a:gd name="T52" fmla="*/ 3 w 239"/>
                <a:gd name="T53" fmla="*/ 3 h 323"/>
                <a:gd name="T54" fmla="*/ 2 w 239"/>
                <a:gd name="T55" fmla="*/ 4 h 323"/>
                <a:gd name="T56" fmla="*/ 1 w 239"/>
                <a:gd name="T57" fmla="*/ 4 h 323"/>
                <a:gd name="T58" fmla="*/ 0 w 239"/>
                <a:gd name="T59" fmla="*/ 5 h 323"/>
                <a:gd name="T60" fmla="*/ 0 w 239"/>
                <a:gd name="T61" fmla="*/ 5 h 323"/>
                <a:gd name="T62" fmla="*/ 1 w 239"/>
                <a:gd name="T63" fmla="*/ 5 h 323"/>
                <a:gd name="T64" fmla="*/ 0 w 239"/>
                <a:gd name="T65" fmla="*/ 6 h 323"/>
                <a:gd name="T66" fmla="*/ 0 w 239"/>
                <a:gd name="T67" fmla="*/ 6 h 323"/>
                <a:gd name="T68" fmla="*/ 0 w 239"/>
                <a:gd name="T69" fmla="*/ 6 h 323"/>
                <a:gd name="T70" fmla="*/ 3 w 239"/>
                <a:gd name="T71" fmla="*/ 6 h 323"/>
                <a:gd name="T72" fmla="*/ 4 w 239"/>
                <a:gd name="T73" fmla="*/ 7 h 3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9" h="323">
                  <a:moveTo>
                    <a:pt x="134" y="322"/>
                  </a:moveTo>
                  <a:lnTo>
                    <a:pt x="164" y="291"/>
                  </a:lnTo>
                  <a:lnTo>
                    <a:pt x="149" y="261"/>
                  </a:lnTo>
                  <a:lnTo>
                    <a:pt x="149" y="245"/>
                  </a:lnTo>
                  <a:lnTo>
                    <a:pt x="149" y="230"/>
                  </a:lnTo>
                  <a:lnTo>
                    <a:pt x="164" y="230"/>
                  </a:lnTo>
                  <a:lnTo>
                    <a:pt x="179" y="230"/>
                  </a:lnTo>
                  <a:lnTo>
                    <a:pt x="179" y="215"/>
                  </a:lnTo>
                  <a:lnTo>
                    <a:pt x="193" y="199"/>
                  </a:lnTo>
                  <a:lnTo>
                    <a:pt x="208" y="153"/>
                  </a:lnTo>
                  <a:lnTo>
                    <a:pt x="223" y="138"/>
                  </a:lnTo>
                  <a:lnTo>
                    <a:pt x="223" y="123"/>
                  </a:lnTo>
                  <a:lnTo>
                    <a:pt x="208" y="107"/>
                  </a:lnTo>
                  <a:lnTo>
                    <a:pt x="238" y="77"/>
                  </a:lnTo>
                  <a:lnTo>
                    <a:pt x="223" y="46"/>
                  </a:lnTo>
                  <a:lnTo>
                    <a:pt x="193" y="0"/>
                  </a:lnTo>
                  <a:lnTo>
                    <a:pt x="179" y="15"/>
                  </a:lnTo>
                  <a:lnTo>
                    <a:pt x="164" y="15"/>
                  </a:lnTo>
                  <a:lnTo>
                    <a:pt x="134" y="31"/>
                  </a:lnTo>
                  <a:lnTo>
                    <a:pt x="149" y="61"/>
                  </a:lnTo>
                  <a:lnTo>
                    <a:pt x="134" y="77"/>
                  </a:lnTo>
                  <a:lnTo>
                    <a:pt x="134" y="92"/>
                  </a:lnTo>
                  <a:lnTo>
                    <a:pt x="134" y="107"/>
                  </a:lnTo>
                  <a:lnTo>
                    <a:pt x="119" y="123"/>
                  </a:lnTo>
                  <a:lnTo>
                    <a:pt x="104" y="153"/>
                  </a:lnTo>
                  <a:lnTo>
                    <a:pt x="89" y="169"/>
                  </a:lnTo>
                  <a:lnTo>
                    <a:pt x="74" y="169"/>
                  </a:lnTo>
                  <a:lnTo>
                    <a:pt x="60" y="184"/>
                  </a:lnTo>
                  <a:lnTo>
                    <a:pt x="45" y="199"/>
                  </a:lnTo>
                  <a:lnTo>
                    <a:pt x="0" y="215"/>
                  </a:lnTo>
                  <a:lnTo>
                    <a:pt x="15" y="245"/>
                  </a:lnTo>
                  <a:lnTo>
                    <a:pt x="30" y="261"/>
                  </a:lnTo>
                  <a:lnTo>
                    <a:pt x="15" y="276"/>
                  </a:lnTo>
                  <a:lnTo>
                    <a:pt x="0" y="307"/>
                  </a:lnTo>
                  <a:lnTo>
                    <a:pt x="15" y="307"/>
                  </a:lnTo>
                  <a:lnTo>
                    <a:pt x="89" y="291"/>
                  </a:lnTo>
                  <a:lnTo>
                    <a:pt x="134" y="322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64" name="Line 621"/>
            <p:cNvSpPr>
              <a:spLocks noChangeShapeType="1"/>
            </p:cNvSpPr>
            <p:nvPr/>
          </p:nvSpPr>
          <p:spPr bwMode="auto">
            <a:xfrm>
              <a:off x="7585" y="1464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65" name="Freeform 622"/>
            <p:cNvSpPr>
              <a:spLocks/>
            </p:cNvSpPr>
            <p:nvPr/>
          </p:nvSpPr>
          <p:spPr bwMode="auto">
            <a:xfrm>
              <a:off x="7701" y="1516"/>
              <a:ext cx="44" cy="42"/>
            </a:xfrm>
            <a:custGeom>
              <a:avLst/>
              <a:gdLst>
                <a:gd name="T0" fmla="*/ 0 w 106"/>
                <a:gd name="T1" fmla="*/ 0 h 109"/>
                <a:gd name="T2" fmla="*/ 0 w 106"/>
                <a:gd name="T3" fmla="*/ 0 h 109"/>
                <a:gd name="T4" fmla="*/ 0 w 106"/>
                <a:gd name="T5" fmla="*/ 1 h 109"/>
                <a:gd name="T6" fmla="*/ 1 w 106"/>
                <a:gd name="T7" fmla="*/ 2 h 109"/>
                <a:gd name="T8" fmla="*/ 2 w 106"/>
                <a:gd name="T9" fmla="*/ 2 h 109"/>
                <a:gd name="T10" fmla="*/ 2 w 106"/>
                <a:gd name="T11" fmla="*/ 2 h 109"/>
                <a:gd name="T12" fmla="*/ 2 w 106"/>
                <a:gd name="T13" fmla="*/ 2 h 109"/>
                <a:gd name="T14" fmla="*/ 2 w 106"/>
                <a:gd name="T15" fmla="*/ 2 h 109"/>
                <a:gd name="T16" fmla="*/ 3 w 106"/>
                <a:gd name="T17" fmla="*/ 2 h 109"/>
                <a:gd name="T18" fmla="*/ 2 w 106"/>
                <a:gd name="T19" fmla="*/ 2 h 109"/>
                <a:gd name="T20" fmla="*/ 2 w 106"/>
                <a:gd name="T21" fmla="*/ 1 h 109"/>
                <a:gd name="T22" fmla="*/ 2 w 106"/>
                <a:gd name="T23" fmla="*/ 1 h 109"/>
                <a:gd name="T24" fmla="*/ 2 w 106"/>
                <a:gd name="T25" fmla="*/ 1 h 109"/>
                <a:gd name="T26" fmla="*/ 2 w 106"/>
                <a:gd name="T27" fmla="*/ 0 h 109"/>
                <a:gd name="T28" fmla="*/ 1 w 106"/>
                <a:gd name="T29" fmla="*/ 0 h 109"/>
                <a:gd name="T30" fmla="*/ 1 w 106"/>
                <a:gd name="T31" fmla="*/ 0 h 109"/>
                <a:gd name="T32" fmla="*/ 0 w 106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109">
                  <a:moveTo>
                    <a:pt x="0" y="0"/>
                  </a:moveTo>
                  <a:lnTo>
                    <a:pt x="15" y="15"/>
                  </a:lnTo>
                  <a:lnTo>
                    <a:pt x="15" y="46"/>
                  </a:lnTo>
                  <a:lnTo>
                    <a:pt x="45" y="93"/>
                  </a:lnTo>
                  <a:lnTo>
                    <a:pt x="60" y="93"/>
                  </a:lnTo>
                  <a:lnTo>
                    <a:pt x="60" y="77"/>
                  </a:lnTo>
                  <a:lnTo>
                    <a:pt x="90" y="93"/>
                  </a:lnTo>
                  <a:lnTo>
                    <a:pt x="90" y="108"/>
                  </a:lnTo>
                  <a:lnTo>
                    <a:pt x="105" y="108"/>
                  </a:lnTo>
                  <a:lnTo>
                    <a:pt x="90" y="93"/>
                  </a:lnTo>
                  <a:lnTo>
                    <a:pt x="90" y="62"/>
                  </a:lnTo>
                  <a:lnTo>
                    <a:pt x="75" y="46"/>
                  </a:lnTo>
                  <a:lnTo>
                    <a:pt x="90" y="46"/>
                  </a:lnTo>
                  <a:lnTo>
                    <a:pt x="90" y="15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66" name="Freeform 623"/>
            <p:cNvSpPr>
              <a:spLocks/>
            </p:cNvSpPr>
            <p:nvPr/>
          </p:nvSpPr>
          <p:spPr bwMode="auto">
            <a:xfrm>
              <a:off x="7643" y="1487"/>
              <a:ext cx="58" cy="30"/>
            </a:xfrm>
            <a:custGeom>
              <a:avLst/>
              <a:gdLst>
                <a:gd name="T0" fmla="*/ 1 w 135"/>
                <a:gd name="T1" fmla="*/ 0 h 77"/>
                <a:gd name="T2" fmla="*/ 0 w 135"/>
                <a:gd name="T3" fmla="*/ 0 h 77"/>
                <a:gd name="T4" fmla="*/ 0 w 135"/>
                <a:gd name="T5" fmla="*/ 1 h 77"/>
                <a:gd name="T6" fmla="*/ 1 w 135"/>
                <a:gd name="T7" fmla="*/ 2 h 77"/>
                <a:gd name="T8" fmla="*/ 3 w 135"/>
                <a:gd name="T9" fmla="*/ 2 h 77"/>
                <a:gd name="T10" fmla="*/ 5 w 135"/>
                <a:gd name="T11" fmla="*/ 2 h 77"/>
                <a:gd name="T12" fmla="*/ 5 w 135"/>
                <a:gd name="T13" fmla="*/ 1 h 77"/>
                <a:gd name="T14" fmla="*/ 3 w 135"/>
                <a:gd name="T15" fmla="*/ 1 h 77"/>
                <a:gd name="T16" fmla="*/ 1 w 135"/>
                <a:gd name="T17" fmla="*/ 0 h 77"/>
                <a:gd name="T18" fmla="*/ 1 w 135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77">
                  <a:moveTo>
                    <a:pt x="3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45" y="61"/>
                  </a:lnTo>
                  <a:lnTo>
                    <a:pt x="89" y="76"/>
                  </a:lnTo>
                  <a:lnTo>
                    <a:pt x="134" y="61"/>
                  </a:lnTo>
                  <a:lnTo>
                    <a:pt x="134" y="46"/>
                  </a:lnTo>
                  <a:lnTo>
                    <a:pt x="89" y="30"/>
                  </a:lnTo>
                  <a:lnTo>
                    <a:pt x="45" y="15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67" name="Line 624"/>
            <p:cNvSpPr>
              <a:spLocks noChangeShapeType="1"/>
            </p:cNvSpPr>
            <p:nvPr/>
          </p:nvSpPr>
          <p:spPr bwMode="auto">
            <a:xfrm>
              <a:off x="7585" y="1452"/>
              <a:ext cx="0" cy="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68" name="Freeform 625"/>
            <p:cNvSpPr>
              <a:spLocks/>
            </p:cNvSpPr>
            <p:nvPr/>
          </p:nvSpPr>
          <p:spPr bwMode="auto">
            <a:xfrm>
              <a:off x="7183" y="976"/>
              <a:ext cx="1000" cy="465"/>
            </a:xfrm>
            <a:custGeom>
              <a:avLst/>
              <a:gdLst>
                <a:gd name="T0" fmla="*/ 29 w 2327"/>
                <a:gd name="T1" fmla="*/ 20 h 1231"/>
                <a:gd name="T2" fmla="*/ 22 w 2327"/>
                <a:gd name="T3" fmla="*/ 20 h 1231"/>
                <a:gd name="T4" fmla="*/ 23 w 2327"/>
                <a:gd name="T5" fmla="*/ 21 h 1231"/>
                <a:gd name="T6" fmla="*/ 37 w 2327"/>
                <a:gd name="T7" fmla="*/ 18 h 1231"/>
                <a:gd name="T8" fmla="*/ 34 w 2327"/>
                <a:gd name="T9" fmla="*/ 21 h 1231"/>
                <a:gd name="T10" fmla="*/ 31 w 2327"/>
                <a:gd name="T11" fmla="*/ 23 h 1231"/>
                <a:gd name="T12" fmla="*/ 29 w 2327"/>
                <a:gd name="T13" fmla="*/ 23 h 1231"/>
                <a:gd name="T14" fmla="*/ 26 w 2327"/>
                <a:gd name="T15" fmla="*/ 25 h 1231"/>
                <a:gd name="T16" fmla="*/ 21 w 2327"/>
                <a:gd name="T17" fmla="*/ 24 h 1231"/>
                <a:gd name="T18" fmla="*/ 18 w 2327"/>
                <a:gd name="T19" fmla="*/ 23 h 1231"/>
                <a:gd name="T20" fmla="*/ 18 w 2327"/>
                <a:gd name="T21" fmla="*/ 21 h 1231"/>
                <a:gd name="T22" fmla="*/ 15 w 2327"/>
                <a:gd name="T23" fmla="*/ 21 h 1231"/>
                <a:gd name="T24" fmla="*/ 17 w 2327"/>
                <a:gd name="T25" fmla="*/ 24 h 1231"/>
                <a:gd name="T26" fmla="*/ 14 w 2327"/>
                <a:gd name="T27" fmla="*/ 23 h 1231"/>
                <a:gd name="T28" fmla="*/ 9 w 2327"/>
                <a:gd name="T29" fmla="*/ 22 h 1231"/>
                <a:gd name="T30" fmla="*/ 8 w 2327"/>
                <a:gd name="T31" fmla="*/ 22 h 1231"/>
                <a:gd name="T32" fmla="*/ 4 w 2327"/>
                <a:gd name="T33" fmla="*/ 21 h 1231"/>
                <a:gd name="T34" fmla="*/ 1 w 2327"/>
                <a:gd name="T35" fmla="*/ 20 h 1231"/>
                <a:gd name="T36" fmla="*/ 0 w 2327"/>
                <a:gd name="T37" fmla="*/ 15 h 1231"/>
                <a:gd name="T38" fmla="*/ 3 w 2327"/>
                <a:gd name="T39" fmla="*/ 15 h 1231"/>
                <a:gd name="T40" fmla="*/ 3 w 2327"/>
                <a:gd name="T41" fmla="*/ 11 h 1231"/>
                <a:gd name="T42" fmla="*/ 3 w 2327"/>
                <a:gd name="T43" fmla="*/ 9 h 1231"/>
                <a:gd name="T44" fmla="*/ 6 w 2327"/>
                <a:gd name="T45" fmla="*/ 11 h 1231"/>
                <a:gd name="T46" fmla="*/ 7 w 2327"/>
                <a:gd name="T47" fmla="*/ 12 h 1231"/>
                <a:gd name="T48" fmla="*/ 10 w 2327"/>
                <a:gd name="T49" fmla="*/ 10 h 1231"/>
                <a:gd name="T50" fmla="*/ 11 w 2327"/>
                <a:gd name="T51" fmla="*/ 9 h 1231"/>
                <a:gd name="T52" fmla="*/ 14 w 2327"/>
                <a:gd name="T53" fmla="*/ 9 h 1231"/>
                <a:gd name="T54" fmla="*/ 20 w 2327"/>
                <a:gd name="T55" fmla="*/ 8 h 1231"/>
                <a:gd name="T56" fmla="*/ 21 w 2327"/>
                <a:gd name="T57" fmla="*/ 5 h 1231"/>
                <a:gd name="T58" fmla="*/ 22 w 2327"/>
                <a:gd name="T59" fmla="*/ 9 h 1231"/>
                <a:gd name="T60" fmla="*/ 26 w 2327"/>
                <a:gd name="T61" fmla="*/ 8 h 1231"/>
                <a:gd name="T62" fmla="*/ 22 w 2327"/>
                <a:gd name="T63" fmla="*/ 5 h 1231"/>
                <a:gd name="T64" fmla="*/ 24 w 2327"/>
                <a:gd name="T65" fmla="*/ 5 h 1231"/>
                <a:gd name="T66" fmla="*/ 31 w 2327"/>
                <a:gd name="T67" fmla="*/ 1 h 1231"/>
                <a:gd name="T68" fmla="*/ 35 w 2327"/>
                <a:gd name="T69" fmla="*/ 0 h 1231"/>
                <a:gd name="T70" fmla="*/ 37 w 2327"/>
                <a:gd name="T71" fmla="*/ 2 h 1231"/>
                <a:gd name="T72" fmla="*/ 41 w 2327"/>
                <a:gd name="T73" fmla="*/ 1 h 1231"/>
                <a:gd name="T74" fmla="*/ 55 w 2327"/>
                <a:gd name="T75" fmla="*/ 1 h 1231"/>
                <a:gd name="T76" fmla="*/ 69 w 2327"/>
                <a:gd name="T77" fmla="*/ 1 h 1231"/>
                <a:gd name="T78" fmla="*/ 75 w 2327"/>
                <a:gd name="T79" fmla="*/ 1 h 1231"/>
                <a:gd name="T80" fmla="*/ 76 w 2327"/>
                <a:gd name="T81" fmla="*/ 2 h 1231"/>
                <a:gd name="T82" fmla="*/ 77 w 2327"/>
                <a:gd name="T83" fmla="*/ 5 h 1231"/>
                <a:gd name="T84" fmla="*/ 72 w 2327"/>
                <a:gd name="T85" fmla="*/ 6 h 1231"/>
                <a:gd name="T86" fmla="*/ 73 w 2327"/>
                <a:gd name="T87" fmla="*/ 8 h 1231"/>
                <a:gd name="T88" fmla="*/ 73 w 2327"/>
                <a:gd name="T89" fmla="*/ 11 h 1231"/>
                <a:gd name="T90" fmla="*/ 71 w 2327"/>
                <a:gd name="T91" fmla="*/ 6 h 1231"/>
                <a:gd name="T92" fmla="*/ 68 w 2327"/>
                <a:gd name="T93" fmla="*/ 6 h 1231"/>
                <a:gd name="T94" fmla="*/ 64 w 2327"/>
                <a:gd name="T95" fmla="*/ 8 h 1231"/>
                <a:gd name="T96" fmla="*/ 61 w 2327"/>
                <a:gd name="T97" fmla="*/ 12 h 1231"/>
                <a:gd name="T98" fmla="*/ 64 w 2327"/>
                <a:gd name="T99" fmla="*/ 14 h 1231"/>
                <a:gd name="T100" fmla="*/ 63 w 2327"/>
                <a:gd name="T101" fmla="*/ 17 h 1231"/>
                <a:gd name="T102" fmla="*/ 59 w 2327"/>
                <a:gd name="T103" fmla="*/ 15 h 1231"/>
                <a:gd name="T104" fmla="*/ 54 w 2327"/>
                <a:gd name="T105" fmla="*/ 13 h 1231"/>
                <a:gd name="T106" fmla="*/ 52 w 2327"/>
                <a:gd name="T107" fmla="*/ 16 h 1231"/>
                <a:gd name="T108" fmla="*/ 49 w 2327"/>
                <a:gd name="T109" fmla="*/ 17 h 1231"/>
                <a:gd name="T110" fmla="*/ 41 w 2327"/>
                <a:gd name="T111" fmla="*/ 16 h 1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27" h="1231">
                  <a:moveTo>
                    <a:pt x="1082" y="881"/>
                  </a:moveTo>
                  <a:lnTo>
                    <a:pt x="948" y="941"/>
                  </a:lnTo>
                  <a:lnTo>
                    <a:pt x="904" y="941"/>
                  </a:lnTo>
                  <a:lnTo>
                    <a:pt x="889" y="972"/>
                  </a:lnTo>
                  <a:lnTo>
                    <a:pt x="859" y="972"/>
                  </a:lnTo>
                  <a:lnTo>
                    <a:pt x="859" y="957"/>
                  </a:lnTo>
                  <a:lnTo>
                    <a:pt x="667" y="1017"/>
                  </a:lnTo>
                  <a:lnTo>
                    <a:pt x="667" y="1002"/>
                  </a:lnTo>
                  <a:lnTo>
                    <a:pt x="652" y="987"/>
                  </a:lnTo>
                  <a:lnTo>
                    <a:pt x="637" y="1002"/>
                  </a:lnTo>
                  <a:lnTo>
                    <a:pt x="637" y="1017"/>
                  </a:lnTo>
                  <a:lnTo>
                    <a:pt x="652" y="1048"/>
                  </a:lnTo>
                  <a:lnTo>
                    <a:pt x="667" y="1048"/>
                  </a:lnTo>
                  <a:lnTo>
                    <a:pt x="667" y="1033"/>
                  </a:lnTo>
                  <a:lnTo>
                    <a:pt x="667" y="1017"/>
                  </a:lnTo>
                  <a:lnTo>
                    <a:pt x="859" y="957"/>
                  </a:lnTo>
                  <a:lnTo>
                    <a:pt x="859" y="926"/>
                  </a:lnTo>
                  <a:lnTo>
                    <a:pt x="948" y="926"/>
                  </a:lnTo>
                  <a:lnTo>
                    <a:pt x="948" y="941"/>
                  </a:lnTo>
                  <a:lnTo>
                    <a:pt x="1082" y="881"/>
                  </a:lnTo>
                  <a:lnTo>
                    <a:pt x="1067" y="941"/>
                  </a:lnTo>
                  <a:lnTo>
                    <a:pt x="1007" y="941"/>
                  </a:lnTo>
                  <a:lnTo>
                    <a:pt x="1022" y="972"/>
                  </a:lnTo>
                  <a:lnTo>
                    <a:pt x="993" y="987"/>
                  </a:lnTo>
                  <a:lnTo>
                    <a:pt x="1007" y="1017"/>
                  </a:lnTo>
                  <a:lnTo>
                    <a:pt x="993" y="1078"/>
                  </a:lnTo>
                  <a:lnTo>
                    <a:pt x="948" y="1109"/>
                  </a:lnTo>
                  <a:lnTo>
                    <a:pt x="933" y="1093"/>
                  </a:lnTo>
                  <a:lnTo>
                    <a:pt x="904" y="1124"/>
                  </a:lnTo>
                  <a:lnTo>
                    <a:pt x="919" y="1139"/>
                  </a:lnTo>
                  <a:lnTo>
                    <a:pt x="933" y="1169"/>
                  </a:lnTo>
                  <a:lnTo>
                    <a:pt x="904" y="1169"/>
                  </a:lnTo>
                  <a:lnTo>
                    <a:pt x="889" y="1184"/>
                  </a:lnTo>
                  <a:lnTo>
                    <a:pt x="874" y="1169"/>
                  </a:lnTo>
                  <a:lnTo>
                    <a:pt x="859" y="1154"/>
                  </a:lnTo>
                  <a:lnTo>
                    <a:pt x="844" y="1169"/>
                  </a:lnTo>
                  <a:lnTo>
                    <a:pt x="815" y="1184"/>
                  </a:lnTo>
                  <a:lnTo>
                    <a:pt x="800" y="1184"/>
                  </a:lnTo>
                  <a:lnTo>
                    <a:pt x="770" y="1184"/>
                  </a:lnTo>
                  <a:lnTo>
                    <a:pt x="756" y="1215"/>
                  </a:lnTo>
                  <a:lnTo>
                    <a:pt x="741" y="1230"/>
                  </a:lnTo>
                  <a:lnTo>
                    <a:pt x="711" y="1230"/>
                  </a:lnTo>
                  <a:lnTo>
                    <a:pt x="711" y="1215"/>
                  </a:lnTo>
                  <a:lnTo>
                    <a:pt x="622" y="1184"/>
                  </a:lnTo>
                  <a:lnTo>
                    <a:pt x="607" y="1184"/>
                  </a:lnTo>
                  <a:lnTo>
                    <a:pt x="593" y="1200"/>
                  </a:lnTo>
                  <a:lnTo>
                    <a:pt x="563" y="1139"/>
                  </a:lnTo>
                  <a:lnTo>
                    <a:pt x="578" y="1139"/>
                  </a:lnTo>
                  <a:lnTo>
                    <a:pt x="563" y="1109"/>
                  </a:lnTo>
                  <a:lnTo>
                    <a:pt x="548" y="1124"/>
                  </a:lnTo>
                  <a:lnTo>
                    <a:pt x="548" y="1093"/>
                  </a:lnTo>
                  <a:lnTo>
                    <a:pt x="519" y="1063"/>
                  </a:lnTo>
                  <a:lnTo>
                    <a:pt x="504" y="1048"/>
                  </a:lnTo>
                  <a:lnTo>
                    <a:pt x="519" y="1048"/>
                  </a:lnTo>
                  <a:lnTo>
                    <a:pt x="519" y="1017"/>
                  </a:lnTo>
                  <a:lnTo>
                    <a:pt x="533" y="1017"/>
                  </a:lnTo>
                  <a:lnTo>
                    <a:pt x="533" y="987"/>
                  </a:lnTo>
                  <a:lnTo>
                    <a:pt x="504" y="987"/>
                  </a:lnTo>
                  <a:lnTo>
                    <a:pt x="489" y="987"/>
                  </a:lnTo>
                  <a:lnTo>
                    <a:pt x="444" y="1017"/>
                  </a:lnTo>
                  <a:lnTo>
                    <a:pt x="444" y="1048"/>
                  </a:lnTo>
                  <a:lnTo>
                    <a:pt x="489" y="1109"/>
                  </a:lnTo>
                  <a:lnTo>
                    <a:pt x="504" y="1139"/>
                  </a:lnTo>
                  <a:lnTo>
                    <a:pt x="504" y="1200"/>
                  </a:lnTo>
                  <a:lnTo>
                    <a:pt x="489" y="1169"/>
                  </a:lnTo>
                  <a:lnTo>
                    <a:pt x="444" y="1184"/>
                  </a:lnTo>
                  <a:lnTo>
                    <a:pt x="430" y="1169"/>
                  </a:lnTo>
                  <a:lnTo>
                    <a:pt x="430" y="1154"/>
                  </a:lnTo>
                  <a:lnTo>
                    <a:pt x="415" y="1154"/>
                  </a:lnTo>
                  <a:lnTo>
                    <a:pt x="415" y="1139"/>
                  </a:lnTo>
                  <a:lnTo>
                    <a:pt x="400" y="1124"/>
                  </a:lnTo>
                  <a:lnTo>
                    <a:pt x="370" y="1124"/>
                  </a:lnTo>
                  <a:lnTo>
                    <a:pt x="356" y="1093"/>
                  </a:lnTo>
                  <a:lnTo>
                    <a:pt x="326" y="1093"/>
                  </a:lnTo>
                  <a:lnTo>
                    <a:pt x="281" y="1048"/>
                  </a:lnTo>
                  <a:lnTo>
                    <a:pt x="296" y="1017"/>
                  </a:lnTo>
                  <a:lnTo>
                    <a:pt x="267" y="1017"/>
                  </a:lnTo>
                  <a:lnTo>
                    <a:pt x="237" y="1033"/>
                  </a:lnTo>
                  <a:lnTo>
                    <a:pt x="267" y="1048"/>
                  </a:lnTo>
                  <a:lnTo>
                    <a:pt x="222" y="1063"/>
                  </a:lnTo>
                  <a:lnTo>
                    <a:pt x="207" y="1033"/>
                  </a:lnTo>
                  <a:lnTo>
                    <a:pt x="163" y="1033"/>
                  </a:lnTo>
                  <a:lnTo>
                    <a:pt x="163" y="1048"/>
                  </a:lnTo>
                  <a:lnTo>
                    <a:pt x="133" y="1048"/>
                  </a:lnTo>
                  <a:lnTo>
                    <a:pt x="133" y="1017"/>
                  </a:lnTo>
                  <a:lnTo>
                    <a:pt x="104" y="987"/>
                  </a:lnTo>
                  <a:lnTo>
                    <a:pt x="89" y="1002"/>
                  </a:lnTo>
                  <a:lnTo>
                    <a:pt x="44" y="1002"/>
                  </a:lnTo>
                  <a:lnTo>
                    <a:pt x="30" y="987"/>
                  </a:lnTo>
                  <a:lnTo>
                    <a:pt x="44" y="987"/>
                  </a:lnTo>
                  <a:lnTo>
                    <a:pt x="59" y="926"/>
                  </a:lnTo>
                  <a:lnTo>
                    <a:pt x="44" y="896"/>
                  </a:lnTo>
                  <a:lnTo>
                    <a:pt x="44" y="866"/>
                  </a:lnTo>
                  <a:lnTo>
                    <a:pt x="0" y="790"/>
                  </a:lnTo>
                  <a:lnTo>
                    <a:pt x="15" y="759"/>
                  </a:lnTo>
                  <a:lnTo>
                    <a:pt x="30" y="774"/>
                  </a:lnTo>
                  <a:lnTo>
                    <a:pt x="44" y="759"/>
                  </a:lnTo>
                  <a:lnTo>
                    <a:pt x="30" y="729"/>
                  </a:lnTo>
                  <a:lnTo>
                    <a:pt x="59" y="714"/>
                  </a:lnTo>
                  <a:lnTo>
                    <a:pt x="89" y="729"/>
                  </a:lnTo>
                  <a:lnTo>
                    <a:pt x="119" y="699"/>
                  </a:lnTo>
                  <a:lnTo>
                    <a:pt x="104" y="683"/>
                  </a:lnTo>
                  <a:lnTo>
                    <a:pt x="133" y="623"/>
                  </a:lnTo>
                  <a:lnTo>
                    <a:pt x="119" y="592"/>
                  </a:lnTo>
                  <a:lnTo>
                    <a:pt x="104" y="547"/>
                  </a:lnTo>
                  <a:lnTo>
                    <a:pt x="119" y="531"/>
                  </a:lnTo>
                  <a:lnTo>
                    <a:pt x="104" y="486"/>
                  </a:lnTo>
                  <a:lnTo>
                    <a:pt x="89" y="471"/>
                  </a:lnTo>
                  <a:lnTo>
                    <a:pt x="89" y="440"/>
                  </a:lnTo>
                  <a:lnTo>
                    <a:pt x="89" y="425"/>
                  </a:lnTo>
                  <a:lnTo>
                    <a:pt x="163" y="440"/>
                  </a:lnTo>
                  <a:lnTo>
                    <a:pt x="252" y="456"/>
                  </a:lnTo>
                  <a:lnTo>
                    <a:pt x="252" y="486"/>
                  </a:lnTo>
                  <a:lnTo>
                    <a:pt x="237" y="516"/>
                  </a:lnTo>
                  <a:lnTo>
                    <a:pt x="193" y="516"/>
                  </a:lnTo>
                  <a:lnTo>
                    <a:pt x="133" y="486"/>
                  </a:lnTo>
                  <a:lnTo>
                    <a:pt x="148" y="516"/>
                  </a:lnTo>
                  <a:lnTo>
                    <a:pt x="163" y="531"/>
                  </a:lnTo>
                  <a:lnTo>
                    <a:pt x="178" y="577"/>
                  </a:lnTo>
                  <a:lnTo>
                    <a:pt x="207" y="577"/>
                  </a:lnTo>
                  <a:lnTo>
                    <a:pt x="207" y="547"/>
                  </a:lnTo>
                  <a:lnTo>
                    <a:pt x="237" y="562"/>
                  </a:lnTo>
                  <a:lnTo>
                    <a:pt x="237" y="531"/>
                  </a:lnTo>
                  <a:lnTo>
                    <a:pt x="267" y="501"/>
                  </a:lnTo>
                  <a:lnTo>
                    <a:pt x="296" y="501"/>
                  </a:lnTo>
                  <a:lnTo>
                    <a:pt x="281" y="471"/>
                  </a:lnTo>
                  <a:lnTo>
                    <a:pt x="281" y="440"/>
                  </a:lnTo>
                  <a:lnTo>
                    <a:pt x="311" y="440"/>
                  </a:lnTo>
                  <a:lnTo>
                    <a:pt x="311" y="456"/>
                  </a:lnTo>
                  <a:lnTo>
                    <a:pt x="326" y="471"/>
                  </a:lnTo>
                  <a:lnTo>
                    <a:pt x="356" y="471"/>
                  </a:lnTo>
                  <a:lnTo>
                    <a:pt x="341" y="440"/>
                  </a:lnTo>
                  <a:lnTo>
                    <a:pt x="415" y="410"/>
                  </a:lnTo>
                  <a:lnTo>
                    <a:pt x="400" y="456"/>
                  </a:lnTo>
                  <a:lnTo>
                    <a:pt x="400" y="471"/>
                  </a:lnTo>
                  <a:lnTo>
                    <a:pt x="430" y="425"/>
                  </a:lnTo>
                  <a:lnTo>
                    <a:pt x="489" y="410"/>
                  </a:lnTo>
                  <a:lnTo>
                    <a:pt x="504" y="410"/>
                  </a:lnTo>
                  <a:lnTo>
                    <a:pt x="489" y="380"/>
                  </a:lnTo>
                  <a:lnTo>
                    <a:pt x="593" y="380"/>
                  </a:lnTo>
                  <a:lnTo>
                    <a:pt x="593" y="395"/>
                  </a:lnTo>
                  <a:lnTo>
                    <a:pt x="563" y="319"/>
                  </a:lnTo>
                  <a:lnTo>
                    <a:pt x="578" y="304"/>
                  </a:lnTo>
                  <a:lnTo>
                    <a:pt x="578" y="258"/>
                  </a:lnTo>
                  <a:lnTo>
                    <a:pt x="607" y="258"/>
                  </a:lnTo>
                  <a:lnTo>
                    <a:pt x="622" y="304"/>
                  </a:lnTo>
                  <a:lnTo>
                    <a:pt x="667" y="380"/>
                  </a:lnTo>
                  <a:lnTo>
                    <a:pt x="682" y="410"/>
                  </a:lnTo>
                  <a:lnTo>
                    <a:pt x="667" y="440"/>
                  </a:lnTo>
                  <a:lnTo>
                    <a:pt x="637" y="456"/>
                  </a:lnTo>
                  <a:lnTo>
                    <a:pt x="682" y="471"/>
                  </a:lnTo>
                  <a:lnTo>
                    <a:pt x="696" y="410"/>
                  </a:lnTo>
                  <a:lnTo>
                    <a:pt x="696" y="380"/>
                  </a:lnTo>
                  <a:lnTo>
                    <a:pt x="711" y="380"/>
                  </a:lnTo>
                  <a:lnTo>
                    <a:pt x="756" y="410"/>
                  </a:lnTo>
                  <a:lnTo>
                    <a:pt x="711" y="364"/>
                  </a:lnTo>
                  <a:lnTo>
                    <a:pt x="682" y="364"/>
                  </a:lnTo>
                  <a:lnTo>
                    <a:pt x="667" y="319"/>
                  </a:lnTo>
                  <a:lnTo>
                    <a:pt x="637" y="304"/>
                  </a:lnTo>
                  <a:lnTo>
                    <a:pt x="652" y="258"/>
                  </a:lnTo>
                  <a:lnTo>
                    <a:pt x="682" y="289"/>
                  </a:lnTo>
                  <a:lnTo>
                    <a:pt x="682" y="258"/>
                  </a:lnTo>
                  <a:lnTo>
                    <a:pt x="741" y="273"/>
                  </a:lnTo>
                  <a:lnTo>
                    <a:pt x="741" y="243"/>
                  </a:lnTo>
                  <a:lnTo>
                    <a:pt x="711" y="243"/>
                  </a:lnTo>
                  <a:lnTo>
                    <a:pt x="696" y="213"/>
                  </a:lnTo>
                  <a:lnTo>
                    <a:pt x="741" y="182"/>
                  </a:lnTo>
                  <a:lnTo>
                    <a:pt x="726" y="167"/>
                  </a:lnTo>
                  <a:lnTo>
                    <a:pt x="800" y="91"/>
                  </a:lnTo>
                  <a:lnTo>
                    <a:pt x="919" y="61"/>
                  </a:lnTo>
                  <a:lnTo>
                    <a:pt x="919" y="30"/>
                  </a:lnTo>
                  <a:lnTo>
                    <a:pt x="933" y="0"/>
                  </a:lnTo>
                  <a:lnTo>
                    <a:pt x="978" y="0"/>
                  </a:lnTo>
                  <a:lnTo>
                    <a:pt x="993" y="30"/>
                  </a:lnTo>
                  <a:lnTo>
                    <a:pt x="1022" y="0"/>
                  </a:lnTo>
                  <a:lnTo>
                    <a:pt x="1052" y="0"/>
                  </a:lnTo>
                  <a:lnTo>
                    <a:pt x="1067" y="0"/>
                  </a:lnTo>
                  <a:lnTo>
                    <a:pt x="1096" y="30"/>
                  </a:lnTo>
                  <a:lnTo>
                    <a:pt x="1082" y="61"/>
                  </a:lnTo>
                  <a:lnTo>
                    <a:pt x="1067" y="91"/>
                  </a:lnTo>
                  <a:lnTo>
                    <a:pt x="1096" y="106"/>
                  </a:lnTo>
                  <a:lnTo>
                    <a:pt x="1082" y="137"/>
                  </a:lnTo>
                  <a:lnTo>
                    <a:pt x="1156" y="61"/>
                  </a:lnTo>
                  <a:lnTo>
                    <a:pt x="1185" y="91"/>
                  </a:lnTo>
                  <a:lnTo>
                    <a:pt x="1200" y="46"/>
                  </a:lnTo>
                  <a:lnTo>
                    <a:pt x="1333" y="61"/>
                  </a:lnTo>
                  <a:lnTo>
                    <a:pt x="1452" y="106"/>
                  </a:lnTo>
                  <a:lnTo>
                    <a:pt x="1467" y="76"/>
                  </a:lnTo>
                  <a:lnTo>
                    <a:pt x="1526" y="46"/>
                  </a:lnTo>
                  <a:lnTo>
                    <a:pt x="1600" y="46"/>
                  </a:lnTo>
                  <a:lnTo>
                    <a:pt x="1644" y="61"/>
                  </a:lnTo>
                  <a:lnTo>
                    <a:pt x="1733" y="30"/>
                  </a:lnTo>
                  <a:lnTo>
                    <a:pt x="1837" y="46"/>
                  </a:lnTo>
                  <a:lnTo>
                    <a:pt x="1941" y="106"/>
                  </a:lnTo>
                  <a:lnTo>
                    <a:pt x="2015" y="61"/>
                  </a:lnTo>
                  <a:lnTo>
                    <a:pt x="2030" y="91"/>
                  </a:lnTo>
                  <a:lnTo>
                    <a:pt x="2059" y="76"/>
                  </a:lnTo>
                  <a:lnTo>
                    <a:pt x="2059" y="46"/>
                  </a:lnTo>
                  <a:lnTo>
                    <a:pt x="2133" y="30"/>
                  </a:lnTo>
                  <a:lnTo>
                    <a:pt x="2193" y="61"/>
                  </a:lnTo>
                  <a:lnTo>
                    <a:pt x="2296" y="46"/>
                  </a:lnTo>
                  <a:lnTo>
                    <a:pt x="2326" y="106"/>
                  </a:lnTo>
                  <a:lnTo>
                    <a:pt x="2296" y="106"/>
                  </a:lnTo>
                  <a:lnTo>
                    <a:pt x="2237" y="91"/>
                  </a:lnTo>
                  <a:lnTo>
                    <a:pt x="2237" y="121"/>
                  </a:lnTo>
                  <a:lnTo>
                    <a:pt x="2252" y="137"/>
                  </a:lnTo>
                  <a:lnTo>
                    <a:pt x="2296" y="137"/>
                  </a:lnTo>
                  <a:lnTo>
                    <a:pt x="2311" y="137"/>
                  </a:lnTo>
                  <a:lnTo>
                    <a:pt x="2311" y="182"/>
                  </a:lnTo>
                  <a:lnTo>
                    <a:pt x="2267" y="228"/>
                  </a:lnTo>
                  <a:lnTo>
                    <a:pt x="2237" y="273"/>
                  </a:lnTo>
                  <a:lnTo>
                    <a:pt x="2193" y="258"/>
                  </a:lnTo>
                  <a:lnTo>
                    <a:pt x="2148" y="258"/>
                  </a:lnTo>
                  <a:lnTo>
                    <a:pt x="2133" y="304"/>
                  </a:lnTo>
                  <a:lnTo>
                    <a:pt x="2119" y="273"/>
                  </a:lnTo>
                  <a:lnTo>
                    <a:pt x="2089" y="304"/>
                  </a:lnTo>
                  <a:lnTo>
                    <a:pt x="2104" y="364"/>
                  </a:lnTo>
                  <a:lnTo>
                    <a:pt x="2133" y="364"/>
                  </a:lnTo>
                  <a:lnTo>
                    <a:pt x="2133" y="395"/>
                  </a:lnTo>
                  <a:lnTo>
                    <a:pt x="2148" y="410"/>
                  </a:lnTo>
                  <a:lnTo>
                    <a:pt x="2148" y="456"/>
                  </a:lnTo>
                  <a:lnTo>
                    <a:pt x="2163" y="471"/>
                  </a:lnTo>
                  <a:lnTo>
                    <a:pt x="2148" y="486"/>
                  </a:lnTo>
                  <a:lnTo>
                    <a:pt x="2163" y="531"/>
                  </a:lnTo>
                  <a:lnTo>
                    <a:pt x="2148" y="531"/>
                  </a:lnTo>
                  <a:lnTo>
                    <a:pt x="2133" y="607"/>
                  </a:lnTo>
                  <a:lnTo>
                    <a:pt x="2045" y="456"/>
                  </a:lnTo>
                  <a:lnTo>
                    <a:pt x="2030" y="395"/>
                  </a:lnTo>
                  <a:lnTo>
                    <a:pt x="2045" y="395"/>
                  </a:lnTo>
                  <a:lnTo>
                    <a:pt x="2074" y="289"/>
                  </a:lnTo>
                  <a:lnTo>
                    <a:pt x="2045" y="213"/>
                  </a:lnTo>
                  <a:lnTo>
                    <a:pt x="2015" y="228"/>
                  </a:lnTo>
                  <a:lnTo>
                    <a:pt x="2030" y="243"/>
                  </a:lnTo>
                  <a:lnTo>
                    <a:pt x="2030" y="289"/>
                  </a:lnTo>
                  <a:lnTo>
                    <a:pt x="2000" y="289"/>
                  </a:lnTo>
                  <a:lnTo>
                    <a:pt x="2000" y="243"/>
                  </a:lnTo>
                  <a:lnTo>
                    <a:pt x="1956" y="304"/>
                  </a:lnTo>
                  <a:lnTo>
                    <a:pt x="1956" y="380"/>
                  </a:lnTo>
                  <a:lnTo>
                    <a:pt x="1926" y="395"/>
                  </a:lnTo>
                  <a:lnTo>
                    <a:pt x="1882" y="380"/>
                  </a:lnTo>
                  <a:lnTo>
                    <a:pt x="1882" y="395"/>
                  </a:lnTo>
                  <a:lnTo>
                    <a:pt x="1793" y="425"/>
                  </a:lnTo>
                  <a:lnTo>
                    <a:pt x="1763" y="547"/>
                  </a:lnTo>
                  <a:lnTo>
                    <a:pt x="1748" y="577"/>
                  </a:lnTo>
                  <a:lnTo>
                    <a:pt x="1793" y="592"/>
                  </a:lnTo>
                  <a:lnTo>
                    <a:pt x="1807" y="623"/>
                  </a:lnTo>
                  <a:lnTo>
                    <a:pt x="1837" y="577"/>
                  </a:lnTo>
                  <a:lnTo>
                    <a:pt x="1867" y="592"/>
                  </a:lnTo>
                  <a:lnTo>
                    <a:pt x="1882" y="607"/>
                  </a:lnTo>
                  <a:lnTo>
                    <a:pt x="1896" y="683"/>
                  </a:lnTo>
                  <a:lnTo>
                    <a:pt x="1911" y="744"/>
                  </a:lnTo>
                  <a:lnTo>
                    <a:pt x="1882" y="896"/>
                  </a:lnTo>
                  <a:lnTo>
                    <a:pt x="1837" y="926"/>
                  </a:lnTo>
                  <a:lnTo>
                    <a:pt x="1807" y="866"/>
                  </a:lnTo>
                  <a:lnTo>
                    <a:pt x="1837" y="850"/>
                  </a:lnTo>
                  <a:lnTo>
                    <a:pt x="1837" y="774"/>
                  </a:lnTo>
                  <a:lnTo>
                    <a:pt x="1807" y="774"/>
                  </a:lnTo>
                  <a:lnTo>
                    <a:pt x="1793" y="790"/>
                  </a:lnTo>
                  <a:lnTo>
                    <a:pt x="1778" y="790"/>
                  </a:lnTo>
                  <a:lnTo>
                    <a:pt x="1719" y="744"/>
                  </a:lnTo>
                  <a:lnTo>
                    <a:pt x="1719" y="759"/>
                  </a:lnTo>
                  <a:lnTo>
                    <a:pt x="1689" y="729"/>
                  </a:lnTo>
                  <a:lnTo>
                    <a:pt x="1644" y="683"/>
                  </a:lnTo>
                  <a:lnTo>
                    <a:pt x="1600" y="653"/>
                  </a:lnTo>
                  <a:lnTo>
                    <a:pt x="1570" y="653"/>
                  </a:lnTo>
                  <a:lnTo>
                    <a:pt x="1556" y="699"/>
                  </a:lnTo>
                  <a:lnTo>
                    <a:pt x="1570" y="699"/>
                  </a:lnTo>
                  <a:lnTo>
                    <a:pt x="1570" y="729"/>
                  </a:lnTo>
                  <a:lnTo>
                    <a:pt x="1556" y="774"/>
                  </a:lnTo>
                  <a:lnTo>
                    <a:pt x="1541" y="790"/>
                  </a:lnTo>
                  <a:lnTo>
                    <a:pt x="1526" y="790"/>
                  </a:lnTo>
                  <a:lnTo>
                    <a:pt x="1482" y="790"/>
                  </a:lnTo>
                  <a:lnTo>
                    <a:pt x="1467" y="805"/>
                  </a:lnTo>
                  <a:lnTo>
                    <a:pt x="1437" y="805"/>
                  </a:lnTo>
                  <a:lnTo>
                    <a:pt x="1422" y="820"/>
                  </a:lnTo>
                  <a:lnTo>
                    <a:pt x="1348" y="790"/>
                  </a:lnTo>
                  <a:lnTo>
                    <a:pt x="1304" y="805"/>
                  </a:lnTo>
                  <a:lnTo>
                    <a:pt x="1289" y="790"/>
                  </a:lnTo>
                  <a:lnTo>
                    <a:pt x="1230" y="759"/>
                  </a:lnTo>
                  <a:lnTo>
                    <a:pt x="1215" y="805"/>
                  </a:lnTo>
                  <a:lnTo>
                    <a:pt x="1215" y="835"/>
                  </a:lnTo>
                  <a:lnTo>
                    <a:pt x="1170" y="835"/>
                  </a:lnTo>
                  <a:lnTo>
                    <a:pt x="1126" y="835"/>
                  </a:lnTo>
                  <a:lnTo>
                    <a:pt x="1082" y="88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69" name="Freeform 626"/>
            <p:cNvSpPr>
              <a:spLocks/>
            </p:cNvSpPr>
            <p:nvPr/>
          </p:nvSpPr>
          <p:spPr bwMode="auto">
            <a:xfrm>
              <a:off x="7180" y="976"/>
              <a:ext cx="1007" cy="471"/>
            </a:xfrm>
            <a:custGeom>
              <a:avLst/>
              <a:gdLst>
                <a:gd name="T0" fmla="*/ 34 w 2342"/>
                <a:gd name="T1" fmla="*/ 20 h 1246"/>
                <a:gd name="T2" fmla="*/ 31 w 2342"/>
                <a:gd name="T3" fmla="*/ 23 h 1246"/>
                <a:gd name="T4" fmla="*/ 30 w 2342"/>
                <a:gd name="T5" fmla="*/ 24 h 1246"/>
                <a:gd name="T6" fmla="*/ 26 w 2342"/>
                <a:gd name="T7" fmla="*/ 25 h 1246"/>
                <a:gd name="T8" fmla="*/ 21 w 2342"/>
                <a:gd name="T9" fmla="*/ 25 h 1246"/>
                <a:gd name="T10" fmla="*/ 19 w 2342"/>
                <a:gd name="T11" fmla="*/ 23 h 1246"/>
                <a:gd name="T12" fmla="*/ 18 w 2342"/>
                <a:gd name="T13" fmla="*/ 22 h 1246"/>
                <a:gd name="T14" fmla="*/ 17 w 2342"/>
                <a:gd name="T15" fmla="*/ 20 h 1246"/>
                <a:gd name="T16" fmla="*/ 17 w 2342"/>
                <a:gd name="T17" fmla="*/ 25 h 1246"/>
                <a:gd name="T18" fmla="*/ 14 w 2342"/>
                <a:gd name="T19" fmla="*/ 24 h 1246"/>
                <a:gd name="T20" fmla="*/ 11 w 2342"/>
                <a:gd name="T21" fmla="*/ 23 h 1246"/>
                <a:gd name="T22" fmla="*/ 9 w 2342"/>
                <a:gd name="T23" fmla="*/ 22 h 1246"/>
                <a:gd name="T24" fmla="*/ 5 w 2342"/>
                <a:gd name="T25" fmla="*/ 22 h 1246"/>
                <a:gd name="T26" fmla="*/ 1 w 2342"/>
                <a:gd name="T27" fmla="*/ 20 h 1246"/>
                <a:gd name="T28" fmla="*/ 0 w 2342"/>
                <a:gd name="T29" fmla="*/ 16 h 1246"/>
                <a:gd name="T30" fmla="*/ 2 w 2342"/>
                <a:gd name="T31" fmla="*/ 15 h 1246"/>
                <a:gd name="T32" fmla="*/ 4 w 2342"/>
                <a:gd name="T33" fmla="*/ 12 h 1246"/>
                <a:gd name="T34" fmla="*/ 3 w 2342"/>
                <a:gd name="T35" fmla="*/ 9 h 1246"/>
                <a:gd name="T36" fmla="*/ 8 w 2342"/>
                <a:gd name="T37" fmla="*/ 11 h 1246"/>
                <a:gd name="T38" fmla="*/ 6 w 2342"/>
                <a:gd name="T39" fmla="*/ 12 h 1246"/>
                <a:gd name="T40" fmla="*/ 9 w 2342"/>
                <a:gd name="T41" fmla="*/ 11 h 1246"/>
                <a:gd name="T42" fmla="*/ 11 w 2342"/>
                <a:gd name="T43" fmla="*/ 9 h 1246"/>
                <a:gd name="T44" fmla="*/ 14 w 2342"/>
                <a:gd name="T45" fmla="*/ 9 h 1246"/>
                <a:gd name="T46" fmla="*/ 17 w 2342"/>
                <a:gd name="T47" fmla="*/ 8 h 1246"/>
                <a:gd name="T48" fmla="*/ 20 w 2342"/>
                <a:gd name="T49" fmla="*/ 5 h 1246"/>
                <a:gd name="T50" fmla="*/ 23 w 2342"/>
                <a:gd name="T51" fmla="*/ 9 h 1246"/>
                <a:gd name="T52" fmla="*/ 25 w 2342"/>
                <a:gd name="T53" fmla="*/ 8 h 1246"/>
                <a:gd name="T54" fmla="*/ 22 w 2342"/>
                <a:gd name="T55" fmla="*/ 6 h 1246"/>
                <a:gd name="T56" fmla="*/ 25 w 2342"/>
                <a:gd name="T57" fmla="*/ 5 h 1246"/>
                <a:gd name="T58" fmla="*/ 28 w 2342"/>
                <a:gd name="T59" fmla="*/ 2 h 1246"/>
                <a:gd name="T60" fmla="*/ 34 w 2342"/>
                <a:gd name="T61" fmla="*/ 1 h 1246"/>
                <a:gd name="T62" fmla="*/ 37 w 2342"/>
                <a:gd name="T63" fmla="*/ 1 h 1246"/>
                <a:gd name="T64" fmla="*/ 41 w 2342"/>
                <a:gd name="T65" fmla="*/ 2 h 1246"/>
                <a:gd name="T66" fmla="*/ 52 w 2342"/>
                <a:gd name="T67" fmla="*/ 1 h 1246"/>
                <a:gd name="T68" fmla="*/ 67 w 2342"/>
                <a:gd name="T69" fmla="*/ 2 h 1246"/>
                <a:gd name="T70" fmla="*/ 74 w 2342"/>
                <a:gd name="T71" fmla="*/ 1 h 1246"/>
                <a:gd name="T72" fmla="*/ 77 w 2342"/>
                <a:gd name="T73" fmla="*/ 2 h 1246"/>
                <a:gd name="T74" fmla="*/ 80 w 2342"/>
                <a:gd name="T75" fmla="*/ 4 h 1246"/>
                <a:gd name="T76" fmla="*/ 74 w 2342"/>
                <a:gd name="T77" fmla="*/ 6 h 1246"/>
                <a:gd name="T78" fmla="*/ 74 w 2342"/>
                <a:gd name="T79" fmla="*/ 8 h 1246"/>
                <a:gd name="T80" fmla="*/ 74 w 2342"/>
                <a:gd name="T81" fmla="*/ 11 h 1246"/>
                <a:gd name="T82" fmla="*/ 71 w 2342"/>
                <a:gd name="T83" fmla="*/ 8 h 1246"/>
                <a:gd name="T84" fmla="*/ 70 w 2342"/>
                <a:gd name="T85" fmla="*/ 6 h 1246"/>
                <a:gd name="T86" fmla="*/ 66 w 2342"/>
                <a:gd name="T87" fmla="*/ 8 h 1246"/>
                <a:gd name="T88" fmla="*/ 60 w 2342"/>
                <a:gd name="T89" fmla="*/ 12 h 1246"/>
                <a:gd name="T90" fmla="*/ 64 w 2342"/>
                <a:gd name="T91" fmla="*/ 12 h 1246"/>
                <a:gd name="T92" fmla="*/ 62 w 2342"/>
                <a:gd name="T93" fmla="*/ 18 h 1246"/>
                <a:gd name="T94" fmla="*/ 61 w 2342"/>
                <a:gd name="T95" fmla="*/ 16 h 1246"/>
                <a:gd name="T96" fmla="*/ 55 w 2342"/>
                <a:gd name="T97" fmla="*/ 14 h 1246"/>
                <a:gd name="T98" fmla="*/ 53 w 2342"/>
                <a:gd name="T99" fmla="*/ 16 h 1246"/>
                <a:gd name="T100" fmla="*/ 49 w 2342"/>
                <a:gd name="T101" fmla="*/ 17 h 1246"/>
                <a:gd name="T102" fmla="*/ 42 w 2342"/>
                <a:gd name="T103" fmla="*/ 16 h 1246"/>
                <a:gd name="T104" fmla="*/ 37 w 2342"/>
                <a:gd name="T105" fmla="*/ 18 h 12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42" h="1246">
                  <a:moveTo>
                    <a:pt x="1088" y="891"/>
                  </a:moveTo>
                  <a:lnTo>
                    <a:pt x="1074" y="953"/>
                  </a:lnTo>
                  <a:lnTo>
                    <a:pt x="1014" y="953"/>
                  </a:lnTo>
                  <a:lnTo>
                    <a:pt x="1029" y="984"/>
                  </a:lnTo>
                  <a:lnTo>
                    <a:pt x="999" y="999"/>
                  </a:lnTo>
                  <a:lnTo>
                    <a:pt x="1014" y="1030"/>
                  </a:lnTo>
                  <a:lnTo>
                    <a:pt x="999" y="1091"/>
                  </a:lnTo>
                  <a:lnTo>
                    <a:pt x="954" y="1122"/>
                  </a:lnTo>
                  <a:lnTo>
                    <a:pt x="939" y="1107"/>
                  </a:lnTo>
                  <a:lnTo>
                    <a:pt x="910" y="1137"/>
                  </a:lnTo>
                  <a:lnTo>
                    <a:pt x="924" y="1153"/>
                  </a:lnTo>
                  <a:lnTo>
                    <a:pt x="939" y="1184"/>
                  </a:lnTo>
                  <a:lnTo>
                    <a:pt x="910" y="1184"/>
                  </a:lnTo>
                  <a:lnTo>
                    <a:pt x="895" y="1199"/>
                  </a:lnTo>
                  <a:lnTo>
                    <a:pt x="880" y="1184"/>
                  </a:lnTo>
                  <a:lnTo>
                    <a:pt x="865" y="1168"/>
                  </a:lnTo>
                  <a:lnTo>
                    <a:pt x="850" y="1184"/>
                  </a:lnTo>
                  <a:lnTo>
                    <a:pt x="820" y="1199"/>
                  </a:lnTo>
                  <a:lnTo>
                    <a:pt x="805" y="1199"/>
                  </a:lnTo>
                  <a:lnTo>
                    <a:pt x="775" y="1199"/>
                  </a:lnTo>
                  <a:lnTo>
                    <a:pt x="760" y="1230"/>
                  </a:lnTo>
                  <a:lnTo>
                    <a:pt x="746" y="1245"/>
                  </a:lnTo>
                  <a:lnTo>
                    <a:pt x="716" y="1245"/>
                  </a:lnTo>
                  <a:lnTo>
                    <a:pt x="716" y="1230"/>
                  </a:lnTo>
                  <a:lnTo>
                    <a:pt x="626" y="1199"/>
                  </a:lnTo>
                  <a:lnTo>
                    <a:pt x="611" y="1199"/>
                  </a:lnTo>
                  <a:lnTo>
                    <a:pt x="596" y="1214"/>
                  </a:lnTo>
                  <a:lnTo>
                    <a:pt x="567" y="1153"/>
                  </a:lnTo>
                  <a:lnTo>
                    <a:pt x="582" y="1153"/>
                  </a:lnTo>
                  <a:lnTo>
                    <a:pt x="567" y="1122"/>
                  </a:lnTo>
                  <a:lnTo>
                    <a:pt x="552" y="1137"/>
                  </a:lnTo>
                  <a:lnTo>
                    <a:pt x="552" y="1107"/>
                  </a:lnTo>
                  <a:lnTo>
                    <a:pt x="522" y="1076"/>
                  </a:lnTo>
                  <a:lnTo>
                    <a:pt x="507" y="1061"/>
                  </a:lnTo>
                  <a:lnTo>
                    <a:pt x="522" y="1061"/>
                  </a:lnTo>
                  <a:lnTo>
                    <a:pt x="522" y="1030"/>
                  </a:lnTo>
                  <a:lnTo>
                    <a:pt x="537" y="1030"/>
                  </a:lnTo>
                  <a:lnTo>
                    <a:pt x="537" y="999"/>
                  </a:lnTo>
                  <a:lnTo>
                    <a:pt x="507" y="999"/>
                  </a:lnTo>
                  <a:lnTo>
                    <a:pt x="492" y="999"/>
                  </a:lnTo>
                  <a:lnTo>
                    <a:pt x="447" y="1030"/>
                  </a:lnTo>
                  <a:lnTo>
                    <a:pt x="447" y="1061"/>
                  </a:lnTo>
                  <a:lnTo>
                    <a:pt x="492" y="1122"/>
                  </a:lnTo>
                  <a:lnTo>
                    <a:pt x="507" y="1153"/>
                  </a:lnTo>
                  <a:lnTo>
                    <a:pt x="507" y="1214"/>
                  </a:lnTo>
                  <a:lnTo>
                    <a:pt x="492" y="1184"/>
                  </a:lnTo>
                  <a:lnTo>
                    <a:pt x="447" y="1199"/>
                  </a:lnTo>
                  <a:lnTo>
                    <a:pt x="432" y="1184"/>
                  </a:lnTo>
                  <a:lnTo>
                    <a:pt x="432" y="1168"/>
                  </a:lnTo>
                  <a:lnTo>
                    <a:pt x="418" y="1168"/>
                  </a:lnTo>
                  <a:lnTo>
                    <a:pt x="418" y="1153"/>
                  </a:lnTo>
                  <a:lnTo>
                    <a:pt x="403" y="1137"/>
                  </a:lnTo>
                  <a:lnTo>
                    <a:pt x="373" y="1137"/>
                  </a:lnTo>
                  <a:lnTo>
                    <a:pt x="358" y="1107"/>
                  </a:lnTo>
                  <a:lnTo>
                    <a:pt x="328" y="1107"/>
                  </a:lnTo>
                  <a:lnTo>
                    <a:pt x="283" y="1061"/>
                  </a:lnTo>
                  <a:lnTo>
                    <a:pt x="298" y="1030"/>
                  </a:lnTo>
                  <a:lnTo>
                    <a:pt x="268" y="1030"/>
                  </a:lnTo>
                  <a:lnTo>
                    <a:pt x="239" y="1045"/>
                  </a:lnTo>
                  <a:lnTo>
                    <a:pt x="268" y="1061"/>
                  </a:lnTo>
                  <a:lnTo>
                    <a:pt x="224" y="1076"/>
                  </a:lnTo>
                  <a:lnTo>
                    <a:pt x="209" y="1045"/>
                  </a:lnTo>
                  <a:lnTo>
                    <a:pt x="164" y="1045"/>
                  </a:lnTo>
                  <a:lnTo>
                    <a:pt x="164" y="1061"/>
                  </a:lnTo>
                  <a:lnTo>
                    <a:pt x="134" y="1061"/>
                  </a:lnTo>
                  <a:lnTo>
                    <a:pt x="134" y="1030"/>
                  </a:lnTo>
                  <a:lnTo>
                    <a:pt x="104" y="999"/>
                  </a:lnTo>
                  <a:lnTo>
                    <a:pt x="89" y="1014"/>
                  </a:lnTo>
                  <a:lnTo>
                    <a:pt x="45" y="1014"/>
                  </a:lnTo>
                  <a:lnTo>
                    <a:pt x="30" y="999"/>
                  </a:lnTo>
                  <a:lnTo>
                    <a:pt x="45" y="999"/>
                  </a:lnTo>
                  <a:lnTo>
                    <a:pt x="60" y="938"/>
                  </a:lnTo>
                  <a:lnTo>
                    <a:pt x="45" y="907"/>
                  </a:lnTo>
                  <a:lnTo>
                    <a:pt x="45" y="876"/>
                  </a:lnTo>
                  <a:lnTo>
                    <a:pt x="0" y="799"/>
                  </a:lnTo>
                  <a:lnTo>
                    <a:pt x="15" y="769"/>
                  </a:lnTo>
                  <a:lnTo>
                    <a:pt x="30" y="784"/>
                  </a:lnTo>
                  <a:lnTo>
                    <a:pt x="45" y="769"/>
                  </a:lnTo>
                  <a:lnTo>
                    <a:pt x="30" y="738"/>
                  </a:lnTo>
                  <a:lnTo>
                    <a:pt x="60" y="722"/>
                  </a:lnTo>
                  <a:lnTo>
                    <a:pt x="89" y="738"/>
                  </a:lnTo>
                  <a:lnTo>
                    <a:pt x="119" y="707"/>
                  </a:lnTo>
                  <a:lnTo>
                    <a:pt x="104" y="692"/>
                  </a:lnTo>
                  <a:lnTo>
                    <a:pt x="134" y="630"/>
                  </a:lnTo>
                  <a:lnTo>
                    <a:pt x="119" y="599"/>
                  </a:lnTo>
                  <a:lnTo>
                    <a:pt x="104" y="553"/>
                  </a:lnTo>
                  <a:lnTo>
                    <a:pt x="119" y="538"/>
                  </a:lnTo>
                  <a:lnTo>
                    <a:pt x="104" y="492"/>
                  </a:lnTo>
                  <a:lnTo>
                    <a:pt x="89" y="476"/>
                  </a:lnTo>
                  <a:lnTo>
                    <a:pt x="89" y="446"/>
                  </a:lnTo>
                  <a:lnTo>
                    <a:pt x="89" y="430"/>
                  </a:lnTo>
                  <a:lnTo>
                    <a:pt x="164" y="446"/>
                  </a:lnTo>
                  <a:lnTo>
                    <a:pt x="253" y="461"/>
                  </a:lnTo>
                  <a:lnTo>
                    <a:pt x="253" y="492"/>
                  </a:lnTo>
                  <a:lnTo>
                    <a:pt x="239" y="523"/>
                  </a:lnTo>
                  <a:lnTo>
                    <a:pt x="194" y="523"/>
                  </a:lnTo>
                  <a:lnTo>
                    <a:pt x="134" y="492"/>
                  </a:lnTo>
                  <a:lnTo>
                    <a:pt x="149" y="523"/>
                  </a:lnTo>
                  <a:lnTo>
                    <a:pt x="164" y="538"/>
                  </a:lnTo>
                  <a:lnTo>
                    <a:pt x="179" y="584"/>
                  </a:lnTo>
                  <a:lnTo>
                    <a:pt x="209" y="584"/>
                  </a:lnTo>
                  <a:lnTo>
                    <a:pt x="209" y="553"/>
                  </a:lnTo>
                  <a:lnTo>
                    <a:pt x="239" y="569"/>
                  </a:lnTo>
                  <a:lnTo>
                    <a:pt x="239" y="538"/>
                  </a:lnTo>
                  <a:lnTo>
                    <a:pt x="268" y="507"/>
                  </a:lnTo>
                  <a:lnTo>
                    <a:pt x="298" y="507"/>
                  </a:lnTo>
                  <a:lnTo>
                    <a:pt x="283" y="476"/>
                  </a:lnTo>
                  <a:lnTo>
                    <a:pt x="283" y="446"/>
                  </a:lnTo>
                  <a:lnTo>
                    <a:pt x="313" y="446"/>
                  </a:lnTo>
                  <a:lnTo>
                    <a:pt x="313" y="461"/>
                  </a:lnTo>
                  <a:lnTo>
                    <a:pt x="328" y="476"/>
                  </a:lnTo>
                  <a:lnTo>
                    <a:pt x="358" y="476"/>
                  </a:lnTo>
                  <a:lnTo>
                    <a:pt x="343" y="446"/>
                  </a:lnTo>
                  <a:lnTo>
                    <a:pt x="418" y="415"/>
                  </a:lnTo>
                  <a:lnTo>
                    <a:pt x="403" y="461"/>
                  </a:lnTo>
                  <a:lnTo>
                    <a:pt x="403" y="476"/>
                  </a:lnTo>
                  <a:lnTo>
                    <a:pt x="432" y="430"/>
                  </a:lnTo>
                  <a:lnTo>
                    <a:pt x="492" y="415"/>
                  </a:lnTo>
                  <a:lnTo>
                    <a:pt x="507" y="415"/>
                  </a:lnTo>
                  <a:lnTo>
                    <a:pt x="492" y="384"/>
                  </a:lnTo>
                  <a:lnTo>
                    <a:pt x="596" y="384"/>
                  </a:lnTo>
                  <a:lnTo>
                    <a:pt x="596" y="400"/>
                  </a:lnTo>
                  <a:lnTo>
                    <a:pt x="567" y="323"/>
                  </a:lnTo>
                  <a:lnTo>
                    <a:pt x="582" y="307"/>
                  </a:lnTo>
                  <a:lnTo>
                    <a:pt x="582" y="261"/>
                  </a:lnTo>
                  <a:lnTo>
                    <a:pt x="611" y="261"/>
                  </a:lnTo>
                  <a:lnTo>
                    <a:pt x="626" y="307"/>
                  </a:lnTo>
                  <a:lnTo>
                    <a:pt x="671" y="384"/>
                  </a:lnTo>
                  <a:lnTo>
                    <a:pt x="686" y="415"/>
                  </a:lnTo>
                  <a:lnTo>
                    <a:pt x="671" y="446"/>
                  </a:lnTo>
                  <a:lnTo>
                    <a:pt x="641" y="461"/>
                  </a:lnTo>
                  <a:lnTo>
                    <a:pt x="686" y="476"/>
                  </a:lnTo>
                  <a:lnTo>
                    <a:pt x="701" y="415"/>
                  </a:lnTo>
                  <a:lnTo>
                    <a:pt x="701" y="384"/>
                  </a:lnTo>
                  <a:lnTo>
                    <a:pt x="716" y="384"/>
                  </a:lnTo>
                  <a:lnTo>
                    <a:pt x="760" y="415"/>
                  </a:lnTo>
                  <a:lnTo>
                    <a:pt x="716" y="369"/>
                  </a:lnTo>
                  <a:lnTo>
                    <a:pt x="686" y="369"/>
                  </a:lnTo>
                  <a:lnTo>
                    <a:pt x="671" y="323"/>
                  </a:lnTo>
                  <a:lnTo>
                    <a:pt x="641" y="307"/>
                  </a:lnTo>
                  <a:lnTo>
                    <a:pt x="656" y="261"/>
                  </a:lnTo>
                  <a:lnTo>
                    <a:pt x="686" y="292"/>
                  </a:lnTo>
                  <a:lnTo>
                    <a:pt x="686" y="261"/>
                  </a:lnTo>
                  <a:lnTo>
                    <a:pt x="746" y="277"/>
                  </a:lnTo>
                  <a:lnTo>
                    <a:pt x="746" y="246"/>
                  </a:lnTo>
                  <a:lnTo>
                    <a:pt x="716" y="246"/>
                  </a:lnTo>
                  <a:lnTo>
                    <a:pt x="701" y="215"/>
                  </a:lnTo>
                  <a:lnTo>
                    <a:pt x="746" y="184"/>
                  </a:lnTo>
                  <a:lnTo>
                    <a:pt x="731" y="169"/>
                  </a:lnTo>
                  <a:lnTo>
                    <a:pt x="805" y="92"/>
                  </a:lnTo>
                  <a:lnTo>
                    <a:pt x="924" y="61"/>
                  </a:lnTo>
                  <a:lnTo>
                    <a:pt x="924" y="31"/>
                  </a:lnTo>
                  <a:lnTo>
                    <a:pt x="939" y="0"/>
                  </a:lnTo>
                  <a:lnTo>
                    <a:pt x="984" y="0"/>
                  </a:lnTo>
                  <a:lnTo>
                    <a:pt x="999" y="31"/>
                  </a:lnTo>
                  <a:lnTo>
                    <a:pt x="1029" y="0"/>
                  </a:lnTo>
                  <a:lnTo>
                    <a:pt x="1059" y="0"/>
                  </a:lnTo>
                  <a:lnTo>
                    <a:pt x="1074" y="0"/>
                  </a:lnTo>
                  <a:lnTo>
                    <a:pt x="1103" y="31"/>
                  </a:lnTo>
                  <a:lnTo>
                    <a:pt x="1088" y="61"/>
                  </a:lnTo>
                  <a:lnTo>
                    <a:pt x="1074" y="92"/>
                  </a:lnTo>
                  <a:lnTo>
                    <a:pt x="1103" y="108"/>
                  </a:lnTo>
                  <a:lnTo>
                    <a:pt x="1088" y="138"/>
                  </a:lnTo>
                  <a:lnTo>
                    <a:pt x="1163" y="61"/>
                  </a:lnTo>
                  <a:lnTo>
                    <a:pt x="1193" y="92"/>
                  </a:lnTo>
                  <a:lnTo>
                    <a:pt x="1208" y="46"/>
                  </a:lnTo>
                  <a:lnTo>
                    <a:pt x="1342" y="61"/>
                  </a:lnTo>
                  <a:lnTo>
                    <a:pt x="1461" y="108"/>
                  </a:lnTo>
                  <a:lnTo>
                    <a:pt x="1476" y="77"/>
                  </a:lnTo>
                  <a:lnTo>
                    <a:pt x="1536" y="46"/>
                  </a:lnTo>
                  <a:lnTo>
                    <a:pt x="1610" y="46"/>
                  </a:lnTo>
                  <a:lnTo>
                    <a:pt x="1655" y="61"/>
                  </a:lnTo>
                  <a:lnTo>
                    <a:pt x="1745" y="31"/>
                  </a:lnTo>
                  <a:lnTo>
                    <a:pt x="1849" y="46"/>
                  </a:lnTo>
                  <a:lnTo>
                    <a:pt x="1953" y="108"/>
                  </a:lnTo>
                  <a:lnTo>
                    <a:pt x="2028" y="61"/>
                  </a:lnTo>
                  <a:lnTo>
                    <a:pt x="2043" y="92"/>
                  </a:lnTo>
                  <a:lnTo>
                    <a:pt x="2073" y="77"/>
                  </a:lnTo>
                  <a:lnTo>
                    <a:pt x="2073" y="46"/>
                  </a:lnTo>
                  <a:lnTo>
                    <a:pt x="2147" y="31"/>
                  </a:lnTo>
                  <a:lnTo>
                    <a:pt x="2207" y="61"/>
                  </a:lnTo>
                  <a:lnTo>
                    <a:pt x="2311" y="46"/>
                  </a:lnTo>
                  <a:lnTo>
                    <a:pt x="2341" y="108"/>
                  </a:lnTo>
                  <a:lnTo>
                    <a:pt x="2311" y="108"/>
                  </a:lnTo>
                  <a:lnTo>
                    <a:pt x="2252" y="92"/>
                  </a:lnTo>
                  <a:lnTo>
                    <a:pt x="2252" y="123"/>
                  </a:lnTo>
                  <a:lnTo>
                    <a:pt x="2266" y="138"/>
                  </a:lnTo>
                  <a:lnTo>
                    <a:pt x="2311" y="138"/>
                  </a:lnTo>
                  <a:lnTo>
                    <a:pt x="2326" y="138"/>
                  </a:lnTo>
                  <a:lnTo>
                    <a:pt x="2326" y="184"/>
                  </a:lnTo>
                  <a:lnTo>
                    <a:pt x="2281" y="231"/>
                  </a:lnTo>
                  <a:lnTo>
                    <a:pt x="2252" y="277"/>
                  </a:lnTo>
                  <a:lnTo>
                    <a:pt x="2207" y="261"/>
                  </a:lnTo>
                  <a:lnTo>
                    <a:pt x="2162" y="261"/>
                  </a:lnTo>
                  <a:lnTo>
                    <a:pt x="2147" y="307"/>
                  </a:lnTo>
                  <a:lnTo>
                    <a:pt x="2132" y="277"/>
                  </a:lnTo>
                  <a:lnTo>
                    <a:pt x="2102" y="307"/>
                  </a:lnTo>
                  <a:lnTo>
                    <a:pt x="2117" y="369"/>
                  </a:lnTo>
                  <a:lnTo>
                    <a:pt x="2147" y="369"/>
                  </a:lnTo>
                  <a:lnTo>
                    <a:pt x="2147" y="400"/>
                  </a:lnTo>
                  <a:lnTo>
                    <a:pt x="2162" y="415"/>
                  </a:lnTo>
                  <a:lnTo>
                    <a:pt x="2162" y="461"/>
                  </a:lnTo>
                  <a:lnTo>
                    <a:pt x="2177" y="476"/>
                  </a:lnTo>
                  <a:lnTo>
                    <a:pt x="2162" y="492"/>
                  </a:lnTo>
                  <a:lnTo>
                    <a:pt x="2177" y="538"/>
                  </a:lnTo>
                  <a:lnTo>
                    <a:pt x="2162" y="538"/>
                  </a:lnTo>
                  <a:lnTo>
                    <a:pt x="2147" y="615"/>
                  </a:lnTo>
                  <a:lnTo>
                    <a:pt x="2058" y="461"/>
                  </a:lnTo>
                  <a:lnTo>
                    <a:pt x="2043" y="400"/>
                  </a:lnTo>
                  <a:lnTo>
                    <a:pt x="2058" y="400"/>
                  </a:lnTo>
                  <a:lnTo>
                    <a:pt x="2088" y="292"/>
                  </a:lnTo>
                  <a:lnTo>
                    <a:pt x="2058" y="215"/>
                  </a:lnTo>
                  <a:lnTo>
                    <a:pt x="2028" y="231"/>
                  </a:lnTo>
                  <a:lnTo>
                    <a:pt x="2043" y="246"/>
                  </a:lnTo>
                  <a:lnTo>
                    <a:pt x="2043" y="292"/>
                  </a:lnTo>
                  <a:lnTo>
                    <a:pt x="2013" y="292"/>
                  </a:lnTo>
                  <a:lnTo>
                    <a:pt x="2013" y="246"/>
                  </a:lnTo>
                  <a:lnTo>
                    <a:pt x="1968" y="307"/>
                  </a:lnTo>
                  <a:lnTo>
                    <a:pt x="1968" y="384"/>
                  </a:lnTo>
                  <a:lnTo>
                    <a:pt x="1938" y="400"/>
                  </a:lnTo>
                  <a:lnTo>
                    <a:pt x="1894" y="384"/>
                  </a:lnTo>
                  <a:lnTo>
                    <a:pt x="1894" y="400"/>
                  </a:lnTo>
                  <a:lnTo>
                    <a:pt x="1804" y="430"/>
                  </a:lnTo>
                  <a:lnTo>
                    <a:pt x="1774" y="553"/>
                  </a:lnTo>
                  <a:lnTo>
                    <a:pt x="1759" y="584"/>
                  </a:lnTo>
                  <a:lnTo>
                    <a:pt x="1804" y="599"/>
                  </a:lnTo>
                  <a:lnTo>
                    <a:pt x="1819" y="630"/>
                  </a:lnTo>
                  <a:lnTo>
                    <a:pt x="1849" y="584"/>
                  </a:lnTo>
                  <a:lnTo>
                    <a:pt x="1879" y="599"/>
                  </a:lnTo>
                  <a:lnTo>
                    <a:pt x="1894" y="615"/>
                  </a:lnTo>
                  <a:lnTo>
                    <a:pt x="1909" y="692"/>
                  </a:lnTo>
                  <a:lnTo>
                    <a:pt x="1923" y="753"/>
                  </a:lnTo>
                  <a:lnTo>
                    <a:pt x="1894" y="907"/>
                  </a:lnTo>
                  <a:lnTo>
                    <a:pt x="1849" y="938"/>
                  </a:lnTo>
                  <a:lnTo>
                    <a:pt x="1819" y="876"/>
                  </a:lnTo>
                  <a:lnTo>
                    <a:pt x="1849" y="861"/>
                  </a:lnTo>
                  <a:lnTo>
                    <a:pt x="1849" y="784"/>
                  </a:lnTo>
                  <a:lnTo>
                    <a:pt x="1819" y="784"/>
                  </a:lnTo>
                  <a:lnTo>
                    <a:pt x="1804" y="799"/>
                  </a:lnTo>
                  <a:lnTo>
                    <a:pt x="1789" y="799"/>
                  </a:lnTo>
                  <a:lnTo>
                    <a:pt x="1730" y="753"/>
                  </a:lnTo>
                  <a:lnTo>
                    <a:pt x="1730" y="769"/>
                  </a:lnTo>
                  <a:lnTo>
                    <a:pt x="1700" y="738"/>
                  </a:lnTo>
                  <a:lnTo>
                    <a:pt x="1655" y="692"/>
                  </a:lnTo>
                  <a:lnTo>
                    <a:pt x="1610" y="661"/>
                  </a:lnTo>
                  <a:lnTo>
                    <a:pt x="1581" y="661"/>
                  </a:lnTo>
                  <a:lnTo>
                    <a:pt x="1566" y="707"/>
                  </a:lnTo>
                  <a:lnTo>
                    <a:pt x="1581" y="707"/>
                  </a:lnTo>
                  <a:lnTo>
                    <a:pt x="1581" y="738"/>
                  </a:lnTo>
                  <a:lnTo>
                    <a:pt x="1566" y="784"/>
                  </a:lnTo>
                  <a:lnTo>
                    <a:pt x="1551" y="799"/>
                  </a:lnTo>
                  <a:lnTo>
                    <a:pt x="1536" y="799"/>
                  </a:lnTo>
                  <a:lnTo>
                    <a:pt x="1491" y="799"/>
                  </a:lnTo>
                  <a:lnTo>
                    <a:pt x="1476" y="815"/>
                  </a:lnTo>
                  <a:lnTo>
                    <a:pt x="1446" y="815"/>
                  </a:lnTo>
                  <a:lnTo>
                    <a:pt x="1431" y="830"/>
                  </a:lnTo>
                  <a:lnTo>
                    <a:pt x="1357" y="799"/>
                  </a:lnTo>
                  <a:lnTo>
                    <a:pt x="1312" y="815"/>
                  </a:lnTo>
                  <a:lnTo>
                    <a:pt x="1297" y="799"/>
                  </a:lnTo>
                  <a:lnTo>
                    <a:pt x="1238" y="769"/>
                  </a:lnTo>
                  <a:lnTo>
                    <a:pt x="1223" y="815"/>
                  </a:lnTo>
                  <a:lnTo>
                    <a:pt x="1223" y="845"/>
                  </a:lnTo>
                  <a:lnTo>
                    <a:pt x="1178" y="845"/>
                  </a:lnTo>
                  <a:lnTo>
                    <a:pt x="1133" y="845"/>
                  </a:lnTo>
                  <a:lnTo>
                    <a:pt x="1088" y="8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70" name="Freeform 627"/>
            <p:cNvSpPr>
              <a:spLocks/>
            </p:cNvSpPr>
            <p:nvPr/>
          </p:nvSpPr>
          <p:spPr bwMode="auto">
            <a:xfrm>
              <a:off x="7553" y="1330"/>
              <a:ext cx="38" cy="19"/>
            </a:xfrm>
            <a:custGeom>
              <a:avLst/>
              <a:gdLst>
                <a:gd name="T0" fmla="*/ 1 w 90"/>
                <a:gd name="T1" fmla="*/ 1 h 47"/>
                <a:gd name="T2" fmla="*/ 0 w 90"/>
                <a:gd name="T3" fmla="*/ 1 h 47"/>
                <a:gd name="T4" fmla="*/ 0 w 90"/>
                <a:gd name="T5" fmla="*/ 0 h 47"/>
                <a:gd name="T6" fmla="*/ 3 w 90"/>
                <a:gd name="T7" fmla="*/ 0 h 47"/>
                <a:gd name="T8" fmla="*/ 3 w 90"/>
                <a:gd name="T9" fmla="*/ 0 h 47"/>
                <a:gd name="T10" fmla="*/ 1 w 90"/>
                <a:gd name="T11" fmla="*/ 0 h 47"/>
                <a:gd name="T12" fmla="*/ 1 w 90"/>
                <a:gd name="T13" fmla="*/ 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7">
                  <a:moveTo>
                    <a:pt x="30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89" y="0"/>
                  </a:lnTo>
                  <a:lnTo>
                    <a:pt x="89" y="15"/>
                  </a:lnTo>
                  <a:lnTo>
                    <a:pt x="45" y="15"/>
                  </a:lnTo>
                  <a:lnTo>
                    <a:pt x="30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71" name="Freeform 628"/>
            <p:cNvSpPr>
              <a:spLocks/>
            </p:cNvSpPr>
            <p:nvPr/>
          </p:nvSpPr>
          <p:spPr bwMode="auto">
            <a:xfrm>
              <a:off x="7456" y="1353"/>
              <a:ext cx="14" cy="24"/>
            </a:xfrm>
            <a:custGeom>
              <a:avLst/>
              <a:gdLst>
                <a:gd name="T0" fmla="*/ 1 w 31"/>
                <a:gd name="T1" fmla="*/ 1 h 62"/>
                <a:gd name="T2" fmla="*/ 1 w 31"/>
                <a:gd name="T3" fmla="*/ 0 h 62"/>
                <a:gd name="T4" fmla="*/ 0 w 31"/>
                <a:gd name="T5" fmla="*/ 0 h 62"/>
                <a:gd name="T6" fmla="*/ 0 w 31"/>
                <a:gd name="T7" fmla="*/ 0 h 62"/>
                <a:gd name="T8" fmla="*/ 0 w 31"/>
                <a:gd name="T9" fmla="*/ 1 h 62"/>
                <a:gd name="T10" fmla="*/ 0 w 31"/>
                <a:gd name="T11" fmla="*/ 1 h 62"/>
                <a:gd name="T12" fmla="*/ 1 w 31"/>
                <a:gd name="T13" fmla="*/ 1 h 62"/>
                <a:gd name="T14" fmla="*/ 1 w 31"/>
                <a:gd name="T15" fmla="*/ 1 h 62"/>
                <a:gd name="T16" fmla="*/ 1 w 31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62">
                  <a:moveTo>
                    <a:pt x="30" y="31"/>
                  </a:moveTo>
                  <a:lnTo>
                    <a:pt x="30" y="15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30" y="46"/>
                  </a:lnTo>
                  <a:lnTo>
                    <a:pt x="3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72" name="Freeform 629"/>
            <p:cNvSpPr>
              <a:spLocks/>
            </p:cNvSpPr>
            <p:nvPr/>
          </p:nvSpPr>
          <p:spPr bwMode="auto">
            <a:xfrm>
              <a:off x="7348" y="1023"/>
              <a:ext cx="58" cy="58"/>
            </a:xfrm>
            <a:custGeom>
              <a:avLst/>
              <a:gdLst>
                <a:gd name="T0" fmla="*/ 0 w 134"/>
                <a:gd name="T1" fmla="*/ 3 h 156"/>
                <a:gd name="T2" fmla="*/ 0 w 134"/>
                <a:gd name="T3" fmla="*/ 3 h 156"/>
                <a:gd name="T4" fmla="*/ 2 w 134"/>
                <a:gd name="T5" fmla="*/ 2 h 156"/>
                <a:gd name="T6" fmla="*/ 3 w 134"/>
                <a:gd name="T7" fmla="*/ 1 h 156"/>
                <a:gd name="T8" fmla="*/ 5 w 134"/>
                <a:gd name="T9" fmla="*/ 0 h 156"/>
                <a:gd name="T10" fmla="*/ 4 w 134"/>
                <a:gd name="T11" fmla="*/ 0 h 156"/>
                <a:gd name="T12" fmla="*/ 3 w 134"/>
                <a:gd name="T13" fmla="*/ 0 h 156"/>
                <a:gd name="T14" fmla="*/ 3 w 134"/>
                <a:gd name="T15" fmla="*/ 0 h 156"/>
                <a:gd name="T16" fmla="*/ 3 w 134"/>
                <a:gd name="T17" fmla="*/ 0 h 156"/>
                <a:gd name="T18" fmla="*/ 1 w 134"/>
                <a:gd name="T19" fmla="*/ 1 h 156"/>
                <a:gd name="T20" fmla="*/ 0 w 134"/>
                <a:gd name="T21" fmla="*/ 2 h 156"/>
                <a:gd name="T22" fmla="*/ 0 w 134"/>
                <a:gd name="T23" fmla="*/ 3 h 156"/>
                <a:gd name="T24" fmla="*/ 0 w 134"/>
                <a:gd name="T25" fmla="*/ 3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56">
                  <a:moveTo>
                    <a:pt x="15" y="155"/>
                  </a:moveTo>
                  <a:lnTo>
                    <a:pt x="15" y="140"/>
                  </a:lnTo>
                  <a:lnTo>
                    <a:pt x="59" y="93"/>
                  </a:lnTo>
                  <a:lnTo>
                    <a:pt x="103" y="47"/>
                  </a:lnTo>
                  <a:lnTo>
                    <a:pt x="133" y="31"/>
                  </a:lnTo>
                  <a:lnTo>
                    <a:pt x="118" y="0"/>
                  </a:lnTo>
                  <a:lnTo>
                    <a:pt x="103" y="0"/>
                  </a:lnTo>
                  <a:lnTo>
                    <a:pt x="89" y="16"/>
                  </a:lnTo>
                  <a:lnTo>
                    <a:pt x="74" y="31"/>
                  </a:lnTo>
                  <a:lnTo>
                    <a:pt x="30" y="62"/>
                  </a:lnTo>
                  <a:lnTo>
                    <a:pt x="0" y="109"/>
                  </a:lnTo>
                  <a:lnTo>
                    <a:pt x="0" y="140"/>
                  </a:lnTo>
                  <a:lnTo>
                    <a:pt x="15" y="15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73" name="Freeform 630"/>
            <p:cNvSpPr>
              <a:spLocks/>
            </p:cNvSpPr>
            <p:nvPr/>
          </p:nvSpPr>
          <p:spPr bwMode="auto">
            <a:xfrm>
              <a:off x="7988" y="1190"/>
              <a:ext cx="59" cy="88"/>
            </a:xfrm>
            <a:custGeom>
              <a:avLst/>
              <a:gdLst>
                <a:gd name="T0" fmla="*/ 0 w 136"/>
                <a:gd name="T1" fmla="*/ 0 h 231"/>
                <a:gd name="T2" fmla="*/ 1 w 136"/>
                <a:gd name="T3" fmla="*/ 1 h 231"/>
                <a:gd name="T4" fmla="*/ 2 w 136"/>
                <a:gd name="T5" fmla="*/ 2 h 231"/>
                <a:gd name="T6" fmla="*/ 2 w 136"/>
                <a:gd name="T7" fmla="*/ 3 h 231"/>
                <a:gd name="T8" fmla="*/ 3 w 136"/>
                <a:gd name="T9" fmla="*/ 3 h 231"/>
                <a:gd name="T10" fmla="*/ 3 w 136"/>
                <a:gd name="T11" fmla="*/ 4 h 231"/>
                <a:gd name="T12" fmla="*/ 4 w 136"/>
                <a:gd name="T13" fmla="*/ 5 h 231"/>
                <a:gd name="T14" fmla="*/ 4 w 136"/>
                <a:gd name="T15" fmla="*/ 5 h 231"/>
                <a:gd name="T16" fmla="*/ 5 w 136"/>
                <a:gd name="T17" fmla="*/ 5 h 231"/>
                <a:gd name="T18" fmla="*/ 5 w 136"/>
                <a:gd name="T19" fmla="*/ 5 h 231"/>
                <a:gd name="T20" fmla="*/ 4 w 136"/>
                <a:gd name="T21" fmla="*/ 4 h 231"/>
                <a:gd name="T22" fmla="*/ 3 w 136"/>
                <a:gd name="T23" fmla="*/ 3 h 231"/>
                <a:gd name="T24" fmla="*/ 4 w 136"/>
                <a:gd name="T25" fmla="*/ 3 h 231"/>
                <a:gd name="T26" fmla="*/ 3 w 136"/>
                <a:gd name="T27" fmla="*/ 2 h 231"/>
                <a:gd name="T28" fmla="*/ 2 w 136"/>
                <a:gd name="T29" fmla="*/ 1 h 231"/>
                <a:gd name="T30" fmla="*/ 0 w 136"/>
                <a:gd name="T31" fmla="*/ 0 h 2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6" h="231">
                  <a:moveTo>
                    <a:pt x="0" y="0"/>
                  </a:moveTo>
                  <a:lnTo>
                    <a:pt x="30" y="61"/>
                  </a:lnTo>
                  <a:lnTo>
                    <a:pt x="45" y="77"/>
                  </a:lnTo>
                  <a:lnTo>
                    <a:pt x="60" y="153"/>
                  </a:lnTo>
                  <a:lnTo>
                    <a:pt x="75" y="169"/>
                  </a:lnTo>
                  <a:lnTo>
                    <a:pt x="90" y="199"/>
                  </a:lnTo>
                  <a:lnTo>
                    <a:pt x="105" y="230"/>
                  </a:lnTo>
                  <a:lnTo>
                    <a:pt x="105" y="215"/>
                  </a:lnTo>
                  <a:lnTo>
                    <a:pt x="135" y="230"/>
                  </a:lnTo>
                  <a:lnTo>
                    <a:pt x="135" y="215"/>
                  </a:lnTo>
                  <a:lnTo>
                    <a:pt x="105" y="184"/>
                  </a:lnTo>
                  <a:lnTo>
                    <a:pt x="90" y="138"/>
                  </a:lnTo>
                  <a:lnTo>
                    <a:pt x="105" y="153"/>
                  </a:lnTo>
                  <a:lnTo>
                    <a:pt x="90" y="107"/>
                  </a:lnTo>
                  <a:lnTo>
                    <a:pt x="45" y="6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74" name="Freeform 631"/>
            <p:cNvSpPr>
              <a:spLocks/>
            </p:cNvSpPr>
            <p:nvPr/>
          </p:nvSpPr>
          <p:spPr bwMode="auto">
            <a:xfrm>
              <a:off x="7521" y="935"/>
              <a:ext cx="39" cy="35"/>
            </a:xfrm>
            <a:custGeom>
              <a:avLst/>
              <a:gdLst>
                <a:gd name="T0" fmla="*/ 3 w 90"/>
                <a:gd name="T1" fmla="*/ 1 h 93"/>
                <a:gd name="T2" fmla="*/ 0 w 90"/>
                <a:gd name="T3" fmla="*/ 0 h 93"/>
                <a:gd name="T4" fmla="*/ 0 w 90"/>
                <a:gd name="T5" fmla="*/ 1 h 93"/>
                <a:gd name="T6" fmla="*/ 1 w 90"/>
                <a:gd name="T7" fmla="*/ 2 h 93"/>
                <a:gd name="T8" fmla="*/ 3 w 90"/>
                <a:gd name="T9" fmla="*/ 2 h 93"/>
                <a:gd name="T10" fmla="*/ 3 w 90"/>
                <a:gd name="T11" fmla="*/ 1 h 93"/>
                <a:gd name="T12" fmla="*/ 3 w 90"/>
                <a:gd name="T13" fmla="*/ 1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93">
                  <a:moveTo>
                    <a:pt x="74" y="31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92"/>
                  </a:lnTo>
                  <a:lnTo>
                    <a:pt x="74" y="77"/>
                  </a:lnTo>
                  <a:lnTo>
                    <a:pt x="89" y="31"/>
                  </a:lnTo>
                  <a:lnTo>
                    <a:pt x="74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75" name="Freeform 632"/>
            <p:cNvSpPr>
              <a:spLocks/>
            </p:cNvSpPr>
            <p:nvPr/>
          </p:nvSpPr>
          <p:spPr bwMode="auto">
            <a:xfrm>
              <a:off x="7335" y="1086"/>
              <a:ext cx="39" cy="30"/>
            </a:xfrm>
            <a:custGeom>
              <a:avLst/>
              <a:gdLst>
                <a:gd name="T0" fmla="*/ 1 w 91"/>
                <a:gd name="T1" fmla="*/ 0 h 78"/>
                <a:gd name="T2" fmla="*/ 0 w 91"/>
                <a:gd name="T3" fmla="*/ 0 h 78"/>
                <a:gd name="T4" fmla="*/ 0 w 91"/>
                <a:gd name="T5" fmla="*/ 1 h 78"/>
                <a:gd name="T6" fmla="*/ 0 w 91"/>
                <a:gd name="T7" fmla="*/ 1 h 78"/>
                <a:gd name="T8" fmla="*/ 1 w 91"/>
                <a:gd name="T9" fmla="*/ 1 h 78"/>
                <a:gd name="T10" fmla="*/ 1 w 91"/>
                <a:gd name="T11" fmla="*/ 2 h 78"/>
                <a:gd name="T12" fmla="*/ 3 w 91"/>
                <a:gd name="T13" fmla="*/ 1 h 78"/>
                <a:gd name="T14" fmla="*/ 1 w 91"/>
                <a:gd name="T15" fmla="*/ 1 h 78"/>
                <a:gd name="T16" fmla="*/ 1 w 91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" h="78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15" y="62"/>
                  </a:lnTo>
                  <a:lnTo>
                    <a:pt x="30" y="62"/>
                  </a:lnTo>
                  <a:lnTo>
                    <a:pt x="45" y="77"/>
                  </a:lnTo>
                  <a:lnTo>
                    <a:pt x="90" y="62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76" name="Freeform 633"/>
            <p:cNvSpPr>
              <a:spLocks/>
            </p:cNvSpPr>
            <p:nvPr/>
          </p:nvSpPr>
          <p:spPr bwMode="auto">
            <a:xfrm>
              <a:off x="7565" y="947"/>
              <a:ext cx="21" cy="23"/>
            </a:xfrm>
            <a:custGeom>
              <a:avLst/>
              <a:gdLst>
                <a:gd name="T0" fmla="*/ 0 w 47"/>
                <a:gd name="T1" fmla="*/ 0 h 62"/>
                <a:gd name="T2" fmla="*/ 0 w 47"/>
                <a:gd name="T3" fmla="*/ 1 h 62"/>
                <a:gd name="T4" fmla="*/ 0 w 47"/>
                <a:gd name="T5" fmla="*/ 1 h 62"/>
                <a:gd name="T6" fmla="*/ 2 w 47"/>
                <a:gd name="T7" fmla="*/ 0 h 62"/>
                <a:gd name="T8" fmla="*/ 1 w 47"/>
                <a:gd name="T9" fmla="*/ 0 h 62"/>
                <a:gd name="T10" fmla="*/ 0 w 47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62">
                  <a:moveTo>
                    <a:pt x="0" y="0"/>
                  </a:moveTo>
                  <a:lnTo>
                    <a:pt x="0" y="46"/>
                  </a:lnTo>
                  <a:lnTo>
                    <a:pt x="15" y="61"/>
                  </a:lnTo>
                  <a:lnTo>
                    <a:pt x="46" y="31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77" name="Freeform 634"/>
            <p:cNvSpPr>
              <a:spLocks/>
            </p:cNvSpPr>
            <p:nvPr/>
          </p:nvSpPr>
          <p:spPr bwMode="auto">
            <a:xfrm>
              <a:off x="7822" y="958"/>
              <a:ext cx="19" cy="12"/>
            </a:xfrm>
            <a:custGeom>
              <a:avLst/>
              <a:gdLst>
                <a:gd name="T0" fmla="*/ 0 w 45"/>
                <a:gd name="T1" fmla="*/ 0 h 32"/>
                <a:gd name="T2" fmla="*/ 1 w 45"/>
                <a:gd name="T3" fmla="*/ 0 h 32"/>
                <a:gd name="T4" fmla="*/ 1 w 45"/>
                <a:gd name="T5" fmla="*/ 1 h 32"/>
                <a:gd name="T6" fmla="*/ 0 w 45"/>
                <a:gd name="T7" fmla="*/ 0 h 32"/>
                <a:gd name="T8" fmla="*/ 0 w 4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2">
                  <a:moveTo>
                    <a:pt x="0" y="0"/>
                  </a:moveTo>
                  <a:lnTo>
                    <a:pt x="44" y="16"/>
                  </a:lnTo>
                  <a:lnTo>
                    <a:pt x="44" y="31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78" name="Freeform 635"/>
            <p:cNvSpPr>
              <a:spLocks/>
            </p:cNvSpPr>
            <p:nvPr/>
          </p:nvSpPr>
          <p:spPr bwMode="auto">
            <a:xfrm>
              <a:off x="8072" y="964"/>
              <a:ext cx="20" cy="12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1 h 31"/>
                <a:gd name="T4" fmla="*/ 1 w 46"/>
                <a:gd name="T5" fmla="*/ 0 h 31"/>
                <a:gd name="T6" fmla="*/ 2 w 46"/>
                <a:gd name="T7" fmla="*/ 0 h 31"/>
                <a:gd name="T8" fmla="*/ 0 w 4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1">
                  <a:moveTo>
                    <a:pt x="0" y="0"/>
                  </a:moveTo>
                  <a:lnTo>
                    <a:pt x="0" y="30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79" name="Freeform 636"/>
            <p:cNvSpPr>
              <a:spLocks/>
            </p:cNvSpPr>
            <p:nvPr/>
          </p:nvSpPr>
          <p:spPr bwMode="auto">
            <a:xfrm>
              <a:off x="7797" y="958"/>
              <a:ext cx="13" cy="18"/>
            </a:xfrm>
            <a:custGeom>
              <a:avLst/>
              <a:gdLst>
                <a:gd name="T0" fmla="*/ 0 w 30"/>
                <a:gd name="T1" fmla="*/ 0 h 47"/>
                <a:gd name="T2" fmla="*/ 0 w 30"/>
                <a:gd name="T3" fmla="*/ 1 h 47"/>
                <a:gd name="T4" fmla="*/ 1 w 30"/>
                <a:gd name="T5" fmla="*/ 1 h 47"/>
                <a:gd name="T6" fmla="*/ 1 w 30"/>
                <a:gd name="T7" fmla="*/ 0 h 47"/>
                <a:gd name="T8" fmla="*/ 0 w 30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7">
                  <a:moveTo>
                    <a:pt x="0" y="0"/>
                  </a:moveTo>
                  <a:lnTo>
                    <a:pt x="0" y="31"/>
                  </a:lnTo>
                  <a:lnTo>
                    <a:pt x="29" y="46"/>
                  </a:lnTo>
                  <a:lnTo>
                    <a:pt x="29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80" name="Freeform 637"/>
            <p:cNvSpPr>
              <a:spLocks/>
            </p:cNvSpPr>
            <p:nvPr/>
          </p:nvSpPr>
          <p:spPr bwMode="auto">
            <a:xfrm>
              <a:off x="7380" y="1110"/>
              <a:ext cx="13" cy="11"/>
            </a:xfrm>
            <a:custGeom>
              <a:avLst/>
              <a:gdLst>
                <a:gd name="T0" fmla="*/ 0 w 30"/>
                <a:gd name="T1" fmla="*/ 0 h 32"/>
                <a:gd name="T2" fmla="*/ 1 w 30"/>
                <a:gd name="T3" fmla="*/ 0 h 32"/>
                <a:gd name="T4" fmla="*/ 0 w 30"/>
                <a:gd name="T5" fmla="*/ 0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29" y="16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81" name="Freeform 638"/>
            <p:cNvSpPr>
              <a:spLocks/>
            </p:cNvSpPr>
            <p:nvPr/>
          </p:nvSpPr>
          <p:spPr bwMode="auto">
            <a:xfrm>
              <a:off x="8130" y="1144"/>
              <a:ext cx="19" cy="7"/>
            </a:xfrm>
            <a:custGeom>
              <a:avLst/>
              <a:gdLst>
                <a:gd name="T0" fmla="*/ 0 w 45"/>
                <a:gd name="T1" fmla="*/ 0 h 17"/>
                <a:gd name="T2" fmla="*/ 0 w 45"/>
                <a:gd name="T3" fmla="*/ 0 h 17"/>
                <a:gd name="T4" fmla="*/ 1 w 45"/>
                <a:gd name="T5" fmla="*/ 0 h 17"/>
                <a:gd name="T6" fmla="*/ 0 w 4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7">
                  <a:moveTo>
                    <a:pt x="14" y="0"/>
                  </a:moveTo>
                  <a:lnTo>
                    <a:pt x="0" y="0"/>
                  </a:lnTo>
                  <a:lnTo>
                    <a:pt x="44" y="1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82" name="Line 639"/>
            <p:cNvSpPr>
              <a:spLocks noChangeShapeType="1"/>
            </p:cNvSpPr>
            <p:nvPr/>
          </p:nvSpPr>
          <p:spPr bwMode="auto">
            <a:xfrm>
              <a:off x="8194" y="1162"/>
              <a:ext cx="6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83" name="Line 640"/>
            <p:cNvSpPr>
              <a:spLocks noChangeShapeType="1"/>
            </p:cNvSpPr>
            <p:nvPr/>
          </p:nvSpPr>
          <p:spPr bwMode="auto">
            <a:xfrm>
              <a:off x="7585" y="142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84" name="Line 641"/>
            <p:cNvSpPr>
              <a:spLocks noChangeShapeType="1"/>
            </p:cNvSpPr>
            <p:nvPr/>
          </p:nvSpPr>
          <p:spPr bwMode="auto">
            <a:xfrm>
              <a:off x="7578" y="1429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85" name="Line 642"/>
            <p:cNvSpPr>
              <a:spLocks noChangeShapeType="1"/>
            </p:cNvSpPr>
            <p:nvPr/>
          </p:nvSpPr>
          <p:spPr bwMode="auto">
            <a:xfrm>
              <a:off x="7578" y="1429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86" name="Line 643"/>
            <p:cNvSpPr>
              <a:spLocks noChangeShapeType="1"/>
            </p:cNvSpPr>
            <p:nvPr/>
          </p:nvSpPr>
          <p:spPr bwMode="auto">
            <a:xfrm flipH="1">
              <a:off x="7573" y="1435"/>
              <a:ext cx="5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87" name="Line 644"/>
            <p:cNvSpPr>
              <a:spLocks noChangeShapeType="1"/>
            </p:cNvSpPr>
            <p:nvPr/>
          </p:nvSpPr>
          <p:spPr bwMode="auto">
            <a:xfrm>
              <a:off x="7573" y="1435"/>
              <a:ext cx="5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88" name="Line 645"/>
            <p:cNvSpPr>
              <a:spLocks noChangeShapeType="1"/>
            </p:cNvSpPr>
            <p:nvPr/>
          </p:nvSpPr>
          <p:spPr bwMode="auto">
            <a:xfrm>
              <a:off x="7578" y="1441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89" name="Line 646"/>
            <p:cNvSpPr>
              <a:spLocks noChangeShapeType="1"/>
            </p:cNvSpPr>
            <p:nvPr/>
          </p:nvSpPr>
          <p:spPr bwMode="auto">
            <a:xfrm>
              <a:off x="7585" y="1441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90" name="Line 647"/>
            <p:cNvSpPr>
              <a:spLocks noChangeShapeType="1"/>
            </p:cNvSpPr>
            <p:nvPr/>
          </p:nvSpPr>
          <p:spPr bwMode="auto">
            <a:xfrm>
              <a:off x="7585" y="144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91" name="Line 648"/>
            <p:cNvSpPr>
              <a:spLocks noChangeShapeType="1"/>
            </p:cNvSpPr>
            <p:nvPr/>
          </p:nvSpPr>
          <p:spPr bwMode="auto">
            <a:xfrm>
              <a:off x="7585" y="144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92" name="Line 649"/>
            <p:cNvSpPr>
              <a:spLocks noChangeShapeType="1"/>
            </p:cNvSpPr>
            <p:nvPr/>
          </p:nvSpPr>
          <p:spPr bwMode="auto">
            <a:xfrm>
              <a:off x="7591" y="144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93" name="Line 650"/>
            <p:cNvSpPr>
              <a:spLocks noChangeShapeType="1"/>
            </p:cNvSpPr>
            <p:nvPr/>
          </p:nvSpPr>
          <p:spPr bwMode="auto">
            <a:xfrm>
              <a:off x="7604" y="1441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94" name="Line 651"/>
            <p:cNvSpPr>
              <a:spLocks noChangeShapeType="1"/>
            </p:cNvSpPr>
            <p:nvPr/>
          </p:nvSpPr>
          <p:spPr bwMode="auto">
            <a:xfrm flipV="1">
              <a:off x="7604" y="1435"/>
              <a:ext cx="7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95" name="Freeform 652"/>
            <p:cNvSpPr>
              <a:spLocks/>
            </p:cNvSpPr>
            <p:nvPr/>
          </p:nvSpPr>
          <p:spPr bwMode="auto">
            <a:xfrm>
              <a:off x="7649" y="1266"/>
              <a:ext cx="225" cy="99"/>
            </a:xfrm>
            <a:custGeom>
              <a:avLst/>
              <a:gdLst>
                <a:gd name="T0" fmla="*/ 15 w 523"/>
                <a:gd name="T1" fmla="*/ 1 h 262"/>
                <a:gd name="T2" fmla="*/ 14 w 523"/>
                <a:gd name="T3" fmla="*/ 1 h 262"/>
                <a:gd name="T4" fmla="*/ 13 w 523"/>
                <a:gd name="T5" fmla="*/ 1 h 262"/>
                <a:gd name="T6" fmla="*/ 12 w 523"/>
                <a:gd name="T7" fmla="*/ 1 h 262"/>
                <a:gd name="T8" fmla="*/ 12 w 523"/>
                <a:gd name="T9" fmla="*/ 1 h 262"/>
                <a:gd name="T10" fmla="*/ 9 w 523"/>
                <a:gd name="T11" fmla="*/ 1 h 262"/>
                <a:gd name="T12" fmla="*/ 8 w 523"/>
                <a:gd name="T13" fmla="*/ 1 h 262"/>
                <a:gd name="T14" fmla="*/ 7 w 523"/>
                <a:gd name="T15" fmla="*/ 1 h 262"/>
                <a:gd name="T16" fmla="*/ 5 w 523"/>
                <a:gd name="T17" fmla="*/ 0 h 262"/>
                <a:gd name="T18" fmla="*/ 5 w 523"/>
                <a:gd name="T19" fmla="*/ 1 h 262"/>
                <a:gd name="T20" fmla="*/ 5 w 523"/>
                <a:gd name="T21" fmla="*/ 2 h 262"/>
                <a:gd name="T22" fmla="*/ 3 w 523"/>
                <a:gd name="T23" fmla="*/ 2 h 262"/>
                <a:gd name="T24" fmla="*/ 1 w 523"/>
                <a:gd name="T25" fmla="*/ 2 h 262"/>
                <a:gd name="T26" fmla="*/ 0 w 523"/>
                <a:gd name="T27" fmla="*/ 2 h 262"/>
                <a:gd name="T28" fmla="*/ 0 w 523"/>
                <a:gd name="T29" fmla="*/ 3 h 262"/>
                <a:gd name="T30" fmla="*/ 1 w 523"/>
                <a:gd name="T31" fmla="*/ 3 h 262"/>
                <a:gd name="T32" fmla="*/ 2 w 523"/>
                <a:gd name="T33" fmla="*/ 3 h 262"/>
                <a:gd name="T34" fmla="*/ 3 w 523"/>
                <a:gd name="T35" fmla="*/ 4 h 262"/>
                <a:gd name="T36" fmla="*/ 3 w 523"/>
                <a:gd name="T37" fmla="*/ 4 h 262"/>
                <a:gd name="T38" fmla="*/ 6 w 523"/>
                <a:gd name="T39" fmla="*/ 5 h 262"/>
                <a:gd name="T40" fmla="*/ 6 w 523"/>
                <a:gd name="T41" fmla="*/ 5 h 262"/>
                <a:gd name="T42" fmla="*/ 8 w 523"/>
                <a:gd name="T43" fmla="*/ 5 h 262"/>
                <a:gd name="T44" fmla="*/ 9 w 523"/>
                <a:gd name="T45" fmla="*/ 5 h 262"/>
                <a:gd name="T46" fmla="*/ 9 w 523"/>
                <a:gd name="T47" fmla="*/ 5 h 262"/>
                <a:gd name="T48" fmla="*/ 12 w 523"/>
                <a:gd name="T49" fmla="*/ 5 h 262"/>
                <a:gd name="T50" fmla="*/ 12 w 523"/>
                <a:gd name="T51" fmla="*/ 5 h 262"/>
                <a:gd name="T52" fmla="*/ 14 w 523"/>
                <a:gd name="T53" fmla="*/ 5 h 262"/>
                <a:gd name="T54" fmla="*/ 14 w 523"/>
                <a:gd name="T55" fmla="*/ 4 h 262"/>
                <a:gd name="T56" fmla="*/ 14 w 523"/>
                <a:gd name="T57" fmla="*/ 4 h 262"/>
                <a:gd name="T58" fmla="*/ 15 w 523"/>
                <a:gd name="T59" fmla="*/ 3 h 262"/>
                <a:gd name="T60" fmla="*/ 15 w 523"/>
                <a:gd name="T61" fmla="*/ 3 h 262"/>
                <a:gd name="T62" fmla="*/ 16 w 523"/>
                <a:gd name="T63" fmla="*/ 3 h 262"/>
                <a:gd name="T64" fmla="*/ 17 w 523"/>
                <a:gd name="T65" fmla="*/ 2 h 262"/>
                <a:gd name="T66" fmla="*/ 18 w 523"/>
                <a:gd name="T67" fmla="*/ 2 h 262"/>
                <a:gd name="T68" fmla="*/ 17 w 523"/>
                <a:gd name="T69" fmla="*/ 1 h 262"/>
                <a:gd name="T70" fmla="*/ 16 w 523"/>
                <a:gd name="T71" fmla="*/ 1 h 262"/>
                <a:gd name="T72" fmla="*/ 15 w 523"/>
                <a:gd name="T73" fmla="*/ 1 h 2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3" h="262">
                  <a:moveTo>
                    <a:pt x="447" y="31"/>
                  </a:moveTo>
                  <a:lnTo>
                    <a:pt x="403" y="31"/>
                  </a:lnTo>
                  <a:lnTo>
                    <a:pt x="388" y="46"/>
                  </a:lnTo>
                  <a:lnTo>
                    <a:pt x="358" y="46"/>
                  </a:lnTo>
                  <a:lnTo>
                    <a:pt x="343" y="61"/>
                  </a:lnTo>
                  <a:lnTo>
                    <a:pt x="268" y="31"/>
                  </a:lnTo>
                  <a:lnTo>
                    <a:pt x="224" y="46"/>
                  </a:lnTo>
                  <a:lnTo>
                    <a:pt x="209" y="31"/>
                  </a:lnTo>
                  <a:lnTo>
                    <a:pt x="149" y="0"/>
                  </a:lnTo>
                  <a:lnTo>
                    <a:pt x="134" y="46"/>
                  </a:lnTo>
                  <a:lnTo>
                    <a:pt x="134" y="77"/>
                  </a:lnTo>
                  <a:lnTo>
                    <a:pt x="89" y="77"/>
                  </a:lnTo>
                  <a:lnTo>
                    <a:pt x="45" y="77"/>
                  </a:lnTo>
                  <a:lnTo>
                    <a:pt x="0" y="123"/>
                  </a:lnTo>
                  <a:lnTo>
                    <a:pt x="15" y="138"/>
                  </a:lnTo>
                  <a:lnTo>
                    <a:pt x="30" y="154"/>
                  </a:lnTo>
                  <a:lnTo>
                    <a:pt x="60" y="154"/>
                  </a:lnTo>
                  <a:lnTo>
                    <a:pt x="75" y="184"/>
                  </a:lnTo>
                  <a:lnTo>
                    <a:pt x="75" y="200"/>
                  </a:lnTo>
                  <a:lnTo>
                    <a:pt x="164" y="230"/>
                  </a:lnTo>
                  <a:lnTo>
                    <a:pt x="179" y="261"/>
                  </a:lnTo>
                  <a:lnTo>
                    <a:pt x="239" y="230"/>
                  </a:lnTo>
                  <a:lnTo>
                    <a:pt x="254" y="246"/>
                  </a:lnTo>
                  <a:lnTo>
                    <a:pt x="268" y="261"/>
                  </a:lnTo>
                  <a:lnTo>
                    <a:pt x="343" y="261"/>
                  </a:lnTo>
                  <a:lnTo>
                    <a:pt x="358" y="246"/>
                  </a:lnTo>
                  <a:lnTo>
                    <a:pt x="403" y="230"/>
                  </a:lnTo>
                  <a:lnTo>
                    <a:pt x="418" y="200"/>
                  </a:lnTo>
                  <a:lnTo>
                    <a:pt x="403" y="184"/>
                  </a:lnTo>
                  <a:lnTo>
                    <a:pt x="433" y="154"/>
                  </a:lnTo>
                  <a:lnTo>
                    <a:pt x="447" y="154"/>
                  </a:lnTo>
                  <a:lnTo>
                    <a:pt x="477" y="138"/>
                  </a:lnTo>
                  <a:lnTo>
                    <a:pt x="492" y="107"/>
                  </a:lnTo>
                  <a:lnTo>
                    <a:pt x="522" y="92"/>
                  </a:lnTo>
                  <a:lnTo>
                    <a:pt x="492" y="61"/>
                  </a:lnTo>
                  <a:lnTo>
                    <a:pt x="462" y="61"/>
                  </a:lnTo>
                  <a:lnTo>
                    <a:pt x="447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96" name="Freeform 653"/>
            <p:cNvSpPr>
              <a:spLocks/>
            </p:cNvSpPr>
            <p:nvPr/>
          </p:nvSpPr>
          <p:spPr bwMode="auto">
            <a:xfrm>
              <a:off x="7573" y="1226"/>
              <a:ext cx="403" cy="332"/>
            </a:xfrm>
            <a:custGeom>
              <a:avLst/>
              <a:gdLst>
                <a:gd name="T0" fmla="*/ 23 w 941"/>
                <a:gd name="T1" fmla="*/ 5 h 877"/>
                <a:gd name="T2" fmla="*/ 21 w 941"/>
                <a:gd name="T3" fmla="*/ 5 h 877"/>
                <a:gd name="T4" fmla="*/ 20 w 941"/>
                <a:gd name="T5" fmla="*/ 6 h 877"/>
                <a:gd name="T6" fmla="*/ 20 w 941"/>
                <a:gd name="T7" fmla="*/ 7 h 877"/>
                <a:gd name="T8" fmla="*/ 18 w 941"/>
                <a:gd name="T9" fmla="*/ 8 h 877"/>
                <a:gd name="T10" fmla="*/ 15 w 941"/>
                <a:gd name="T11" fmla="*/ 7 h 877"/>
                <a:gd name="T12" fmla="*/ 12 w 941"/>
                <a:gd name="T13" fmla="*/ 8 h 877"/>
                <a:gd name="T14" fmla="*/ 9 w 941"/>
                <a:gd name="T15" fmla="*/ 6 h 877"/>
                <a:gd name="T16" fmla="*/ 8 w 941"/>
                <a:gd name="T17" fmla="*/ 5 h 877"/>
                <a:gd name="T18" fmla="*/ 6 w 941"/>
                <a:gd name="T19" fmla="*/ 5 h 877"/>
                <a:gd name="T20" fmla="*/ 6 w 941"/>
                <a:gd name="T21" fmla="*/ 6 h 877"/>
                <a:gd name="T22" fmla="*/ 4 w 941"/>
                <a:gd name="T23" fmla="*/ 6 h 877"/>
                <a:gd name="T24" fmla="*/ 3 w 941"/>
                <a:gd name="T25" fmla="*/ 8 h 877"/>
                <a:gd name="T26" fmla="*/ 1 w 941"/>
                <a:gd name="T27" fmla="*/ 9 h 877"/>
                <a:gd name="T28" fmla="*/ 0 w 941"/>
                <a:gd name="T29" fmla="*/ 10 h 877"/>
                <a:gd name="T30" fmla="*/ 1 w 941"/>
                <a:gd name="T31" fmla="*/ 11 h 877"/>
                <a:gd name="T32" fmla="*/ 4 w 941"/>
                <a:gd name="T33" fmla="*/ 12 h 877"/>
                <a:gd name="T34" fmla="*/ 4 w 941"/>
                <a:gd name="T35" fmla="*/ 14 h 877"/>
                <a:gd name="T36" fmla="*/ 6 w 941"/>
                <a:gd name="T37" fmla="*/ 14 h 877"/>
                <a:gd name="T38" fmla="*/ 9 w 941"/>
                <a:gd name="T39" fmla="*/ 15 h 877"/>
                <a:gd name="T40" fmla="*/ 10 w 941"/>
                <a:gd name="T41" fmla="*/ 15 h 877"/>
                <a:gd name="T42" fmla="*/ 11 w 941"/>
                <a:gd name="T43" fmla="*/ 15 h 877"/>
                <a:gd name="T44" fmla="*/ 14 w 941"/>
                <a:gd name="T45" fmla="*/ 14 h 877"/>
                <a:gd name="T46" fmla="*/ 15 w 941"/>
                <a:gd name="T47" fmla="*/ 14 h 877"/>
                <a:gd name="T48" fmla="*/ 15 w 941"/>
                <a:gd name="T49" fmla="*/ 14 h 877"/>
                <a:gd name="T50" fmla="*/ 16 w 941"/>
                <a:gd name="T51" fmla="*/ 15 h 877"/>
                <a:gd name="T52" fmla="*/ 16 w 941"/>
                <a:gd name="T53" fmla="*/ 16 h 877"/>
                <a:gd name="T54" fmla="*/ 17 w 941"/>
                <a:gd name="T55" fmla="*/ 16 h 877"/>
                <a:gd name="T56" fmla="*/ 18 w 941"/>
                <a:gd name="T57" fmla="*/ 18 h 877"/>
                <a:gd name="T58" fmla="*/ 19 w 941"/>
                <a:gd name="T59" fmla="*/ 18 h 877"/>
                <a:gd name="T60" fmla="*/ 20 w 941"/>
                <a:gd name="T61" fmla="*/ 17 h 877"/>
                <a:gd name="T62" fmla="*/ 21 w 941"/>
                <a:gd name="T63" fmla="*/ 17 h 877"/>
                <a:gd name="T64" fmla="*/ 22 w 941"/>
                <a:gd name="T65" fmla="*/ 17 h 877"/>
                <a:gd name="T66" fmla="*/ 24 w 941"/>
                <a:gd name="T67" fmla="*/ 17 h 877"/>
                <a:gd name="T68" fmla="*/ 24 w 941"/>
                <a:gd name="T69" fmla="*/ 18 h 877"/>
                <a:gd name="T70" fmla="*/ 24 w 941"/>
                <a:gd name="T71" fmla="*/ 17 h 877"/>
                <a:gd name="T72" fmla="*/ 26 w 941"/>
                <a:gd name="T73" fmla="*/ 17 h 877"/>
                <a:gd name="T74" fmla="*/ 26 w 941"/>
                <a:gd name="T75" fmla="*/ 17 h 877"/>
                <a:gd name="T76" fmla="*/ 29 w 941"/>
                <a:gd name="T77" fmla="*/ 16 h 877"/>
                <a:gd name="T78" fmla="*/ 29 w 941"/>
                <a:gd name="T79" fmla="*/ 13 h 877"/>
                <a:gd name="T80" fmla="*/ 29 w 941"/>
                <a:gd name="T81" fmla="*/ 12 h 877"/>
                <a:gd name="T82" fmla="*/ 28 w 941"/>
                <a:gd name="T83" fmla="*/ 11 h 877"/>
                <a:gd name="T84" fmla="*/ 27 w 941"/>
                <a:gd name="T85" fmla="*/ 10 h 877"/>
                <a:gd name="T86" fmla="*/ 28 w 941"/>
                <a:gd name="T87" fmla="*/ 9 h 877"/>
                <a:gd name="T88" fmla="*/ 27 w 941"/>
                <a:gd name="T89" fmla="*/ 9 h 877"/>
                <a:gd name="T90" fmla="*/ 25 w 941"/>
                <a:gd name="T91" fmla="*/ 8 h 877"/>
                <a:gd name="T92" fmla="*/ 27 w 941"/>
                <a:gd name="T93" fmla="*/ 7 h 877"/>
                <a:gd name="T94" fmla="*/ 27 w 941"/>
                <a:gd name="T95" fmla="*/ 8 h 877"/>
                <a:gd name="T96" fmla="*/ 29 w 941"/>
                <a:gd name="T97" fmla="*/ 8 h 877"/>
                <a:gd name="T98" fmla="*/ 30 w 941"/>
                <a:gd name="T99" fmla="*/ 6 h 877"/>
                <a:gd name="T100" fmla="*/ 32 w 941"/>
                <a:gd name="T101" fmla="*/ 6 h 877"/>
                <a:gd name="T102" fmla="*/ 32 w 941"/>
                <a:gd name="T103" fmla="*/ 4 h 877"/>
                <a:gd name="T104" fmla="*/ 31 w 941"/>
                <a:gd name="T105" fmla="*/ 3 h 877"/>
                <a:gd name="T106" fmla="*/ 30 w 941"/>
                <a:gd name="T107" fmla="*/ 3 h 877"/>
                <a:gd name="T108" fmla="*/ 28 w 941"/>
                <a:gd name="T109" fmla="*/ 2 h 877"/>
                <a:gd name="T110" fmla="*/ 25 w 941"/>
                <a:gd name="T111" fmla="*/ 1 h 877"/>
                <a:gd name="T112" fmla="*/ 23 w 941"/>
                <a:gd name="T113" fmla="*/ 0 h 877"/>
                <a:gd name="T114" fmla="*/ 23 w 941"/>
                <a:gd name="T115" fmla="*/ 1 h 877"/>
                <a:gd name="T116" fmla="*/ 22 w 941"/>
                <a:gd name="T117" fmla="*/ 3 h 877"/>
                <a:gd name="T118" fmla="*/ 21 w 941"/>
                <a:gd name="T119" fmla="*/ 3 h 877"/>
                <a:gd name="T120" fmla="*/ 23 w 941"/>
                <a:gd name="T121" fmla="*/ 3 h 8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41" h="877">
                  <a:moveTo>
                    <a:pt x="701" y="200"/>
                  </a:moveTo>
                  <a:lnTo>
                    <a:pt x="671" y="215"/>
                  </a:lnTo>
                  <a:lnTo>
                    <a:pt x="657" y="246"/>
                  </a:lnTo>
                  <a:lnTo>
                    <a:pt x="627" y="261"/>
                  </a:lnTo>
                  <a:lnTo>
                    <a:pt x="612" y="261"/>
                  </a:lnTo>
                  <a:lnTo>
                    <a:pt x="582" y="292"/>
                  </a:lnTo>
                  <a:lnTo>
                    <a:pt x="597" y="307"/>
                  </a:lnTo>
                  <a:lnTo>
                    <a:pt x="582" y="338"/>
                  </a:lnTo>
                  <a:lnTo>
                    <a:pt x="537" y="353"/>
                  </a:lnTo>
                  <a:lnTo>
                    <a:pt x="522" y="369"/>
                  </a:lnTo>
                  <a:lnTo>
                    <a:pt x="448" y="369"/>
                  </a:lnTo>
                  <a:lnTo>
                    <a:pt x="433" y="353"/>
                  </a:lnTo>
                  <a:lnTo>
                    <a:pt x="418" y="338"/>
                  </a:lnTo>
                  <a:lnTo>
                    <a:pt x="358" y="369"/>
                  </a:lnTo>
                  <a:lnTo>
                    <a:pt x="343" y="338"/>
                  </a:lnTo>
                  <a:lnTo>
                    <a:pt x="254" y="307"/>
                  </a:lnTo>
                  <a:lnTo>
                    <a:pt x="254" y="292"/>
                  </a:lnTo>
                  <a:lnTo>
                    <a:pt x="239" y="261"/>
                  </a:lnTo>
                  <a:lnTo>
                    <a:pt x="209" y="261"/>
                  </a:lnTo>
                  <a:lnTo>
                    <a:pt x="194" y="246"/>
                  </a:lnTo>
                  <a:lnTo>
                    <a:pt x="179" y="231"/>
                  </a:lnTo>
                  <a:lnTo>
                    <a:pt x="164" y="292"/>
                  </a:lnTo>
                  <a:lnTo>
                    <a:pt x="104" y="292"/>
                  </a:lnTo>
                  <a:lnTo>
                    <a:pt x="119" y="323"/>
                  </a:lnTo>
                  <a:lnTo>
                    <a:pt x="90" y="338"/>
                  </a:lnTo>
                  <a:lnTo>
                    <a:pt x="104" y="369"/>
                  </a:lnTo>
                  <a:lnTo>
                    <a:pt x="90" y="430"/>
                  </a:lnTo>
                  <a:lnTo>
                    <a:pt x="45" y="461"/>
                  </a:lnTo>
                  <a:lnTo>
                    <a:pt x="30" y="446"/>
                  </a:lnTo>
                  <a:lnTo>
                    <a:pt x="0" y="476"/>
                  </a:lnTo>
                  <a:lnTo>
                    <a:pt x="15" y="492"/>
                  </a:lnTo>
                  <a:lnTo>
                    <a:pt x="30" y="523"/>
                  </a:lnTo>
                  <a:lnTo>
                    <a:pt x="75" y="553"/>
                  </a:lnTo>
                  <a:lnTo>
                    <a:pt x="119" y="584"/>
                  </a:lnTo>
                  <a:lnTo>
                    <a:pt x="119" y="630"/>
                  </a:lnTo>
                  <a:lnTo>
                    <a:pt x="134" y="676"/>
                  </a:lnTo>
                  <a:lnTo>
                    <a:pt x="164" y="692"/>
                  </a:lnTo>
                  <a:lnTo>
                    <a:pt x="194" y="692"/>
                  </a:lnTo>
                  <a:lnTo>
                    <a:pt x="209" y="707"/>
                  </a:lnTo>
                  <a:lnTo>
                    <a:pt x="254" y="722"/>
                  </a:lnTo>
                  <a:lnTo>
                    <a:pt x="298" y="738"/>
                  </a:lnTo>
                  <a:lnTo>
                    <a:pt x="298" y="722"/>
                  </a:lnTo>
                  <a:lnTo>
                    <a:pt x="313" y="738"/>
                  </a:lnTo>
                  <a:lnTo>
                    <a:pt x="328" y="738"/>
                  </a:lnTo>
                  <a:lnTo>
                    <a:pt x="358" y="722"/>
                  </a:lnTo>
                  <a:lnTo>
                    <a:pt x="403" y="692"/>
                  </a:lnTo>
                  <a:lnTo>
                    <a:pt x="418" y="707"/>
                  </a:lnTo>
                  <a:lnTo>
                    <a:pt x="433" y="692"/>
                  </a:lnTo>
                  <a:lnTo>
                    <a:pt x="448" y="692"/>
                  </a:lnTo>
                  <a:lnTo>
                    <a:pt x="448" y="707"/>
                  </a:lnTo>
                  <a:lnTo>
                    <a:pt x="477" y="707"/>
                  </a:lnTo>
                  <a:lnTo>
                    <a:pt x="477" y="722"/>
                  </a:lnTo>
                  <a:lnTo>
                    <a:pt x="492" y="768"/>
                  </a:lnTo>
                  <a:lnTo>
                    <a:pt x="477" y="784"/>
                  </a:lnTo>
                  <a:lnTo>
                    <a:pt x="477" y="815"/>
                  </a:lnTo>
                  <a:lnTo>
                    <a:pt x="492" y="799"/>
                  </a:lnTo>
                  <a:lnTo>
                    <a:pt x="507" y="861"/>
                  </a:lnTo>
                  <a:lnTo>
                    <a:pt x="537" y="861"/>
                  </a:lnTo>
                  <a:lnTo>
                    <a:pt x="552" y="876"/>
                  </a:lnTo>
                  <a:lnTo>
                    <a:pt x="567" y="861"/>
                  </a:lnTo>
                  <a:lnTo>
                    <a:pt x="567" y="845"/>
                  </a:lnTo>
                  <a:lnTo>
                    <a:pt x="582" y="830"/>
                  </a:lnTo>
                  <a:lnTo>
                    <a:pt x="597" y="830"/>
                  </a:lnTo>
                  <a:lnTo>
                    <a:pt x="627" y="815"/>
                  </a:lnTo>
                  <a:lnTo>
                    <a:pt x="642" y="830"/>
                  </a:lnTo>
                  <a:lnTo>
                    <a:pt x="642" y="845"/>
                  </a:lnTo>
                  <a:lnTo>
                    <a:pt x="671" y="861"/>
                  </a:lnTo>
                  <a:lnTo>
                    <a:pt x="701" y="845"/>
                  </a:lnTo>
                  <a:lnTo>
                    <a:pt x="701" y="861"/>
                  </a:lnTo>
                  <a:lnTo>
                    <a:pt x="716" y="876"/>
                  </a:lnTo>
                  <a:lnTo>
                    <a:pt x="716" y="861"/>
                  </a:lnTo>
                  <a:lnTo>
                    <a:pt x="716" y="845"/>
                  </a:lnTo>
                  <a:lnTo>
                    <a:pt x="761" y="830"/>
                  </a:lnTo>
                  <a:lnTo>
                    <a:pt x="761" y="815"/>
                  </a:lnTo>
                  <a:lnTo>
                    <a:pt x="776" y="830"/>
                  </a:lnTo>
                  <a:lnTo>
                    <a:pt x="776" y="815"/>
                  </a:lnTo>
                  <a:lnTo>
                    <a:pt x="806" y="815"/>
                  </a:lnTo>
                  <a:lnTo>
                    <a:pt x="850" y="753"/>
                  </a:lnTo>
                  <a:lnTo>
                    <a:pt x="880" y="645"/>
                  </a:lnTo>
                  <a:lnTo>
                    <a:pt x="865" y="630"/>
                  </a:lnTo>
                  <a:lnTo>
                    <a:pt x="850" y="615"/>
                  </a:lnTo>
                  <a:lnTo>
                    <a:pt x="865" y="599"/>
                  </a:lnTo>
                  <a:lnTo>
                    <a:pt x="865" y="584"/>
                  </a:lnTo>
                  <a:lnTo>
                    <a:pt x="836" y="538"/>
                  </a:lnTo>
                  <a:lnTo>
                    <a:pt x="806" y="523"/>
                  </a:lnTo>
                  <a:lnTo>
                    <a:pt x="806" y="492"/>
                  </a:lnTo>
                  <a:lnTo>
                    <a:pt x="821" y="461"/>
                  </a:lnTo>
                  <a:lnTo>
                    <a:pt x="836" y="461"/>
                  </a:lnTo>
                  <a:lnTo>
                    <a:pt x="836" y="446"/>
                  </a:lnTo>
                  <a:lnTo>
                    <a:pt x="806" y="430"/>
                  </a:lnTo>
                  <a:lnTo>
                    <a:pt x="791" y="461"/>
                  </a:lnTo>
                  <a:lnTo>
                    <a:pt x="746" y="415"/>
                  </a:lnTo>
                  <a:lnTo>
                    <a:pt x="761" y="400"/>
                  </a:lnTo>
                  <a:lnTo>
                    <a:pt x="806" y="353"/>
                  </a:lnTo>
                  <a:lnTo>
                    <a:pt x="821" y="369"/>
                  </a:lnTo>
                  <a:lnTo>
                    <a:pt x="806" y="400"/>
                  </a:lnTo>
                  <a:lnTo>
                    <a:pt x="821" y="384"/>
                  </a:lnTo>
                  <a:lnTo>
                    <a:pt x="865" y="369"/>
                  </a:lnTo>
                  <a:lnTo>
                    <a:pt x="865" y="323"/>
                  </a:lnTo>
                  <a:lnTo>
                    <a:pt x="895" y="323"/>
                  </a:lnTo>
                  <a:lnTo>
                    <a:pt x="910" y="277"/>
                  </a:lnTo>
                  <a:lnTo>
                    <a:pt x="940" y="277"/>
                  </a:lnTo>
                  <a:lnTo>
                    <a:pt x="910" y="215"/>
                  </a:lnTo>
                  <a:lnTo>
                    <a:pt x="940" y="200"/>
                  </a:lnTo>
                  <a:lnTo>
                    <a:pt x="940" y="123"/>
                  </a:lnTo>
                  <a:lnTo>
                    <a:pt x="910" y="123"/>
                  </a:lnTo>
                  <a:lnTo>
                    <a:pt x="895" y="138"/>
                  </a:lnTo>
                  <a:lnTo>
                    <a:pt x="880" y="138"/>
                  </a:lnTo>
                  <a:lnTo>
                    <a:pt x="821" y="92"/>
                  </a:lnTo>
                  <a:lnTo>
                    <a:pt x="821" y="108"/>
                  </a:lnTo>
                  <a:lnTo>
                    <a:pt x="791" y="77"/>
                  </a:lnTo>
                  <a:lnTo>
                    <a:pt x="746" y="31"/>
                  </a:lnTo>
                  <a:lnTo>
                    <a:pt x="701" y="0"/>
                  </a:lnTo>
                  <a:lnTo>
                    <a:pt x="671" y="0"/>
                  </a:lnTo>
                  <a:lnTo>
                    <a:pt x="657" y="46"/>
                  </a:lnTo>
                  <a:lnTo>
                    <a:pt x="671" y="46"/>
                  </a:lnTo>
                  <a:lnTo>
                    <a:pt x="671" y="77"/>
                  </a:lnTo>
                  <a:lnTo>
                    <a:pt x="657" y="123"/>
                  </a:lnTo>
                  <a:lnTo>
                    <a:pt x="642" y="138"/>
                  </a:lnTo>
                  <a:lnTo>
                    <a:pt x="627" y="138"/>
                  </a:lnTo>
                  <a:lnTo>
                    <a:pt x="642" y="169"/>
                  </a:lnTo>
                  <a:lnTo>
                    <a:pt x="671" y="169"/>
                  </a:lnTo>
                  <a:lnTo>
                    <a:pt x="701" y="20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97" name="Freeform 654"/>
            <p:cNvSpPr>
              <a:spLocks/>
            </p:cNvSpPr>
            <p:nvPr/>
          </p:nvSpPr>
          <p:spPr bwMode="auto">
            <a:xfrm>
              <a:off x="7867" y="1563"/>
              <a:ext cx="20" cy="11"/>
            </a:xfrm>
            <a:custGeom>
              <a:avLst/>
              <a:gdLst>
                <a:gd name="T0" fmla="*/ 2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1 w 46"/>
                <a:gd name="T7" fmla="*/ 0 h 32"/>
                <a:gd name="T8" fmla="*/ 2 w 46"/>
                <a:gd name="T9" fmla="*/ 0 h 32"/>
                <a:gd name="T10" fmla="*/ 2 w 46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2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31"/>
                  </a:lnTo>
                  <a:lnTo>
                    <a:pt x="45" y="16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98" name="Line 655"/>
            <p:cNvSpPr>
              <a:spLocks noChangeShapeType="1"/>
            </p:cNvSpPr>
            <p:nvPr/>
          </p:nvSpPr>
          <p:spPr bwMode="auto">
            <a:xfrm>
              <a:off x="7591" y="1464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799" name="Line 656"/>
            <p:cNvSpPr>
              <a:spLocks noChangeShapeType="1"/>
            </p:cNvSpPr>
            <p:nvPr/>
          </p:nvSpPr>
          <p:spPr bwMode="auto">
            <a:xfrm>
              <a:off x="7726" y="1499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00" name="Line 657"/>
            <p:cNvSpPr>
              <a:spLocks noChangeShapeType="1"/>
            </p:cNvSpPr>
            <p:nvPr/>
          </p:nvSpPr>
          <p:spPr bwMode="auto">
            <a:xfrm flipV="1">
              <a:off x="7739" y="1493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01" name="Line 658"/>
            <p:cNvSpPr>
              <a:spLocks noChangeShapeType="1"/>
            </p:cNvSpPr>
            <p:nvPr/>
          </p:nvSpPr>
          <p:spPr bwMode="auto">
            <a:xfrm>
              <a:off x="7745" y="1493"/>
              <a:ext cx="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02" name="Line 659"/>
            <p:cNvSpPr>
              <a:spLocks noChangeShapeType="1"/>
            </p:cNvSpPr>
            <p:nvPr/>
          </p:nvSpPr>
          <p:spPr bwMode="auto">
            <a:xfrm>
              <a:off x="7745" y="1493"/>
              <a:ext cx="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03" name="Line 660"/>
            <p:cNvSpPr>
              <a:spLocks noChangeShapeType="1"/>
            </p:cNvSpPr>
            <p:nvPr/>
          </p:nvSpPr>
          <p:spPr bwMode="auto">
            <a:xfrm>
              <a:off x="7753" y="1493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04" name="Line 661"/>
            <p:cNvSpPr>
              <a:spLocks noChangeShapeType="1"/>
            </p:cNvSpPr>
            <p:nvPr/>
          </p:nvSpPr>
          <p:spPr bwMode="auto">
            <a:xfrm flipV="1">
              <a:off x="7758" y="1487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05" name="Line 662"/>
            <p:cNvSpPr>
              <a:spLocks noChangeShapeType="1"/>
            </p:cNvSpPr>
            <p:nvPr/>
          </p:nvSpPr>
          <p:spPr bwMode="auto">
            <a:xfrm>
              <a:off x="7758" y="1487"/>
              <a:ext cx="6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06" name="Line 663"/>
            <p:cNvSpPr>
              <a:spLocks noChangeShapeType="1"/>
            </p:cNvSpPr>
            <p:nvPr/>
          </p:nvSpPr>
          <p:spPr bwMode="auto">
            <a:xfrm>
              <a:off x="7764" y="1493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07" name="Line 664"/>
            <p:cNvSpPr>
              <a:spLocks noChangeShapeType="1"/>
            </p:cNvSpPr>
            <p:nvPr/>
          </p:nvSpPr>
          <p:spPr bwMode="auto">
            <a:xfrm>
              <a:off x="7597" y="1464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08" name="Line 665"/>
            <p:cNvSpPr>
              <a:spLocks noChangeShapeType="1"/>
            </p:cNvSpPr>
            <p:nvPr/>
          </p:nvSpPr>
          <p:spPr bwMode="auto">
            <a:xfrm>
              <a:off x="7604" y="1459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09" name="Line 666"/>
            <p:cNvSpPr>
              <a:spLocks noChangeShapeType="1"/>
            </p:cNvSpPr>
            <p:nvPr/>
          </p:nvSpPr>
          <p:spPr bwMode="auto">
            <a:xfrm>
              <a:off x="7611" y="1459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10" name="Line 667"/>
            <p:cNvSpPr>
              <a:spLocks noChangeShapeType="1"/>
            </p:cNvSpPr>
            <p:nvPr/>
          </p:nvSpPr>
          <p:spPr bwMode="auto">
            <a:xfrm>
              <a:off x="7617" y="1464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11" name="Freeform 668"/>
            <p:cNvSpPr>
              <a:spLocks/>
            </p:cNvSpPr>
            <p:nvPr/>
          </p:nvSpPr>
          <p:spPr bwMode="auto">
            <a:xfrm>
              <a:off x="7822" y="1533"/>
              <a:ext cx="58" cy="129"/>
            </a:xfrm>
            <a:custGeom>
              <a:avLst/>
              <a:gdLst>
                <a:gd name="T0" fmla="*/ 0 w 135"/>
                <a:gd name="T1" fmla="*/ 0 h 340"/>
                <a:gd name="T2" fmla="*/ 0 w 135"/>
                <a:gd name="T3" fmla="*/ 1 h 340"/>
                <a:gd name="T4" fmla="*/ 0 w 135"/>
                <a:gd name="T5" fmla="*/ 1 h 340"/>
                <a:gd name="T6" fmla="*/ 1 w 135"/>
                <a:gd name="T7" fmla="*/ 2 h 340"/>
                <a:gd name="T8" fmla="*/ 1 w 135"/>
                <a:gd name="T9" fmla="*/ 2 h 340"/>
                <a:gd name="T10" fmla="*/ 3 w 135"/>
                <a:gd name="T11" fmla="*/ 3 h 340"/>
                <a:gd name="T12" fmla="*/ 3 w 135"/>
                <a:gd name="T13" fmla="*/ 3 h 340"/>
                <a:gd name="T14" fmla="*/ 3 w 135"/>
                <a:gd name="T15" fmla="*/ 4 h 340"/>
                <a:gd name="T16" fmla="*/ 3 w 135"/>
                <a:gd name="T17" fmla="*/ 5 h 340"/>
                <a:gd name="T18" fmla="*/ 3 w 135"/>
                <a:gd name="T19" fmla="*/ 5 h 340"/>
                <a:gd name="T20" fmla="*/ 3 w 135"/>
                <a:gd name="T21" fmla="*/ 5 h 340"/>
                <a:gd name="T22" fmla="*/ 3 w 135"/>
                <a:gd name="T23" fmla="*/ 5 h 340"/>
                <a:gd name="T24" fmla="*/ 1 w 135"/>
                <a:gd name="T25" fmla="*/ 6 h 340"/>
                <a:gd name="T26" fmla="*/ 2 w 135"/>
                <a:gd name="T27" fmla="*/ 6 h 340"/>
                <a:gd name="T28" fmla="*/ 1 w 135"/>
                <a:gd name="T29" fmla="*/ 6 h 340"/>
                <a:gd name="T30" fmla="*/ 2 w 135"/>
                <a:gd name="T31" fmla="*/ 7 h 340"/>
                <a:gd name="T32" fmla="*/ 3 w 135"/>
                <a:gd name="T33" fmla="*/ 7 h 340"/>
                <a:gd name="T34" fmla="*/ 3 w 135"/>
                <a:gd name="T35" fmla="*/ 6 h 340"/>
                <a:gd name="T36" fmla="*/ 4 w 135"/>
                <a:gd name="T37" fmla="*/ 5 h 340"/>
                <a:gd name="T38" fmla="*/ 5 w 135"/>
                <a:gd name="T39" fmla="*/ 5 h 340"/>
                <a:gd name="T40" fmla="*/ 4 w 135"/>
                <a:gd name="T41" fmla="*/ 4 h 340"/>
                <a:gd name="T42" fmla="*/ 3 w 135"/>
                <a:gd name="T43" fmla="*/ 3 h 340"/>
                <a:gd name="T44" fmla="*/ 2 w 135"/>
                <a:gd name="T45" fmla="*/ 2 h 340"/>
                <a:gd name="T46" fmla="*/ 1 w 135"/>
                <a:gd name="T47" fmla="*/ 2 h 340"/>
                <a:gd name="T48" fmla="*/ 3 w 135"/>
                <a:gd name="T49" fmla="*/ 1 h 340"/>
                <a:gd name="T50" fmla="*/ 3 w 135"/>
                <a:gd name="T51" fmla="*/ 1 h 340"/>
                <a:gd name="T52" fmla="*/ 2 w 135"/>
                <a:gd name="T53" fmla="*/ 1 h 340"/>
                <a:gd name="T54" fmla="*/ 2 w 135"/>
                <a:gd name="T55" fmla="*/ 0 h 340"/>
                <a:gd name="T56" fmla="*/ 1 w 135"/>
                <a:gd name="T57" fmla="*/ 0 h 340"/>
                <a:gd name="T58" fmla="*/ 0 w 135"/>
                <a:gd name="T59" fmla="*/ 0 h 340"/>
                <a:gd name="T60" fmla="*/ 0 w 135"/>
                <a:gd name="T61" fmla="*/ 0 h 3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5" h="340">
                  <a:moveTo>
                    <a:pt x="0" y="15"/>
                  </a:moveTo>
                  <a:lnTo>
                    <a:pt x="0" y="46"/>
                  </a:lnTo>
                  <a:lnTo>
                    <a:pt x="15" y="46"/>
                  </a:lnTo>
                  <a:lnTo>
                    <a:pt x="30" y="77"/>
                  </a:lnTo>
                  <a:lnTo>
                    <a:pt x="45" y="108"/>
                  </a:lnTo>
                  <a:lnTo>
                    <a:pt x="74" y="154"/>
                  </a:lnTo>
                  <a:lnTo>
                    <a:pt x="89" y="170"/>
                  </a:lnTo>
                  <a:lnTo>
                    <a:pt x="89" y="200"/>
                  </a:lnTo>
                  <a:lnTo>
                    <a:pt x="89" y="247"/>
                  </a:lnTo>
                  <a:lnTo>
                    <a:pt x="89" y="262"/>
                  </a:lnTo>
                  <a:lnTo>
                    <a:pt x="74" y="247"/>
                  </a:lnTo>
                  <a:lnTo>
                    <a:pt x="74" y="262"/>
                  </a:lnTo>
                  <a:lnTo>
                    <a:pt x="45" y="293"/>
                  </a:lnTo>
                  <a:lnTo>
                    <a:pt x="60" y="293"/>
                  </a:lnTo>
                  <a:lnTo>
                    <a:pt x="45" y="308"/>
                  </a:lnTo>
                  <a:lnTo>
                    <a:pt x="60" y="339"/>
                  </a:lnTo>
                  <a:lnTo>
                    <a:pt x="74" y="339"/>
                  </a:lnTo>
                  <a:lnTo>
                    <a:pt x="89" y="293"/>
                  </a:lnTo>
                  <a:lnTo>
                    <a:pt x="119" y="262"/>
                  </a:lnTo>
                  <a:lnTo>
                    <a:pt x="134" y="231"/>
                  </a:lnTo>
                  <a:lnTo>
                    <a:pt x="119" y="185"/>
                  </a:lnTo>
                  <a:lnTo>
                    <a:pt x="104" y="154"/>
                  </a:lnTo>
                  <a:lnTo>
                    <a:pt x="60" y="108"/>
                  </a:lnTo>
                  <a:lnTo>
                    <a:pt x="45" y="77"/>
                  </a:lnTo>
                  <a:lnTo>
                    <a:pt x="74" y="62"/>
                  </a:lnTo>
                  <a:lnTo>
                    <a:pt x="89" y="46"/>
                  </a:lnTo>
                  <a:lnTo>
                    <a:pt x="60" y="31"/>
                  </a:lnTo>
                  <a:lnTo>
                    <a:pt x="60" y="15"/>
                  </a:lnTo>
                  <a:lnTo>
                    <a:pt x="45" y="0"/>
                  </a:lnTo>
                  <a:lnTo>
                    <a:pt x="15" y="15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12" name="Freeform 669"/>
            <p:cNvSpPr>
              <a:spLocks/>
            </p:cNvSpPr>
            <p:nvPr/>
          </p:nvSpPr>
          <p:spPr bwMode="auto">
            <a:xfrm>
              <a:off x="7828" y="1610"/>
              <a:ext cx="33" cy="35"/>
            </a:xfrm>
            <a:custGeom>
              <a:avLst/>
              <a:gdLst>
                <a:gd name="T0" fmla="*/ 0 w 75"/>
                <a:gd name="T1" fmla="*/ 1 h 93"/>
                <a:gd name="T2" fmla="*/ 0 w 75"/>
                <a:gd name="T3" fmla="*/ 1 h 93"/>
                <a:gd name="T4" fmla="*/ 0 w 75"/>
                <a:gd name="T5" fmla="*/ 2 h 93"/>
                <a:gd name="T6" fmla="*/ 1 w 75"/>
                <a:gd name="T7" fmla="*/ 2 h 93"/>
                <a:gd name="T8" fmla="*/ 2 w 75"/>
                <a:gd name="T9" fmla="*/ 1 h 93"/>
                <a:gd name="T10" fmla="*/ 2 w 75"/>
                <a:gd name="T11" fmla="*/ 1 h 93"/>
                <a:gd name="T12" fmla="*/ 3 w 75"/>
                <a:gd name="T13" fmla="*/ 1 h 93"/>
                <a:gd name="T14" fmla="*/ 3 w 75"/>
                <a:gd name="T15" fmla="*/ 1 h 93"/>
                <a:gd name="T16" fmla="*/ 3 w 75"/>
                <a:gd name="T17" fmla="*/ 0 h 93"/>
                <a:gd name="T18" fmla="*/ 2 w 75"/>
                <a:gd name="T19" fmla="*/ 0 h 93"/>
                <a:gd name="T20" fmla="*/ 2 w 75"/>
                <a:gd name="T21" fmla="*/ 0 h 93"/>
                <a:gd name="T22" fmla="*/ 0 w 75"/>
                <a:gd name="T23" fmla="*/ 0 h 93"/>
                <a:gd name="T24" fmla="*/ 0 w 75"/>
                <a:gd name="T25" fmla="*/ 1 h 93"/>
                <a:gd name="T26" fmla="*/ 0 w 75"/>
                <a:gd name="T27" fmla="*/ 1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93">
                  <a:moveTo>
                    <a:pt x="0" y="61"/>
                  </a:moveTo>
                  <a:lnTo>
                    <a:pt x="15" y="61"/>
                  </a:lnTo>
                  <a:lnTo>
                    <a:pt x="15" y="77"/>
                  </a:lnTo>
                  <a:lnTo>
                    <a:pt x="30" y="92"/>
                  </a:lnTo>
                  <a:lnTo>
                    <a:pt x="59" y="61"/>
                  </a:lnTo>
                  <a:lnTo>
                    <a:pt x="59" y="46"/>
                  </a:lnTo>
                  <a:lnTo>
                    <a:pt x="74" y="61"/>
                  </a:lnTo>
                  <a:lnTo>
                    <a:pt x="74" y="46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0" y="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13" name="Freeform 670"/>
            <p:cNvSpPr>
              <a:spLocks/>
            </p:cNvSpPr>
            <p:nvPr/>
          </p:nvSpPr>
          <p:spPr bwMode="auto">
            <a:xfrm>
              <a:off x="7739" y="1493"/>
              <a:ext cx="65" cy="152"/>
            </a:xfrm>
            <a:custGeom>
              <a:avLst/>
              <a:gdLst>
                <a:gd name="T0" fmla="*/ 5 w 151"/>
                <a:gd name="T1" fmla="*/ 3 h 401"/>
                <a:gd name="T2" fmla="*/ 4 w 151"/>
                <a:gd name="T3" fmla="*/ 3 h 401"/>
                <a:gd name="T4" fmla="*/ 3 w 151"/>
                <a:gd name="T5" fmla="*/ 2 h 401"/>
                <a:gd name="T6" fmla="*/ 3 w 151"/>
                <a:gd name="T7" fmla="*/ 2 h 401"/>
                <a:gd name="T8" fmla="*/ 3 w 151"/>
                <a:gd name="T9" fmla="*/ 2 h 401"/>
                <a:gd name="T10" fmla="*/ 3 w 151"/>
                <a:gd name="T11" fmla="*/ 1 h 401"/>
                <a:gd name="T12" fmla="*/ 3 w 151"/>
                <a:gd name="T13" fmla="*/ 0 h 401"/>
                <a:gd name="T14" fmla="*/ 3 w 151"/>
                <a:gd name="T15" fmla="*/ 0 h 401"/>
                <a:gd name="T16" fmla="*/ 2 w 151"/>
                <a:gd name="T17" fmla="*/ 0 h 401"/>
                <a:gd name="T18" fmla="*/ 1 w 151"/>
                <a:gd name="T19" fmla="*/ 1 h 401"/>
                <a:gd name="T20" fmla="*/ 1 w 151"/>
                <a:gd name="T21" fmla="*/ 1 h 401"/>
                <a:gd name="T22" fmla="*/ 1 w 151"/>
                <a:gd name="T23" fmla="*/ 2 h 401"/>
                <a:gd name="T24" fmla="*/ 0 w 151"/>
                <a:gd name="T25" fmla="*/ 2 h 401"/>
                <a:gd name="T26" fmla="*/ 0 w 151"/>
                <a:gd name="T27" fmla="*/ 3 h 401"/>
                <a:gd name="T28" fmla="*/ 0 w 151"/>
                <a:gd name="T29" fmla="*/ 3 h 401"/>
                <a:gd name="T30" fmla="*/ 0 w 151"/>
                <a:gd name="T31" fmla="*/ 3 h 401"/>
                <a:gd name="T32" fmla="*/ 0 w 151"/>
                <a:gd name="T33" fmla="*/ 3 h 401"/>
                <a:gd name="T34" fmla="*/ 0 w 151"/>
                <a:gd name="T35" fmla="*/ 4 h 401"/>
                <a:gd name="T36" fmla="*/ 1 w 151"/>
                <a:gd name="T37" fmla="*/ 4 h 401"/>
                <a:gd name="T38" fmla="*/ 2 w 151"/>
                <a:gd name="T39" fmla="*/ 5 h 401"/>
                <a:gd name="T40" fmla="*/ 1 w 151"/>
                <a:gd name="T41" fmla="*/ 6 h 401"/>
                <a:gd name="T42" fmla="*/ 3 w 151"/>
                <a:gd name="T43" fmla="*/ 6 h 401"/>
                <a:gd name="T44" fmla="*/ 3 w 151"/>
                <a:gd name="T45" fmla="*/ 5 h 401"/>
                <a:gd name="T46" fmla="*/ 4 w 151"/>
                <a:gd name="T47" fmla="*/ 6 h 401"/>
                <a:gd name="T48" fmla="*/ 4 w 151"/>
                <a:gd name="T49" fmla="*/ 6 h 401"/>
                <a:gd name="T50" fmla="*/ 5 w 151"/>
                <a:gd name="T51" fmla="*/ 8 h 401"/>
                <a:gd name="T52" fmla="*/ 5 w 151"/>
                <a:gd name="T53" fmla="*/ 8 h 401"/>
                <a:gd name="T54" fmla="*/ 5 w 151"/>
                <a:gd name="T55" fmla="*/ 8 h 401"/>
                <a:gd name="T56" fmla="*/ 5 w 151"/>
                <a:gd name="T57" fmla="*/ 6 h 401"/>
                <a:gd name="T58" fmla="*/ 5 w 151"/>
                <a:gd name="T59" fmla="*/ 5 h 401"/>
                <a:gd name="T60" fmla="*/ 3 w 151"/>
                <a:gd name="T61" fmla="*/ 5 h 401"/>
                <a:gd name="T62" fmla="*/ 4 w 151"/>
                <a:gd name="T63" fmla="*/ 4 h 401"/>
                <a:gd name="T64" fmla="*/ 5 w 151"/>
                <a:gd name="T65" fmla="*/ 4 h 401"/>
                <a:gd name="T66" fmla="*/ 5 w 151"/>
                <a:gd name="T67" fmla="*/ 3 h 4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1" h="401">
                  <a:moveTo>
                    <a:pt x="150" y="154"/>
                  </a:moveTo>
                  <a:lnTo>
                    <a:pt x="120" y="154"/>
                  </a:lnTo>
                  <a:lnTo>
                    <a:pt x="105" y="92"/>
                  </a:lnTo>
                  <a:lnTo>
                    <a:pt x="90" y="108"/>
                  </a:lnTo>
                  <a:lnTo>
                    <a:pt x="90" y="77"/>
                  </a:lnTo>
                  <a:lnTo>
                    <a:pt x="105" y="62"/>
                  </a:lnTo>
                  <a:lnTo>
                    <a:pt x="90" y="15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45" y="46"/>
                  </a:lnTo>
                  <a:lnTo>
                    <a:pt x="30" y="62"/>
                  </a:lnTo>
                  <a:lnTo>
                    <a:pt x="30" y="108"/>
                  </a:lnTo>
                  <a:lnTo>
                    <a:pt x="15" y="108"/>
                  </a:lnTo>
                  <a:lnTo>
                    <a:pt x="15" y="154"/>
                  </a:lnTo>
                  <a:lnTo>
                    <a:pt x="0" y="154"/>
                  </a:lnTo>
                  <a:lnTo>
                    <a:pt x="15" y="169"/>
                  </a:lnTo>
                  <a:lnTo>
                    <a:pt x="0" y="169"/>
                  </a:lnTo>
                  <a:lnTo>
                    <a:pt x="15" y="200"/>
                  </a:lnTo>
                  <a:lnTo>
                    <a:pt x="30" y="200"/>
                  </a:lnTo>
                  <a:lnTo>
                    <a:pt x="60" y="246"/>
                  </a:lnTo>
                  <a:lnTo>
                    <a:pt x="45" y="277"/>
                  </a:lnTo>
                  <a:lnTo>
                    <a:pt x="75" y="277"/>
                  </a:lnTo>
                  <a:lnTo>
                    <a:pt x="90" y="262"/>
                  </a:lnTo>
                  <a:lnTo>
                    <a:pt x="120" y="308"/>
                  </a:lnTo>
                  <a:lnTo>
                    <a:pt x="120" y="323"/>
                  </a:lnTo>
                  <a:lnTo>
                    <a:pt x="135" y="369"/>
                  </a:lnTo>
                  <a:lnTo>
                    <a:pt x="135" y="400"/>
                  </a:lnTo>
                  <a:lnTo>
                    <a:pt x="150" y="369"/>
                  </a:lnTo>
                  <a:lnTo>
                    <a:pt x="135" y="292"/>
                  </a:lnTo>
                  <a:lnTo>
                    <a:pt x="135" y="262"/>
                  </a:lnTo>
                  <a:lnTo>
                    <a:pt x="105" y="215"/>
                  </a:lnTo>
                  <a:lnTo>
                    <a:pt x="120" y="185"/>
                  </a:lnTo>
                  <a:lnTo>
                    <a:pt x="150" y="185"/>
                  </a:lnTo>
                  <a:lnTo>
                    <a:pt x="150" y="15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14" name="Freeform 671"/>
            <p:cNvSpPr>
              <a:spLocks/>
            </p:cNvSpPr>
            <p:nvPr/>
          </p:nvSpPr>
          <p:spPr bwMode="auto">
            <a:xfrm>
              <a:off x="7804" y="1539"/>
              <a:ext cx="57" cy="71"/>
            </a:xfrm>
            <a:custGeom>
              <a:avLst/>
              <a:gdLst>
                <a:gd name="T0" fmla="*/ 0 w 134"/>
                <a:gd name="T1" fmla="*/ 1 h 186"/>
                <a:gd name="T2" fmla="*/ 0 w 134"/>
                <a:gd name="T3" fmla="*/ 1 h 186"/>
                <a:gd name="T4" fmla="*/ 0 w 134"/>
                <a:gd name="T5" fmla="*/ 2 h 186"/>
                <a:gd name="T6" fmla="*/ 0 w 134"/>
                <a:gd name="T7" fmla="*/ 2 h 186"/>
                <a:gd name="T8" fmla="*/ 1 w 134"/>
                <a:gd name="T9" fmla="*/ 2 h 186"/>
                <a:gd name="T10" fmla="*/ 1 w 134"/>
                <a:gd name="T11" fmla="*/ 3 h 186"/>
                <a:gd name="T12" fmla="*/ 2 w 134"/>
                <a:gd name="T13" fmla="*/ 2 h 186"/>
                <a:gd name="T14" fmla="*/ 3 w 134"/>
                <a:gd name="T15" fmla="*/ 3 h 186"/>
                <a:gd name="T16" fmla="*/ 3 w 134"/>
                <a:gd name="T17" fmla="*/ 3 h 186"/>
                <a:gd name="T18" fmla="*/ 3 w 134"/>
                <a:gd name="T19" fmla="*/ 4 h 186"/>
                <a:gd name="T20" fmla="*/ 4 w 134"/>
                <a:gd name="T21" fmla="*/ 4 h 186"/>
                <a:gd name="T22" fmla="*/ 4 w 134"/>
                <a:gd name="T23" fmla="*/ 4 h 186"/>
                <a:gd name="T24" fmla="*/ 4 w 134"/>
                <a:gd name="T25" fmla="*/ 3 h 186"/>
                <a:gd name="T26" fmla="*/ 4 w 134"/>
                <a:gd name="T27" fmla="*/ 3 h 186"/>
                <a:gd name="T28" fmla="*/ 3 w 134"/>
                <a:gd name="T29" fmla="*/ 2 h 186"/>
                <a:gd name="T30" fmla="*/ 3 w 134"/>
                <a:gd name="T31" fmla="*/ 1 h 186"/>
                <a:gd name="T32" fmla="*/ 2 w 134"/>
                <a:gd name="T33" fmla="*/ 1 h 186"/>
                <a:gd name="T34" fmla="*/ 1 w 134"/>
                <a:gd name="T35" fmla="*/ 1 h 186"/>
                <a:gd name="T36" fmla="*/ 1 w 134"/>
                <a:gd name="T37" fmla="*/ 0 h 186"/>
                <a:gd name="T38" fmla="*/ 1 w 134"/>
                <a:gd name="T39" fmla="*/ 0 h 186"/>
                <a:gd name="T40" fmla="*/ 1 w 134"/>
                <a:gd name="T41" fmla="*/ 1 h 186"/>
                <a:gd name="T42" fmla="*/ 0 w 134"/>
                <a:gd name="T43" fmla="*/ 1 h 186"/>
                <a:gd name="T44" fmla="*/ 0 w 134"/>
                <a:gd name="T45" fmla="*/ 1 h 1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4" h="186">
                  <a:moveTo>
                    <a:pt x="0" y="31"/>
                  </a:moveTo>
                  <a:lnTo>
                    <a:pt x="0" y="62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30" y="108"/>
                  </a:lnTo>
                  <a:lnTo>
                    <a:pt x="44" y="123"/>
                  </a:lnTo>
                  <a:lnTo>
                    <a:pt x="59" y="108"/>
                  </a:lnTo>
                  <a:lnTo>
                    <a:pt x="74" y="123"/>
                  </a:lnTo>
                  <a:lnTo>
                    <a:pt x="89" y="139"/>
                  </a:lnTo>
                  <a:lnTo>
                    <a:pt x="103" y="170"/>
                  </a:lnTo>
                  <a:lnTo>
                    <a:pt x="118" y="185"/>
                  </a:lnTo>
                  <a:lnTo>
                    <a:pt x="133" y="185"/>
                  </a:lnTo>
                  <a:lnTo>
                    <a:pt x="133" y="154"/>
                  </a:lnTo>
                  <a:lnTo>
                    <a:pt x="118" y="139"/>
                  </a:lnTo>
                  <a:lnTo>
                    <a:pt x="89" y="93"/>
                  </a:lnTo>
                  <a:lnTo>
                    <a:pt x="74" y="62"/>
                  </a:lnTo>
                  <a:lnTo>
                    <a:pt x="59" y="31"/>
                  </a:lnTo>
                  <a:lnTo>
                    <a:pt x="44" y="31"/>
                  </a:lnTo>
                  <a:lnTo>
                    <a:pt x="44" y="0"/>
                  </a:lnTo>
                  <a:lnTo>
                    <a:pt x="30" y="15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15" name="Oval 672"/>
            <p:cNvSpPr>
              <a:spLocks noChangeArrowheads="1"/>
            </p:cNvSpPr>
            <p:nvPr/>
          </p:nvSpPr>
          <p:spPr bwMode="auto">
            <a:xfrm>
              <a:off x="7918" y="1527"/>
              <a:ext cx="1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16" name="Oval 673"/>
            <p:cNvSpPr>
              <a:spLocks noChangeArrowheads="1"/>
            </p:cNvSpPr>
            <p:nvPr/>
          </p:nvSpPr>
          <p:spPr bwMode="auto">
            <a:xfrm>
              <a:off x="7906" y="1527"/>
              <a:ext cx="5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17" name="Freeform 674"/>
            <p:cNvSpPr>
              <a:spLocks/>
            </p:cNvSpPr>
            <p:nvPr/>
          </p:nvSpPr>
          <p:spPr bwMode="auto">
            <a:xfrm>
              <a:off x="7745" y="1226"/>
              <a:ext cx="13" cy="35"/>
            </a:xfrm>
            <a:custGeom>
              <a:avLst/>
              <a:gdLst>
                <a:gd name="T0" fmla="*/ 0 w 30"/>
                <a:gd name="T1" fmla="*/ 0 h 93"/>
                <a:gd name="T2" fmla="*/ 0 w 30"/>
                <a:gd name="T3" fmla="*/ 1 h 93"/>
                <a:gd name="T4" fmla="*/ 0 w 30"/>
                <a:gd name="T5" fmla="*/ 2 h 93"/>
                <a:gd name="T6" fmla="*/ 1 w 30"/>
                <a:gd name="T7" fmla="*/ 2 h 93"/>
                <a:gd name="T8" fmla="*/ 1 w 30"/>
                <a:gd name="T9" fmla="*/ 1 h 93"/>
                <a:gd name="T10" fmla="*/ 0 w 30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93">
                  <a:moveTo>
                    <a:pt x="15" y="0"/>
                  </a:moveTo>
                  <a:lnTo>
                    <a:pt x="15" y="46"/>
                  </a:lnTo>
                  <a:lnTo>
                    <a:pt x="0" y="92"/>
                  </a:lnTo>
                  <a:lnTo>
                    <a:pt x="29" y="92"/>
                  </a:lnTo>
                  <a:lnTo>
                    <a:pt x="29" y="46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18" name="Line 675"/>
            <p:cNvSpPr>
              <a:spLocks noChangeShapeType="1"/>
            </p:cNvSpPr>
            <p:nvPr/>
          </p:nvSpPr>
          <p:spPr bwMode="auto">
            <a:xfrm>
              <a:off x="7963" y="1383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19" name="Line 676"/>
            <p:cNvSpPr>
              <a:spLocks noChangeShapeType="1"/>
            </p:cNvSpPr>
            <p:nvPr/>
          </p:nvSpPr>
          <p:spPr bwMode="auto">
            <a:xfrm>
              <a:off x="7970" y="138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20" name="Line 677"/>
            <p:cNvSpPr>
              <a:spLocks noChangeShapeType="1"/>
            </p:cNvSpPr>
            <p:nvPr/>
          </p:nvSpPr>
          <p:spPr bwMode="auto">
            <a:xfrm flipV="1">
              <a:off x="7970" y="1376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21" name="Line 678"/>
            <p:cNvSpPr>
              <a:spLocks noChangeShapeType="1"/>
            </p:cNvSpPr>
            <p:nvPr/>
          </p:nvSpPr>
          <p:spPr bwMode="auto">
            <a:xfrm>
              <a:off x="7970" y="137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22" name="Line 679"/>
            <p:cNvSpPr>
              <a:spLocks noChangeShapeType="1"/>
            </p:cNvSpPr>
            <p:nvPr/>
          </p:nvSpPr>
          <p:spPr bwMode="auto">
            <a:xfrm>
              <a:off x="7970" y="137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23" name="Line 680"/>
            <p:cNvSpPr>
              <a:spLocks noChangeShapeType="1"/>
            </p:cNvSpPr>
            <p:nvPr/>
          </p:nvSpPr>
          <p:spPr bwMode="auto">
            <a:xfrm>
              <a:off x="7976" y="1377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24" name="Line 681"/>
            <p:cNvSpPr>
              <a:spLocks noChangeShapeType="1"/>
            </p:cNvSpPr>
            <p:nvPr/>
          </p:nvSpPr>
          <p:spPr bwMode="auto">
            <a:xfrm>
              <a:off x="7976" y="1377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25" name="Freeform 682"/>
            <p:cNvSpPr>
              <a:spLocks/>
            </p:cNvSpPr>
            <p:nvPr/>
          </p:nvSpPr>
          <p:spPr bwMode="auto">
            <a:xfrm>
              <a:off x="7963" y="1377"/>
              <a:ext cx="26" cy="40"/>
            </a:xfrm>
            <a:custGeom>
              <a:avLst/>
              <a:gdLst>
                <a:gd name="T0" fmla="*/ 1 w 61"/>
                <a:gd name="T1" fmla="*/ 0 h 108"/>
                <a:gd name="T2" fmla="*/ 0 w 61"/>
                <a:gd name="T3" fmla="*/ 0 h 108"/>
                <a:gd name="T4" fmla="*/ 0 w 61"/>
                <a:gd name="T5" fmla="*/ 0 h 108"/>
                <a:gd name="T6" fmla="*/ 0 w 61"/>
                <a:gd name="T7" fmla="*/ 1 h 108"/>
                <a:gd name="T8" fmla="*/ 0 w 61"/>
                <a:gd name="T9" fmla="*/ 1 h 108"/>
                <a:gd name="T10" fmla="*/ 0 w 61"/>
                <a:gd name="T11" fmla="*/ 2 h 108"/>
                <a:gd name="T12" fmla="*/ 2 w 61"/>
                <a:gd name="T13" fmla="*/ 1 h 108"/>
                <a:gd name="T14" fmla="*/ 2 w 61"/>
                <a:gd name="T15" fmla="*/ 1 h 108"/>
                <a:gd name="T16" fmla="*/ 2 w 61"/>
                <a:gd name="T17" fmla="*/ 0 h 108"/>
                <a:gd name="T18" fmla="*/ 1 w 61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08">
                  <a:moveTo>
                    <a:pt x="30" y="0"/>
                  </a:moveTo>
                  <a:lnTo>
                    <a:pt x="0" y="15"/>
                  </a:lnTo>
                  <a:lnTo>
                    <a:pt x="15" y="31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15" y="107"/>
                  </a:lnTo>
                  <a:lnTo>
                    <a:pt x="60" y="76"/>
                  </a:lnTo>
                  <a:lnTo>
                    <a:pt x="60" y="46"/>
                  </a:lnTo>
                  <a:lnTo>
                    <a:pt x="60" y="31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26" name="Freeform 683"/>
            <p:cNvSpPr>
              <a:spLocks/>
            </p:cNvSpPr>
            <p:nvPr/>
          </p:nvSpPr>
          <p:spPr bwMode="auto">
            <a:xfrm>
              <a:off x="7944" y="1330"/>
              <a:ext cx="32" cy="53"/>
            </a:xfrm>
            <a:custGeom>
              <a:avLst/>
              <a:gdLst>
                <a:gd name="T0" fmla="*/ 3 w 75"/>
                <a:gd name="T1" fmla="*/ 0 h 139"/>
                <a:gd name="T2" fmla="*/ 1 w 75"/>
                <a:gd name="T3" fmla="*/ 0 h 139"/>
                <a:gd name="T4" fmla="*/ 1 w 75"/>
                <a:gd name="T5" fmla="*/ 1 h 139"/>
                <a:gd name="T6" fmla="*/ 0 w 75"/>
                <a:gd name="T7" fmla="*/ 1 h 139"/>
                <a:gd name="T8" fmla="*/ 0 w 75"/>
                <a:gd name="T9" fmla="*/ 2 h 139"/>
                <a:gd name="T10" fmla="*/ 0 w 75"/>
                <a:gd name="T11" fmla="*/ 2 h 139"/>
                <a:gd name="T12" fmla="*/ 0 w 75"/>
                <a:gd name="T13" fmla="*/ 3 h 139"/>
                <a:gd name="T14" fmla="*/ 1 w 75"/>
                <a:gd name="T15" fmla="*/ 3 h 139"/>
                <a:gd name="T16" fmla="*/ 1 w 75"/>
                <a:gd name="T17" fmla="*/ 3 h 139"/>
                <a:gd name="T18" fmla="*/ 3 w 75"/>
                <a:gd name="T19" fmla="*/ 3 h 139"/>
                <a:gd name="T20" fmla="*/ 2 w 75"/>
                <a:gd name="T21" fmla="*/ 2 h 139"/>
                <a:gd name="T22" fmla="*/ 1 w 75"/>
                <a:gd name="T23" fmla="*/ 2 h 139"/>
                <a:gd name="T24" fmla="*/ 3 w 75"/>
                <a:gd name="T25" fmla="*/ 1 h 139"/>
                <a:gd name="T26" fmla="*/ 2 w 75"/>
                <a:gd name="T27" fmla="*/ 1 h 139"/>
                <a:gd name="T28" fmla="*/ 3 w 75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" h="139">
                  <a:moveTo>
                    <a:pt x="74" y="0"/>
                  </a:moveTo>
                  <a:lnTo>
                    <a:pt x="44" y="0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0" y="123"/>
                  </a:lnTo>
                  <a:lnTo>
                    <a:pt x="30" y="138"/>
                  </a:lnTo>
                  <a:lnTo>
                    <a:pt x="44" y="138"/>
                  </a:lnTo>
                  <a:lnTo>
                    <a:pt x="74" y="123"/>
                  </a:lnTo>
                  <a:lnTo>
                    <a:pt x="59" y="107"/>
                  </a:lnTo>
                  <a:lnTo>
                    <a:pt x="44" y="92"/>
                  </a:lnTo>
                  <a:lnTo>
                    <a:pt x="74" y="46"/>
                  </a:lnTo>
                  <a:lnTo>
                    <a:pt x="59" y="31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27" name="Freeform 684"/>
            <p:cNvSpPr>
              <a:spLocks/>
            </p:cNvSpPr>
            <p:nvPr/>
          </p:nvSpPr>
          <p:spPr bwMode="auto">
            <a:xfrm>
              <a:off x="8002" y="1337"/>
              <a:ext cx="70" cy="75"/>
            </a:xfrm>
            <a:custGeom>
              <a:avLst/>
              <a:gdLst>
                <a:gd name="T0" fmla="*/ 4 w 165"/>
                <a:gd name="T1" fmla="*/ 0 h 200"/>
                <a:gd name="T2" fmla="*/ 3 w 165"/>
                <a:gd name="T3" fmla="*/ 1 h 200"/>
                <a:gd name="T4" fmla="*/ 4 w 165"/>
                <a:gd name="T5" fmla="*/ 1 h 200"/>
                <a:gd name="T6" fmla="*/ 4 w 165"/>
                <a:gd name="T7" fmla="*/ 2 h 200"/>
                <a:gd name="T8" fmla="*/ 3 w 165"/>
                <a:gd name="T9" fmla="*/ 2 h 200"/>
                <a:gd name="T10" fmla="*/ 3 w 165"/>
                <a:gd name="T11" fmla="*/ 2 h 200"/>
                <a:gd name="T12" fmla="*/ 3 w 165"/>
                <a:gd name="T13" fmla="*/ 3 h 200"/>
                <a:gd name="T14" fmla="*/ 2 w 165"/>
                <a:gd name="T15" fmla="*/ 3 h 200"/>
                <a:gd name="T16" fmla="*/ 1 w 165"/>
                <a:gd name="T17" fmla="*/ 3 h 200"/>
                <a:gd name="T18" fmla="*/ 0 w 165"/>
                <a:gd name="T19" fmla="*/ 4 h 200"/>
                <a:gd name="T20" fmla="*/ 0 w 165"/>
                <a:gd name="T21" fmla="*/ 4 h 200"/>
                <a:gd name="T22" fmla="*/ 1 w 165"/>
                <a:gd name="T23" fmla="*/ 4 h 200"/>
                <a:gd name="T24" fmla="*/ 3 w 165"/>
                <a:gd name="T25" fmla="*/ 4 h 200"/>
                <a:gd name="T26" fmla="*/ 3 w 165"/>
                <a:gd name="T27" fmla="*/ 4 h 200"/>
                <a:gd name="T28" fmla="*/ 3 w 165"/>
                <a:gd name="T29" fmla="*/ 4 h 200"/>
                <a:gd name="T30" fmla="*/ 3 w 165"/>
                <a:gd name="T31" fmla="*/ 3 h 200"/>
                <a:gd name="T32" fmla="*/ 4 w 165"/>
                <a:gd name="T33" fmla="*/ 4 h 200"/>
                <a:gd name="T34" fmla="*/ 4 w 165"/>
                <a:gd name="T35" fmla="*/ 3 h 200"/>
                <a:gd name="T36" fmla="*/ 6 w 165"/>
                <a:gd name="T37" fmla="*/ 3 h 200"/>
                <a:gd name="T38" fmla="*/ 5 w 165"/>
                <a:gd name="T39" fmla="*/ 2 h 200"/>
                <a:gd name="T40" fmla="*/ 6 w 165"/>
                <a:gd name="T41" fmla="*/ 2 h 200"/>
                <a:gd name="T42" fmla="*/ 5 w 165"/>
                <a:gd name="T43" fmla="*/ 1 h 200"/>
                <a:gd name="T44" fmla="*/ 4 w 165"/>
                <a:gd name="T45" fmla="*/ 0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5" h="200">
                  <a:moveTo>
                    <a:pt x="119" y="0"/>
                  </a:moveTo>
                  <a:lnTo>
                    <a:pt x="104" y="31"/>
                  </a:lnTo>
                  <a:lnTo>
                    <a:pt x="119" y="46"/>
                  </a:lnTo>
                  <a:lnTo>
                    <a:pt x="119" y="92"/>
                  </a:lnTo>
                  <a:lnTo>
                    <a:pt x="104" y="122"/>
                  </a:lnTo>
                  <a:lnTo>
                    <a:pt x="89" y="107"/>
                  </a:lnTo>
                  <a:lnTo>
                    <a:pt x="75" y="153"/>
                  </a:lnTo>
                  <a:lnTo>
                    <a:pt x="60" y="153"/>
                  </a:lnTo>
                  <a:lnTo>
                    <a:pt x="30" y="153"/>
                  </a:lnTo>
                  <a:lnTo>
                    <a:pt x="0" y="199"/>
                  </a:lnTo>
                  <a:lnTo>
                    <a:pt x="15" y="199"/>
                  </a:lnTo>
                  <a:lnTo>
                    <a:pt x="30" y="199"/>
                  </a:lnTo>
                  <a:lnTo>
                    <a:pt x="75" y="184"/>
                  </a:lnTo>
                  <a:lnTo>
                    <a:pt x="89" y="199"/>
                  </a:lnTo>
                  <a:lnTo>
                    <a:pt x="104" y="184"/>
                  </a:lnTo>
                  <a:lnTo>
                    <a:pt x="104" y="168"/>
                  </a:lnTo>
                  <a:lnTo>
                    <a:pt x="119" y="184"/>
                  </a:lnTo>
                  <a:lnTo>
                    <a:pt x="134" y="168"/>
                  </a:lnTo>
                  <a:lnTo>
                    <a:pt x="164" y="153"/>
                  </a:lnTo>
                  <a:lnTo>
                    <a:pt x="149" y="77"/>
                  </a:lnTo>
                  <a:lnTo>
                    <a:pt x="164" y="77"/>
                  </a:lnTo>
                  <a:lnTo>
                    <a:pt x="149" y="31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28" name="Freeform 685"/>
            <p:cNvSpPr>
              <a:spLocks/>
            </p:cNvSpPr>
            <p:nvPr/>
          </p:nvSpPr>
          <p:spPr bwMode="auto">
            <a:xfrm>
              <a:off x="8033" y="1290"/>
              <a:ext cx="39" cy="47"/>
            </a:xfrm>
            <a:custGeom>
              <a:avLst/>
              <a:gdLst>
                <a:gd name="T0" fmla="*/ 0 w 91"/>
                <a:gd name="T1" fmla="*/ 0 h 125"/>
                <a:gd name="T2" fmla="*/ 1 w 91"/>
                <a:gd name="T3" fmla="*/ 1 h 125"/>
                <a:gd name="T4" fmla="*/ 0 w 91"/>
                <a:gd name="T5" fmla="*/ 1 h 125"/>
                <a:gd name="T6" fmla="*/ 0 w 91"/>
                <a:gd name="T7" fmla="*/ 2 h 125"/>
                <a:gd name="T8" fmla="*/ 0 w 91"/>
                <a:gd name="T9" fmla="*/ 2 h 125"/>
                <a:gd name="T10" fmla="*/ 1 w 91"/>
                <a:gd name="T11" fmla="*/ 3 h 125"/>
                <a:gd name="T12" fmla="*/ 1 w 91"/>
                <a:gd name="T13" fmla="*/ 2 h 125"/>
                <a:gd name="T14" fmla="*/ 1 w 91"/>
                <a:gd name="T15" fmla="*/ 2 h 125"/>
                <a:gd name="T16" fmla="*/ 3 w 91"/>
                <a:gd name="T17" fmla="*/ 2 h 125"/>
                <a:gd name="T18" fmla="*/ 3 w 91"/>
                <a:gd name="T19" fmla="*/ 1 h 125"/>
                <a:gd name="T20" fmla="*/ 3 w 91"/>
                <a:gd name="T21" fmla="*/ 1 h 125"/>
                <a:gd name="T22" fmla="*/ 3 w 91"/>
                <a:gd name="T23" fmla="*/ 0 h 125"/>
                <a:gd name="T24" fmla="*/ 2 w 91"/>
                <a:gd name="T25" fmla="*/ 0 h 125"/>
                <a:gd name="T26" fmla="*/ 0 w 91"/>
                <a:gd name="T27" fmla="*/ 0 h 1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125">
                  <a:moveTo>
                    <a:pt x="15" y="0"/>
                  </a:moveTo>
                  <a:lnTo>
                    <a:pt x="30" y="62"/>
                  </a:lnTo>
                  <a:lnTo>
                    <a:pt x="15" y="62"/>
                  </a:lnTo>
                  <a:lnTo>
                    <a:pt x="0" y="78"/>
                  </a:lnTo>
                  <a:lnTo>
                    <a:pt x="0" y="109"/>
                  </a:lnTo>
                  <a:lnTo>
                    <a:pt x="30" y="124"/>
                  </a:lnTo>
                  <a:lnTo>
                    <a:pt x="45" y="93"/>
                  </a:lnTo>
                  <a:lnTo>
                    <a:pt x="30" y="78"/>
                  </a:lnTo>
                  <a:lnTo>
                    <a:pt x="75" y="78"/>
                  </a:lnTo>
                  <a:lnTo>
                    <a:pt x="75" y="62"/>
                  </a:lnTo>
                  <a:lnTo>
                    <a:pt x="90" y="47"/>
                  </a:lnTo>
                  <a:lnTo>
                    <a:pt x="75" y="16"/>
                  </a:lnTo>
                  <a:lnTo>
                    <a:pt x="60" y="16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29" name="Freeform 686"/>
            <p:cNvSpPr>
              <a:spLocks/>
            </p:cNvSpPr>
            <p:nvPr/>
          </p:nvSpPr>
          <p:spPr bwMode="auto">
            <a:xfrm>
              <a:off x="8002" y="1417"/>
              <a:ext cx="12" cy="24"/>
            </a:xfrm>
            <a:custGeom>
              <a:avLst/>
              <a:gdLst>
                <a:gd name="T0" fmla="*/ 0 w 30"/>
                <a:gd name="T1" fmla="*/ 0 h 63"/>
                <a:gd name="T2" fmla="*/ 0 w 30"/>
                <a:gd name="T3" fmla="*/ 1 h 63"/>
                <a:gd name="T4" fmla="*/ 0 w 30"/>
                <a:gd name="T5" fmla="*/ 0 h 63"/>
                <a:gd name="T6" fmla="*/ 0 w 30"/>
                <a:gd name="T7" fmla="*/ 1 h 63"/>
                <a:gd name="T8" fmla="*/ 1 w 30"/>
                <a:gd name="T9" fmla="*/ 1 h 63"/>
                <a:gd name="T10" fmla="*/ 1 w 30"/>
                <a:gd name="T11" fmla="*/ 0 h 63"/>
                <a:gd name="T12" fmla="*/ 0 w 30"/>
                <a:gd name="T13" fmla="*/ 0 h 63"/>
                <a:gd name="T14" fmla="*/ 0 w 3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63">
                  <a:moveTo>
                    <a:pt x="0" y="16"/>
                  </a:moveTo>
                  <a:lnTo>
                    <a:pt x="0" y="31"/>
                  </a:lnTo>
                  <a:lnTo>
                    <a:pt x="15" y="16"/>
                  </a:lnTo>
                  <a:lnTo>
                    <a:pt x="15" y="62"/>
                  </a:lnTo>
                  <a:lnTo>
                    <a:pt x="29" y="62"/>
                  </a:lnTo>
                  <a:lnTo>
                    <a:pt x="29" y="16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30" name="Freeform 687"/>
            <p:cNvSpPr>
              <a:spLocks/>
            </p:cNvSpPr>
            <p:nvPr/>
          </p:nvSpPr>
          <p:spPr bwMode="auto">
            <a:xfrm>
              <a:off x="8013" y="1411"/>
              <a:ext cx="20" cy="13"/>
            </a:xfrm>
            <a:custGeom>
              <a:avLst/>
              <a:gdLst>
                <a:gd name="T0" fmla="*/ 0 w 46"/>
                <a:gd name="T1" fmla="*/ 1 h 32"/>
                <a:gd name="T2" fmla="*/ 1 w 46"/>
                <a:gd name="T3" fmla="*/ 0 h 32"/>
                <a:gd name="T4" fmla="*/ 2 w 46"/>
                <a:gd name="T5" fmla="*/ 0 h 32"/>
                <a:gd name="T6" fmla="*/ 1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w 46"/>
                <a:gd name="T13" fmla="*/ 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2">
                  <a:moveTo>
                    <a:pt x="15" y="31"/>
                  </a:moveTo>
                  <a:lnTo>
                    <a:pt x="30" y="16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5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31" name="Freeform 688"/>
            <p:cNvSpPr>
              <a:spLocks/>
            </p:cNvSpPr>
            <p:nvPr/>
          </p:nvSpPr>
          <p:spPr bwMode="auto">
            <a:xfrm>
              <a:off x="7656" y="1656"/>
              <a:ext cx="13" cy="30"/>
            </a:xfrm>
            <a:custGeom>
              <a:avLst/>
              <a:gdLst>
                <a:gd name="T0" fmla="*/ 0 w 30"/>
                <a:gd name="T1" fmla="*/ 0 h 78"/>
                <a:gd name="T2" fmla="*/ 0 w 30"/>
                <a:gd name="T3" fmla="*/ 1 h 78"/>
                <a:gd name="T4" fmla="*/ 0 w 30"/>
                <a:gd name="T5" fmla="*/ 1 h 78"/>
                <a:gd name="T6" fmla="*/ 0 w 30"/>
                <a:gd name="T7" fmla="*/ 2 h 78"/>
                <a:gd name="T8" fmla="*/ 1 w 30"/>
                <a:gd name="T9" fmla="*/ 1 h 78"/>
                <a:gd name="T10" fmla="*/ 1 w 30"/>
                <a:gd name="T11" fmla="*/ 1 h 78"/>
                <a:gd name="T12" fmla="*/ 0 w 30"/>
                <a:gd name="T13" fmla="*/ 0 h 78"/>
                <a:gd name="T14" fmla="*/ 0 w 30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78">
                  <a:moveTo>
                    <a:pt x="0" y="0"/>
                  </a:moveTo>
                  <a:lnTo>
                    <a:pt x="0" y="31"/>
                  </a:lnTo>
                  <a:lnTo>
                    <a:pt x="0" y="62"/>
                  </a:lnTo>
                  <a:lnTo>
                    <a:pt x="15" y="77"/>
                  </a:lnTo>
                  <a:lnTo>
                    <a:pt x="29" y="62"/>
                  </a:lnTo>
                  <a:lnTo>
                    <a:pt x="29" y="46"/>
                  </a:lnTo>
                  <a:lnTo>
                    <a:pt x="15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32" name="Freeform 689"/>
            <p:cNvSpPr>
              <a:spLocks/>
            </p:cNvSpPr>
            <p:nvPr/>
          </p:nvSpPr>
          <p:spPr bwMode="auto">
            <a:xfrm>
              <a:off x="7950" y="1511"/>
              <a:ext cx="13" cy="23"/>
            </a:xfrm>
            <a:custGeom>
              <a:avLst/>
              <a:gdLst>
                <a:gd name="T0" fmla="*/ 0 w 30"/>
                <a:gd name="T1" fmla="*/ 0 h 62"/>
                <a:gd name="T2" fmla="*/ 0 w 30"/>
                <a:gd name="T3" fmla="*/ 0 h 62"/>
                <a:gd name="T4" fmla="*/ 0 w 30"/>
                <a:gd name="T5" fmla="*/ 0 h 62"/>
                <a:gd name="T6" fmla="*/ 0 w 30"/>
                <a:gd name="T7" fmla="*/ 1 h 62"/>
                <a:gd name="T8" fmla="*/ 0 w 30"/>
                <a:gd name="T9" fmla="*/ 1 h 62"/>
                <a:gd name="T10" fmla="*/ 1 w 30"/>
                <a:gd name="T11" fmla="*/ 1 h 62"/>
                <a:gd name="T12" fmla="*/ 1 w 30"/>
                <a:gd name="T13" fmla="*/ 0 h 62"/>
                <a:gd name="T14" fmla="*/ 0 w 3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62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" y="61"/>
                  </a:lnTo>
                  <a:lnTo>
                    <a:pt x="15" y="46"/>
                  </a:lnTo>
                  <a:lnTo>
                    <a:pt x="29" y="46"/>
                  </a:lnTo>
                  <a:lnTo>
                    <a:pt x="29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33" name="Freeform 690"/>
            <p:cNvSpPr>
              <a:spLocks/>
            </p:cNvSpPr>
            <p:nvPr/>
          </p:nvSpPr>
          <p:spPr bwMode="auto">
            <a:xfrm>
              <a:off x="7892" y="1673"/>
              <a:ext cx="65" cy="53"/>
            </a:xfrm>
            <a:custGeom>
              <a:avLst/>
              <a:gdLst>
                <a:gd name="T0" fmla="*/ 0 w 151"/>
                <a:gd name="T1" fmla="*/ 3 h 140"/>
                <a:gd name="T2" fmla="*/ 0 w 151"/>
                <a:gd name="T3" fmla="*/ 3 h 140"/>
                <a:gd name="T4" fmla="*/ 1 w 151"/>
                <a:gd name="T5" fmla="*/ 3 h 140"/>
                <a:gd name="T6" fmla="*/ 1 w 151"/>
                <a:gd name="T7" fmla="*/ 3 h 140"/>
                <a:gd name="T8" fmla="*/ 3 w 151"/>
                <a:gd name="T9" fmla="*/ 3 h 140"/>
                <a:gd name="T10" fmla="*/ 3 w 151"/>
                <a:gd name="T11" fmla="*/ 2 h 140"/>
                <a:gd name="T12" fmla="*/ 3 w 151"/>
                <a:gd name="T13" fmla="*/ 1 h 140"/>
                <a:gd name="T14" fmla="*/ 5 w 151"/>
                <a:gd name="T15" fmla="*/ 2 h 140"/>
                <a:gd name="T16" fmla="*/ 5 w 151"/>
                <a:gd name="T17" fmla="*/ 1 h 140"/>
                <a:gd name="T18" fmla="*/ 5 w 151"/>
                <a:gd name="T19" fmla="*/ 1 h 140"/>
                <a:gd name="T20" fmla="*/ 5 w 151"/>
                <a:gd name="T21" fmla="*/ 1 h 140"/>
                <a:gd name="T22" fmla="*/ 5 w 151"/>
                <a:gd name="T23" fmla="*/ 1 h 140"/>
                <a:gd name="T24" fmla="*/ 4 w 151"/>
                <a:gd name="T25" fmla="*/ 0 h 140"/>
                <a:gd name="T26" fmla="*/ 3 w 151"/>
                <a:gd name="T27" fmla="*/ 0 h 140"/>
                <a:gd name="T28" fmla="*/ 3 w 151"/>
                <a:gd name="T29" fmla="*/ 1 h 140"/>
                <a:gd name="T30" fmla="*/ 3 w 151"/>
                <a:gd name="T31" fmla="*/ 1 h 140"/>
                <a:gd name="T32" fmla="*/ 3 w 151"/>
                <a:gd name="T33" fmla="*/ 1 h 140"/>
                <a:gd name="T34" fmla="*/ 1 w 151"/>
                <a:gd name="T35" fmla="*/ 2 h 140"/>
                <a:gd name="T36" fmla="*/ 0 w 151"/>
                <a:gd name="T37" fmla="*/ 2 h 140"/>
                <a:gd name="T38" fmla="*/ 0 w 151"/>
                <a:gd name="T39" fmla="*/ 3 h 140"/>
                <a:gd name="T40" fmla="*/ 0 w 151"/>
                <a:gd name="T41" fmla="*/ 3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1" h="140">
                  <a:moveTo>
                    <a:pt x="0" y="124"/>
                  </a:moveTo>
                  <a:lnTo>
                    <a:pt x="0" y="139"/>
                  </a:lnTo>
                  <a:lnTo>
                    <a:pt x="30" y="139"/>
                  </a:lnTo>
                  <a:lnTo>
                    <a:pt x="45" y="124"/>
                  </a:lnTo>
                  <a:lnTo>
                    <a:pt x="90" y="124"/>
                  </a:lnTo>
                  <a:lnTo>
                    <a:pt x="105" y="77"/>
                  </a:lnTo>
                  <a:lnTo>
                    <a:pt x="105" y="62"/>
                  </a:lnTo>
                  <a:lnTo>
                    <a:pt x="135" y="77"/>
                  </a:lnTo>
                  <a:lnTo>
                    <a:pt x="150" y="62"/>
                  </a:lnTo>
                  <a:lnTo>
                    <a:pt x="135" y="46"/>
                  </a:lnTo>
                  <a:lnTo>
                    <a:pt x="150" y="31"/>
                  </a:lnTo>
                  <a:lnTo>
                    <a:pt x="135" y="31"/>
                  </a:lnTo>
                  <a:lnTo>
                    <a:pt x="120" y="0"/>
                  </a:lnTo>
                  <a:lnTo>
                    <a:pt x="105" y="15"/>
                  </a:lnTo>
                  <a:lnTo>
                    <a:pt x="90" y="46"/>
                  </a:lnTo>
                  <a:lnTo>
                    <a:pt x="90" y="62"/>
                  </a:lnTo>
                  <a:lnTo>
                    <a:pt x="75" y="62"/>
                  </a:lnTo>
                  <a:lnTo>
                    <a:pt x="45" y="93"/>
                  </a:lnTo>
                  <a:lnTo>
                    <a:pt x="15" y="93"/>
                  </a:lnTo>
                  <a:lnTo>
                    <a:pt x="15" y="124"/>
                  </a:lnTo>
                  <a:lnTo>
                    <a:pt x="0" y="12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34" name="Freeform 691"/>
            <p:cNvSpPr>
              <a:spLocks/>
            </p:cNvSpPr>
            <p:nvPr/>
          </p:nvSpPr>
          <p:spPr bwMode="auto">
            <a:xfrm>
              <a:off x="7809" y="1673"/>
              <a:ext cx="39" cy="47"/>
            </a:xfrm>
            <a:custGeom>
              <a:avLst/>
              <a:gdLst>
                <a:gd name="T0" fmla="*/ 0 w 91"/>
                <a:gd name="T1" fmla="*/ 0 h 124"/>
                <a:gd name="T2" fmla="*/ 0 w 91"/>
                <a:gd name="T3" fmla="*/ 1 h 124"/>
                <a:gd name="T4" fmla="*/ 1 w 91"/>
                <a:gd name="T5" fmla="*/ 2 h 124"/>
                <a:gd name="T6" fmla="*/ 2 w 91"/>
                <a:gd name="T7" fmla="*/ 3 h 124"/>
                <a:gd name="T8" fmla="*/ 3 w 91"/>
                <a:gd name="T9" fmla="*/ 2 h 124"/>
                <a:gd name="T10" fmla="*/ 3 w 91"/>
                <a:gd name="T11" fmla="*/ 2 h 124"/>
                <a:gd name="T12" fmla="*/ 3 w 91"/>
                <a:gd name="T13" fmla="*/ 2 h 124"/>
                <a:gd name="T14" fmla="*/ 3 w 91"/>
                <a:gd name="T15" fmla="*/ 1 h 124"/>
                <a:gd name="T16" fmla="*/ 3 w 91"/>
                <a:gd name="T17" fmla="*/ 1 h 124"/>
                <a:gd name="T18" fmla="*/ 1 w 91"/>
                <a:gd name="T19" fmla="*/ 1 h 124"/>
                <a:gd name="T20" fmla="*/ 1 w 91"/>
                <a:gd name="T21" fmla="*/ 0 h 124"/>
                <a:gd name="T22" fmla="*/ 0 w 91"/>
                <a:gd name="T23" fmla="*/ 0 h 1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1" h="124">
                  <a:moveTo>
                    <a:pt x="0" y="0"/>
                  </a:moveTo>
                  <a:lnTo>
                    <a:pt x="15" y="31"/>
                  </a:lnTo>
                  <a:lnTo>
                    <a:pt x="30" y="92"/>
                  </a:lnTo>
                  <a:lnTo>
                    <a:pt x="60" y="123"/>
                  </a:lnTo>
                  <a:lnTo>
                    <a:pt x="75" y="108"/>
                  </a:lnTo>
                  <a:lnTo>
                    <a:pt x="90" y="108"/>
                  </a:lnTo>
                  <a:lnTo>
                    <a:pt x="75" y="77"/>
                  </a:lnTo>
                  <a:lnTo>
                    <a:pt x="75" y="62"/>
                  </a:lnTo>
                  <a:lnTo>
                    <a:pt x="75" y="46"/>
                  </a:lnTo>
                  <a:lnTo>
                    <a:pt x="45" y="31"/>
                  </a:lnTo>
                  <a:lnTo>
                    <a:pt x="30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35" name="Freeform 692"/>
            <p:cNvSpPr>
              <a:spLocks/>
            </p:cNvSpPr>
            <p:nvPr/>
          </p:nvSpPr>
          <p:spPr bwMode="auto">
            <a:xfrm>
              <a:off x="7784" y="1563"/>
              <a:ext cx="70" cy="123"/>
            </a:xfrm>
            <a:custGeom>
              <a:avLst/>
              <a:gdLst>
                <a:gd name="T0" fmla="*/ 1 w 165"/>
                <a:gd name="T1" fmla="*/ 0 h 324"/>
                <a:gd name="T2" fmla="*/ 0 w 165"/>
                <a:gd name="T3" fmla="*/ 0 h 324"/>
                <a:gd name="T4" fmla="*/ 0 w 165"/>
                <a:gd name="T5" fmla="*/ 1 h 324"/>
                <a:gd name="T6" fmla="*/ 1 w 165"/>
                <a:gd name="T7" fmla="*/ 2 h 324"/>
                <a:gd name="T8" fmla="*/ 1 w 165"/>
                <a:gd name="T9" fmla="*/ 2 h 324"/>
                <a:gd name="T10" fmla="*/ 1 w 165"/>
                <a:gd name="T11" fmla="*/ 4 h 324"/>
                <a:gd name="T12" fmla="*/ 1 w 165"/>
                <a:gd name="T13" fmla="*/ 5 h 324"/>
                <a:gd name="T14" fmla="*/ 1 w 165"/>
                <a:gd name="T15" fmla="*/ 5 h 324"/>
                <a:gd name="T16" fmla="*/ 1 w 165"/>
                <a:gd name="T17" fmla="*/ 5 h 324"/>
                <a:gd name="T18" fmla="*/ 2 w 165"/>
                <a:gd name="T19" fmla="*/ 6 h 324"/>
                <a:gd name="T20" fmla="*/ 3 w 165"/>
                <a:gd name="T21" fmla="*/ 6 h 324"/>
                <a:gd name="T22" fmla="*/ 3 w 165"/>
                <a:gd name="T23" fmla="*/ 7 h 324"/>
                <a:gd name="T24" fmla="*/ 3 w 165"/>
                <a:gd name="T25" fmla="*/ 6 h 324"/>
                <a:gd name="T26" fmla="*/ 3 w 165"/>
                <a:gd name="T27" fmla="*/ 6 h 324"/>
                <a:gd name="T28" fmla="*/ 3 w 165"/>
                <a:gd name="T29" fmla="*/ 5 h 324"/>
                <a:gd name="T30" fmla="*/ 2 w 165"/>
                <a:gd name="T31" fmla="*/ 5 h 324"/>
                <a:gd name="T32" fmla="*/ 1 w 165"/>
                <a:gd name="T33" fmla="*/ 5 h 324"/>
                <a:gd name="T34" fmla="*/ 1 w 165"/>
                <a:gd name="T35" fmla="*/ 5 h 324"/>
                <a:gd name="T36" fmla="*/ 2 w 165"/>
                <a:gd name="T37" fmla="*/ 4 h 324"/>
                <a:gd name="T38" fmla="*/ 2 w 165"/>
                <a:gd name="T39" fmla="*/ 3 h 324"/>
                <a:gd name="T40" fmla="*/ 2 w 165"/>
                <a:gd name="T41" fmla="*/ 3 h 324"/>
                <a:gd name="T42" fmla="*/ 3 w 165"/>
                <a:gd name="T43" fmla="*/ 3 h 324"/>
                <a:gd name="T44" fmla="*/ 3 w 165"/>
                <a:gd name="T45" fmla="*/ 4 h 324"/>
                <a:gd name="T46" fmla="*/ 3 w 165"/>
                <a:gd name="T47" fmla="*/ 3 h 324"/>
                <a:gd name="T48" fmla="*/ 4 w 165"/>
                <a:gd name="T49" fmla="*/ 3 h 324"/>
                <a:gd name="T50" fmla="*/ 5 w 165"/>
                <a:gd name="T51" fmla="*/ 3 h 324"/>
                <a:gd name="T52" fmla="*/ 6 w 165"/>
                <a:gd name="T53" fmla="*/ 3 h 324"/>
                <a:gd name="T54" fmla="*/ 5 w 165"/>
                <a:gd name="T55" fmla="*/ 2 h 324"/>
                <a:gd name="T56" fmla="*/ 4 w 165"/>
                <a:gd name="T57" fmla="*/ 2 h 324"/>
                <a:gd name="T58" fmla="*/ 4 w 165"/>
                <a:gd name="T59" fmla="*/ 1 h 324"/>
                <a:gd name="T60" fmla="*/ 3 w 165"/>
                <a:gd name="T61" fmla="*/ 1 h 324"/>
                <a:gd name="T62" fmla="*/ 3 w 165"/>
                <a:gd name="T63" fmla="*/ 1 h 324"/>
                <a:gd name="T64" fmla="*/ 3 w 165"/>
                <a:gd name="T65" fmla="*/ 1 h 324"/>
                <a:gd name="T66" fmla="*/ 2 w 165"/>
                <a:gd name="T67" fmla="*/ 0 h 324"/>
                <a:gd name="T68" fmla="*/ 1 w 165"/>
                <a:gd name="T69" fmla="*/ 0 h 324"/>
                <a:gd name="T70" fmla="*/ 1 w 165"/>
                <a:gd name="T71" fmla="*/ 0 h 3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5" h="324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77"/>
                  </a:lnTo>
                  <a:lnTo>
                    <a:pt x="30" y="108"/>
                  </a:lnTo>
                  <a:lnTo>
                    <a:pt x="45" y="185"/>
                  </a:lnTo>
                  <a:lnTo>
                    <a:pt x="30" y="215"/>
                  </a:lnTo>
                  <a:lnTo>
                    <a:pt x="30" y="261"/>
                  </a:lnTo>
                  <a:lnTo>
                    <a:pt x="45" y="261"/>
                  </a:lnTo>
                  <a:lnTo>
                    <a:pt x="60" y="292"/>
                  </a:lnTo>
                  <a:lnTo>
                    <a:pt x="89" y="308"/>
                  </a:lnTo>
                  <a:lnTo>
                    <a:pt x="104" y="323"/>
                  </a:lnTo>
                  <a:lnTo>
                    <a:pt x="89" y="292"/>
                  </a:lnTo>
                  <a:lnTo>
                    <a:pt x="75" y="277"/>
                  </a:lnTo>
                  <a:lnTo>
                    <a:pt x="75" y="261"/>
                  </a:lnTo>
                  <a:lnTo>
                    <a:pt x="60" y="246"/>
                  </a:lnTo>
                  <a:lnTo>
                    <a:pt x="45" y="246"/>
                  </a:lnTo>
                  <a:lnTo>
                    <a:pt x="45" y="231"/>
                  </a:lnTo>
                  <a:lnTo>
                    <a:pt x="60" y="185"/>
                  </a:lnTo>
                  <a:lnTo>
                    <a:pt x="60" y="154"/>
                  </a:lnTo>
                  <a:lnTo>
                    <a:pt x="60" y="138"/>
                  </a:lnTo>
                  <a:lnTo>
                    <a:pt x="75" y="154"/>
                  </a:lnTo>
                  <a:lnTo>
                    <a:pt x="104" y="185"/>
                  </a:lnTo>
                  <a:lnTo>
                    <a:pt x="104" y="154"/>
                  </a:lnTo>
                  <a:lnTo>
                    <a:pt x="119" y="123"/>
                  </a:lnTo>
                  <a:lnTo>
                    <a:pt x="149" y="123"/>
                  </a:lnTo>
                  <a:lnTo>
                    <a:pt x="164" y="123"/>
                  </a:lnTo>
                  <a:lnTo>
                    <a:pt x="149" y="108"/>
                  </a:lnTo>
                  <a:lnTo>
                    <a:pt x="134" y="77"/>
                  </a:lnTo>
                  <a:lnTo>
                    <a:pt x="119" y="62"/>
                  </a:lnTo>
                  <a:lnTo>
                    <a:pt x="104" y="46"/>
                  </a:lnTo>
                  <a:lnTo>
                    <a:pt x="89" y="62"/>
                  </a:lnTo>
                  <a:lnTo>
                    <a:pt x="75" y="46"/>
                  </a:lnTo>
                  <a:lnTo>
                    <a:pt x="60" y="15"/>
                  </a:lnTo>
                  <a:lnTo>
                    <a:pt x="45" y="15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36" name="Freeform 693"/>
            <p:cNvSpPr>
              <a:spLocks/>
            </p:cNvSpPr>
            <p:nvPr/>
          </p:nvSpPr>
          <p:spPr bwMode="auto">
            <a:xfrm>
              <a:off x="7880" y="1696"/>
              <a:ext cx="77" cy="76"/>
            </a:xfrm>
            <a:custGeom>
              <a:avLst/>
              <a:gdLst>
                <a:gd name="T0" fmla="*/ 6 w 181"/>
                <a:gd name="T1" fmla="*/ 0 h 200"/>
                <a:gd name="T2" fmla="*/ 6 w 181"/>
                <a:gd name="T3" fmla="*/ 1 h 200"/>
                <a:gd name="T4" fmla="*/ 6 w 181"/>
                <a:gd name="T5" fmla="*/ 1 h 200"/>
                <a:gd name="T6" fmla="*/ 6 w 181"/>
                <a:gd name="T7" fmla="*/ 2 h 200"/>
                <a:gd name="T8" fmla="*/ 6 w 181"/>
                <a:gd name="T9" fmla="*/ 2 h 200"/>
                <a:gd name="T10" fmla="*/ 6 w 181"/>
                <a:gd name="T11" fmla="*/ 2 h 200"/>
                <a:gd name="T12" fmla="*/ 4 w 181"/>
                <a:gd name="T13" fmla="*/ 3 h 200"/>
                <a:gd name="T14" fmla="*/ 5 w 181"/>
                <a:gd name="T15" fmla="*/ 3 h 200"/>
                <a:gd name="T16" fmla="*/ 4 w 181"/>
                <a:gd name="T17" fmla="*/ 4 h 200"/>
                <a:gd name="T18" fmla="*/ 3 w 181"/>
                <a:gd name="T19" fmla="*/ 4 h 200"/>
                <a:gd name="T20" fmla="*/ 3 w 181"/>
                <a:gd name="T21" fmla="*/ 4 h 200"/>
                <a:gd name="T22" fmla="*/ 3 w 181"/>
                <a:gd name="T23" fmla="*/ 3 h 200"/>
                <a:gd name="T24" fmla="*/ 2 w 181"/>
                <a:gd name="T25" fmla="*/ 4 h 200"/>
                <a:gd name="T26" fmla="*/ 1 w 181"/>
                <a:gd name="T27" fmla="*/ 3 h 200"/>
                <a:gd name="T28" fmla="*/ 1 w 181"/>
                <a:gd name="T29" fmla="*/ 3 h 200"/>
                <a:gd name="T30" fmla="*/ 0 w 181"/>
                <a:gd name="T31" fmla="*/ 2 h 200"/>
                <a:gd name="T32" fmla="*/ 0 w 181"/>
                <a:gd name="T33" fmla="*/ 2 h 200"/>
                <a:gd name="T34" fmla="*/ 1 w 181"/>
                <a:gd name="T35" fmla="*/ 1 h 200"/>
                <a:gd name="T36" fmla="*/ 1 w 181"/>
                <a:gd name="T37" fmla="*/ 2 h 200"/>
                <a:gd name="T38" fmla="*/ 2 w 181"/>
                <a:gd name="T39" fmla="*/ 2 h 200"/>
                <a:gd name="T40" fmla="*/ 3 w 181"/>
                <a:gd name="T41" fmla="*/ 1 h 200"/>
                <a:gd name="T42" fmla="*/ 4 w 181"/>
                <a:gd name="T43" fmla="*/ 1 h 200"/>
                <a:gd name="T44" fmla="*/ 4 w 181"/>
                <a:gd name="T45" fmla="*/ 0 h 200"/>
                <a:gd name="T46" fmla="*/ 4 w 181"/>
                <a:gd name="T47" fmla="*/ 0 h 200"/>
                <a:gd name="T48" fmla="*/ 6 w 181"/>
                <a:gd name="T49" fmla="*/ 0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1" h="200">
                  <a:moveTo>
                    <a:pt x="165" y="15"/>
                  </a:moveTo>
                  <a:lnTo>
                    <a:pt x="180" y="46"/>
                  </a:lnTo>
                  <a:lnTo>
                    <a:pt x="180" y="61"/>
                  </a:lnTo>
                  <a:lnTo>
                    <a:pt x="180" y="77"/>
                  </a:lnTo>
                  <a:lnTo>
                    <a:pt x="165" y="92"/>
                  </a:lnTo>
                  <a:lnTo>
                    <a:pt x="165" y="122"/>
                  </a:lnTo>
                  <a:lnTo>
                    <a:pt x="135" y="153"/>
                  </a:lnTo>
                  <a:lnTo>
                    <a:pt x="150" y="153"/>
                  </a:lnTo>
                  <a:lnTo>
                    <a:pt x="135" y="184"/>
                  </a:lnTo>
                  <a:lnTo>
                    <a:pt x="105" y="199"/>
                  </a:lnTo>
                  <a:lnTo>
                    <a:pt x="105" y="184"/>
                  </a:lnTo>
                  <a:lnTo>
                    <a:pt x="75" y="168"/>
                  </a:lnTo>
                  <a:lnTo>
                    <a:pt x="60" y="184"/>
                  </a:lnTo>
                  <a:lnTo>
                    <a:pt x="30" y="168"/>
                  </a:lnTo>
                  <a:lnTo>
                    <a:pt x="30" y="138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30" y="61"/>
                  </a:lnTo>
                  <a:lnTo>
                    <a:pt x="30" y="77"/>
                  </a:lnTo>
                  <a:lnTo>
                    <a:pt x="60" y="77"/>
                  </a:lnTo>
                  <a:lnTo>
                    <a:pt x="75" y="61"/>
                  </a:lnTo>
                  <a:lnTo>
                    <a:pt x="120" y="61"/>
                  </a:lnTo>
                  <a:lnTo>
                    <a:pt x="135" y="15"/>
                  </a:lnTo>
                  <a:lnTo>
                    <a:pt x="135" y="0"/>
                  </a:lnTo>
                  <a:lnTo>
                    <a:pt x="16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37" name="Freeform 694"/>
            <p:cNvSpPr>
              <a:spLocks/>
            </p:cNvSpPr>
            <p:nvPr/>
          </p:nvSpPr>
          <p:spPr bwMode="auto">
            <a:xfrm>
              <a:off x="7784" y="1684"/>
              <a:ext cx="77" cy="94"/>
            </a:xfrm>
            <a:custGeom>
              <a:avLst/>
              <a:gdLst>
                <a:gd name="T0" fmla="*/ 0 w 179"/>
                <a:gd name="T1" fmla="*/ 0 h 247"/>
                <a:gd name="T2" fmla="*/ 1 w 179"/>
                <a:gd name="T3" fmla="*/ 0 h 247"/>
                <a:gd name="T4" fmla="*/ 1 w 179"/>
                <a:gd name="T5" fmla="*/ 1 h 247"/>
                <a:gd name="T6" fmla="*/ 3 w 179"/>
                <a:gd name="T7" fmla="*/ 1 h 247"/>
                <a:gd name="T8" fmla="*/ 3 w 179"/>
                <a:gd name="T9" fmla="*/ 2 h 247"/>
                <a:gd name="T10" fmla="*/ 5 w 179"/>
                <a:gd name="T11" fmla="*/ 2 h 247"/>
                <a:gd name="T12" fmla="*/ 5 w 179"/>
                <a:gd name="T13" fmla="*/ 3 h 247"/>
                <a:gd name="T14" fmla="*/ 5 w 179"/>
                <a:gd name="T15" fmla="*/ 3 h 247"/>
                <a:gd name="T16" fmla="*/ 6 w 179"/>
                <a:gd name="T17" fmla="*/ 4 h 247"/>
                <a:gd name="T18" fmla="*/ 6 w 179"/>
                <a:gd name="T19" fmla="*/ 5 h 247"/>
                <a:gd name="T20" fmla="*/ 5 w 179"/>
                <a:gd name="T21" fmla="*/ 5 h 247"/>
                <a:gd name="T22" fmla="*/ 3 w 179"/>
                <a:gd name="T23" fmla="*/ 4 h 247"/>
                <a:gd name="T24" fmla="*/ 3 w 179"/>
                <a:gd name="T25" fmla="*/ 3 h 247"/>
                <a:gd name="T26" fmla="*/ 2 w 179"/>
                <a:gd name="T27" fmla="*/ 2 h 247"/>
                <a:gd name="T28" fmla="*/ 2 w 179"/>
                <a:gd name="T29" fmla="*/ 2 h 247"/>
                <a:gd name="T30" fmla="*/ 0 w 179"/>
                <a:gd name="T31" fmla="*/ 1 h 247"/>
                <a:gd name="T32" fmla="*/ 0 w 179"/>
                <a:gd name="T33" fmla="*/ 0 h 247"/>
                <a:gd name="T34" fmla="*/ 0 w 179"/>
                <a:gd name="T35" fmla="*/ 0 h 2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9" h="247">
                  <a:moveTo>
                    <a:pt x="0" y="0"/>
                  </a:moveTo>
                  <a:lnTo>
                    <a:pt x="30" y="0"/>
                  </a:lnTo>
                  <a:lnTo>
                    <a:pt x="45" y="31"/>
                  </a:lnTo>
                  <a:lnTo>
                    <a:pt x="74" y="46"/>
                  </a:lnTo>
                  <a:lnTo>
                    <a:pt x="89" y="77"/>
                  </a:lnTo>
                  <a:lnTo>
                    <a:pt x="134" y="108"/>
                  </a:lnTo>
                  <a:lnTo>
                    <a:pt x="134" y="138"/>
                  </a:lnTo>
                  <a:lnTo>
                    <a:pt x="148" y="154"/>
                  </a:lnTo>
                  <a:lnTo>
                    <a:pt x="178" y="185"/>
                  </a:lnTo>
                  <a:lnTo>
                    <a:pt x="163" y="246"/>
                  </a:lnTo>
                  <a:lnTo>
                    <a:pt x="148" y="246"/>
                  </a:lnTo>
                  <a:lnTo>
                    <a:pt x="104" y="200"/>
                  </a:lnTo>
                  <a:lnTo>
                    <a:pt x="89" y="154"/>
                  </a:lnTo>
                  <a:lnTo>
                    <a:pt x="59" y="108"/>
                  </a:lnTo>
                  <a:lnTo>
                    <a:pt x="59" y="92"/>
                  </a:lnTo>
                  <a:lnTo>
                    <a:pt x="15" y="46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38" name="Freeform 695"/>
            <p:cNvSpPr>
              <a:spLocks/>
            </p:cNvSpPr>
            <p:nvPr/>
          </p:nvSpPr>
          <p:spPr bwMode="auto">
            <a:xfrm>
              <a:off x="8059" y="1737"/>
              <a:ext cx="77" cy="76"/>
            </a:xfrm>
            <a:custGeom>
              <a:avLst/>
              <a:gdLst>
                <a:gd name="T0" fmla="*/ 6 w 180"/>
                <a:gd name="T1" fmla="*/ 1 h 201"/>
                <a:gd name="T2" fmla="*/ 6 w 180"/>
                <a:gd name="T3" fmla="*/ 4 h 201"/>
                <a:gd name="T4" fmla="*/ 4 w 180"/>
                <a:gd name="T5" fmla="*/ 4 h 201"/>
                <a:gd name="T6" fmla="*/ 4 w 180"/>
                <a:gd name="T7" fmla="*/ 3 h 201"/>
                <a:gd name="T8" fmla="*/ 1 w 180"/>
                <a:gd name="T9" fmla="*/ 1 h 201"/>
                <a:gd name="T10" fmla="*/ 1 w 180"/>
                <a:gd name="T11" fmla="*/ 2 h 201"/>
                <a:gd name="T12" fmla="*/ 0 w 180"/>
                <a:gd name="T13" fmla="*/ 1 h 201"/>
                <a:gd name="T14" fmla="*/ 1 w 180"/>
                <a:gd name="T15" fmla="*/ 1 h 201"/>
                <a:gd name="T16" fmla="*/ 0 w 180"/>
                <a:gd name="T17" fmla="*/ 0 h 201"/>
                <a:gd name="T18" fmla="*/ 0 w 180"/>
                <a:gd name="T19" fmla="*/ 0 h 201"/>
                <a:gd name="T20" fmla="*/ 1 w 180"/>
                <a:gd name="T21" fmla="*/ 0 h 201"/>
                <a:gd name="T22" fmla="*/ 1 w 180"/>
                <a:gd name="T23" fmla="*/ 0 h 201"/>
                <a:gd name="T24" fmla="*/ 2 w 180"/>
                <a:gd name="T25" fmla="*/ 1 h 201"/>
                <a:gd name="T26" fmla="*/ 3 w 180"/>
                <a:gd name="T27" fmla="*/ 1 h 201"/>
                <a:gd name="T28" fmla="*/ 3 w 180"/>
                <a:gd name="T29" fmla="*/ 1 h 201"/>
                <a:gd name="T30" fmla="*/ 4 w 180"/>
                <a:gd name="T31" fmla="*/ 1 h 201"/>
                <a:gd name="T32" fmla="*/ 6 w 180"/>
                <a:gd name="T33" fmla="*/ 1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0" h="201">
                  <a:moveTo>
                    <a:pt x="179" y="46"/>
                  </a:moveTo>
                  <a:lnTo>
                    <a:pt x="179" y="200"/>
                  </a:lnTo>
                  <a:lnTo>
                    <a:pt x="134" y="185"/>
                  </a:lnTo>
                  <a:lnTo>
                    <a:pt x="119" y="123"/>
                  </a:lnTo>
                  <a:lnTo>
                    <a:pt x="45" y="62"/>
                  </a:lnTo>
                  <a:lnTo>
                    <a:pt x="30" y="77"/>
                  </a:lnTo>
                  <a:lnTo>
                    <a:pt x="15" y="46"/>
                  </a:lnTo>
                  <a:lnTo>
                    <a:pt x="30" y="46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15"/>
                  </a:lnTo>
                  <a:lnTo>
                    <a:pt x="60" y="46"/>
                  </a:lnTo>
                  <a:lnTo>
                    <a:pt x="75" y="62"/>
                  </a:lnTo>
                  <a:lnTo>
                    <a:pt x="90" y="46"/>
                  </a:lnTo>
                  <a:lnTo>
                    <a:pt x="119" y="31"/>
                  </a:lnTo>
                  <a:lnTo>
                    <a:pt x="179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39" name="Freeform 696"/>
            <p:cNvSpPr>
              <a:spLocks/>
            </p:cNvSpPr>
            <p:nvPr/>
          </p:nvSpPr>
          <p:spPr bwMode="auto">
            <a:xfrm>
              <a:off x="7963" y="1720"/>
              <a:ext cx="46" cy="58"/>
            </a:xfrm>
            <a:custGeom>
              <a:avLst/>
              <a:gdLst>
                <a:gd name="T0" fmla="*/ 4 w 106"/>
                <a:gd name="T1" fmla="*/ 0 h 155"/>
                <a:gd name="T2" fmla="*/ 3 w 106"/>
                <a:gd name="T3" fmla="*/ 0 h 155"/>
                <a:gd name="T4" fmla="*/ 1 w 106"/>
                <a:gd name="T5" fmla="*/ 0 h 155"/>
                <a:gd name="T6" fmla="*/ 1 w 106"/>
                <a:gd name="T7" fmla="*/ 1 h 155"/>
                <a:gd name="T8" fmla="*/ 2 w 106"/>
                <a:gd name="T9" fmla="*/ 1 h 155"/>
                <a:gd name="T10" fmla="*/ 2 w 106"/>
                <a:gd name="T11" fmla="*/ 1 h 155"/>
                <a:gd name="T12" fmla="*/ 2 w 106"/>
                <a:gd name="T13" fmla="*/ 1 h 155"/>
                <a:gd name="T14" fmla="*/ 2 w 106"/>
                <a:gd name="T15" fmla="*/ 1 h 155"/>
                <a:gd name="T16" fmla="*/ 2 w 106"/>
                <a:gd name="T17" fmla="*/ 2 h 155"/>
                <a:gd name="T18" fmla="*/ 2 w 106"/>
                <a:gd name="T19" fmla="*/ 3 h 155"/>
                <a:gd name="T20" fmla="*/ 2 w 106"/>
                <a:gd name="T21" fmla="*/ 2 h 155"/>
                <a:gd name="T22" fmla="*/ 1 w 106"/>
                <a:gd name="T23" fmla="*/ 2 h 155"/>
                <a:gd name="T24" fmla="*/ 1 w 106"/>
                <a:gd name="T25" fmla="*/ 3 h 155"/>
                <a:gd name="T26" fmla="*/ 0 w 106"/>
                <a:gd name="T27" fmla="*/ 3 h 155"/>
                <a:gd name="T28" fmla="*/ 0 w 106"/>
                <a:gd name="T29" fmla="*/ 2 h 155"/>
                <a:gd name="T30" fmla="*/ 0 w 106"/>
                <a:gd name="T31" fmla="*/ 2 h 155"/>
                <a:gd name="T32" fmla="*/ 0 w 106"/>
                <a:gd name="T33" fmla="*/ 1 h 155"/>
                <a:gd name="T34" fmla="*/ 0 w 106"/>
                <a:gd name="T35" fmla="*/ 0 h 155"/>
                <a:gd name="T36" fmla="*/ 1 w 106"/>
                <a:gd name="T37" fmla="*/ 0 h 155"/>
                <a:gd name="T38" fmla="*/ 3 w 106"/>
                <a:gd name="T39" fmla="*/ 0 h 155"/>
                <a:gd name="T40" fmla="*/ 4 w 106"/>
                <a:gd name="T41" fmla="*/ 0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6" h="155">
                  <a:moveTo>
                    <a:pt x="105" y="0"/>
                  </a:moveTo>
                  <a:lnTo>
                    <a:pt x="90" y="15"/>
                  </a:lnTo>
                  <a:lnTo>
                    <a:pt x="30" y="15"/>
                  </a:lnTo>
                  <a:lnTo>
                    <a:pt x="30" y="62"/>
                  </a:lnTo>
                  <a:lnTo>
                    <a:pt x="45" y="46"/>
                  </a:lnTo>
                  <a:lnTo>
                    <a:pt x="60" y="46"/>
                  </a:lnTo>
                  <a:lnTo>
                    <a:pt x="45" y="77"/>
                  </a:lnTo>
                  <a:lnTo>
                    <a:pt x="60" y="77"/>
                  </a:lnTo>
                  <a:lnTo>
                    <a:pt x="60" y="123"/>
                  </a:lnTo>
                  <a:lnTo>
                    <a:pt x="45" y="139"/>
                  </a:lnTo>
                  <a:lnTo>
                    <a:pt x="45" y="92"/>
                  </a:lnTo>
                  <a:lnTo>
                    <a:pt x="30" y="92"/>
                  </a:lnTo>
                  <a:lnTo>
                    <a:pt x="30" y="154"/>
                  </a:lnTo>
                  <a:lnTo>
                    <a:pt x="0" y="154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15" y="46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10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40" name="Freeform 697"/>
            <p:cNvSpPr>
              <a:spLocks/>
            </p:cNvSpPr>
            <p:nvPr/>
          </p:nvSpPr>
          <p:spPr bwMode="auto">
            <a:xfrm>
              <a:off x="7860" y="1778"/>
              <a:ext cx="65" cy="29"/>
            </a:xfrm>
            <a:custGeom>
              <a:avLst/>
              <a:gdLst>
                <a:gd name="T0" fmla="*/ 0 w 152"/>
                <a:gd name="T1" fmla="*/ 1 h 77"/>
                <a:gd name="T2" fmla="*/ 0 w 152"/>
                <a:gd name="T3" fmla="*/ 0 h 77"/>
                <a:gd name="T4" fmla="*/ 2 w 152"/>
                <a:gd name="T5" fmla="*/ 0 h 77"/>
                <a:gd name="T6" fmla="*/ 3 w 152"/>
                <a:gd name="T7" fmla="*/ 1 h 77"/>
                <a:gd name="T8" fmla="*/ 3 w 152"/>
                <a:gd name="T9" fmla="*/ 0 h 77"/>
                <a:gd name="T10" fmla="*/ 4 w 152"/>
                <a:gd name="T11" fmla="*/ 1 h 77"/>
                <a:gd name="T12" fmla="*/ 5 w 152"/>
                <a:gd name="T13" fmla="*/ 1 h 77"/>
                <a:gd name="T14" fmla="*/ 5 w 152"/>
                <a:gd name="T15" fmla="*/ 1 h 77"/>
                <a:gd name="T16" fmla="*/ 5 w 152"/>
                <a:gd name="T17" fmla="*/ 2 h 77"/>
                <a:gd name="T18" fmla="*/ 3 w 152"/>
                <a:gd name="T19" fmla="*/ 1 h 77"/>
                <a:gd name="T20" fmla="*/ 3 w 152"/>
                <a:gd name="T21" fmla="*/ 1 h 77"/>
                <a:gd name="T22" fmla="*/ 2 w 152"/>
                <a:gd name="T23" fmla="*/ 1 h 77"/>
                <a:gd name="T24" fmla="*/ 0 w 152"/>
                <a:gd name="T25" fmla="*/ 1 h 77"/>
                <a:gd name="T26" fmla="*/ 0 w 152"/>
                <a:gd name="T27" fmla="*/ 1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77">
                  <a:moveTo>
                    <a:pt x="0" y="30"/>
                  </a:moveTo>
                  <a:lnTo>
                    <a:pt x="15" y="0"/>
                  </a:lnTo>
                  <a:lnTo>
                    <a:pt x="60" y="15"/>
                  </a:lnTo>
                  <a:lnTo>
                    <a:pt x="76" y="30"/>
                  </a:lnTo>
                  <a:lnTo>
                    <a:pt x="91" y="15"/>
                  </a:lnTo>
                  <a:lnTo>
                    <a:pt x="121" y="30"/>
                  </a:lnTo>
                  <a:lnTo>
                    <a:pt x="136" y="30"/>
                  </a:lnTo>
                  <a:lnTo>
                    <a:pt x="151" y="46"/>
                  </a:lnTo>
                  <a:lnTo>
                    <a:pt x="151" y="76"/>
                  </a:lnTo>
                  <a:lnTo>
                    <a:pt x="91" y="61"/>
                  </a:lnTo>
                  <a:lnTo>
                    <a:pt x="76" y="46"/>
                  </a:lnTo>
                  <a:lnTo>
                    <a:pt x="60" y="61"/>
                  </a:lnTo>
                  <a:lnTo>
                    <a:pt x="15" y="30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41" name="Freeform 698"/>
            <p:cNvSpPr>
              <a:spLocks/>
            </p:cNvSpPr>
            <p:nvPr/>
          </p:nvSpPr>
          <p:spPr bwMode="auto">
            <a:xfrm>
              <a:off x="8020" y="1708"/>
              <a:ext cx="20" cy="29"/>
            </a:xfrm>
            <a:custGeom>
              <a:avLst/>
              <a:gdLst>
                <a:gd name="T0" fmla="*/ 1 w 45"/>
                <a:gd name="T1" fmla="*/ 2 h 77"/>
                <a:gd name="T2" fmla="*/ 0 w 45"/>
                <a:gd name="T3" fmla="*/ 0 h 77"/>
                <a:gd name="T4" fmla="*/ 0 w 45"/>
                <a:gd name="T5" fmla="*/ 0 h 77"/>
                <a:gd name="T6" fmla="*/ 2 w 45"/>
                <a:gd name="T7" fmla="*/ 2 h 77"/>
                <a:gd name="T8" fmla="*/ 1 w 45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77">
                  <a:moveTo>
                    <a:pt x="29" y="76"/>
                  </a:moveTo>
                  <a:lnTo>
                    <a:pt x="0" y="15"/>
                  </a:lnTo>
                  <a:lnTo>
                    <a:pt x="15" y="0"/>
                  </a:lnTo>
                  <a:lnTo>
                    <a:pt x="44" y="76"/>
                  </a:lnTo>
                  <a:lnTo>
                    <a:pt x="29" y="7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42" name="Freeform 699"/>
            <p:cNvSpPr>
              <a:spLocks/>
            </p:cNvSpPr>
            <p:nvPr/>
          </p:nvSpPr>
          <p:spPr bwMode="auto">
            <a:xfrm>
              <a:off x="7970" y="1800"/>
              <a:ext cx="19" cy="7"/>
            </a:xfrm>
            <a:custGeom>
              <a:avLst/>
              <a:gdLst>
                <a:gd name="T0" fmla="*/ 0 w 45"/>
                <a:gd name="T1" fmla="*/ 0 h 17"/>
                <a:gd name="T2" fmla="*/ 1 w 45"/>
                <a:gd name="T3" fmla="*/ 0 h 17"/>
                <a:gd name="T4" fmla="*/ 1 w 45"/>
                <a:gd name="T5" fmla="*/ 0 h 17"/>
                <a:gd name="T6" fmla="*/ 0 w 45"/>
                <a:gd name="T7" fmla="*/ 0 h 17"/>
                <a:gd name="T8" fmla="*/ 0 w 4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7">
                  <a:moveTo>
                    <a:pt x="0" y="0"/>
                  </a:moveTo>
                  <a:lnTo>
                    <a:pt x="44" y="0"/>
                  </a:lnTo>
                  <a:lnTo>
                    <a:pt x="4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43" name="Freeform 700"/>
            <p:cNvSpPr>
              <a:spLocks/>
            </p:cNvSpPr>
            <p:nvPr/>
          </p:nvSpPr>
          <p:spPr bwMode="auto">
            <a:xfrm>
              <a:off x="7996" y="1806"/>
              <a:ext cx="25" cy="13"/>
            </a:xfrm>
            <a:custGeom>
              <a:avLst/>
              <a:gdLst>
                <a:gd name="T0" fmla="*/ 0 w 60"/>
                <a:gd name="T1" fmla="*/ 1 h 32"/>
                <a:gd name="T2" fmla="*/ 0 w 60"/>
                <a:gd name="T3" fmla="*/ 0 h 32"/>
                <a:gd name="T4" fmla="*/ 0 w 60"/>
                <a:gd name="T5" fmla="*/ 0 h 32"/>
                <a:gd name="T6" fmla="*/ 2 w 60"/>
                <a:gd name="T7" fmla="*/ 0 h 32"/>
                <a:gd name="T8" fmla="*/ 1 w 60"/>
                <a:gd name="T9" fmla="*/ 0 h 32"/>
                <a:gd name="T10" fmla="*/ 0 w 60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2">
                  <a:moveTo>
                    <a:pt x="0" y="31"/>
                  </a:moveTo>
                  <a:lnTo>
                    <a:pt x="0" y="16"/>
                  </a:lnTo>
                  <a:lnTo>
                    <a:pt x="15" y="0"/>
                  </a:lnTo>
                  <a:lnTo>
                    <a:pt x="59" y="0"/>
                  </a:lnTo>
                  <a:lnTo>
                    <a:pt x="30" y="16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44" name="Freeform 701"/>
            <p:cNvSpPr>
              <a:spLocks/>
            </p:cNvSpPr>
            <p:nvPr/>
          </p:nvSpPr>
          <p:spPr bwMode="auto">
            <a:xfrm>
              <a:off x="8027" y="1754"/>
              <a:ext cx="26" cy="12"/>
            </a:xfrm>
            <a:custGeom>
              <a:avLst/>
              <a:gdLst>
                <a:gd name="T0" fmla="*/ 0 w 60"/>
                <a:gd name="T1" fmla="*/ 0 h 32"/>
                <a:gd name="T2" fmla="*/ 0 w 60"/>
                <a:gd name="T3" fmla="*/ 1 h 32"/>
                <a:gd name="T4" fmla="*/ 1 w 60"/>
                <a:gd name="T5" fmla="*/ 0 h 32"/>
                <a:gd name="T6" fmla="*/ 2 w 60"/>
                <a:gd name="T7" fmla="*/ 0 h 32"/>
                <a:gd name="T8" fmla="*/ 2 w 60"/>
                <a:gd name="T9" fmla="*/ 0 h 32"/>
                <a:gd name="T10" fmla="*/ 0 w 6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2">
                  <a:moveTo>
                    <a:pt x="0" y="16"/>
                  </a:moveTo>
                  <a:lnTo>
                    <a:pt x="15" y="31"/>
                  </a:lnTo>
                  <a:lnTo>
                    <a:pt x="30" y="16"/>
                  </a:lnTo>
                  <a:lnTo>
                    <a:pt x="59" y="16"/>
                  </a:lnTo>
                  <a:lnTo>
                    <a:pt x="59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45" name="Freeform 702"/>
            <p:cNvSpPr>
              <a:spLocks/>
            </p:cNvSpPr>
            <p:nvPr/>
          </p:nvSpPr>
          <p:spPr bwMode="auto">
            <a:xfrm>
              <a:off x="7937" y="1796"/>
              <a:ext cx="20" cy="11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2 w 46"/>
                <a:gd name="T5" fmla="*/ 0 h 31"/>
                <a:gd name="T6" fmla="*/ 0 w 46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1">
                  <a:moveTo>
                    <a:pt x="0" y="0"/>
                  </a:moveTo>
                  <a:lnTo>
                    <a:pt x="0" y="30"/>
                  </a:lnTo>
                  <a:lnTo>
                    <a:pt x="45" y="3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46" name="Freeform 703"/>
            <p:cNvSpPr>
              <a:spLocks/>
            </p:cNvSpPr>
            <p:nvPr/>
          </p:nvSpPr>
          <p:spPr bwMode="auto">
            <a:xfrm>
              <a:off x="7963" y="1812"/>
              <a:ext cx="13" cy="7"/>
            </a:xfrm>
            <a:custGeom>
              <a:avLst/>
              <a:gdLst>
                <a:gd name="T0" fmla="*/ 0 w 32"/>
                <a:gd name="T1" fmla="*/ 0 h 17"/>
                <a:gd name="T2" fmla="*/ 1 w 32"/>
                <a:gd name="T3" fmla="*/ 0 h 17"/>
                <a:gd name="T4" fmla="*/ 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7">
                  <a:moveTo>
                    <a:pt x="0" y="0"/>
                  </a:moveTo>
                  <a:lnTo>
                    <a:pt x="31" y="0"/>
                  </a:lnTo>
                  <a:lnTo>
                    <a:pt x="31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47" name="Freeform 704"/>
            <p:cNvSpPr>
              <a:spLocks/>
            </p:cNvSpPr>
            <p:nvPr/>
          </p:nvSpPr>
          <p:spPr bwMode="auto">
            <a:xfrm>
              <a:off x="8104" y="1796"/>
              <a:ext cx="14" cy="11"/>
            </a:xfrm>
            <a:custGeom>
              <a:avLst/>
              <a:gdLst>
                <a:gd name="T0" fmla="*/ 0 w 32"/>
                <a:gd name="T1" fmla="*/ 0 h 31"/>
                <a:gd name="T2" fmla="*/ 1 w 32"/>
                <a:gd name="T3" fmla="*/ 0 h 31"/>
                <a:gd name="T4" fmla="*/ 0 w 32"/>
                <a:gd name="T5" fmla="*/ 0 h 31"/>
                <a:gd name="T6" fmla="*/ 0 w 32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lnTo>
                    <a:pt x="31" y="30"/>
                  </a:lnTo>
                  <a:lnTo>
                    <a:pt x="16" y="3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48" name="Freeform 705"/>
            <p:cNvSpPr>
              <a:spLocks/>
            </p:cNvSpPr>
            <p:nvPr/>
          </p:nvSpPr>
          <p:spPr bwMode="auto">
            <a:xfrm>
              <a:off x="8008" y="1760"/>
              <a:ext cx="13" cy="7"/>
            </a:xfrm>
            <a:custGeom>
              <a:avLst/>
              <a:gdLst>
                <a:gd name="T0" fmla="*/ 0 w 31"/>
                <a:gd name="T1" fmla="*/ 0 h 17"/>
                <a:gd name="T2" fmla="*/ 1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7">
                  <a:moveTo>
                    <a:pt x="0" y="0"/>
                  </a:moveTo>
                  <a:lnTo>
                    <a:pt x="30" y="0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49" name="Line 706"/>
            <p:cNvSpPr>
              <a:spLocks noChangeShapeType="1"/>
            </p:cNvSpPr>
            <p:nvPr/>
          </p:nvSpPr>
          <p:spPr bwMode="auto">
            <a:xfrm>
              <a:off x="7860" y="1743"/>
              <a:ext cx="7" cy="1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50" name="Oval 707"/>
            <p:cNvSpPr>
              <a:spLocks noChangeArrowheads="1"/>
            </p:cNvSpPr>
            <p:nvPr/>
          </p:nvSpPr>
          <p:spPr bwMode="auto">
            <a:xfrm>
              <a:off x="7835" y="1708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51" name="Oval 708"/>
            <p:cNvSpPr>
              <a:spLocks noChangeArrowheads="1"/>
            </p:cNvSpPr>
            <p:nvPr/>
          </p:nvSpPr>
          <p:spPr bwMode="auto">
            <a:xfrm>
              <a:off x="7925" y="1684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52" name="Oval 709"/>
            <p:cNvSpPr>
              <a:spLocks noChangeArrowheads="1"/>
            </p:cNvSpPr>
            <p:nvPr/>
          </p:nvSpPr>
          <p:spPr bwMode="auto">
            <a:xfrm>
              <a:off x="7611" y="1690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53" name="Freeform 710"/>
            <p:cNvSpPr>
              <a:spLocks/>
            </p:cNvSpPr>
            <p:nvPr/>
          </p:nvSpPr>
          <p:spPr bwMode="auto">
            <a:xfrm>
              <a:off x="7963" y="1563"/>
              <a:ext cx="33" cy="53"/>
            </a:xfrm>
            <a:custGeom>
              <a:avLst/>
              <a:gdLst>
                <a:gd name="T0" fmla="*/ 1 w 77"/>
                <a:gd name="T1" fmla="*/ 0 h 140"/>
                <a:gd name="T2" fmla="*/ 0 w 77"/>
                <a:gd name="T3" fmla="*/ 0 h 140"/>
                <a:gd name="T4" fmla="*/ 0 w 77"/>
                <a:gd name="T5" fmla="*/ 1 h 140"/>
                <a:gd name="T6" fmla="*/ 0 w 77"/>
                <a:gd name="T7" fmla="*/ 2 h 140"/>
                <a:gd name="T8" fmla="*/ 0 w 77"/>
                <a:gd name="T9" fmla="*/ 1 h 140"/>
                <a:gd name="T10" fmla="*/ 0 w 77"/>
                <a:gd name="T11" fmla="*/ 2 h 140"/>
                <a:gd name="T12" fmla="*/ 0 w 77"/>
                <a:gd name="T13" fmla="*/ 2 h 140"/>
                <a:gd name="T14" fmla="*/ 1 w 77"/>
                <a:gd name="T15" fmla="*/ 2 h 140"/>
                <a:gd name="T16" fmla="*/ 1 w 77"/>
                <a:gd name="T17" fmla="*/ 3 h 140"/>
                <a:gd name="T18" fmla="*/ 2 w 77"/>
                <a:gd name="T19" fmla="*/ 3 h 140"/>
                <a:gd name="T20" fmla="*/ 3 w 77"/>
                <a:gd name="T21" fmla="*/ 3 h 140"/>
                <a:gd name="T22" fmla="*/ 3 w 77"/>
                <a:gd name="T23" fmla="*/ 2 h 140"/>
                <a:gd name="T24" fmla="*/ 2 w 77"/>
                <a:gd name="T25" fmla="*/ 2 h 140"/>
                <a:gd name="T26" fmla="*/ 1 w 77"/>
                <a:gd name="T27" fmla="*/ 2 h 140"/>
                <a:gd name="T28" fmla="*/ 2 w 77"/>
                <a:gd name="T29" fmla="*/ 1 h 140"/>
                <a:gd name="T30" fmla="*/ 1 w 77"/>
                <a:gd name="T31" fmla="*/ 1 h 140"/>
                <a:gd name="T32" fmla="*/ 1 w 77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40">
                  <a:moveTo>
                    <a:pt x="30" y="15"/>
                  </a:moveTo>
                  <a:lnTo>
                    <a:pt x="15" y="0"/>
                  </a:lnTo>
                  <a:lnTo>
                    <a:pt x="0" y="46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30" y="108"/>
                  </a:lnTo>
                  <a:lnTo>
                    <a:pt x="30" y="124"/>
                  </a:lnTo>
                  <a:lnTo>
                    <a:pt x="61" y="124"/>
                  </a:lnTo>
                  <a:lnTo>
                    <a:pt x="76" y="139"/>
                  </a:lnTo>
                  <a:lnTo>
                    <a:pt x="76" y="108"/>
                  </a:lnTo>
                  <a:lnTo>
                    <a:pt x="46" y="108"/>
                  </a:lnTo>
                  <a:lnTo>
                    <a:pt x="30" y="77"/>
                  </a:lnTo>
                  <a:lnTo>
                    <a:pt x="46" y="46"/>
                  </a:lnTo>
                  <a:lnTo>
                    <a:pt x="30" y="31"/>
                  </a:lnTo>
                  <a:lnTo>
                    <a:pt x="3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54" name="Freeform 711"/>
            <p:cNvSpPr>
              <a:spLocks/>
            </p:cNvSpPr>
            <p:nvPr/>
          </p:nvSpPr>
          <p:spPr bwMode="auto">
            <a:xfrm>
              <a:off x="7982" y="1644"/>
              <a:ext cx="39" cy="30"/>
            </a:xfrm>
            <a:custGeom>
              <a:avLst/>
              <a:gdLst>
                <a:gd name="T0" fmla="*/ 2 w 91"/>
                <a:gd name="T1" fmla="*/ 0 h 77"/>
                <a:gd name="T2" fmla="*/ 1 w 91"/>
                <a:gd name="T3" fmla="*/ 1 h 77"/>
                <a:gd name="T4" fmla="*/ 0 w 91"/>
                <a:gd name="T5" fmla="*/ 1 h 77"/>
                <a:gd name="T6" fmla="*/ 0 w 91"/>
                <a:gd name="T7" fmla="*/ 2 h 77"/>
                <a:gd name="T8" fmla="*/ 1 w 91"/>
                <a:gd name="T9" fmla="*/ 1 h 77"/>
                <a:gd name="T10" fmla="*/ 1 w 91"/>
                <a:gd name="T11" fmla="*/ 1 h 77"/>
                <a:gd name="T12" fmla="*/ 1 w 91"/>
                <a:gd name="T13" fmla="*/ 2 h 77"/>
                <a:gd name="T14" fmla="*/ 3 w 91"/>
                <a:gd name="T15" fmla="*/ 2 h 77"/>
                <a:gd name="T16" fmla="*/ 3 w 91"/>
                <a:gd name="T17" fmla="*/ 2 h 77"/>
                <a:gd name="T18" fmla="*/ 3 w 91"/>
                <a:gd name="T19" fmla="*/ 2 h 77"/>
                <a:gd name="T20" fmla="*/ 3 w 91"/>
                <a:gd name="T21" fmla="*/ 2 h 77"/>
                <a:gd name="T22" fmla="*/ 3 w 91"/>
                <a:gd name="T23" fmla="*/ 0 h 77"/>
                <a:gd name="T24" fmla="*/ 2 w 91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77">
                  <a:moveTo>
                    <a:pt x="60" y="0"/>
                  </a:moveTo>
                  <a:lnTo>
                    <a:pt x="45" y="30"/>
                  </a:lnTo>
                  <a:lnTo>
                    <a:pt x="15" y="30"/>
                  </a:lnTo>
                  <a:lnTo>
                    <a:pt x="0" y="61"/>
                  </a:lnTo>
                  <a:lnTo>
                    <a:pt x="30" y="46"/>
                  </a:lnTo>
                  <a:lnTo>
                    <a:pt x="45" y="46"/>
                  </a:lnTo>
                  <a:lnTo>
                    <a:pt x="45" y="76"/>
                  </a:lnTo>
                  <a:lnTo>
                    <a:pt x="75" y="76"/>
                  </a:lnTo>
                  <a:lnTo>
                    <a:pt x="75" y="61"/>
                  </a:lnTo>
                  <a:lnTo>
                    <a:pt x="90" y="76"/>
                  </a:lnTo>
                  <a:lnTo>
                    <a:pt x="90" y="61"/>
                  </a:lnTo>
                  <a:lnTo>
                    <a:pt x="75" y="15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55" name="Freeform 712"/>
            <p:cNvSpPr>
              <a:spLocks/>
            </p:cNvSpPr>
            <p:nvPr/>
          </p:nvSpPr>
          <p:spPr bwMode="auto">
            <a:xfrm>
              <a:off x="7950" y="1633"/>
              <a:ext cx="13" cy="29"/>
            </a:xfrm>
            <a:custGeom>
              <a:avLst/>
              <a:gdLst>
                <a:gd name="T0" fmla="*/ 1 w 30"/>
                <a:gd name="T1" fmla="*/ 0 h 78"/>
                <a:gd name="T2" fmla="*/ 0 w 30"/>
                <a:gd name="T3" fmla="*/ 0 h 78"/>
                <a:gd name="T4" fmla="*/ 0 w 30"/>
                <a:gd name="T5" fmla="*/ 1 h 78"/>
                <a:gd name="T6" fmla="*/ 0 w 30"/>
                <a:gd name="T7" fmla="*/ 0 h 78"/>
                <a:gd name="T8" fmla="*/ 1 w 30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78">
                  <a:moveTo>
                    <a:pt x="29" y="0"/>
                  </a:moveTo>
                  <a:lnTo>
                    <a:pt x="15" y="31"/>
                  </a:lnTo>
                  <a:lnTo>
                    <a:pt x="0" y="77"/>
                  </a:lnTo>
                  <a:lnTo>
                    <a:pt x="15" y="31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56" name="Freeform 713"/>
            <p:cNvSpPr>
              <a:spLocks/>
            </p:cNvSpPr>
            <p:nvPr/>
          </p:nvSpPr>
          <p:spPr bwMode="auto">
            <a:xfrm>
              <a:off x="7988" y="1639"/>
              <a:ext cx="8" cy="6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1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57" name="Freeform 714"/>
            <p:cNvSpPr>
              <a:spLocks/>
            </p:cNvSpPr>
            <p:nvPr/>
          </p:nvSpPr>
          <p:spPr bwMode="auto">
            <a:xfrm>
              <a:off x="8002" y="1621"/>
              <a:ext cx="7" cy="6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0 w 1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7">
                  <a:moveTo>
                    <a:pt x="17" y="0"/>
                  </a:moveTo>
                  <a:lnTo>
                    <a:pt x="0" y="0"/>
                  </a:lnTo>
                  <a:lnTo>
                    <a:pt x="17" y="16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58" name="Freeform 715"/>
            <p:cNvSpPr>
              <a:spLocks/>
            </p:cNvSpPr>
            <p:nvPr/>
          </p:nvSpPr>
          <p:spPr bwMode="auto">
            <a:xfrm>
              <a:off x="7982" y="1627"/>
              <a:ext cx="7" cy="12"/>
            </a:xfrm>
            <a:custGeom>
              <a:avLst/>
              <a:gdLst>
                <a:gd name="T0" fmla="*/ 0 w 17"/>
                <a:gd name="T1" fmla="*/ 1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1">
                  <a:moveTo>
                    <a:pt x="0" y="30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59" name="Line 716"/>
            <p:cNvSpPr>
              <a:spLocks noChangeShapeType="1"/>
            </p:cNvSpPr>
            <p:nvPr/>
          </p:nvSpPr>
          <p:spPr bwMode="auto">
            <a:xfrm flipH="1">
              <a:off x="7996" y="1639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60" name="Line 717"/>
            <p:cNvSpPr>
              <a:spLocks noChangeShapeType="1"/>
            </p:cNvSpPr>
            <p:nvPr/>
          </p:nvSpPr>
          <p:spPr bwMode="auto">
            <a:xfrm>
              <a:off x="7976" y="1615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61" name="Oval 718"/>
            <p:cNvSpPr>
              <a:spLocks noChangeArrowheads="1"/>
            </p:cNvSpPr>
            <p:nvPr/>
          </p:nvSpPr>
          <p:spPr bwMode="auto">
            <a:xfrm>
              <a:off x="8053" y="1650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62" name="Oval 719"/>
            <p:cNvSpPr>
              <a:spLocks noChangeArrowheads="1"/>
            </p:cNvSpPr>
            <p:nvPr/>
          </p:nvSpPr>
          <p:spPr bwMode="auto">
            <a:xfrm>
              <a:off x="8078" y="1539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63" name="Oval 720"/>
            <p:cNvSpPr>
              <a:spLocks noChangeArrowheads="1"/>
            </p:cNvSpPr>
            <p:nvPr/>
          </p:nvSpPr>
          <p:spPr bwMode="auto">
            <a:xfrm>
              <a:off x="8111" y="1569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64" name="Freeform 721"/>
            <p:cNvSpPr>
              <a:spLocks/>
            </p:cNvSpPr>
            <p:nvPr/>
          </p:nvSpPr>
          <p:spPr bwMode="auto">
            <a:xfrm>
              <a:off x="7892" y="1830"/>
              <a:ext cx="302" cy="274"/>
            </a:xfrm>
            <a:custGeom>
              <a:avLst/>
              <a:gdLst>
                <a:gd name="T0" fmla="*/ 19 w 702"/>
                <a:gd name="T1" fmla="*/ 3 h 724"/>
                <a:gd name="T2" fmla="*/ 16 w 702"/>
                <a:gd name="T3" fmla="*/ 2 h 724"/>
                <a:gd name="T4" fmla="*/ 15 w 702"/>
                <a:gd name="T5" fmla="*/ 1 h 724"/>
                <a:gd name="T6" fmla="*/ 16 w 702"/>
                <a:gd name="T7" fmla="*/ 1 h 724"/>
                <a:gd name="T8" fmla="*/ 16 w 702"/>
                <a:gd name="T9" fmla="*/ 1 h 724"/>
                <a:gd name="T10" fmla="*/ 13 w 702"/>
                <a:gd name="T11" fmla="*/ 0 h 724"/>
                <a:gd name="T12" fmla="*/ 13 w 702"/>
                <a:gd name="T13" fmla="*/ 1 h 724"/>
                <a:gd name="T14" fmla="*/ 12 w 702"/>
                <a:gd name="T15" fmla="*/ 2 h 724"/>
                <a:gd name="T16" fmla="*/ 11 w 702"/>
                <a:gd name="T17" fmla="*/ 2 h 724"/>
                <a:gd name="T18" fmla="*/ 10 w 702"/>
                <a:gd name="T19" fmla="*/ 1 h 724"/>
                <a:gd name="T20" fmla="*/ 8 w 702"/>
                <a:gd name="T21" fmla="*/ 2 h 724"/>
                <a:gd name="T22" fmla="*/ 8 w 702"/>
                <a:gd name="T23" fmla="*/ 2 h 724"/>
                <a:gd name="T24" fmla="*/ 7 w 702"/>
                <a:gd name="T25" fmla="*/ 3 h 724"/>
                <a:gd name="T26" fmla="*/ 6 w 702"/>
                <a:gd name="T27" fmla="*/ 4 h 724"/>
                <a:gd name="T28" fmla="*/ 1 w 702"/>
                <a:gd name="T29" fmla="*/ 5 h 724"/>
                <a:gd name="T30" fmla="*/ 0 w 702"/>
                <a:gd name="T31" fmla="*/ 8 h 724"/>
                <a:gd name="T32" fmla="*/ 0 w 702"/>
                <a:gd name="T33" fmla="*/ 11 h 724"/>
                <a:gd name="T34" fmla="*/ 1 w 702"/>
                <a:gd name="T35" fmla="*/ 11 h 724"/>
                <a:gd name="T36" fmla="*/ 5 w 702"/>
                <a:gd name="T37" fmla="*/ 11 h 724"/>
                <a:gd name="T38" fmla="*/ 9 w 702"/>
                <a:gd name="T39" fmla="*/ 10 h 724"/>
                <a:gd name="T40" fmla="*/ 12 w 702"/>
                <a:gd name="T41" fmla="*/ 12 h 724"/>
                <a:gd name="T42" fmla="*/ 12 w 702"/>
                <a:gd name="T43" fmla="*/ 12 h 724"/>
                <a:gd name="T44" fmla="*/ 13 w 702"/>
                <a:gd name="T45" fmla="*/ 14 h 724"/>
                <a:gd name="T46" fmla="*/ 16 w 702"/>
                <a:gd name="T47" fmla="*/ 14 h 724"/>
                <a:gd name="T48" fmla="*/ 18 w 702"/>
                <a:gd name="T49" fmla="*/ 14 h 724"/>
                <a:gd name="T50" fmla="*/ 19 w 702"/>
                <a:gd name="T51" fmla="*/ 14 h 724"/>
                <a:gd name="T52" fmla="*/ 22 w 702"/>
                <a:gd name="T53" fmla="*/ 12 h 724"/>
                <a:gd name="T54" fmla="*/ 24 w 702"/>
                <a:gd name="T55" fmla="*/ 9 h 724"/>
                <a:gd name="T56" fmla="*/ 24 w 702"/>
                <a:gd name="T57" fmla="*/ 8 h 724"/>
                <a:gd name="T58" fmla="*/ 23 w 702"/>
                <a:gd name="T59" fmla="*/ 6 h 724"/>
                <a:gd name="T60" fmla="*/ 22 w 702"/>
                <a:gd name="T61" fmla="*/ 5 h 724"/>
                <a:gd name="T62" fmla="*/ 21 w 702"/>
                <a:gd name="T63" fmla="*/ 2 h 724"/>
                <a:gd name="T64" fmla="*/ 19 w 702"/>
                <a:gd name="T65" fmla="*/ 0 h 7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2" h="724">
                  <a:moveTo>
                    <a:pt x="567" y="0"/>
                  </a:moveTo>
                  <a:lnTo>
                    <a:pt x="552" y="123"/>
                  </a:lnTo>
                  <a:lnTo>
                    <a:pt x="522" y="169"/>
                  </a:lnTo>
                  <a:lnTo>
                    <a:pt x="477" y="108"/>
                  </a:lnTo>
                  <a:lnTo>
                    <a:pt x="447" y="92"/>
                  </a:lnTo>
                  <a:lnTo>
                    <a:pt x="447" y="62"/>
                  </a:lnTo>
                  <a:lnTo>
                    <a:pt x="462" y="62"/>
                  </a:lnTo>
                  <a:lnTo>
                    <a:pt x="477" y="46"/>
                  </a:lnTo>
                  <a:lnTo>
                    <a:pt x="477" y="31"/>
                  </a:lnTo>
                  <a:lnTo>
                    <a:pt x="462" y="46"/>
                  </a:lnTo>
                  <a:lnTo>
                    <a:pt x="418" y="15"/>
                  </a:lnTo>
                  <a:lnTo>
                    <a:pt x="388" y="15"/>
                  </a:lnTo>
                  <a:lnTo>
                    <a:pt x="388" y="31"/>
                  </a:lnTo>
                  <a:lnTo>
                    <a:pt x="373" y="31"/>
                  </a:lnTo>
                  <a:lnTo>
                    <a:pt x="343" y="77"/>
                  </a:lnTo>
                  <a:lnTo>
                    <a:pt x="343" y="92"/>
                  </a:lnTo>
                  <a:lnTo>
                    <a:pt x="328" y="77"/>
                  </a:lnTo>
                  <a:lnTo>
                    <a:pt x="313" y="92"/>
                  </a:lnTo>
                  <a:lnTo>
                    <a:pt x="313" y="62"/>
                  </a:lnTo>
                  <a:lnTo>
                    <a:pt x="298" y="62"/>
                  </a:lnTo>
                  <a:lnTo>
                    <a:pt x="283" y="77"/>
                  </a:lnTo>
                  <a:lnTo>
                    <a:pt x="224" y="108"/>
                  </a:lnTo>
                  <a:lnTo>
                    <a:pt x="224" y="123"/>
                  </a:lnTo>
                  <a:lnTo>
                    <a:pt x="224" y="108"/>
                  </a:lnTo>
                  <a:lnTo>
                    <a:pt x="194" y="123"/>
                  </a:lnTo>
                  <a:lnTo>
                    <a:pt x="209" y="154"/>
                  </a:lnTo>
                  <a:lnTo>
                    <a:pt x="194" y="169"/>
                  </a:lnTo>
                  <a:lnTo>
                    <a:pt x="179" y="185"/>
                  </a:lnTo>
                  <a:lnTo>
                    <a:pt x="149" y="200"/>
                  </a:lnTo>
                  <a:lnTo>
                    <a:pt x="30" y="231"/>
                  </a:lnTo>
                  <a:lnTo>
                    <a:pt x="15" y="338"/>
                  </a:lnTo>
                  <a:lnTo>
                    <a:pt x="15" y="400"/>
                  </a:lnTo>
                  <a:lnTo>
                    <a:pt x="15" y="461"/>
                  </a:lnTo>
                  <a:lnTo>
                    <a:pt x="0" y="508"/>
                  </a:lnTo>
                  <a:lnTo>
                    <a:pt x="15" y="538"/>
                  </a:lnTo>
                  <a:lnTo>
                    <a:pt x="45" y="554"/>
                  </a:lnTo>
                  <a:lnTo>
                    <a:pt x="89" y="523"/>
                  </a:lnTo>
                  <a:lnTo>
                    <a:pt x="149" y="538"/>
                  </a:lnTo>
                  <a:lnTo>
                    <a:pt x="164" y="508"/>
                  </a:lnTo>
                  <a:lnTo>
                    <a:pt x="283" y="492"/>
                  </a:lnTo>
                  <a:lnTo>
                    <a:pt x="328" y="523"/>
                  </a:lnTo>
                  <a:lnTo>
                    <a:pt x="343" y="585"/>
                  </a:lnTo>
                  <a:lnTo>
                    <a:pt x="388" y="538"/>
                  </a:lnTo>
                  <a:lnTo>
                    <a:pt x="358" y="600"/>
                  </a:lnTo>
                  <a:lnTo>
                    <a:pt x="388" y="585"/>
                  </a:lnTo>
                  <a:lnTo>
                    <a:pt x="388" y="661"/>
                  </a:lnTo>
                  <a:lnTo>
                    <a:pt x="433" y="708"/>
                  </a:lnTo>
                  <a:lnTo>
                    <a:pt x="477" y="692"/>
                  </a:lnTo>
                  <a:lnTo>
                    <a:pt x="492" y="723"/>
                  </a:lnTo>
                  <a:lnTo>
                    <a:pt x="522" y="708"/>
                  </a:lnTo>
                  <a:lnTo>
                    <a:pt x="552" y="708"/>
                  </a:lnTo>
                  <a:lnTo>
                    <a:pt x="567" y="677"/>
                  </a:lnTo>
                  <a:lnTo>
                    <a:pt x="612" y="600"/>
                  </a:lnTo>
                  <a:lnTo>
                    <a:pt x="641" y="585"/>
                  </a:lnTo>
                  <a:lnTo>
                    <a:pt x="671" y="538"/>
                  </a:lnTo>
                  <a:lnTo>
                    <a:pt x="701" y="461"/>
                  </a:lnTo>
                  <a:lnTo>
                    <a:pt x="701" y="446"/>
                  </a:lnTo>
                  <a:lnTo>
                    <a:pt x="701" y="400"/>
                  </a:lnTo>
                  <a:lnTo>
                    <a:pt x="686" y="338"/>
                  </a:lnTo>
                  <a:lnTo>
                    <a:pt x="671" y="308"/>
                  </a:lnTo>
                  <a:lnTo>
                    <a:pt x="656" y="308"/>
                  </a:lnTo>
                  <a:lnTo>
                    <a:pt x="656" y="262"/>
                  </a:lnTo>
                  <a:lnTo>
                    <a:pt x="626" y="200"/>
                  </a:lnTo>
                  <a:lnTo>
                    <a:pt x="612" y="108"/>
                  </a:lnTo>
                  <a:lnTo>
                    <a:pt x="597" y="92"/>
                  </a:lnTo>
                  <a:lnTo>
                    <a:pt x="567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65" name="Freeform 722"/>
            <p:cNvSpPr>
              <a:spLocks/>
            </p:cNvSpPr>
            <p:nvPr/>
          </p:nvSpPr>
          <p:spPr bwMode="auto">
            <a:xfrm>
              <a:off x="8078" y="2127"/>
              <a:ext cx="26" cy="29"/>
            </a:xfrm>
            <a:custGeom>
              <a:avLst/>
              <a:gdLst>
                <a:gd name="T0" fmla="*/ 0 w 60"/>
                <a:gd name="T1" fmla="*/ 0 h 78"/>
                <a:gd name="T2" fmla="*/ 0 w 60"/>
                <a:gd name="T3" fmla="*/ 1 h 78"/>
                <a:gd name="T4" fmla="*/ 0 w 60"/>
                <a:gd name="T5" fmla="*/ 1 h 78"/>
                <a:gd name="T6" fmla="*/ 1 w 60"/>
                <a:gd name="T7" fmla="*/ 1 h 78"/>
                <a:gd name="T8" fmla="*/ 2 w 60"/>
                <a:gd name="T9" fmla="*/ 0 h 78"/>
                <a:gd name="T10" fmla="*/ 2 w 60"/>
                <a:gd name="T11" fmla="*/ 0 h 78"/>
                <a:gd name="T12" fmla="*/ 1 w 60"/>
                <a:gd name="T13" fmla="*/ 0 h 78"/>
                <a:gd name="T14" fmla="*/ 0 w 60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78">
                  <a:moveTo>
                    <a:pt x="0" y="0"/>
                  </a:moveTo>
                  <a:lnTo>
                    <a:pt x="0" y="46"/>
                  </a:lnTo>
                  <a:lnTo>
                    <a:pt x="0" y="77"/>
                  </a:lnTo>
                  <a:lnTo>
                    <a:pt x="30" y="77"/>
                  </a:lnTo>
                  <a:lnTo>
                    <a:pt x="59" y="15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66" name="Freeform 723"/>
            <p:cNvSpPr>
              <a:spLocks/>
            </p:cNvSpPr>
            <p:nvPr/>
          </p:nvSpPr>
          <p:spPr bwMode="auto">
            <a:xfrm>
              <a:off x="8213" y="2161"/>
              <a:ext cx="77" cy="65"/>
            </a:xfrm>
            <a:custGeom>
              <a:avLst/>
              <a:gdLst>
                <a:gd name="T0" fmla="*/ 1 w 181"/>
                <a:gd name="T1" fmla="*/ 4 h 170"/>
                <a:gd name="T2" fmla="*/ 1 w 181"/>
                <a:gd name="T3" fmla="*/ 3 h 170"/>
                <a:gd name="T4" fmla="*/ 2 w 181"/>
                <a:gd name="T5" fmla="*/ 3 h 170"/>
                <a:gd name="T6" fmla="*/ 3 w 181"/>
                <a:gd name="T7" fmla="*/ 2 h 170"/>
                <a:gd name="T8" fmla="*/ 4 w 181"/>
                <a:gd name="T9" fmla="*/ 2 h 170"/>
                <a:gd name="T10" fmla="*/ 4 w 181"/>
                <a:gd name="T11" fmla="*/ 2 h 170"/>
                <a:gd name="T12" fmla="*/ 4 w 181"/>
                <a:gd name="T13" fmla="*/ 2 h 170"/>
                <a:gd name="T14" fmla="*/ 6 w 181"/>
                <a:gd name="T15" fmla="*/ 1 h 170"/>
                <a:gd name="T16" fmla="*/ 6 w 181"/>
                <a:gd name="T17" fmla="*/ 0 h 170"/>
                <a:gd name="T18" fmla="*/ 6 w 181"/>
                <a:gd name="T19" fmla="*/ 0 h 170"/>
                <a:gd name="T20" fmla="*/ 6 w 181"/>
                <a:gd name="T21" fmla="*/ 0 h 170"/>
                <a:gd name="T22" fmla="*/ 4 w 181"/>
                <a:gd name="T23" fmla="*/ 1 h 170"/>
                <a:gd name="T24" fmla="*/ 3 w 181"/>
                <a:gd name="T25" fmla="*/ 1 h 170"/>
                <a:gd name="T26" fmla="*/ 2 w 181"/>
                <a:gd name="T27" fmla="*/ 1 h 170"/>
                <a:gd name="T28" fmla="*/ 1 w 181"/>
                <a:gd name="T29" fmla="*/ 2 h 170"/>
                <a:gd name="T30" fmla="*/ 0 w 181"/>
                <a:gd name="T31" fmla="*/ 3 h 170"/>
                <a:gd name="T32" fmla="*/ 0 w 181"/>
                <a:gd name="T33" fmla="*/ 3 h 170"/>
                <a:gd name="T34" fmla="*/ 1 w 181"/>
                <a:gd name="T35" fmla="*/ 4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1" h="170">
                  <a:moveTo>
                    <a:pt x="30" y="169"/>
                  </a:moveTo>
                  <a:lnTo>
                    <a:pt x="45" y="154"/>
                  </a:lnTo>
                  <a:lnTo>
                    <a:pt x="60" y="138"/>
                  </a:lnTo>
                  <a:lnTo>
                    <a:pt x="90" y="108"/>
                  </a:lnTo>
                  <a:lnTo>
                    <a:pt x="120" y="92"/>
                  </a:lnTo>
                  <a:lnTo>
                    <a:pt x="135" y="92"/>
                  </a:lnTo>
                  <a:lnTo>
                    <a:pt x="135" y="77"/>
                  </a:lnTo>
                  <a:lnTo>
                    <a:pt x="180" y="31"/>
                  </a:lnTo>
                  <a:lnTo>
                    <a:pt x="180" y="15"/>
                  </a:lnTo>
                  <a:lnTo>
                    <a:pt x="165" y="15"/>
                  </a:lnTo>
                  <a:lnTo>
                    <a:pt x="165" y="0"/>
                  </a:lnTo>
                  <a:lnTo>
                    <a:pt x="120" y="46"/>
                  </a:lnTo>
                  <a:lnTo>
                    <a:pt x="75" y="61"/>
                  </a:lnTo>
                  <a:lnTo>
                    <a:pt x="60" y="61"/>
                  </a:lnTo>
                  <a:lnTo>
                    <a:pt x="30" y="92"/>
                  </a:lnTo>
                  <a:lnTo>
                    <a:pt x="0" y="123"/>
                  </a:lnTo>
                  <a:lnTo>
                    <a:pt x="15" y="138"/>
                  </a:lnTo>
                  <a:lnTo>
                    <a:pt x="30" y="1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67" name="Freeform 724"/>
            <p:cNvSpPr>
              <a:spLocks/>
            </p:cNvSpPr>
            <p:nvPr/>
          </p:nvSpPr>
          <p:spPr bwMode="auto">
            <a:xfrm>
              <a:off x="8296" y="2091"/>
              <a:ext cx="46" cy="83"/>
            </a:xfrm>
            <a:custGeom>
              <a:avLst/>
              <a:gdLst>
                <a:gd name="T0" fmla="*/ 2 w 106"/>
                <a:gd name="T1" fmla="*/ 0 h 217"/>
                <a:gd name="T2" fmla="*/ 1 w 106"/>
                <a:gd name="T3" fmla="*/ 0 h 217"/>
                <a:gd name="T4" fmla="*/ 2 w 106"/>
                <a:gd name="T5" fmla="*/ 1 h 217"/>
                <a:gd name="T6" fmla="*/ 1 w 106"/>
                <a:gd name="T7" fmla="*/ 3 h 217"/>
                <a:gd name="T8" fmla="*/ 0 w 106"/>
                <a:gd name="T9" fmla="*/ 3 h 217"/>
                <a:gd name="T10" fmla="*/ 0 w 106"/>
                <a:gd name="T11" fmla="*/ 4 h 217"/>
                <a:gd name="T12" fmla="*/ 0 w 106"/>
                <a:gd name="T13" fmla="*/ 4 h 217"/>
                <a:gd name="T14" fmla="*/ 0 w 106"/>
                <a:gd name="T15" fmla="*/ 5 h 217"/>
                <a:gd name="T16" fmla="*/ 2 w 106"/>
                <a:gd name="T17" fmla="*/ 4 h 217"/>
                <a:gd name="T18" fmla="*/ 2 w 106"/>
                <a:gd name="T19" fmla="*/ 3 h 217"/>
                <a:gd name="T20" fmla="*/ 3 w 106"/>
                <a:gd name="T21" fmla="*/ 3 h 217"/>
                <a:gd name="T22" fmla="*/ 4 w 106"/>
                <a:gd name="T23" fmla="*/ 2 h 217"/>
                <a:gd name="T24" fmla="*/ 3 w 106"/>
                <a:gd name="T25" fmla="*/ 2 h 217"/>
                <a:gd name="T26" fmla="*/ 3 w 106"/>
                <a:gd name="T27" fmla="*/ 1 h 217"/>
                <a:gd name="T28" fmla="*/ 3 w 106"/>
                <a:gd name="T29" fmla="*/ 2 h 217"/>
                <a:gd name="T30" fmla="*/ 2 w 106"/>
                <a:gd name="T31" fmla="*/ 1 h 217"/>
                <a:gd name="T32" fmla="*/ 2 w 106"/>
                <a:gd name="T33" fmla="*/ 0 h 2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217">
                  <a:moveTo>
                    <a:pt x="45" y="0"/>
                  </a:moveTo>
                  <a:lnTo>
                    <a:pt x="30" y="0"/>
                  </a:lnTo>
                  <a:lnTo>
                    <a:pt x="45" y="62"/>
                  </a:lnTo>
                  <a:lnTo>
                    <a:pt x="30" y="123"/>
                  </a:lnTo>
                  <a:lnTo>
                    <a:pt x="0" y="139"/>
                  </a:lnTo>
                  <a:lnTo>
                    <a:pt x="15" y="185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60" y="170"/>
                  </a:lnTo>
                  <a:lnTo>
                    <a:pt x="60" y="139"/>
                  </a:lnTo>
                  <a:lnTo>
                    <a:pt x="75" y="139"/>
                  </a:lnTo>
                  <a:lnTo>
                    <a:pt x="105" y="93"/>
                  </a:lnTo>
                  <a:lnTo>
                    <a:pt x="75" y="93"/>
                  </a:lnTo>
                  <a:lnTo>
                    <a:pt x="75" y="62"/>
                  </a:lnTo>
                  <a:lnTo>
                    <a:pt x="75" y="77"/>
                  </a:lnTo>
                  <a:lnTo>
                    <a:pt x="60" y="46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68" name="Oval 725"/>
            <p:cNvSpPr>
              <a:spLocks noChangeArrowheads="1"/>
            </p:cNvSpPr>
            <p:nvPr/>
          </p:nvSpPr>
          <p:spPr bwMode="auto">
            <a:xfrm>
              <a:off x="8322" y="1871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69" name="Oval 726"/>
            <p:cNvSpPr>
              <a:spLocks noChangeArrowheads="1"/>
            </p:cNvSpPr>
            <p:nvPr/>
          </p:nvSpPr>
          <p:spPr bwMode="auto">
            <a:xfrm>
              <a:off x="8297" y="1959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70" name="Oval 727"/>
            <p:cNvSpPr>
              <a:spLocks noChangeArrowheads="1"/>
            </p:cNvSpPr>
            <p:nvPr/>
          </p:nvSpPr>
          <p:spPr bwMode="auto">
            <a:xfrm>
              <a:off x="8354" y="1895"/>
              <a:ext cx="5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71" name="Oval 728"/>
            <p:cNvSpPr>
              <a:spLocks noChangeArrowheads="1"/>
            </p:cNvSpPr>
            <p:nvPr/>
          </p:nvSpPr>
          <p:spPr bwMode="auto">
            <a:xfrm>
              <a:off x="8380" y="1911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72" name="Oval 729"/>
            <p:cNvSpPr>
              <a:spLocks noChangeArrowheads="1"/>
            </p:cNvSpPr>
            <p:nvPr/>
          </p:nvSpPr>
          <p:spPr bwMode="auto">
            <a:xfrm>
              <a:off x="8380" y="1929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73" name="Freeform 730"/>
            <p:cNvSpPr>
              <a:spLocks/>
            </p:cNvSpPr>
            <p:nvPr/>
          </p:nvSpPr>
          <p:spPr bwMode="auto">
            <a:xfrm>
              <a:off x="8289" y="1958"/>
              <a:ext cx="20" cy="12"/>
            </a:xfrm>
            <a:custGeom>
              <a:avLst/>
              <a:gdLst>
                <a:gd name="T0" fmla="*/ 0 w 46"/>
                <a:gd name="T1" fmla="*/ 0 h 32"/>
                <a:gd name="T2" fmla="*/ 1 w 46"/>
                <a:gd name="T3" fmla="*/ 1 h 32"/>
                <a:gd name="T4" fmla="*/ 2 w 46"/>
                <a:gd name="T5" fmla="*/ 1 h 32"/>
                <a:gd name="T6" fmla="*/ 0 w 46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30" y="31"/>
                  </a:lnTo>
                  <a:lnTo>
                    <a:pt x="45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74" name="Freeform 731"/>
            <p:cNvSpPr>
              <a:spLocks/>
            </p:cNvSpPr>
            <p:nvPr/>
          </p:nvSpPr>
          <p:spPr bwMode="auto">
            <a:xfrm>
              <a:off x="8136" y="1754"/>
              <a:ext cx="70" cy="77"/>
            </a:xfrm>
            <a:custGeom>
              <a:avLst/>
              <a:gdLst>
                <a:gd name="T0" fmla="*/ 0 w 164"/>
                <a:gd name="T1" fmla="*/ 0 h 201"/>
                <a:gd name="T2" fmla="*/ 0 w 164"/>
                <a:gd name="T3" fmla="*/ 3 h 201"/>
                <a:gd name="T4" fmla="*/ 1 w 164"/>
                <a:gd name="T5" fmla="*/ 3 h 201"/>
                <a:gd name="T6" fmla="*/ 0 w 164"/>
                <a:gd name="T7" fmla="*/ 3 h 201"/>
                <a:gd name="T8" fmla="*/ 1 w 164"/>
                <a:gd name="T9" fmla="*/ 3 h 201"/>
                <a:gd name="T10" fmla="*/ 3 w 164"/>
                <a:gd name="T11" fmla="*/ 3 h 201"/>
                <a:gd name="T12" fmla="*/ 3 w 164"/>
                <a:gd name="T13" fmla="*/ 4 h 201"/>
                <a:gd name="T14" fmla="*/ 4 w 164"/>
                <a:gd name="T15" fmla="*/ 4 h 201"/>
                <a:gd name="T16" fmla="*/ 6 w 164"/>
                <a:gd name="T17" fmla="*/ 4 h 201"/>
                <a:gd name="T18" fmla="*/ 4 w 164"/>
                <a:gd name="T19" fmla="*/ 3 h 201"/>
                <a:gd name="T20" fmla="*/ 3 w 164"/>
                <a:gd name="T21" fmla="*/ 3 h 201"/>
                <a:gd name="T22" fmla="*/ 3 w 164"/>
                <a:gd name="T23" fmla="*/ 2 h 201"/>
                <a:gd name="T24" fmla="*/ 3 w 164"/>
                <a:gd name="T25" fmla="*/ 2 h 201"/>
                <a:gd name="T26" fmla="*/ 3 w 164"/>
                <a:gd name="T27" fmla="*/ 2 h 201"/>
                <a:gd name="T28" fmla="*/ 3 w 164"/>
                <a:gd name="T29" fmla="*/ 1 h 201"/>
                <a:gd name="T30" fmla="*/ 0 w 164"/>
                <a:gd name="T31" fmla="*/ 0 h 2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4" h="201">
                  <a:moveTo>
                    <a:pt x="0" y="0"/>
                  </a:moveTo>
                  <a:lnTo>
                    <a:pt x="0" y="154"/>
                  </a:lnTo>
                  <a:lnTo>
                    <a:pt x="30" y="154"/>
                  </a:lnTo>
                  <a:lnTo>
                    <a:pt x="15" y="138"/>
                  </a:lnTo>
                  <a:lnTo>
                    <a:pt x="44" y="138"/>
                  </a:lnTo>
                  <a:lnTo>
                    <a:pt x="74" y="138"/>
                  </a:lnTo>
                  <a:lnTo>
                    <a:pt x="104" y="185"/>
                  </a:lnTo>
                  <a:lnTo>
                    <a:pt x="133" y="200"/>
                  </a:lnTo>
                  <a:lnTo>
                    <a:pt x="163" y="200"/>
                  </a:lnTo>
                  <a:lnTo>
                    <a:pt x="119" y="154"/>
                  </a:lnTo>
                  <a:lnTo>
                    <a:pt x="104" y="138"/>
                  </a:lnTo>
                  <a:lnTo>
                    <a:pt x="89" y="108"/>
                  </a:lnTo>
                  <a:lnTo>
                    <a:pt x="104" y="108"/>
                  </a:lnTo>
                  <a:lnTo>
                    <a:pt x="104" y="92"/>
                  </a:lnTo>
                  <a:lnTo>
                    <a:pt x="74" y="6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75" name="Freeform 732"/>
            <p:cNvSpPr>
              <a:spLocks/>
            </p:cNvSpPr>
            <p:nvPr/>
          </p:nvSpPr>
          <p:spPr bwMode="auto">
            <a:xfrm>
              <a:off x="8194" y="1772"/>
              <a:ext cx="26" cy="18"/>
            </a:xfrm>
            <a:custGeom>
              <a:avLst/>
              <a:gdLst>
                <a:gd name="T0" fmla="*/ 0 w 61"/>
                <a:gd name="T1" fmla="*/ 1 h 47"/>
                <a:gd name="T2" fmla="*/ 0 w 61"/>
                <a:gd name="T3" fmla="*/ 1 h 47"/>
                <a:gd name="T4" fmla="*/ 1 w 61"/>
                <a:gd name="T5" fmla="*/ 1 h 47"/>
                <a:gd name="T6" fmla="*/ 1 w 61"/>
                <a:gd name="T7" fmla="*/ 1 h 47"/>
                <a:gd name="T8" fmla="*/ 2 w 61"/>
                <a:gd name="T9" fmla="*/ 0 h 47"/>
                <a:gd name="T10" fmla="*/ 2 w 61"/>
                <a:gd name="T11" fmla="*/ 0 h 47"/>
                <a:gd name="T12" fmla="*/ 1 w 61"/>
                <a:gd name="T13" fmla="*/ 0 h 47"/>
                <a:gd name="T14" fmla="*/ 1 w 61"/>
                <a:gd name="T15" fmla="*/ 1 h 47"/>
                <a:gd name="T16" fmla="*/ 0 w 61"/>
                <a:gd name="T17" fmla="*/ 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47">
                  <a:moveTo>
                    <a:pt x="0" y="31"/>
                  </a:moveTo>
                  <a:lnTo>
                    <a:pt x="0" y="46"/>
                  </a:lnTo>
                  <a:lnTo>
                    <a:pt x="30" y="46"/>
                  </a:lnTo>
                  <a:lnTo>
                    <a:pt x="45" y="31"/>
                  </a:lnTo>
                  <a:lnTo>
                    <a:pt x="60" y="15"/>
                  </a:lnTo>
                  <a:lnTo>
                    <a:pt x="60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76" name="Freeform 733"/>
            <p:cNvSpPr>
              <a:spLocks/>
            </p:cNvSpPr>
            <p:nvPr/>
          </p:nvSpPr>
          <p:spPr bwMode="auto">
            <a:xfrm>
              <a:off x="8213" y="1754"/>
              <a:ext cx="19" cy="24"/>
            </a:xfrm>
            <a:custGeom>
              <a:avLst/>
              <a:gdLst>
                <a:gd name="T0" fmla="*/ 0 w 46"/>
                <a:gd name="T1" fmla="*/ 0 h 63"/>
                <a:gd name="T2" fmla="*/ 0 w 46"/>
                <a:gd name="T3" fmla="*/ 1 h 63"/>
                <a:gd name="T4" fmla="*/ 1 w 46"/>
                <a:gd name="T5" fmla="*/ 1 h 63"/>
                <a:gd name="T6" fmla="*/ 1 w 46"/>
                <a:gd name="T7" fmla="*/ 1 h 63"/>
                <a:gd name="T8" fmla="*/ 1 w 46"/>
                <a:gd name="T9" fmla="*/ 1 h 63"/>
                <a:gd name="T10" fmla="*/ 1 w 46"/>
                <a:gd name="T11" fmla="*/ 1 h 63"/>
                <a:gd name="T12" fmla="*/ 1 w 46"/>
                <a:gd name="T13" fmla="*/ 1 h 63"/>
                <a:gd name="T14" fmla="*/ 0 w 46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63">
                  <a:moveTo>
                    <a:pt x="0" y="0"/>
                  </a:moveTo>
                  <a:lnTo>
                    <a:pt x="0" y="31"/>
                  </a:lnTo>
                  <a:lnTo>
                    <a:pt x="30" y="31"/>
                  </a:lnTo>
                  <a:lnTo>
                    <a:pt x="30" y="47"/>
                  </a:lnTo>
                  <a:lnTo>
                    <a:pt x="45" y="62"/>
                  </a:lnTo>
                  <a:lnTo>
                    <a:pt x="45" y="47"/>
                  </a:lnTo>
                  <a:lnTo>
                    <a:pt x="3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77" name="Oval 734"/>
            <p:cNvSpPr>
              <a:spLocks noChangeArrowheads="1"/>
            </p:cNvSpPr>
            <p:nvPr/>
          </p:nvSpPr>
          <p:spPr bwMode="auto">
            <a:xfrm>
              <a:off x="8169" y="1633"/>
              <a:ext cx="5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78" name="Freeform 735"/>
            <p:cNvSpPr>
              <a:spLocks/>
            </p:cNvSpPr>
            <p:nvPr/>
          </p:nvSpPr>
          <p:spPr bwMode="auto">
            <a:xfrm>
              <a:off x="8265" y="1800"/>
              <a:ext cx="6" cy="1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1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79" name="Freeform 736"/>
            <p:cNvSpPr>
              <a:spLocks/>
            </p:cNvSpPr>
            <p:nvPr/>
          </p:nvSpPr>
          <p:spPr bwMode="auto">
            <a:xfrm>
              <a:off x="8258" y="1789"/>
              <a:ext cx="13" cy="7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1 w 31"/>
                <a:gd name="T5" fmla="*/ 0 h 17"/>
                <a:gd name="T6" fmla="*/ 0 w 3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7">
                  <a:moveTo>
                    <a:pt x="0" y="0"/>
                  </a:moveTo>
                  <a:lnTo>
                    <a:pt x="15" y="16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80" name="Freeform 737"/>
            <p:cNvSpPr>
              <a:spLocks/>
            </p:cNvSpPr>
            <p:nvPr/>
          </p:nvSpPr>
          <p:spPr bwMode="auto">
            <a:xfrm>
              <a:off x="8277" y="1812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1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81" name="Freeform 738"/>
            <p:cNvSpPr>
              <a:spLocks/>
            </p:cNvSpPr>
            <p:nvPr/>
          </p:nvSpPr>
          <p:spPr bwMode="auto">
            <a:xfrm>
              <a:off x="8283" y="1800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82" name="Line 739"/>
            <p:cNvSpPr>
              <a:spLocks noChangeShapeType="1"/>
            </p:cNvSpPr>
            <p:nvPr/>
          </p:nvSpPr>
          <p:spPr bwMode="auto">
            <a:xfrm>
              <a:off x="8289" y="1818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883" name="Oval 740"/>
            <p:cNvSpPr>
              <a:spLocks noChangeArrowheads="1"/>
            </p:cNvSpPr>
            <p:nvPr/>
          </p:nvSpPr>
          <p:spPr bwMode="auto">
            <a:xfrm>
              <a:off x="8303" y="1737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84" name="Oval 741"/>
            <p:cNvSpPr>
              <a:spLocks noChangeArrowheads="1"/>
            </p:cNvSpPr>
            <p:nvPr/>
          </p:nvSpPr>
          <p:spPr bwMode="auto">
            <a:xfrm>
              <a:off x="8380" y="1812"/>
              <a:ext cx="0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85" name="Oval 742"/>
            <p:cNvSpPr>
              <a:spLocks noChangeArrowheads="1"/>
            </p:cNvSpPr>
            <p:nvPr/>
          </p:nvSpPr>
          <p:spPr bwMode="auto">
            <a:xfrm>
              <a:off x="8309" y="1668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86" name="Oval 743"/>
            <p:cNvSpPr>
              <a:spLocks noChangeArrowheads="1"/>
            </p:cNvSpPr>
            <p:nvPr/>
          </p:nvSpPr>
          <p:spPr bwMode="auto">
            <a:xfrm>
              <a:off x="8335" y="1784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87" name="Oval 744"/>
            <p:cNvSpPr>
              <a:spLocks noChangeArrowheads="1"/>
            </p:cNvSpPr>
            <p:nvPr/>
          </p:nvSpPr>
          <p:spPr bwMode="auto">
            <a:xfrm>
              <a:off x="8380" y="1790"/>
              <a:ext cx="0" cy="4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88" name="Oval 745"/>
            <p:cNvSpPr>
              <a:spLocks noChangeArrowheads="1"/>
            </p:cNvSpPr>
            <p:nvPr/>
          </p:nvSpPr>
          <p:spPr bwMode="auto">
            <a:xfrm>
              <a:off x="8380" y="1830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89" name="Oval 746"/>
            <p:cNvSpPr>
              <a:spLocks noChangeArrowheads="1"/>
            </p:cNvSpPr>
            <p:nvPr/>
          </p:nvSpPr>
          <p:spPr bwMode="auto">
            <a:xfrm>
              <a:off x="8380" y="1847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1890" name="Oval 747"/>
            <p:cNvSpPr>
              <a:spLocks noChangeArrowheads="1"/>
            </p:cNvSpPr>
            <p:nvPr/>
          </p:nvSpPr>
          <p:spPr bwMode="auto">
            <a:xfrm>
              <a:off x="8335" y="1720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1891" name="Group 376"/>
          <p:cNvGrpSpPr>
            <a:grpSpLocks/>
          </p:cNvGrpSpPr>
          <p:nvPr/>
        </p:nvGrpSpPr>
        <p:grpSpPr bwMode="auto">
          <a:xfrm>
            <a:off x="3851920" y="980730"/>
            <a:ext cx="5184576" cy="3189215"/>
            <a:chOff x="5932" y="935"/>
            <a:chExt cx="2454" cy="1291"/>
          </a:xfrm>
        </p:grpSpPr>
        <p:sp>
          <p:nvSpPr>
            <p:cNvPr id="1892" name="Freeform 378"/>
            <p:cNvSpPr>
              <a:spLocks/>
            </p:cNvSpPr>
            <p:nvPr/>
          </p:nvSpPr>
          <p:spPr bwMode="auto">
            <a:xfrm>
              <a:off x="5932" y="1092"/>
              <a:ext cx="8" cy="6"/>
            </a:xfrm>
            <a:custGeom>
              <a:avLst/>
              <a:gdLst>
                <a:gd name="T0" fmla="*/ 1 w 18"/>
                <a:gd name="T1" fmla="*/ 0 h 17"/>
                <a:gd name="T2" fmla="*/ 1 w 18"/>
                <a:gd name="T3" fmla="*/ 0 h 17"/>
                <a:gd name="T4" fmla="*/ 0 w 18"/>
                <a:gd name="T5" fmla="*/ 0 h 17"/>
                <a:gd name="T6" fmla="*/ 1 w 1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7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893" name="Freeform 379"/>
            <p:cNvSpPr>
              <a:spLocks/>
            </p:cNvSpPr>
            <p:nvPr/>
          </p:nvSpPr>
          <p:spPr bwMode="auto">
            <a:xfrm>
              <a:off x="6124" y="1144"/>
              <a:ext cx="13" cy="18"/>
            </a:xfrm>
            <a:custGeom>
              <a:avLst/>
              <a:gdLst>
                <a:gd name="T0" fmla="*/ 0 w 31"/>
                <a:gd name="T1" fmla="*/ 0 h 47"/>
                <a:gd name="T2" fmla="*/ 0 w 31"/>
                <a:gd name="T3" fmla="*/ 1 h 47"/>
                <a:gd name="T4" fmla="*/ 1 w 31"/>
                <a:gd name="T5" fmla="*/ 1 h 47"/>
                <a:gd name="T6" fmla="*/ 1 w 31"/>
                <a:gd name="T7" fmla="*/ 0 h 47"/>
                <a:gd name="T8" fmla="*/ 0 w 31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7">
                  <a:moveTo>
                    <a:pt x="0" y="15"/>
                  </a:moveTo>
                  <a:lnTo>
                    <a:pt x="15" y="46"/>
                  </a:lnTo>
                  <a:lnTo>
                    <a:pt x="30" y="46"/>
                  </a:lnTo>
                  <a:lnTo>
                    <a:pt x="30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894" name="Freeform 380"/>
            <p:cNvSpPr>
              <a:spLocks/>
            </p:cNvSpPr>
            <p:nvPr/>
          </p:nvSpPr>
          <p:spPr bwMode="auto">
            <a:xfrm>
              <a:off x="6124" y="1174"/>
              <a:ext cx="8" cy="12"/>
            </a:xfrm>
            <a:custGeom>
              <a:avLst/>
              <a:gdLst>
                <a:gd name="T0" fmla="*/ 1 w 17"/>
                <a:gd name="T1" fmla="*/ 0 h 32"/>
                <a:gd name="T2" fmla="*/ 0 w 17"/>
                <a:gd name="T3" fmla="*/ 0 h 32"/>
                <a:gd name="T4" fmla="*/ 1 w 17"/>
                <a:gd name="T5" fmla="*/ 1 h 32"/>
                <a:gd name="T6" fmla="*/ 1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16" y="0"/>
                  </a:moveTo>
                  <a:lnTo>
                    <a:pt x="0" y="16"/>
                  </a:lnTo>
                  <a:lnTo>
                    <a:pt x="16" y="3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895" name="Freeform 381"/>
            <p:cNvSpPr>
              <a:spLocks/>
            </p:cNvSpPr>
            <p:nvPr/>
          </p:nvSpPr>
          <p:spPr bwMode="auto">
            <a:xfrm>
              <a:off x="6124" y="1190"/>
              <a:ext cx="8" cy="13"/>
            </a:xfrm>
            <a:custGeom>
              <a:avLst/>
              <a:gdLst>
                <a:gd name="T0" fmla="*/ 0 w 17"/>
                <a:gd name="T1" fmla="*/ 0 h 32"/>
                <a:gd name="T2" fmla="*/ 1 w 17"/>
                <a:gd name="T3" fmla="*/ 0 h 32"/>
                <a:gd name="T4" fmla="*/ 1 w 17"/>
                <a:gd name="T5" fmla="*/ 1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6" y="0"/>
                  </a:lnTo>
                  <a:lnTo>
                    <a:pt x="16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896" name="Freeform 382"/>
            <p:cNvSpPr>
              <a:spLocks/>
            </p:cNvSpPr>
            <p:nvPr/>
          </p:nvSpPr>
          <p:spPr bwMode="auto">
            <a:xfrm>
              <a:off x="6503" y="1806"/>
              <a:ext cx="95" cy="107"/>
            </a:xfrm>
            <a:custGeom>
              <a:avLst/>
              <a:gdLst>
                <a:gd name="T0" fmla="*/ 3 w 224"/>
                <a:gd name="T1" fmla="*/ 0 h 279"/>
                <a:gd name="T2" fmla="*/ 2 w 224"/>
                <a:gd name="T3" fmla="*/ 0 h 279"/>
                <a:gd name="T4" fmla="*/ 1 w 224"/>
                <a:gd name="T5" fmla="*/ 0 h 279"/>
                <a:gd name="T6" fmla="*/ 1 w 224"/>
                <a:gd name="T7" fmla="*/ 1 h 279"/>
                <a:gd name="T8" fmla="*/ 0 w 224"/>
                <a:gd name="T9" fmla="*/ 0 h 279"/>
                <a:gd name="T10" fmla="*/ 0 w 224"/>
                <a:gd name="T11" fmla="*/ 0 h 279"/>
                <a:gd name="T12" fmla="*/ 0 w 224"/>
                <a:gd name="T13" fmla="*/ 1 h 279"/>
                <a:gd name="T14" fmla="*/ 0 w 224"/>
                <a:gd name="T15" fmla="*/ 2 h 279"/>
                <a:gd name="T16" fmla="*/ 0 w 224"/>
                <a:gd name="T17" fmla="*/ 2 h 279"/>
                <a:gd name="T18" fmla="*/ 0 w 224"/>
                <a:gd name="T19" fmla="*/ 2 h 279"/>
                <a:gd name="T20" fmla="*/ 0 w 224"/>
                <a:gd name="T21" fmla="*/ 3 h 279"/>
                <a:gd name="T22" fmla="*/ 1 w 224"/>
                <a:gd name="T23" fmla="*/ 3 h 279"/>
                <a:gd name="T24" fmla="*/ 1 w 224"/>
                <a:gd name="T25" fmla="*/ 3 h 279"/>
                <a:gd name="T26" fmla="*/ 0 w 224"/>
                <a:gd name="T27" fmla="*/ 3 h 279"/>
                <a:gd name="T28" fmla="*/ 1 w 224"/>
                <a:gd name="T29" fmla="*/ 5 h 279"/>
                <a:gd name="T30" fmla="*/ 2 w 224"/>
                <a:gd name="T31" fmla="*/ 6 h 279"/>
                <a:gd name="T32" fmla="*/ 2 w 224"/>
                <a:gd name="T33" fmla="*/ 6 h 279"/>
                <a:gd name="T34" fmla="*/ 3 w 224"/>
                <a:gd name="T35" fmla="*/ 5 h 279"/>
                <a:gd name="T36" fmla="*/ 3 w 224"/>
                <a:gd name="T37" fmla="*/ 5 h 279"/>
                <a:gd name="T38" fmla="*/ 3 w 224"/>
                <a:gd name="T39" fmla="*/ 5 h 279"/>
                <a:gd name="T40" fmla="*/ 3 w 224"/>
                <a:gd name="T41" fmla="*/ 6 h 279"/>
                <a:gd name="T42" fmla="*/ 4 w 224"/>
                <a:gd name="T43" fmla="*/ 5 h 279"/>
                <a:gd name="T44" fmla="*/ 5 w 224"/>
                <a:gd name="T45" fmla="*/ 5 h 279"/>
                <a:gd name="T46" fmla="*/ 7 w 224"/>
                <a:gd name="T47" fmla="*/ 4 h 279"/>
                <a:gd name="T48" fmla="*/ 7 w 224"/>
                <a:gd name="T49" fmla="*/ 5 h 279"/>
                <a:gd name="T50" fmla="*/ 7 w 224"/>
                <a:gd name="T51" fmla="*/ 3 h 279"/>
                <a:gd name="T52" fmla="*/ 6 w 224"/>
                <a:gd name="T53" fmla="*/ 3 h 279"/>
                <a:gd name="T54" fmla="*/ 6 w 224"/>
                <a:gd name="T55" fmla="*/ 3 h 279"/>
                <a:gd name="T56" fmla="*/ 5 w 224"/>
                <a:gd name="T57" fmla="*/ 2 h 279"/>
                <a:gd name="T58" fmla="*/ 4 w 224"/>
                <a:gd name="T59" fmla="*/ 1 h 279"/>
                <a:gd name="T60" fmla="*/ 3 w 224"/>
                <a:gd name="T61" fmla="*/ 1 h 279"/>
                <a:gd name="T62" fmla="*/ 3 w 224"/>
                <a:gd name="T63" fmla="*/ 1 h 279"/>
                <a:gd name="T64" fmla="*/ 3 w 224"/>
                <a:gd name="T65" fmla="*/ 0 h 2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4" h="279">
                  <a:moveTo>
                    <a:pt x="74" y="0"/>
                  </a:moveTo>
                  <a:lnTo>
                    <a:pt x="59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15" y="46"/>
                  </a:lnTo>
                  <a:lnTo>
                    <a:pt x="15" y="77"/>
                  </a:lnTo>
                  <a:lnTo>
                    <a:pt x="15" y="93"/>
                  </a:lnTo>
                  <a:lnTo>
                    <a:pt x="15" y="108"/>
                  </a:lnTo>
                  <a:lnTo>
                    <a:pt x="15" y="124"/>
                  </a:lnTo>
                  <a:lnTo>
                    <a:pt x="30" y="124"/>
                  </a:lnTo>
                  <a:lnTo>
                    <a:pt x="30" y="139"/>
                  </a:lnTo>
                  <a:lnTo>
                    <a:pt x="15" y="154"/>
                  </a:lnTo>
                  <a:lnTo>
                    <a:pt x="30" y="201"/>
                  </a:lnTo>
                  <a:lnTo>
                    <a:pt x="59" y="263"/>
                  </a:lnTo>
                  <a:lnTo>
                    <a:pt x="59" y="278"/>
                  </a:lnTo>
                  <a:lnTo>
                    <a:pt x="74" y="232"/>
                  </a:lnTo>
                  <a:lnTo>
                    <a:pt x="89" y="247"/>
                  </a:lnTo>
                  <a:lnTo>
                    <a:pt x="104" y="247"/>
                  </a:lnTo>
                  <a:lnTo>
                    <a:pt x="104" y="263"/>
                  </a:lnTo>
                  <a:lnTo>
                    <a:pt x="134" y="247"/>
                  </a:lnTo>
                  <a:lnTo>
                    <a:pt x="149" y="201"/>
                  </a:lnTo>
                  <a:lnTo>
                    <a:pt x="208" y="185"/>
                  </a:lnTo>
                  <a:lnTo>
                    <a:pt x="223" y="201"/>
                  </a:lnTo>
                  <a:lnTo>
                    <a:pt x="223" y="154"/>
                  </a:lnTo>
                  <a:lnTo>
                    <a:pt x="193" y="124"/>
                  </a:lnTo>
                  <a:lnTo>
                    <a:pt x="178" y="124"/>
                  </a:lnTo>
                  <a:lnTo>
                    <a:pt x="149" y="77"/>
                  </a:lnTo>
                  <a:lnTo>
                    <a:pt x="119" y="46"/>
                  </a:lnTo>
                  <a:lnTo>
                    <a:pt x="104" y="46"/>
                  </a:lnTo>
                  <a:lnTo>
                    <a:pt x="74" y="31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897" name="Freeform 383"/>
            <p:cNvSpPr>
              <a:spLocks/>
            </p:cNvSpPr>
            <p:nvPr/>
          </p:nvSpPr>
          <p:spPr bwMode="auto">
            <a:xfrm>
              <a:off x="6407" y="1731"/>
              <a:ext cx="108" cy="140"/>
            </a:xfrm>
            <a:custGeom>
              <a:avLst/>
              <a:gdLst>
                <a:gd name="T0" fmla="*/ 4 w 253"/>
                <a:gd name="T1" fmla="*/ 0 h 370"/>
                <a:gd name="T2" fmla="*/ 4 w 253"/>
                <a:gd name="T3" fmla="*/ 0 h 370"/>
                <a:gd name="T4" fmla="*/ 4 w 253"/>
                <a:gd name="T5" fmla="*/ 1 h 370"/>
                <a:gd name="T6" fmla="*/ 2 w 253"/>
                <a:gd name="T7" fmla="*/ 2 h 370"/>
                <a:gd name="T8" fmla="*/ 1 w 253"/>
                <a:gd name="T9" fmla="*/ 2 h 370"/>
                <a:gd name="T10" fmla="*/ 1 w 253"/>
                <a:gd name="T11" fmla="*/ 2 h 370"/>
                <a:gd name="T12" fmla="*/ 0 w 253"/>
                <a:gd name="T13" fmla="*/ 2 h 370"/>
                <a:gd name="T14" fmla="*/ 0 w 253"/>
                <a:gd name="T15" fmla="*/ 1 h 370"/>
                <a:gd name="T16" fmla="*/ 0 w 253"/>
                <a:gd name="T17" fmla="*/ 2 h 370"/>
                <a:gd name="T18" fmla="*/ 0 w 253"/>
                <a:gd name="T19" fmla="*/ 3 h 370"/>
                <a:gd name="T20" fmla="*/ 1 w 253"/>
                <a:gd name="T21" fmla="*/ 3 h 370"/>
                <a:gd name="T22" fmla="*/ 2 w 253"/>
                <a:gd name="T23" fmla="*/ 4 h 370"/>
                <a:gd name="T24" fmla="*/ 3 w 253"/>
                <a:gd name="T25" fmla="*/ 6 h 370"/>
                <a:gd name="T26" fmla="*/ 5 w 253"/>
                <a:gd name="T27" fmla="*/ 7 h 370"/>
                <a:gd name="T28" fmla="*/ 6 w 253"/>
                <a:gd name="T29" fmla="*/ 7 h 370"/>
                <a:gd name="T30" fmla="*/ 6 w 253"/>
                <a:gd name="T31" fmla="*/ 7 h 370"/>
                <a:gd name="T32" fmla="*/ 6 w 253"/>
                <a:gd name="T33" fmla="*/ 8 h 370"/>
                <a:gd name="T34" fmla="*/ 7 w 253"/>
                <a:gd name="T35" fmla="*/ 8 h 370"/>
                <a:gd name="T36" fmla="*/ 8 w 253"/>
                <a:gd name="T37" fmla="*/ 7 h 370"/>
                <a:gd name="T38" fmla="*/ 8 w 253"/>
                <a:gd name="T39" fmla="*/ 7 h 370"/>
                <a:gd name="T40" fmla="*/ 8 w 253"/>
                <a:gd name="T41" fmla="*/ 7 h 370"/>
                <a:gd name="T42" fmla="*/ 9 w 253"/>
                <a:gd name="T43" fmla="*/ 7 h 370"/>
                <a:gd name="T44" fmla="*/ 8 w 253"/>
                <a:gd name="T45" fmla="*/ 7 h 370"/>
                <a:gd name="T46" fmla="*/ 8 w 253"/>
                <a:gd name="T47" fmla="*/ 6 h 370"/>
                <a:gd name="T48" fmla="*/ 8 w 253"/>
                <a:gd name="T49" fmla="*/ 6 h 370"/>
                <a:gd name="T50" fmla="*/ 8 w 253"/>
                <a:gd name="T51" fmla="*/ 6 h 370"/>
                <a:gd name="T52" fmla="*/ 8 w 253"/>
                <a:gd name="T53" fmla="*/ 6 h 370"/>
                <a:gd name="T54" fmla="*/ 8 w 253"/>
                <a:gd name="T55" fmla="*/ 5 h 370"/>
                <a:gd name="T56" fmla="*/ 8 w 253"/>
                <a:gd name="T57" fmla="*/ 5 h 370"/>
                <a:gd name="T58" fmla="*/ 6 w 253"/>
                <a:gd name="T59" fmla="*/ 5 h 370"/>
                <a:gd name="T60" fmla="*/ 6 w 253"/>
                <a:gd name="T61" fmla="*/ 4 h 370"/>
                <a:gd name="T62" fmla="*/ 6 w 253"/>
                <a:gd name="T63" fmla="*/ 4 h 370"/>
                <a:gd name="T64" fmla="*/ 5 w 253"/>
                <a:gd name="T65" fmla="*/ 3 h 370"/>
                <a:gd name="T66" fmla="*/ 5 w 253"/>
                <a:gd name="T67" fmla="*/ 3 h 370"/>
                <a:gd name="T68" fmla="*/ 6 w 253"/>
                <a:gd name="T69" fmla="*/ 2 h 370"/>
                <a:gd name="T70" fmla="*/ 6 w 253"/>
                <a:gd name="T71" fmla="*/ 2 h 370"/>
                <a:gd name="T72" fmla="*/ 8 w 253"/>
                <a:gd name="T73" fmla="*/ 2 h 370"/>
                <a:gd name="T74" fmla="*/ 7 w 253"/>
                <a:gd name="T75" fmla="*/ 1 h 370"/>
                <a:gd name="T76" fmla="*/ 6 w 253"/>
                <a:gd name="T77" fmla="*/ 1 h 370"/>
                <a:gd name="T78" fmla="*/ 6 w 253"/>
                <a:gd name="T79" fmla="*/ 1 h 370"/>
                <a:gd name="T80" fmla="*/ 5 w 253"/>
                <a:gd name="T81" fmla="*/ 1 h 370"/>
                <a:gd name="T82" fmla="*/ 4 w 253"/>
                <a:gd name="T83" fmla="*/ 0 h 370"/>
                <a:gd name="T84" fmla="*/ 4 w 253"/>
                <a:gd name="T85" fmla="*/ 0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3" h="370">
                  <a:moveTo>
                    <a:pt x="119" y="0"/>
                  </a:moveTo>
                  <a:lnTo>
                    <a:pt x="133" y="15"/>
                  </a:lnTo>
                  <a:lnTo>
                    <a:pt x="119" y="31"/>
                  </a:lnTo>
                  <a:lnTo>
                    <a:pt x="59" y="77"/>
                  </a:lnTo>
                  <a:lnTo>
                    <a:pt x="44" y="92"/>
                  </a:lnTo>
                  <a:lnTo>
                    <a:pt x="30" y="77"/>
                  </a:lnTo>
                  <a:lnTo>
                    <a:pt x="15" y="92"/>
                  </a:lnTo>
                  <a:lnTo>
                    <a:pt x="15" y="62"/>
                  </a:lnTo>
                  <a:lnTo>
                    <a:pt x="0" y="77"/>
                  </a:lnTo>
                  <a:lnTo>
                    <a:pt x="15" y="123"/>
                  </a:lnTo>
                  <a:lnTo>
                    <a:pt x="30" y="138"/>
                  </a:lnTo>
                  <a:lnTo>
                    <a:pt x="59" y="200"/>
                  </a:lnTo>
                  <a:lnTo>
                    <a:pt x="104" y="277"/>
                  </a:lnTo>
                  <a:lnTo>
                    <a:pt x="148" y="338"/>
                  </a:lnTo>
                  <a:lnTo>
                    <a:pt x="178" y="338"/>
                  </a:lnTo>
                  <a:lnTo>
                    <a:pt x="193" y="354"/>
                  </a:lnTo>
                  <a:lnTo>
                    <a:pt x="193" y="369"/>
                  </a:lnTo>
                  <a:lnTo>
                    <a:pt x="208" y="369"/>
                  </a:lnTo>
                  <a:lnTo>
                    <a:pt x="222" y="354"/>
                  </a:lnTo>
                  <a:lnTo>
                    <a:pt x="237" y="354"/>
                  </a:lnTo>
                  <a:lnTo>
                    <a:pt x="237" y="338"/>
                  </a:lnTo>
                  <a:lnTo>
                    <a:pt x="252" y="338"/>
                  </a:lnTo>
                  <a:lnTo>
                    <a:pt x="237" y="338"/>
                  </a:lnTo>
                  <a:lnTo>
                    <a:pt x="237" y="323"/>
                  </a:lnTo>
                  <a:lnTo>
                    <a:pt x="237" y="308"/>
                  </a:lnTo>
                  <a:lnTo>
                    <a:pt x="237" y="292"/>
                  </a:lnTo>
                  <a:lnTo>
                    <a:pt x="237" y="277"/>
                  </a:lnTo>
                  <a:lnTo>
                    <a:pt x="237" y="246"/>
                  </a:lnTo>
                  <a:lnTo>
                    <a:pt x="222" y="215"/>
                  </a:lnTo>
                  <a:lnTo>
                    <a:pt x="193" y="215"/>
                  </a:lnTo>
                  <a:lnTo>
                    <a:pt x="193" y="200"/>
                  </a:lnTo>
                  <a:lnTo>
                    <a:pt x="178" y="200"/>
                  </a:lnTo>
                  <a:lnTo>
                    <a:pt x="148" y="169"/>
                  </a:lnTo>
                  <a:lnTo>
                    <a:pt x="148" y="138"/>
                  </a:lnTo>
                  <a:lnTo>
                    <a:pt x="163" y="108"/>
                  </a:lnTo>
                  <a:lnTo>
                    <a:pt x="193" y="77"/>
                  </a:lnTo>
                  <a:lnTo>
                    <a:pt x="222" y="77"/>
                  </a:lnTo>
                  <a:lnTo>
                    <a:pt x="208" y="46"/>
                  </a:lnTo>
                  <a:lnTo>
                    <a:pt x="178" y="31"/>
                  </a:lnTo>
                  <a:lnTo>
                    <a:pt x="163" y="31"/>
                  </a:lnTo>
                  <a:lnTo>
                    <a:pt x="148" y="31"/>
                  </a:lnTo>
                  <a:lnTo>
                    <a:pt x="133" y="0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898" name="Freeform 384"/>
            <p:cNvSpPr>
              <a:spLocks/>
            </p:cNvSpPr>
            <p:nvPr/>
          </p:nvSpPr>
          <p:spPr bwMode="auto">
            <a:xfrm>
              <a:off x="6412" y="1720"/>
              <a:ext cx="52" cy="46"/>
            </a:xfrm>
            <a:custGeom>
              <a:avLst/>
              <a:gdLst>
                <a:gd name="T0" fmla="*/ 0 w 120"/>
                <a:gd name="T1" fmla="*/ 0 h 124"/>
                <a:gd name="T2" fmla="*/ 0 w 120"/>
                <a:gd name="T3" fmla="*/ 1 h 124"/>
                <a:gd name="T4" fmla="*/ 0 w 120"/>
                <a:gd name="T5" fmla="*/ 1 h 124"/>
                <a:gd name="T6" fmla="*/ 0 w 120"/>
                <a:gd name="T7" fmla="*/ 1 h 124"/>
                <a:gd name="T8" fmla="*/ 0 w 120"/>
                <a:gd name="T9" fmla="*/ 2 h 124"/>
                <a:gd name="T10" fmla="*/ 0 w 120"/>
                <a:gd name="T11" fmla="*/ 2 h 124"/>
                <a:gd name="T12" fmla="*/ 0 w 120"/>
                <a:gd name="T13" fmla="*/ 2 h 124"/>
                <a:gd name="T14" fmla="*/ 0 w 120"/>
                <a:gd name="T15" fmla="*/ 2 h 124"/>
                <a:gd name="T16" fmla="*/ 1 w 120"/>
                <a:gd name="T17" fmla="*/ 2 h 124"/>
                <a:gd name="T18" fmla="*/ 2 w 120"/>
                <a:gd name="T19" fmla="*/ 2 h 124"/>
                <a:gd name="T20" fmla="*/ 4 w 120"/>
                <a:gd name="T21" fmla="*/ 1 h 124"/>
                <a:gd name="T22" fmla="*/ 4 w 120"/>
                <a:gd name="T23" fmla="*/ 1 h 124"/>
                <a:gd name="T24" fmla="*/ 4 w 120"/>
                <a:gd name="T25" fmla="*/ 0 h 124"/>
                <a:gd name="T26" fmla="*/ 3 w 120"/>
                <a:gd name="T27" fmla="*/ 0 h 124"/>
                <a:gd name="T28" fmla="*/ 1 w 120"/>
                <a:gd name="T29" fmla="*/ 0 h 124"/>
                <a:gd name="T30" fmla="*/ 0 w 120"/>
                <a:gd name="T31" fmla="*/ 0 h 124"/>
                <a:gd name="T32" fmla="*/ 0 w 120"/>
                <a:gd name="T33" fmla="*/ 0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24">
                  <a:moveTo>
                    <a:pt x="0" y="15"/>
                  </a:moveTo>
                  <a:lnTo>
                    <a:pt x="0" y="46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15" y="108"/>
                  </a:lnTo>
                  <a:lnTo>
                    <a:pt x="30" y="123"/>
                  </a:lnTo>
                  <a:lnTo>
                    <a:pt x="45" y="108"/>
                  </a:lnTo>
                  <a:lnTo>
                    <a:pt x="104" y="62"/>
                  </a:lnTo>
                  <a:lnTo>
                    <a:pt x="119" y="46"/>
                  </a:lnTo>
                  <a:lnTo>
                    <a:pt x="104" y="31"/>
                  </a:lnTo>
                  <a:lnTo>
                    <a:pt x="89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899" name="Freeform 385"/>
            <p:cNvSpPr>
              <a:spLocks/>
            </p:cNvSpPr>
            <p:nvPr/>
          </p:nvSpPr>
          <p:spPr bwMode="auto">
            <a:xfrm>
              <a:off x="6137" y="1278"/>
              <a:ext cx="423" cy="245"/>
            </a:xfrm>
            <a:custGeom>
              <a:avLst/>
              <a:gdLst>
                <a:gd name="T0" fmla="*/ 3 w 985"/>
                <a:gd name="T1" fmla="*/ 9 h 647"/>
                <a:gd name="T2" fmla="*/ 8 w 985"/>
                <a:gd name="T3" fmla="*/ 10 h 647"/>
                <a:gd name="T4" fmla="*/ 9 w 985"/>
                <a:gd name="T5" fmla="*/ 9 h 647"/>
                <a:gd name="T6" fmla="*/ 10 w 985"/>
                <a:gd name="T7" fmla="*/ 11 h 647"/>
                <a:gd name="T8" fmla="*/ 12 w 985"/>
                <a:gd name="T9" fmla="*/ 11 h 647"/>
                <a:gd name="T10" fmla="*/ 12 w 985"/>
                <a:gd name="T11" fmla="*/ 12 h 647"/>
                <a:gd name="T12" fmla="*/ 13 w 985"/>
                <a:gd name="T13" fmla="*/ 12 h 647"/>
                <a:gd name="T14" fmla="*/ 15 w 985"/>
                <a:gd name="T15" fmla="*/ 11 h 647"/>
                <a:gd name="T16" fmla="*/ 17 w 985"/>
                <a:gd name="T17" fmla="*/ 11 h 647"/>
                <a:gd name="T18" fmla="*/ 18 w 985"/>
                <a:gd name="T19" fmla="*/ 11 h 647"/>
                <a:gd name="T20" fmla="*/ 18 w 985"/>
                <a:gd name="T21" fmla="*/ 11 h 647"/>
                <a:gd name="T22" fmla="*/ 19 w 985"/>
                <a:gd name="T23" fmla="*/ 11 h 647"/>
                <a:gd name="T24" fmla="*/ 21 w 985"/>
                <a:gd name="T25" fmla="*/ 11 h 647"/>
                <a:gd name="T26" fmla="*/ 22 w 985"/>
                <a:gd name="T27" fmla="*/ 12 h 647"/>
                <a:gd name="T28" fmla="*/ 23 w 985"/>
                <a:gd name="T29" fmla="*/ 13 h 647"/>
                <a:gd name="T30" fmla="*/ 24 w 985"/>
                <a:gd name="T31" fmla="*/ 13 h 647"/>
                <a:gd name="T32" fmla="*/ 23 w 985"/>
                <a:gd name="T33" fmla="*/ 12 h 647"/>
                <a:gd name="T34" fmla="*/ 24 w 985"/>
                <a:gd name="T35" fmla="*/ 11 h 647"/>
                <a:gd name="T36" fmla="*/ 25 w 985"/>
                <a:gd name="T37" fmla="*/ 10 h 647"/>
                <a:gd name="T38" fmla="*/ 26 w 985"/>
                <a:gd name="T39" fmla="*/ 9 h 647"/>
                <a:gd name="T40" fmla="*/ 27 w 985"/>
                <a:gd name="T41" fmla="*/ 8 h 647"/>
                <a:gd name="T42" fmla="*/ 27 w 985"/>
                <a:gd name="T43" fmla="*/ 8 h 647"/>
                <a:gd name="T44" fmla="*/ 27 w 985"/>
                <a:gd name="T45" fmla="*/ 8 h 647"/>
                <a:gd name="T46" fmla="*/ 28 w 985"/>
                <a:gd name="T47" fmla="*/ 7 h 647"/>
                <a:gd name="T48" fmla="*/ 28 w 985"/>
                <a:gd name="T49" fmla="*/ 7 h 647"/>
                <a:gd name="T50" fmla="*/ 29 w 985"/>
                <a:gd name="T51" fmla="*/ 6 h 647"/>
                <a:gd name="T52" fmla="*/ 30 w 985"/>
                <a:gd name="T53" fmla="*/ 6 h 647"/>
                <a:gd name="T54" fmla="*/ 31 w 985"/>
                <a:gd name="T55" fmla="*/ 6 h 647"/>
                <a:gd name="T56" fmla="*/ 32 w 985"/>
                <a:gd name="T57" fmla="*/ 5 h 647"/>
                <a:gd name="T58" fmla="*/ 33 w 985"/>
                <a:gd name="T59" fmla="*/ 4 h 647"/>
                <a:gd name="T60" fmla="*/ 33 w 985"/>
                <a:gd name="T61" fmla="*/ 3 h 647"/>
                <a:gd name="T62" fmla="*/ 32 w 985"/>
                <a:gd name="T63" fmla="*/ 4 h 647"/>
                <a:gd name="T64" fmla="*/ 30 w 985"/>
                <a:gd name="T65" fmla="*/ 5 h 647"/>
                <a:gd name="T66" fmla="*/ 29 w 985"/>
                <a:gd name="T67" fmla="*/ 5 h 647"/>
                <a:gd name="T68" fmla="*/ 27 w 985"/>
                <a:gd name="T69" fmla="*/ 5 h 647"/>
                <a:gd name="T70" fmla="*/ 26 w 985"/>
                <a:gd name="T71" fmla="*/ 5 h 647"/>
                <a:gd name="T72" fmla="*/ 26 w 985"/>
                <a:gd name="T73" fmla="*/ 6 h 647"/>
                <a:gd name="T74" fmla="*/ 24 w 985"/>
                <a:gd name="T75" fmla="*/ 6 h 647"/>
                <a:gd name="T76" fmla="*/ 24 w 985"/>
                <a:gd name="T77" fmla="*/ 5 h 647"/>
                <a:gd name="T78" fmla="*/ 24 w 985"/>
                <a:gd name="T79" fmla="*/ 5 h 647"/>
                <a:gd name="T80" fmla="*/ 24 w 985"/>
                <a:gd name="T81" fmla="*/ 4 h 647"/>
                <a:gd name="T82" fmla="*/ 23 w 985"/>
                <a:gd name="T83" fmla="*/ 4 h 647"/>
                <a:gd name="T84" fmla="*/ 22 w 985"/>
                <a:gd name="T85" fmla="*/ 5 h 647"/>
                <a:gd name="T86" fmla="*/ 21 w 985"/>
                <a:gd name="T87" fmla="*/ 5 h 647"/>
                <a:gd name="T88" fmla="*/ 22 w 985"/>
                <a:gd name="T89" fmla="*/ 4 h 647"/>
                <a:gd name="T90" fmla="*/ 23 w 985"/>
                <a:gd name="T91" fmla="*/ 3 h 647"/>
                <a:gd name="T92" fmla="*/ 24 w 985"/>
                <a:gd name="T93" fmla="*/ 3 h 647"/>
                <a:gd name="T94" fmla="*/ 21 w 985"/>
                <a:gd name="T95" fmla="*/ 3 h 647"/>
                <a:gd name="T96" fmla="*/ 21 w 985"/>
                <a:gd name="T97" fmla="*/ 2 h 647"/>
                <a:gd name="T98" fmla="*/ 17 w 985"/>
                <a:gd name="T99" fmla="*/ 2 h 647"/>
                <a:gd name="T100" fmla="*/ 8 w 985"/>
                <a:gd name="T101" fmla="*/ 1 h 647"/>
                <a:gd name="T102" fmla="*/ 3 w 985"/>
                <a:gd name="T103" fmla="*/ 1 h 647"/>
                <a:gd name="T104" fmla="*/ 3 w 985"/>
                <a:gd name="T105" fmla="*/ 1 h 647"/>
                <a:gd name="T106" fmla="*/ 2 w 985"/>
                <a:gd name="T107" fmla="*/ 2 h 647"/>
                <a:gd name="T108" fmla="*/ 0 w 985"/>
                <a:gd name="T109" fmla="*/ 5 h 647"/>
                <a:gd name="T110" fmla="*/ 0 w 985"/>
                <a:gd name="T111" fmla="*/ 7 h 647"/>
                <a:gd name="T112" fmla="*/ 2 w 985"/>
                <a:gd name="T113" fmla="*/ 8 h 6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85" h="647">
                  <a:moveTo>
                    <a:pt x="60" y="431"/>
                  </a:moveTo>
                  <a:lnTo>
                    <a:pt x="104" y="446"/>
                  </a:lnTo>
                  <a:lnTo>
                    <a:pt x="179" y="461"/>
                  </a:lnTo>
                  <a:lnTo>
                    <a:pt x="224" y="477"/>
                  </a:lnTo>
                  <a:lnTo>
                    <a:pt x="224" y="461"/>
                  </a:lnTo>
                  <a:lnTo>
                    <a:pt x="253" y="461"/>
                  </a:lnTo>
                  <a:lnTo>
                    <a:pt x="283" y="538"/>
                  </a:lnTo>
                  <a:lnTo>
                    <a:pt x="298" y="523"/>
                  </a:lnTo>
                  <a:lnTo>
                    <a:pt x="328" y="523"/>
                  </a:lnTo>
                  <a:lnTo>
                    <a:pt x="343" y="554"/>
                  </a:lnTo>
                  <a:lnTo>
                    <a:pt x="358" y="584"/>
                  </a:lnTo>
                  <a:lnTo>
                    <a:pt x="358" y="615"/>
                  </a:lnTo>
                  <a:lnTo>
                    <a:pt x="388" y="615"/>
                  </a:lnTo>
                  <a:lnTo>
                    <a:pt x="388" y="584"/>
                  </a:lnTo>
                  <a:lnTo>
                    <a:pt x="432" y="569"/>
                  </a:lnTo>
                  <a:lnTo>
                    <a:pt x="432" y="554"/>
                  </a:lnTo>
                  <a:lnTo>
                    <a:pt x="462" y="538"/>
                  </a:lnTo>
                  <a:lnTo>
                    <a:pt x="492" y="554"/>
                  </a:lnTo>
                  <a:lnTo>
                    <a:pt x="507" y="569"/>
                  </a:lnTo>
                  <a:lnTo>
                    <a:pt x="537" y="554"/>
                  </a:lnTo>
                  <a:lnTo>
                    <a:pt x="537" y="569"/>
                  </a:lnTo>
                  <a:lnTo>
                    <a:pt x="537" y="538"/>
                  </a:lnTo>
                  <a:lnTo>
                    <a:pt x="552" y="538"/>
                  </a:lnTo>
                  <a:lnTo>
                    <a:pt x="567" y="538"/>
                  </a:lnTo>
                  <a:lnTo>
                    <a:pt x="611" y="538"/>
                  </a:lnTo>
                  <a:lnTo>
                    <a:pt x="611" y="554"/>
                  </a:lnTo>
                  <a:lnTo>
                    <a:pt x="626" y="538"/>
                  </a:lnTo>
                  <a:lnTo>
                    <a:pt x="656" y="569"/>
                  </a:lnTo>
                  <a:lnTo>
                    <a:pt x="641" y="600"/>
                  </a:lnTo>
                  <a:lnTo>
                    <a:pt x="671" y="646"/>
                  </a:lnTo>
                  <a:lnTo>
                    <a:pt x="686" y="646"/>
                  </a:lnTo>
                  <a:lnTo>
                    <a:pt x="686" y="631"/>
                  </a:lnTo>
                  <a:lnTo>
                    <a:pt x="686" y="600"/>
                  </a:lnTo>
                  <a:lnTo>
                    <a:pt x="671" y="569"/>
                  </a:lnTo>
                  <a:lnTo>
                    <a:pt x="686" y="523"/>
                  </a:lnTo>
                  <a:lnTo>
                    <a:pt x="701" y="508"/>
                  </a:lnTo>
                  <a:lnTo>
                    <a:pt x="716" y="492"/>
                  </a:lnTo>
                  <a:lnTo>
                    <a:pt x="745" y="477"/>
                  </a:lnTo>
                  <a:lnTo>
                    <a:pt x="760" y="461"/>
                  </a:lnTo>
                  <a:lnTo>
                    <a:pt x="775" y="446"/>
                  </a:lnTo>
                  <a:lnTo>
                    <a:pt x="790" y="446"/>
                  </a:lnTo>
                  <a:lnTo>
                    <a:pt x="790" y="415"/>
                  </a:lnTo>
                  <a:lnTo>
                    <a:pt x="790" y="400"/>
                  </a:lnTo>
                  <a:lnTo>
                    <a:pt x="790" y="385"/>
                  </a:lnTo>
                  <a:lnTo>
                    <a:pt x="790" y="354"/>
                  </a:lnTo>
                  <a:lnTo>
                    <a:pt x="790" y="400"/>
                  </a:lnTo>
                  <a:lnTo>
                    <a:pt x="820" y="369"/>
                  </a:lnTo>
                  <a:lnTo>
                    <a:pt x="820" y="354"/>
                  </a:lnTo>
                  <a:lnTo>
                    <a:pt x="820" y="369"/>
                  </a:lnTo>
                  <a:lnTo>
                    <a:pt x="835" y="338"/>
                  </a:lnTo>
                  <a:lnTo>
                    <a:pt x="835" y="323"/>
                  </a:lnTo>
                  <a:lnTo>
                    <a:pt x="850" y="308"/>
                  </a:lnTo>
                  <a:lnTo>
                    <a:pt x="865" y="308"/>
                  </a:lnTo>
                  <a:lnTo>
                    <a:pt x="895" y="292"/>
                  </a:lnTo>
                  <a:lnTo>
                    <a:pt x="909" y="308"/>
                  </a:lnTo>
                  <a:lnTo>
                    <a:pt x="909" y="292"/>
                  </a:lnTo>
                  <a:lnTo>
                    <a:pt x="909" y="261"/>
                  </a:lnTo>
                  <a:lnTo>
                    <a:pt x="939" y="246"/>
                  </a:lnTo>
                  <a:lnTo>
                    <a:pt x="984" y="231"/>
                  </a:lnTo>
                  <a:lnTo>
                    <a:pt x="969" y="200"/>
                  </a:lnTo>
                  <a:lnTo>
                    <a:pt x="969" y="185"/>
                  </a:lnTo>
                  <a:lnTo>
                    <a:pt x="954" y="169"/>
                  </a:lnTo>
                  <a:lnTo>
                    <a:pt x="954" y="185"/>
                  </a:lnTo>
                  <a:lnTo>
                    <a:pt x="939" y="200"/>
                  </a:lnTo>
                  <a:lnTo>
                    <a:pt x="909" y="231"/>
                  </a:lnTo>
                  <a:lnTo>
                    <a:pt x="895" y="215"/>
                  </a:lnTo>
                  <a:lnTo>
                    <a:pt x="880" y="231"/>
                  </a:lnTo>
                  <a:lnTo>
                    <a:pt x="865" y="215"/>
                  </a:lnTo>
                  <a:lnTo>
                    <a:pt x="835" y="231"/>
                  </a:lnTo>
                  <a:lnTo>
                    <a:pt x="805" y="261"/>
                  </a:lnTo>
                  <a:lnTo>
                    <a:pt x="805" y="246"/>
                  </a:lnTo>
                  <a:lnTo>
                    <a:pt x="775" y="246"/>
                  </a:lnTo>
                  <a:lnTo>
                    <a:pt x="775" y="261"/>
                  </a:lnTo>
                  <a:lnTo>
                    <a:pt x="760" y="277"/>
                  </a:lnTo>
                  <a:lnTo>
                    <a:pt x="731" y="292"/>
                  </a:lnTo>
                  <a:lnTo>
                    <a:pt x="701" y="292"/>
                  </a:lnTo>
                  <a:lnTo>
                    <a:pt x="701" y="277"/>
                  </a:lnTo>
                  <a:lnTo>
                    <a:pt x="716" y="246"/>
                  </a:lnTo>
                  <a:lnTo>
                    <a:pt x="716" y="231"/>
                  </a:lnTo>
                  <a:lnTo>
                    <a:pt x="701" y="231"/>
                  </a:lnTo>
                  <a:lnTo>
                    <a:pt x="716" y="200"/>
                  </a:lnTo>
                  <a:lnTo>
                    <a:pt x="716" y="185"/>
                  </a:lnTo>
                  <a:lnTo>
                    <a:pt x="701" y="185"/>
                  </a:lnTo>
                  <a:lnTo>
                    <a:pt x="671" y="200"/>
                  </a:lnTo>
                  <a:lnTo>
                    <a:pt x="656" y="215"/>
                  </a:lnTo>
                  <a:lnTo>
                    <a:pt x="656" y="231"/>
                  </a:lnTo>
                  <a:lnTo>
                    <a:pt x="626" y="277"/>
                  </a:lnTo>
                  <a:lnTo>
                    <a:pt x="626" y="261"/>
                  </a:lnTo>
                  <a:lnTo>
                    <a:pt x="626" y="231"/>
                  </a:lnTo>
                  <a:lnTo>
                    <a:pt x="656" y="200"/>
                  </a:lnTo>
                  <a:lnTo>
                    <a:pt x="641" y="200"/>
                  </a:lnTo>
                  <a:lnTo>
                    <a:pt x="671" y="169"/>
                  </a:lnTo>
                  <a:lnTo>
                    <a:pt x="716" y="169"/>
                  </a:lnTo>
                  <a:lnTo>
                    <a:pt x="716" y="154"/>
                  </a:lnTo>
                  <a:lnTo>
                    <a:pt x="656" y="138"/>
                  </a:lnTo>
                  <a:lnTo>
                    <a:pt x="626" y="138"/>
                  </a:lnTo>
                  <a:lnTo>
                    <a:pt x="581" y="138"/>
                  </a:lnTo>
                  <a:lnTo>
                    <a:pt x="626" y="108"/>
                  </a:lnTo>
                  <a:lnTo>
                    <a:pt x="537" y="77"/>
                  </a:lnTo>
                  <a:lnTo>
                    <a:pt x="507" y="77"/>
                  </a:lnTo>
                  <a:lnTo>
                    <a:pt x="373" y="46"/>
                  </a:lnTo>
                  <a:lnTo>
                    <a:pt x="224" y="31"/>
                  </a:lnTo>
                  <a:lnTo>
                    <a:pt x="119" y="0"/>
                  </a:lnTo>
                  <a:lnTo>
                    <a:pt x="104" y="31"/>
                  </a:lnTo>
                  <a:lnTo>
                    <a:pt x="104" y="46"/>
                  </a:lnTo>
                  <a:lnTo>
                    <a:pt x="104" y="31"/>
                  </a:lnTo>
                  <a:lnTo>
                    <a:pt x="75" y="15"/>
                  </a:lnTo>
                  <a:lnTo>
                    <a:pt x="60" y="77"/>
                  </a:lnTo>
                  <a:lnTo>
                    <a:pt x="30" y="154"/>
                  </a:lnTo>
                  <a:lnTo>
                    <a:pt x="15" y="215"/>
                  </a:lnTo>
                  <a:lnTo>
                    <a:pt x="0" y="231"/>
                  </a:lnTo>
                  <a:lnTo>
                    <a:pt x="15" y="338"/>
                  </a:lnTo>
                  <a:lnTo>
                    <a:pt x="30" y="385"/>
                  </a:lnTo>
                  <a:lnTo>
                    <a:pt x="60" y="400"/>
                  </a:lnTo>
                  <a:lnTo>
                    <a:pt x="60" y="4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00" name="Freeform 386"/>
            <p:cNvSpPr>
              <a:spLocks/>
            </p:cNvSpPr>
            <p:nvPr/>
          </p:nvSpPr>
          <p:spPr bwMode="auto">
            <a:xfrm>
              <a:off x="5957" y="970"/>
              <a:ext cx="270" cy="227"/>
            </a:xfrm>
            <a:custGeom>
              <a:avLst/>
              <a:gdLst>
                <a:gd name="T0" fmla="*/ 17 w 627"/>
                <a:gd name="T1" fmla="*/ 12 h 600"/>
                <a:gd name="T2" fmla="*/ 17 w 627"/>
                <a:gd name="T3" fmla="*/ 12 h 600"/>
                <a:gd name="T4" fmla="*/ 17 w 627"/>
                <a:gd name="T5" fmla="*/ 11 h 600"/>
                <a:gd name="T6" fmla="*/ 17 w 627"/>
                <a:gd name="T7" fmla="*/ 10 h 600"/>
                <a:gd name="T8" fmla="*/ 16 w 627"/>
                <a:gd name="T9" fmla="*/ 9 h 600"/>
                <a:gd name="T10" fmla="*/ 16 w 627"/>
                <a:gd name="T11" fmla="*/ 9 h 600"/>
                <a:gd name="T12" fmla="*/ 15 w 627"/>
                <a:gd name="T13" fmla="*/ 8 h 600"/>
                <a:gd name="T14" fmla="*/ 15 w 627"/>
                <a:gd name="T15" fmla="*/ 8 h 600"/>
                <a:gd name="T16" fmla="*/ 15 w 627"/>
                <a:gd name="T17" fmla="*/ 8 h 600"/>
                <a:gd name="T18" fmla="*/ 22 w 627"/>
                <a:gd name="T19" fmla="*/ 2 h 600"/>
                <a:gd name="T20" fmla="*/ 20 w 627"/>
                <a:gd name="T21" fmla="*/ 1 h 600"/>
                <a:gd name="T22" fmla="*/ 19 w 627"/>
                <a:gd name="T23" fmla="*/ 1 h 600"/>
                <a:gd name="T24" fmla="*/ 17 w 627"/>
                <a:gd name="T25" fmla="*/ 1 h 600"/>
                <a:gd name="T26" fmla="*/ 16 w 627"/>
                <a:gd name="T27" fmla="*/ 1 h 600"/>
                <a:gd name="T28" fmla="*/ 16 w 627"/>
                <a:gd name="T29" fmla="*/ 1 h 600"/>
                <a:gd name="T30" fmla="*/ 14 w 627"/>
                <a:gd name="T31" fmla="*/ 0 h 600"/>
                <a:gd name="T32" fmla="*/ 13 w 627"/>
                <a:gd name="T33" fmla="*/ 0 h 600"/>
                <a:gd name="T34" fmla="*/ 13 w 627"/>
                <a:gd name="T35" fmla="*/ 2 h 600"/>
                <a:gd name="T36" fmla="*/ 12 w 627"/>
                <a:gd name="T37" fmla="*/ 2 h 600"/>
                <a:gd name="T38" fmla="*/ 12 w 627"/>
                <a:gd name="T39" fmla="*/ 2 h 600"/>
                <a:gd name="T40" fmla="*/ 11 w 627"/>
                <a:gd name="T41" fmla="*/ 1 h 600"/>
                <a:gd name="T42" fmla="*/ 9 w 627"/>
                <a:gd name="T43" fmla="*/ 2 h 600"/>
                <a:gd name="T44" fmla="*/ 10 w 627"/>
                <a:gd name="T45" fmla="*/ 2 h 600"/>
                <a:gd name="T46" fmla="*/ 11 w 627"/>
                <a:gd name="T47" fmla="*/ 3 h 600"/>
                <a:gd name="T48" fmla="*/ 9 w 627"/>
                <a:gd name="T49" fmla="*/ 3 h 600"/>
                <a:gd name="T50" fmla="*/ 7 w 627"/>
                <a:gd name="T51" fmla="*/ 3 h 600"/>
                <a:gd name="T52" fmla="*/ 5 w 627"/>
                <a:gd name="T53" fmla="*/ 3 h 600"/>
                <a:gd name="T54" fmla="*/ 5 w 627"/>
                <a:gd name="T55" fmla="*/ 5 h 600"/>
                <a:gd name="T56" fmla="*/ 6 w 627"/>
                <a:gd name="T57" fmla="*/ 5 h 600"/>
                <a:gd name="T58" fmla="*/ 4 w 627"/>
                <a:gd name="T59" fmla="*/ 5 h 600"/>
                <a:gd name="T60" fmla="*/ 3 w 627"/>
                <a:gd name="T61" fmla="*/ 6 h 600"/>
                <a:gd name="T62" fmla="*/ 0 w 627"/>
                <a:gd name="T63" fmla="*/ 6 h 600"/>
                <a:gd name="T64" fmla="*/ 1 w 627"/>
                <a:gd name="T65" fmla="*/ 6 h 600"/>
                <a:gd name="T66" fmla="*/ 4 w 627"/>
                <a:gd name="T67" fmla="*/ 6 h 600"/>
                <a:gd name="T68" fmla="*/ 8 w 627"/>
                <a:gd name="T69" fmla="*/ 6 h 600"/>
                <a:gd name="T70" fmla="*/ 8 w 627"/>
                <a:gd name="T71" fmla="*/ 5 h 600"/>
                <a:gd name="T72" fmla="*/ 11 w 627"/>
                <a:gd name="T73" fmla="*/ 5 h 600"/>
                <a:gd name="T74" fmla="*/ 11 w 627"/>
                <a:gd name="T75" fmla="*/ 6 h 600"/>
                <a:gd name="T76" fmla="*/ 9 w 627"/>
                <a:gd name="T77" fmla="*/ 6 h 600"/>
                <a:gd name="T78" fmla="*/ 9 w 627"/>
                <a:gd name="T79" fmla="*/ 6 h 600"/>
                <a:gd name="T80" fmla="*/ 11 w 627"/>
                <a:gd name="T81" fmla="*/ 6 h 600"/>
                <a:gd name="T82" fmla="*/ 12 w 627"/>
                <a:gd name="T83" fmla="*/ 6 h 600"/>
                <a:gd name="T84" fmla="*/ 13 w 627"/>
                <a:gd name="T85" fmla="*/ 8 h 600"/>
                <a:gd name="T86" fmla="*/ 14 w 627"/>
                <a:gd name="T87" fmla="*/ 8 h 600"/>
                <a:gd name="T88" fmla="*/ 15 w 627"/>
                <a:gd name="T89" fmla="*/ 9 h 600"/>
                <a:gd name="T90" fmla="*/ 16 w 627"/>
                <a:gd name="T91" fmla="*/ 12 h 600"/>
                <a:gd name="T92" fmla="*/ 17 w 627"/>
                <a:gd name="T93" fmla="*/ 12 h 6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27" h="600">
                  <a:moveTo>
                    <a:pt x="507" y="599"/>
                  </a:moveTo>
                  <a:lnTo>
                    <a:pt x="507" y="584"/>
                  </a:lnTo>
                  <a:lnTo>
                    <a:pt x="492" y="553"/>
                  </a:lnTo>
                  <a:lnTo>
                    <a:pt x="492" y="491"/>
                  </a:lnTo>
                  <a:lnTo>
                    <a:pt x="477" y="461"/>
                  </a:lnTo>
                  <a:lnTo>
                    <a:pt x="447" y="461"/>
                  </a:lnTo>
                  <a:lnTo>
                    <a:pt x="432" y="415"/>
                  </a:lnTo>
                  <a:lnTo>
                    <a:pt x="417" y="415"/>
                  </a:lnTo>
                  <a:lnTo>
                    <a:pt x="417" y="399"/>
                  </a:lnTo>
                  <a:lnTo>
                    <a:pt x="626" y="92"/>
                  </a:lnTo>
                  <a:lnTo>
                    <a:pt x="581" y="61"/>
                  </a:lnTo>
                  <a:lnTo>
                    <a:pt x="537" y="31"/>
                  </a:lnTo>
                  <a:lnTo>
                    <a:pt x="507" y="46"/>
                  </a:lnTo>
                  <a:lnTo>
                    <a:pt x="477" y="46"/>
                  </a:lnTo>
                  <a:lnTo>
                    <a:pt x="447" y="46"/>
                  </a:lnTo>
                  <a:lnTo>
                    <a:pt x="402" y="0"/>
                  </a:lnTo>
                  <a:lnTo>
                    <a:pt x="388" y="0"/>
                  </a:lnTo>
                  <a:lnTo>
                    <a:pt x="388" y="92"/>
                  </a:lnTo>
                  <a:lnTo>
                    <a:pt x="358" y="108"/>
                  </a:lnTo>
                  <a:lnTo>
                    <a:pt x="343" y="108"/>
                  </a:lnTo>
                  <a:lnTo>
                    <a:pt x="313" y="61"/>
                  </a:lnTo>
                  <a:lnTo>
                    <a:pt x="253" y="77"/>
                  </a:lnTo>
                  <a:lnTo>
                    <a:pt x="283" y="108"/>
                  </a:lnTo>
                  <a:lnTo>
                    <a:pt x="313" y="138"/>
                  </a:lnTo>
                  <a:lnTo>
                    <a:pt x="268" y="169"/>
                  </a:lnTo>
                  <a:lnTo>
                    <a:pt x="209" y="138"/>
                  </a:lnTo>
                  <a:lnTo>
                    <a:pt x="134" y="154"/>
                  </a:lnTo>
                  <a:lnTo>
                    <a:pt x="134" y="215"/>
                  </a:lnTo>
                  <a:lnTo>
                    <a:pt x="164" y="246"/>
                  </a:lnTo>
                  <a:lnTo>
                    <a:pt x="119" y="261"/>
                  </a:lnTo>
                  <a:lnTo>
                    <a:pt x="75" y="276"/>
                  </a:lnTo>
                  <a:lnTo>
                    <a:pt x="0" y="323"/>
                  </a:lnTo>
                  <a:lnTo>
                    <a:pt x="45" y="323"/>
                  </a:lnTo>
                  <a:lnTo>
                    <a:pt x="119" y="323"/>
                  </a:lnTo>
                  <a:lnTo>
                    <a:pt x="224" y="292"/>
                  </a:lnTo>
                  <a:lnTo>
                    <a:pt x="224" y="261"/>
                  </a:lnTo>
                  <a:lnTo>
                    <a:pt x="328" y="261"/>
                  </a:lnTo>
                  <a:lnTo>
                    <a:pt x="328" y="292"/>
                  </a:lnTo>
                  <a:lnTo>
                    <a:pt x="253" y="292"/>
                  </a:lnTo>
                  <a:lnTo>
                    <a:pt x="253" y="307"/>
                  </a:lnTo>
                  <a:lnTo>
                    <a:pt x="313" y="323"/>
                  </a:lnTo>
                  <a:lnTo>
                    <a:pt x="343" y="323"/>
                  </a:lnTo>
                  <a:lnTo>
                    <a:pt x="388" y="369"/>
                  </a:lnTo>
                  <a:lnTo>
                    <a:pt x="402" y="415"/>
                  </a:lnTo>
                  <a:lnTo>
                    <a:pt x="432" y="461"/>
                  </a:lnTo>
                  <a:lnTo>
                    <a:pt x="462" y="599"/>
                  </a:lnTo>
                  <a:lnTo>
                    <a:pt x="507" y="59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01" name="Freeform 387"/>
            <p:cNvSpPr>
              <a:spLocks/>
            </p:cNvSpPr>
            <p:nvPr/>
          </p:nvSpPr>
          <p:spPr bwMode="auto">
            <a:xfrm>
              <a:off x="6259" y="1080"/>
              <a:ext cx="39" cy="24"/>
            </a:xfrm>
            <a:custGeom>
              <a:avLst/>
              <a:gdLst>
                <a:gd name="T0" fmla="*/ 0 w 90"/>
                <a:gd name="T1" fmla="*/ 0 h 62"/>
                <a:gd name="T2" fmla="*/ 3 w 90"/>
                <a:gd name="T3" fmla="*/ 0 h 62"/>
                <a:gd name="T4" fmla="*/ 3 w 90"/>
                <a:gd name="T5" fmla="*/ 0 h 62"/>
                <a:gd name="T6" fmla="*/ 3 w 90"/>
                <a:gd name="T7" fmla="*/ 1 h 62"/>
                <a:gd name="T8" fmla="*/ 3 w 90"/>
                <a:gd name="T9" fmla="*/ 1 h 62"/>
                <a:gd name="T10" fmla="*/ 2 w 90"/>
                <a:gd name="T11" fmla="*/ 1 h 62"/>
                <a:gd name="T12" fmla="*/ 2 w 90"/>
                <a:gd name="T13" fmla="*/ 1 h 62"/>
                <a:gd name="T14" fmla="*/ 1 w 90"/>
                <a:gd name="T15" fmla="*/ 1 h 62"/>
                <a:gd name="T16" fmla="*/ 0 w 90"/>
                <a:gd name="T17" fmla="*/ 1 h 62"/>
                <a:gd name="T18" fmla="*/ 0 w 90"/>
                <a:gd name="T19" fmla="*/ 1 h 62"/>
                <a:gd name="T20" fmla="*/ 1 w 90"/>
                <a:gd name="T21" fmla="*/ 1 h 62"/>
                <a:gd name="T22" fmla="*/ 0 w 90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62">
                  <a:moveTo>
                    <a:pt x="15" y="0"/>
                  </a:moveTo>
                  <a:lnTo>
                    <a:pt x="89" y="0"/>
                  </a:lnTo>
                  <a:lnTo>
                    <a:pt x="74" y="15"/>
                  </a:lnTo>
                  <a:lnTo>
                    <a:pt x="89" y="46"/>
                  </a:lnTo>
                  <a:lnTo>
                    <a:pt x="74" y="61"/>
                  </a:lnTo>
                  <a:lnTo>
                    <a:pt x="59" y="46"/>
                  </a:lnTo>
                  <a:lnTo>
                    <a:pt x="45" y="61"/>
                  </a:lnTo>
                  <a:lnTo>
                    <a:pt x="30" y="46"/>
                  </a:lnTo>
                  <a:lnTo>
                    <a:pt x="15" y="61"/>
                  </a:lnTo>
                  <a:lnTo>
                    <a:pt x="0" y="46"/>
                  </a:lnTo>
                  <a:lnTo>
                    <a:pt x="30" y="31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02" name="Freeform 388"/>
            <p:cNvSpPr>
              <a:spLocks/>
            </p:cNvSpPr>
            <p:nvPr/>
          </p:nvSpPr>
          <p:spPr bwMode="auto">
            <a:xfrm>
              <a:off x="6271" y="1127"/>
              <a:ext cx="33" cy="24"/>
            </a:xfrm>
            <a:custGeom>
              <a:avLst/>
              <a:gdLst>
                <a:gd name="T0" fmla="*/ 1 w 77"/>
                <a:gd name="T1" fmla="*/ 0 h 63"/>
                <a:gd name="T2" fmla="*/ 2 w 77"/>
                <a:gd name="T3" fmla="*/ 0 h 63"/>
                <a:gd name="T4" fmla="*/ 2 w 77"/>
                <a:gd name="T5" fmla="*/ 1 h 63"/>
                <a:gd name="T6" fmla="*/ 2 w 77"/>
                <a:gd name="T7" fmla="*/ 0 h 63"/>
                <a:gd name="T8" fmla="*/ 3 w 77"/>
                <a:gd name="T9" fmla="*/ 1 h 63"/>
                <a:gd name="T10" fmla="*/ 2 w 77"/>
                <a:gd name="T11" fmla="*/ 1 h 63"/>
                <a:gd name="T12" fmla="*/ 1 w 77"/>
                <a:gd name="T13" fmla="*/ 1 h 63"/>
                <a:gd name="T14" fmla="*/ 0 w 77"/>
                <a:gd name="T15" fmla="*/ 1 h 63"/>
                <a:gd name="T16" fmla="*/ 0 w 77"/>
                <a:gd name="T17" fmla="*/ 1 h 63"/>
                <a:gd name="T18" fmla="*/ 1 w 77"/>
                <a:gd name="T19" fmla="*/ 1 h 63"/>
                <a:gd name="T20" fmla="*/ 1 w 7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63">
                  <a:moveTo>
                    <a:pt x="30" y="0"/>
                  </a:moveTo>
                  <a:lnTo>
                    <a:pt x="46" y="16"/>
                  </a:lnTo>
                  <a:lnTo>
                    <a:pt x="46" y="31"/>
                  </a:lnTo>
                  <a:lnTo>
                    <a:pt x="61" y="16"/>
                  </a:lnTo>
                  <a:lnTo>
                    <a:pt x="76" y="47"/>
                  </a:lnTo>
                  <a:lnTo>
                    <a:pt x="46" y="47"/>
                  </a:lnTo>
                  <a:lnTo>
                    <a:pt x="30" y="62"/>
                  </a:lnTo>
                  <a:lnTo>
                    <a:pt x="0" y="47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03" name="Freeform 389"/>
            <p:cNvSpPr>
              <a:spLocks/>
            </p:cNvSpPr>
            <p:nvPr/>
          </p:nvSpPr>
          <p:spPr bwMode="auto">
            <a:xfrm>
              <a:off x="6316" y="1254"/>
              <a:ext cx="7" cy="19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0 h 47"/>
                <a:gd name="T4" fmla="*/ 0 w 17"/>
                <a:gd name="T5" fmla="*/ 1 h 47"/>
                <a:gd name="T6" fmla="*/ 0 w 1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7">
                  <a:moveTo>
                    <a:pt x="0" y="0"/>
                  </a:moveTo>
                  <a:lnTo>
                    <a:pt x="16" y="0"/>
                  </a:lnTo>
                  <a:lnTo>
                    <a:pt x="16" y="4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04" name="Freeform 390"/>
            <p:cNvSpPr>
              <a:spLocks/>
            </p:cNvSpPr>
            <p:nvPr/>
          </p:nvSpPr>
          <p:spPr bwMode="auto">
            <a:xfrm>
              <a:off x="6373" y="1644"/>
              <a:ext cx="27" cy="24"/>
            </a:xfrm>
            <a:custGeom>
              <a:avLst/>
              <a:gdLst>
                <a:gd name="T0" fmla="*/ 2 w 61"/>
                <a:gd name="T1" fmla="*/ 1 h 62"/>
                <a:gd name="T2" fmla="*/ 2 w 61"/>
                <a:gd name="T3" fmla="*/ 0 h 62"/>
                <a:gd name="T4" fmla="*/ 0 w 61"/>
                <a:gd name="T5" fmla="*/ 0 h 62"/>
                <a:gd name="T6" fmla="*/ 0 w 61"/>
                <a:gd name="T7" fmla="*/ 0 h 62"/>
                <a:gd name="T8" fmla="*/ 0 w 61"/>
                <a:gd name="T9" fmla="*/ 0 h 62"/>
                <a:gd name="T10" fmla="*/ 0 w 61"/>
                <a:gd name="T11" fmla="*/ 1 h 62"/>
                <a:gd name="T12" fmla="*/ 1 w 61"/>
                <a:gd name="T13" fmla="*/ 1 h 62"/>
                <a:gd name="T14" fmla="*/ 1 w 61"/>
                <a:gd name="T15" fmla="*/ 1 h 62"/>
                <a:gd name="T16" fmla="*/ 2 w 61"/>
                <a:gd name="T17" fmla="*/ 1 h 62"/>
                <a:gd name="T18" fmla="*/ 2 w 61"/>
                <a:gd name="T19" fmla="*/ 1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62">
                  <a:moveTo>
                    <a:pt x="60" y="31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46"/>
                  </a:lnTo>
                  <a:lnTo>
                    <a:pt x="45" y="61"/>
                  </a:lnTo>
                  <a:lnTo>
                    <a:pt x="6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05" name="Freeform 391"/>
            <p:cNvSpPr>
              <a:spLocks/>
            </p:cNvSpPr>
            <p:nvPr/>
          </p:nvSpPr>
          <p:spPr bwMode="auto">
            <a:xfrm>
              <a:off x="6361" y="1615"/>
              <a:ext cx="33" cy="30"/>
            </a:xfrm>
            <a:custGeom>
              <a:avLst/>
              <a:gdLst>
                <a:gd name="T0" fmla="*/ 1 w 76"/>
                <a:gd name="T1" fmla="*/ 2 h 78"/>
                <a:gd name="T2" fmla="*/ 2 w 76"/>
                <a:gd name="T3" fmla="*/ 2 h 78"/>
                <a:gd name="T4" fmla="*/ 3 w 76"/>
                <a:gd name="T5" fmla="*/ 2 h 78"/>
                <a:gd name="T6" fmla="*/ 3 w 76"/>
                <a:gd name="T7" fmla="*/ 0 h 78"/>
                <a:gd name="T8" fmla="*/ 1 w 76"/>
                <a:gd name="T9" fmla="*/ 0 h 78"/>
                <a:gd name="T10" fmla="*/ 0 w 76"/>
                <a:gd name="T11" fmla="*/ 1 h 78"/>
                <a:gd name="T12" fmla="*/ 0 w 76"/>
                <a:gd name="T13" fmla="*/ 1 h 78"/>
                <a:gd name="T14" fmla="*/ 1 w 76"/>
                <a:gd name="T15" fmla="*/ 2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78">
                  <a:moveTo>
                    <a:pt x="30" y="77"/>
                  </a:moveTo>
                  <a:lnTo>
                    <a:pt x="45" y="77"/>
                  </a:lnTo>
                  <a:lnTo>
                    <a:pt x="75" y="77"/>
                  </a:lnTo>
                  <a:lnTo>
                    <a:pt x="75" y="0"/>
                  </a:lnTo>
                  <a:lnTo>
                    <a:pt x="30" y="15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30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06" name="Freeform 392"/>
            <p:cNvSpPr>
              <a:spLocks/>
            </p:cNvSpPr>
            <p:nvPr/>
          </p:nvSpPr>
          <p:spPr bwMode="auto">
            <a:xfrm>
              <a:off x="6348" y="1603"/>
              <a:ext cx="46" cy="24"/>
            </a:xfrm>
            <a:custGeom>
              <a:avLst/>
              <a:gdLst>
                <a:gd name="T0" fmla="*/ 4 w 106"/>
                <a:gd name="T1" fmla="*/ 1 h 63"/>
                <a:gd name="T2" fmla="*/ 3 w 106"/>
                <a:gd name="T3" fmla="*/ 0 h 63"/>
                <a:gd name="T4" fmla="*/ 1 w 106"/>
                <a:gd name="T5" fmla="*/ 0 h 63"/>
                <a:gd name="T6" fmla="*/ 0 w 106"/>
                <a:gd name="T7" fmla="*/ 1 h 63"/>
                <a:gd name="T8" fmla="*/ 1 w 106"/>
                <a:gd name="T9" fmla="*/ 1 h 63"/>
                <a:gd name="T10" fmla="*/ 1 w 106"/>
                <a:gd name="T11" fmla="*/ 1 h 63"/>
                <a:gd name="T12" fmla="*/ 2 w 106"/>
                <a:gd name="T13" fmla="*/ 1 h 63"/>
                <a:gd name="T14" fmla="*/ 2 w 106"/>
                <a:gd name="T15" fmla="*/ 1 h 63"/>
                <a:gd name="T16" fmla="*/ 4 w 106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" h="63">
                  <a:moveTo>
                    <a:pt x="105" y="31"/>
                  </a:moveTo>
                  <a:lnTo>
                    <a:pt x="90" y="16"/>
                  </a:lnTo>
                  <a:lnTo>
                    <a:pt x="30" y="0"/>
                  </a:lnTo>
                  <a:lnTo>
                    <a:pt x="0" y="31"/>
                  </a:lnTo>
                  <a:lnTo>
                    <a:pt x="30" y="47"/>
                  </a:lnTo>
                  <a:lnTo>
                    <a:pt x="30" y="62"/>
                  </a:lnTo>
                  <a:lnTo>
                    <a:pt x="45" y="62"/>
                  </a:lnTo>
                  <a:lnTo>
                    <a:pt x="60" y="47"/>
                  </a:lnTo>
                  <a:lnTo>
                    <a:pt x="105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07" name="Freeform 393"/>
            <p:cNvSpPr>
              <a:spLocks/>
            </p:cNvSpPr>
            <p:nvPr/>
          </p:nvSpPr>
          <p:spPr bwMode="auto">
            <a:xfrm>
              <a:off x="6342" y="1615"/>
              <a:ext cx="19" cy="12"/>
            </a:xfrm>
            <a:custGeom>
              <a:avLst/>
              <a:gdLst>
                <a:gd name="T0" fmla="*/ 1 w 46"/>
                <a:gd name="T1" fmla="*/ 1 h 32"/>
                <a:gd name="T2" fmla="*/ 1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1 w 46"/>
                <a:gd name="T9" fmla="*/ 1 h 32"/>
                <a:gd name="T10" fmla="*/ 1 w 46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2">
                  <a:moveTo>
                    <a:pt x="45" y="31"/>
                  </a:moveTo>
                  <a:lnTo>
                    <a:pt x="45" y="16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30" y="31"/>
                  </a:lnTo>
                  <a:lnTo>
                    <a:pt x="45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08" name="Freeform 394"/>
            <p:cNvSpPr>
              <a:spLocks/>
            </p:cNvSpPr>
            <p:nvPr/>
          </p:nvSpPr>
          <p:spPr bwMode="auto">
            <a:xfrm>
              <a:off x="6329" y="1586"/>
              <a:ext cx="32" cy="35"/>
            </a:xfrm>
            <a:custGeom>
              <a:avLst/>
              <a:gdLst>
                <a:gd name="T0" fmla="*/ 1 w 75"/>
                <a:gd name="T1" fmla="*/ 2 h 93"/>
                <a:gd name="T2" fmla="*/ 1 w 75"/>
                <a:gd name="T3" fmla="*/ 2 h 93"/>
                <a:gd name="T4" fmla="*/ 3 w 75"/>
                <a:gd name="T5" fmla="*/ 1 h 93"/>
                <a:gd name="T6" fmla="*/ 3 w 75"/>
                <a:gd name="T7" fmla="*/ 1 h 93"/>
                <a:gd name="T8" fmla="*/ 2 w 75"/>
                <a:gd name="T9" fmla="*/ 1 h 93"/>
                <a:gd name="T10" fmla="*/ 2 w 75"/>
                <a:gd name="T11" fmla="*/ 0 h 93"/>
                <a:gd name="T12" fmla="*/ 1 w 75"/>
                <a:gd name="T13" fmla="*/ 0 h 93"/>
                <a:gd name="T14" fmla="*/ 0 w 75"/>
                <a:gd name="T15" fmla="*/ 0 h 93"/>
                <a:gd name="T16" fmla="*/ 1 w 75"/>
                <a:gd name="T17" fmla="*/ 1 h 93"/>
                <a:gd name="T18" fmla="*/ 0 w 75"/>
                <a:gd name="T19" fmla="*/ 1 h 93"/>
                <a:gd name="T20" fmla="*/ 0 w 75"/>
                <a:gd name="T21" fmla="*/ 1 h 93"/>
                <a:gd name="T22" fmla="*/ 0 w 75"/>
                <a:gd name="T23" fmla="*/ 2 h 93"/>
                <a:gd name="T24" fmla="*/ 1 w 75"/>
                <a:gd name="T25" fmla="*/ 2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93">
                  <a:moveTo>
                    <a:pt x="30" y="92"/>
                  </a:moveTo>
                  <a:lnTo>
                    <a:pt x="44" y="77"/>
                  </a:lnTo>
                  <a:lnTo>
                    <a:pt x="74" y="46"/>
                  </a:lnTo>
                  <a:lnTo>
                    <a:pt x="74" y="31"/>
                  </a:lnTo>
                  <a:lnTo>
                    <a:pt x="59" y="31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15" y="15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61"/>
                  </a:lnTo>
                  <a:lnTo>
                    <a:pt x="0" y="77"/>
                  </a:lnTo>
                  <a:lnTo>
                    <a:pt x="30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09" name="Freeform 395"/>
            <p:cNvSpPr>
              <a:spLocks/>
            </p:cNvSpPr>
            <p:nvPr/>
          </p:nvSpPr>
          <p:spPr bwMode="auto">
            <a:xfrm>
              <a:off x="6355" y="1586"/>
              <a:ext cx="7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1 h 32"/>
                <a:gd name="T4" fmla="*/ 0 w 17"/>
                <a:gd name="T5" fmla="*/ 1 h 32"/>
                <a:gd name="T6" fmla="*/ 0 w 17"/>
                <a:gd name="T7" fmla="*/ 0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10" name="Freeform 396"/>
            <p:cNvSpPr>
              <a:spLocks/>
            </p:cNvSpPr>
            <p:nvPr/>
          </p:nvSpPr>
          <p:spPr bwMode="auto">
            <a:xfrm>
              <a:off x="6162" y="1441"/>
              <a:ext cx="212" cy="175"/>
            </a:xfrm>
            <a:custGeom>
              <a:avLst/>
              <a:gdLst>
                <a:gd name="T0" fmla="*/ 13 w 492"/>
                <a:gd name="T1" fmla="*/ 9 h 462"/>
                <a:gd name="T2" fmla="*/ 13 w 492"/>
                <a:gd name="T3" fmla="*/ 9 h 462"/>
                <a:gd name="T4" fmla="*/ 14 w 492"/>
                <a:gd name="T5" fmla="*/ 8 h 462"/>
                <a:gd name="T6" fmla="*/ 15 w 492"/>
                <a:gd name="T7" fmla="*/ 8 h 462"/>
                <a:gd name="T8" fmla="*/ 14 w 492"/>
                <a:gd name="T9" fmla="*/ 8 h 462"/>
                <a:gd name="T10" fmla="*/ 15 w 492"/>
                <a:gd name="T11" fmla="*/ 8 h 462"/>
                <a:gd name="T12" fmla="*/ 16 w 492"/>
                <a:gd name="T13" fmla="*/ 8 h 462"/>
                <a:gd name="T14" fmla="*/ 16 w 492"/>
                <a:gd name="T15" fmla="*/ 8 h 462"/>
                <a:gd name="T16" fmla="*/ 16 w 492"/>
                <a:gd name="T17" fmla="*/ 7 h 462"/>
                <a:gd name="T18" fmla="*/ 17 w 492"/>
                <a:gd name="T19" fmla="*/ 6 h 462"/>
                <a:gd name="T20" fmla="*/ 15 w 492"/>
                <a:gd name="T21" fmla="*/ 6 h 462"/>
                <a:gd name="T22" fmla="*/ 14 w 492"/>
                <a:gd name="T23" fmla="*/ 8 h 462"/>
                <a:gd name="T24" fmla="*/ 13 w 492"/>
                <a:gd name="T25" fmla="*/ 8 h 462"/>
                <a:gd name="T26" fmla="*/ 12 w 492"/>
                <a:gd name="T27" fmla="*/ 8 h 462"/>
                <a:gd name="T28" fmla="*/ 11 w 492"/>
                <a:gd name="T29" fmla="*/ 7 h 462"/>
                <a:gd name="T30" fmla="*/ 11 w 492"/>
                <a:gd name="T31" fmla="*/ 6 h 462"/>
                <a:gd name="T32" fmla="*/ 10 w 492"/>
                <a:gd name="T33" fmla="*/ 6 h 462"/>
                <a:gd name="T34" fmla="*/ 10 w 492"/>
                <a:gd name="T35" fmla="*/ 5 h 462"/>
                <a:gd name="T36" fmla="*/ 11 w 492"/>
                <a:gd name="T37" fmla="*/ 4 h 462"/>
                <a:gd name="T38" fmla="*/ 11 w 492"/>
                <a:gd name="T39" fmla="*/ 4 h 462"/>
                <a:gd name="T40" fmla="*/ 10 w 492"/>
                <a:gd name="T41" fmla="*/ 4 h 462"/>
                <a:gd name="T42" fmla="*/ 10 w 492"/>
                <a:gd name="T43" fmla="*/ 3 h 462"/>
                <a:gd name="T44" fmla="*/ 10 w 492"/>
                <a:gd name="T45" fmla="*/ 3 h 462"/>
                <a:gd name="T46" fmla="*/ 9 w 492"/>
                <a:gd name="T47" fmla="*/ 2 h 462"/>
                <a:gd name="T48" fmla="*/ 8 w 492"/>
                <a:gd name="T49" fmla="*/ 2 h 462"/>
                <a:gd name="T50" fmla="*/ 8 w 492"/>
                <a:gd name="T51" fmla="*/ 2 h 462"/>
                <a:gd name="T52" fmla="*/ 7 w 492"/>
                <a:gd name="T53" fmla="*/ 1 h 462"/>
                <a:gd name="T54" fmla="*/ 6 w 492"/>
                <a:gd name="T55" fmla="*/ 1 h 462"/>
                <a:gd name="T56" fmla="*/ 6 w 492"/>
                <a:gd name="T57" fmla="*/ 1 h 462"/>
                <a:gd name="T58" fmla="*/ 4 w 492"/>
                <a:gd name="T59" fmla="*/ 1 h 462"/>
                <a:gd name="T60" fmla="*/ 1 w 492"/>
                <a:gd name="T61" fmla="*/ 0 h 462"/>
                <a:gd name="T62" fmla="*/ 0 w 492"/>
                <a:gd name="T63" fmla="*/ 0 h 462"/>
                <a:gd name="T64" fmla="*/ 0 w 492"/>
                <a:gd name="T65" fmla="*/ 2 h 462"/>
                <a:gd name="T66" fmla="*/ 1 w 492"/>
                <a:gd name="T67" fmla="*/ 2 h 462"/>
                <a:gd name="T68" fmla="*/ 1 w 492"/>
                <a:gd name="T69" fmla="*/ 3 h 462"/>
                <a:gd name="T70" fmla="*/ 1 w 492"/>
                <a:gd name="T71" fmla="*/ 3 h 462"/>
                <a:gd name="T72" fmla="*/ 1 w 492"/>
                <a:gd name="T73" fmla="*/ 3 h 462"/>
                <a:gd name="T74" fmla="*/ 2 w 492"/>
                <a:gd name="T75" fmla="*/ 3 h 462"/>
                <a:gd name="T76" fmla="*/ 2 w 492"/>
                <a:gd name="T77" fmla="*/ 4 h 462"/>
                <a:gd name="T78" fmla="*/ 3 w 492"/>
                <a:gd name="T79" fmla="*/ 5 h 462"/>
                <a:gd name="T80" fmla="*/ 3 w 492"/>
                <a:gd name="T81" fmla="*/ 5 h 462"/>
                <a:gd name="T82" fmla="*/ 3 w 492"/>
                <a:gd name="T83" fmla="*/ 5 h 462"/>
                <a:gd name="T84" fmla="*/ 3 w 492"/>
                <a:gd name="T85" fmla="*/ 2 h 462"/>
                <a:gd name="T86" fmla="*/ 1 w 492"/>
                <a:gd name="T87" fmla="*/ 2 h 462"/>
                <a:gd name="T88" fmla="*/ 1 w 492"/>
                <a:gd name="T89" fmla="*/ 1 h 462"/>
                <a:gd name="T90" fmla="*/ 3 w 492"/>
                <a:gd name="T91" fmla="*/ 1 h 462"/>
                <a:gd name="T92" fmla="*/ 3 w 492"/>
                <a:gd name="T93" fmla="*/ 3 h 462"/>
                <a:gd name="T94" fmla="*/ 3 w 492"/>
                <a:gd name="T95" fmla="*/ 3 h 462"/>
                <a:gd name="T96" fmla="*/ 3 w 492"/>
                <a:gd name="T97" fmla="*/ 3 h 462"/>
                <a:gd name="T98" fmla="*/ 5 w 492"/>
                <a:gd name="T99" fmla="*/ 5 h 462"/>
                <a:gd name="T100" fmla="*/ 5 w 492"/>
                <a:gd name="T101" fmla="*/ 5 h 462"/>
                <a:gd name="T102" fmla="*/ 6 w 492"/>
                <a:gd name="T103" fmla="*/ 6 h 462"/>
                <a:gd name="T104" fmla="*/ 6 w 492"/>
                <a:gd name="T105" fmla="*/ 6 h 462"/>
                <a:gd name="T106" fmla="*/ 7 w 492"/>
                <a:gd name="T107" fmla="*/ 7 h 462"/>
                <a:gd name="T108" fmla="*/ 8 w 492"/>
                <a:gd name="T109" fmla="*/ 8 h 462"/>
                <a:gd name="T110" fmla="*/ 11 w 492"/>
                <a:gd name="T111" fmla="*/ 9 h 462"/>
                <a:gd name="T112" fmla="*/ 12 w 492"/>
                <a:gd name="T113" fmla="*/ 9 h 462"/>
                <a:gd name="T114" fmla="*/ 12 w 492"/>
                <a:gd name="T115" fmla="*/ 9 h 462"/>
                <a:gd name="T116" fmla="*/ 13 w 492"/>
                <a:gd name="T117" fmla="*/ 9 h 4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2" h="462">
                  <a:moveTo>
                    <a:pt x="387" y="461"/>
                  </a:moveTo>
                  <a:lnTo>
                    <a:pt x="387" y="446"/>
                  </a:lnTo>
                  <a:lnTo>
                    <a:pt x="402" y="415"/>
                  </a:lnTo>
                  <a:lnTo>
                    <a:pt x="417" y="415"/>
                  </a:lnTo>
                  <a:lnTo>
                    <a:pt x="402" y="400"/>
                  </a:lnTo>
                  <a:lnTo>
                    <a:pt x="417" y="384"/>
                  </a:lnTo>
                  <a:lnTo>
                    <a:pt x="446" y="384"/>
                  </a:lnTo>
                  <a:lnTo>
                    <a:pt x="461" y="384"/>
                  </a:lnTo>
                  <a:lnTo>
                    <a:pt x="476" y="338"/>
                  </a:lnTo>
                  <a:lnTo>
                    <a:pt x="491" y="307"/>
                  </a:lnTo>
                  <a:lnTo>
                    <a:pt x="431" y="307"/>
                  </a:lnTo>
                  <a:lnTo>
                    <a:pt x="402" y="369"/>
                  </a:lnTo>
                  <a:lnTo>
                    <a:pt x="372" y="369"/>
                  </a:lnTo>
                  <a:lnTo>
                    <a:pt x="357" y="384"/>
                  </a:lnTo>
                  <a:lnTo>
                    <a:pt x="327" y="353"/>
                  </a:lnTo>
                  <a:lnTo>
                    <a:pt x="312" y="292"/>
                  </a:lnTo>
                  <a:lnTo>
                    <a:pt x="298" y="277"/>
                  </a:lnTo>
                  <a:lnTo>
                    <a:pt x="298" y="215"/>
                  </a:lnTo>
                  <a:lnTo>
                    <a:pt x="327" y="200"/>
                  </a:lnTo>
                  <a:lnTo>
                    <a:pt x="327" y="184"/>
                  </a:lnTo>
                  <a:lnTo>
                    <a:pt x="298" y="184"/>
                  </a:lnTo>
                  <a:lnTo>
                    <a:pt x="298" y="154"/>
                  </a:lnTo>
                  <a:lnTo>
                    <a:pt x="283" y="123"/>
                  </a:lnTo>
                  <a:lnTo>
                    <a:pt x="268" y="92"/>
                  </a:lnTo>
                  <a:lnTo>
                    <a:pt x="238" y="92"/>
                  </a:lnTo>
                  <a:lnTo>
                    <a:pt x="223" y="108"/>
                  </a:lnTo>
                  <a:lnTo>
                    <a:pt x="193" y="31"/>
                  </a:lnTo>
                  <a:lnTo>
                    <a:pt x="164" y="31"/>
                  </a:lnTo>
                  <a:lnTo>
                    <a:pt x="164" y="46"/>
                  </a:lnTo>
                  <a:lnTo>
                    <a:pt x="119" y="31"/>
                  </a:lnTo>
                  <a:lnTo>
                    <a:pt x="45" y="15"/>
                  </a:lnTo>
                  <a:lnTo>
                    <a:pt x="0" y="0"/>
                  </a:lnTo>
                  <a:lnTo>
                    <a:pt x="15" y="77"/>
                  </a:lnTo>
                  <a:lnTo>
                    <a:pt x="30" y="92"/>
                  </a:lnTo>
                  <a:lnTo>
                    <a:pt x="45" y="123"/>
                  </a:lnTo>
                  <a:lnTo>
                    <a:pt x="30" y="123"/>
                  </a:lnTo>
                  <a:lnTo>
                    <a:pt x="45" y="154"/>
                  </a:lnTo>
                  <a:lnTo>
                    <a:pt x="60" y="169"/>
                  </a:lnTo>
                  <a:lnTo>
                    <a:pt x="60" y="200"/>
                  </a:lnTo>
                  <a:lnTo>
                    <a:pt x="89" y="246"/>
                  </a:lnTo>
                  <a:lnTo>
                    <a:pt x="104" y="246"/>
                  </a:lnTo>
                  <a:lnTo>
                    <a:pt x="89" y="215"/>
                  </a:lnTo>
                  <a:lnTo>
                    <a:pt x="74" y="108"/>
                  </a:lnTo>
                  <a:lnTo>
                    <a:pt x="45" y="77"/>
                  </a:lnTo>
                  <a:lnTo>
                    <a:pt x="45" y="31"/>
                  </a:lnTo>
                  <a:lnTo>
                    <a:pt x="74" y="61"/>
                  </a:lnTo>
                  <a:lnTo>
                    <a:pt x="89" y="123"/>
                  </a:lnTo>
                  <a:lnTo>
                    <a:pt x="89" y="154"/>
                  </a:lnTo>
                  <a:lnTo>
                    <a:pt x="104" y="169"/>
                  </a:lnTo>
                  <a:lnTo>
                    <a:pt x="134" y="215"/>
                  </a:lnTo>
                  <a:lnTo>
                    <a:pt x="149" y="215"/>
                  </a:lnTo>
                  <a:lnTo>
                    <a:pt x="164" y="292"/>
                  </a:lnTo>
                  <a:lnTo>
                    <a:pt x="164" y="323"/>
                  </a:lnTo>
                  <a:lnTo>
                    <a:pt x="193" y="353"/>
                  </a:lnTo>
                  <a:lnTo>
                    <a:pt x="238" y="400"/>
                  </a:lnTo>
                  <a:lnTo>
                    <a:pt x="312" y="430"/>
                  </a:lnTo>
                  <a:lnTo>
                    <a:pt x="342" y="430"/>
                  </a:lnTo>
                  <a:lnTo>
                    <a:pt x="357" y="430"/>
                  </a:lnTo>
                  <a:lnTo>
                    <a:pt x="387" y="4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11" name="Freeform 397"/>
            <p:cNvSpPr>
              <a:spLocks/>
            </p:cNvSpPr>
            <p:nvPr/>
          </p:nvSpPr>
          <p:spPr bwMode="auto">
            <a:xfrm>
              <a:off x="6392" y="1545"/>
              <a:ext cx="78" cy="29"/>
            </a:xfrm>
            <a:custGeom>
              <a:avLst/>
              <a:gdLst>
                <a:gd name="T0" fmla="*/ 0 w 180"/>
                <a:gd name="T1" fmla="*/ 0 h 78"/>
                <a:gd name="T2" fmla="*/ 0 w 180"/>
                <a:gd name="T3" fmla="*/ 0 h 78"/>
                <a:gd name="T4" fmla="*/ 0 w 180"/>
                <a:gd name="T5" fmla="*/ 0 h 78"/>
                <a:gd name="T6" fmla="*/ 2 w 180"/>
                <a:gd name="T7" fmla="*/ 0 h 78"/>
                <a:gd name="T8" fmla="*/ 3 w 180"/>
                <a:gd name="T9" fmla="*/ 0 h 78"/>
                <a:gd name="T10" fmla="*/ 3 w 180"/>
                <a:gd name="T11" fmla="*/ 0 h 78"/>
                <a:gd name="T12" fmla="*/ 4 w 180"/>
                <a:gd name="T13" fmla="*/ 1 h 78"/>
                <a:gd name="T14" fmla="*/ 4 w 180"/>
                <a:gd name="T15" fmla="*/ 1 h 78"/>
                <a:gd name="T16" fmla="*/ 4 w 180"/>
                <a:gd name="T17" fmla="*/ 1 h 78"/>
                <a:gd name="T18" fmla="*/ 7 w 180"/>
                <a:gd name="T19" fmla="*/ 1 h 78"/>
                <a:gd name="T20" fmla="*/ 7 w 180"/>
                <a:gd name="T21" fmla="*/ 1 h 78"/>
                <a:gd name="T22" fmla="*/ 6 w 180"/>
                <a:gd name="T23" fmla="*/ 1 h 78"/>
                <a:gd name="T24" fmla="*/ 5 w 180"/>
                <a:gd name="T25" fmla="*/ 1 h 78"/>
                <a:gd name="T26" fmla="*/ 5 w 180"/>
                <a:gd name="T27" fmla="*/ 1 h 78"/>
                <a:gd name="T28" fmla="*/ 5 w 180"/>
                <a:gd name="T29" fmla="*/ 1 h 78"/>
                <a:gd name="T30" fmla="*/ 4 w 180"/>
                <a:gd name="T31" fmla="*/ 0 h 78"/>
                <a:gd name="T32" fmla="*/ 3 w 180"/>
                <a:gd name="T33" fmla="*/ 0 h 78"/>
                <a:gd name="T34" fmla="*/ 2 w 180"/>
                <a:gd name="T35" fmla="*/ 0 h 78"/>
                <a:gd name="T36" fmla="*/ 0 w 180"/>
                <a:gd name="T37" fmla="*/ 0 h 78"/>
                <a:gd name="T38" fmla="*/ 0 w 180"/>
                <a:gd name="T39" fmla="*/ 0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0" h="78">
                  <a:moveTo>
                    <a:pt x="0" y="31"/>
                  </a:moveTo>
                  <a:lnTo>
                    <a:pt x="15" y="31"/>
                  </a:lnTo>
                  <a:lnTo>
                    <a:pt x="15" y="15"/>
                  </a:lnTo>
                  <a:lnTo>
                    <a:pt x="45" y="15"/>
                  </a:lnTo>
                  <a:lnTo>
                    <a:pt x="75" y="31"/>
                  </a:lnTo>
                  <a:lnTo>
                    <a:pt x="90" y="31"/>
                  </a:lnTo>
                  <a:lnTo>
                    <a:pt x="104" y="46"/>
                  </a:lnTo>
                  <a:lnTo>
                    <a:pt x="119" y="62"/>
                  </a:lnTo>
                  <a:lnTo>
                    <a:pt x="119" y="77"/>
                  </a:lnTo>
                  <a:lnTo>
                    <a:pt x="179" y="77"/>
                  </a:lnTo>
                  <a:lnTo>
                    <a:pt x="179" y="62"/>
                  </a:lnTo>
                  <a:lnTo>
                    <a:pt x="164" y="62"/>
                  </a:lnTo>
                  <a:lnTo>
                    <a:pt x="149" y="62"/>
                  </a:lnTo>
                  <a:lnTo>
                    <a:pt x="149" y="46"/>
                  </a:lnTo>
                  <a:lnTo>
                    <a:pt x="134" y="46"/>
                  </a:lnTo>
                  <a:lnTo>
                    <a:pt x="104" y="15"/>
                  </a:lnTo>
                  <a:lnTo>
                    <a:pt x="90" y="15"/>
                  </a:lnTo>
                  <a:lnTo>
                    <a:pt x="45" y="0"/>
                  </a:lnTo>
                  <a:lnTo>
                    <a:pt x="15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12" name="Freeform 398"/>
            <p:cNvSpPr>
              <a:spLocks/>
            </p:cNvSpPr>
            <p:nvPr/>
          </p:nvSpPr>
          <p:spPr bwMode="auto">
            <a:xfrm>
              <a:off x="6400" y="1557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13" name="Freeform 399"/>
            <p:cNvSpPr>
              <a:spLocks/>
            </p:cNvSpPr>
            <p:nvPr/>
          </p:nvSpPr>
          <p:spPr bwMode="auto">
            <a:xfrm>
              <a:off x="6438" y="1586"/>
              <a:ext cx="13" cy="6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1 w 30"/>
                <a:gd name="T5" fmla="*/ 0 h 17"/>
                <a:gd name="T6" fmla="*/ 1 w 30"/>
                <a:gd name="T7" fmla="*/ 0 h 17"/>
                <a:gd name="T8" fmla="*/ 0 w 30"/>
                <a:gd name="T9" fmla="*/ 0 h 17"/>
                <a:gd name="T10" fmla="*/ 0 w 3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7">
                  <a:moveTo>
                    <a:pt x="0" y="16"/>
                  </a:moveTo>
                  <a:lnTo>
                    <a:pt x="15" y="16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14" name="Freeform 400"/>
            <p:cNvSpPr>
              <a:spLocks/>
            </p:cNvSpPr>
            <p:nvPr/>
          </p:nvSpPr>
          <p:spPr bwMode="auto">
            <a:xfrm>
              <a:off x="6464" y="1574"/>
              <a:ext cx="26" cy="24"/>
            </a:xfrm>
            <a:custGeom>
              <a:avLst/>
              <a:gdLst>
                <a:gd name="T0" fmla="*/ 2 w 61"/>
                <a:gd name="T1" fmla="*/ 1 h 63"/>
                <a:gd name="T2" fmla="*/ 2 w 61"/>
                <a:gd name="T3" fmla="*/ 1 h 63"/>
                <a:gd name="T4" fmla="*/ 2 w 61"/>
                <a:gd name="T5" fmla="*/ 0 h 63"/>
                <a:gd name="T6" fmla="*/ 1 w 61"/>
                <a:gd name="T7" fmla="*/ 0 h 63"/>
                <a:gd name="T8" fmla="*/ 1 w 61"/>
                <a:gd name="T9" fmla="*/ 0 h 63"/>
                <a:gd name="T10" fmla="*/ 1 w 61"/>
                <a:gd name="T11" fmla="*/ 0 h 63"/>
                <a:gd name="T12" fmla="*/ 1 w 61"/>
                <a:gd name="T13" fmla="*/ 1 h 63"/>
                <a:gd name="T14" fmla="*/ 0 w 61"/>
                <a:gd name="T15" fmla="*/ 1 h 63"/>
                <a:gd name="T16" fmla="*/ 0 w 61"/>
                <a:gd name="T17" fmla="*/ 1 h 63"/>
                <a:gd name="T18" fmla="*/ 1 w 61"/>
                <a:gd name="T19" fmla="*/ 1 h 63"/>
                <a:gd name="T20" fmla="*/ 2 w 61"/>
                <a:gd name="T21" fmla="*/ 1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63">
                  <a:moveTo>
                    <a:pt x="60" y="62"/>
                  </a:moveTo>
                  <a:lnTo>
                    <a:pt x="60" y="31"/>
                  </a:lnTo>
                  <a:lnTo>
                    <a:pt x="60" y="16"/>
                  </a:lnTo>
                  <a:lnTo>
                    <a:pt x="45" y="16"/>
                  </a:lnTo>
                  <a:lnTo>
                    <a:pt x="30" y="0"/>
                  </a:lnTo>
                  <a:lnTo>
                    <a:pt x="30" y="16"/>
                  </a:lnTo>
                  <a:lnTo>
                    <a:pt x="45" y="31"/>
                  </a:lnTo>
                  <a:lnTo>
                    <a:pt x="0" y="31"/>
                  </a:lnTo>
                  <a:lnTo>
                    <a:pt x="15" y="47"/>
                  </a:lnTo>
                  <a:lnTo>
                    <a:pt x="45" y="47"/>
                  </a:lnTo>
                  <a:lnTo>
                    <a:pt x="60" y="6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15" name="Freeform 401"/>
            <p:cNvSpPr>
              <a:spLocks/>
            </p:cNvSpPr>
            <p:nvPr/>
          </p:nvSpPr>
          <p:spPr bwMode="auto">
            <a:xfrm>
              <a:off x="6438" y="1533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1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16" name="Line 402"/>
            <p:cNvSpPr>
              <a:spLocks noChangeShapeType="1"/>
            </p:cNvSpPr>
            <p:nvPr/>
          </p:nvSpPr>
          <p:spPr bwMode="auto">
            <a:xfrm>
              <a:off x="6477" y="1563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17" name="Freeform 403"/>
            <p:cNvSpPr>
              <a:spLocks/>
            </p:cNvSpPr>
            <p:nvPr/>
          </p:nvSpPr>
          <p:spPr bwMode="auto">
            <a:xfrm>
              <a:off x="6137" y="1005"/>
              <a:ext cx="513" cy="372"/>
            </a:xfrm>
            <a:custGeom>
              <a:avLst/>
              <a:gdLst>
                <a:gd name="T0" fmla="*/ 26 w 1193"/>
                <a:gd name="T1" fmla="*/ 20 h 985"/>
                <a:gd name="T2" fmla="*/ 24 w 1193"/>
                <a:gd name="T3" fmla="*/ 20 h 985"/>
                <a:gd name="T4" fmla="*/ 25 w 1193"/>
                <a:gd name="T5" fmla="*/ 19 h 985"/>
                <a:gd name="T6" fmla="*/ 26 w 1193"/>
                <a:gd name="T7" fmla="*/ 19 h 985"/>
                <a:gd name="T8" fmla="*/ 24 w 1193"/>
                <a:gd name="T9" fmla="*/ 18 h 985"/>
                <a:gd name="T10" fmla="*/ 24 w 1193"/>
                <a:gd name="T11" fmla="*/ 16 h 985"/>
                <a:gd name="T12" fmla="*/ 21 w 1193"/>
                <a:gd name="T13" fmla="*/ 17 h 985"/>
                <a:gd name="T14" fmla="*/ 12 w 1193"/>
                <a:gd name="T15" fmla="*/ 15 h 985"/>
                <a:gd name="T16" fmla="*/ 3 w 1193"/>
                <a:gd name="T17" fmla="*/ 14 h 985"/>
                <a:gd name="T18" fmla="*/ 2 w 1193"/>
                <a:gd name="T19" fmla="*/ 11 h 985"/>
                <a:gd name="T20" fmla="*/ 3 w 1193"/>
                <a:gd name="T21" fmla="*/ 9 h 985"/>
                <a:gd name="T22" fmla="*/ 1 w 1193"/>
                <a:gd name="T23" fmla="*/ 8 h 985"/>
                <a:gd name="T24" fmla="*/ 0 w 1193"/>
                <a:gd name="T25" fmla="*/ 6 h 985"/>
                <a:gd name="T26" fmla="*/ 12 w 1193"/>
                <a:gd name="T27" fmla="*/ 1 h 985"/>
                <a:gd name="T28" fmla="*/ 14 w 1193"/>
                <a:gd name="T29" fmla="*/ 1 h 985"/>
                <a:gd name="T30" fmla="*/ 15 w 1193"/>
                <a:gd name="T31" fmla="*/ 2 h 985"/>
                <a:gd name="T32" fmla="*/ 19 w 1193"/>
                <a:gd name="T33" fmla="*/ 4 h 985"/>
                <a:gd name="T34" fmla="*/ 22 w 1193"/>
                <a:gd name="T35" fmla="*/ 4 h 985"/>
                <a:gd name="T36" fmla="*/ 22 w 1193"/>
                <a:gd name="T37" fmla="*/ 4 h 985"/>
                <a:gd name="T38" fmla="*/ 24 w 1193"/>
                <a:gd name="T39" fmla="*/ 5 h 985"/>
                <a:gd name="T40" fmla="*/ 26 w 1193"/>
                <a:gd name="T41" fmla="*/ 6 h 985"/>
                <a:gd name="T42" fmla="*/ 27 w 1193"/>
                <a:gd name="T43" fmla="*/ 3 h 985"/>
                <a:gd name="T44" fmla="*/ 29 w 1193"/>
                <a:gd name="T45" fmla="*/ 3 h 985"/>
                <a:gd name="T46" fmla="*/ 29 w 1193"/>
                <a:gd name="T47" fmla="*/ 5 h 985"/>
                <a:gd name="T48" fmla="*/ 29 w 1193"/>
                <a:gd name="T49" fmla="*/ 6 h 985"/>
                <a:gd name="T50" fmla="*/ 32 w 1193"/>
                <a:gd name="T51" fmla="*/ 5 h 985"/>
                <a:gd name="T52" fmla="*/ 31 w 1193"/>
                <a:gd name="T53" fmla="*/ 6 h 985"/>
                <a:gd name="T54" fmla="*/ 28 w 1193"/>
                <a:gd name="T55" fmla="*/ 7 h 985"/>
                <a:gd name="T56" fmla="*/ 26 w 1193"/>
                <a:gd name="T57" fmla="*/ 8 h 985"/>
                <a:gd name="T58" fmla="*/ 23 w 1193"/>
                <a:gd name="T59" fmla="*/ 9 h 985"/>
                <a:gd name="T60" fmla="*/ 23 w 1193"/>
                <a:gd name="T61" fmla="*/ 12 h 985"/>
                <a:gd name="T62" fmla="*/ 26 w 1193"/>
                <a:gd name="T63" fmla="*/ 13 h 985"/>
                <a:gd name="T64" fmla="*/ 27 w 1193"/>
                <a:gd name="T65" fmla="*/ 14 h 985"/>
                <a:gd name="T66" fmla="*/ 28 w 1193"/>
                <a:gd name="T67" fmla="*/ 15 h 985"/>
                <a:gd name="T68" fmla="*/ 29 w 1193"/>
                <a:gd name="T69" fmla="*/ 14 h 985"/>
                <a:gd name="T70" fmla="*/ 31 w 1193"/>
                <a:gd name="T71" fmla="*/ 12 h 985"/>
                <a:gd name="T72" fmla="*/ 31 w 1193"/>
                <a:gd name="T73" fmla="*/ 11 h 985"/>
                <a:gd name="T74" fmla="*/ 34 w 1193"/>
                <a:gd name="T75" fmla="*/ 10 h 985"/>
                <a:gd name="T76" fmla="*/ 34 w 1193"/>
                <a:gd name="T77" fmla="*/ 12 h 985"/>
                <a:gd name="T78" fmla="*/ 38 w 1193"/>
                <a:gd name="T79" fmla="*/ 13 h 985"/>
                <a:gd name="T80" fmla="*/ 40 w 1193"/>
                <a:gd name="T81" fmla="*/ 15 h 985"/>
                <a:gd name="T82" fmla="*/ 40 w 1193"/>
                <a:gd name="T83" fmla="*/ 16 h 985"/>
                <a:gd name="T84" fmla="*/ 38 w 1193"/>
                <a:gd name="T85" fmla="*/ 17 h 985"/>
                <a:gd name="T86" fmla="*/ 37 w 1193"/>
                <a:gd name="T87" fmla="*/ 17 h 985"/>
                <a:gd name="T88" fmla="*/ 34 w 1193"/>
                <a:gd name="T89" fmla="*/ 17 h 985"/>
                <a:gd name="T90" fmla="*/ 31 w 1193"/>
                <a:gd name="T91" fmla="*/ 18 h 985"/>
                <a:gd name="T92" fmla="*/ 34 w 1193"/>
                <a:gd name="T93" fmla="*/ 17 h 985"/>
                <a:gd name="T94" fmla="*/ 34 w 1193"/>
                <a:gd name="T95" fmla="*/ 17 h 985"/>
                <a:gd name="T96" fmla="*/ 34 w 1193"/>
                <a:gd name="T97" fmla="*/ 18 h 985"/>
                <a:gd name="T98" fmla="*/ 34 w 1193"/>
                <a:gd name="T99" fmla="*/ 19 h 985"/>
                <a:gd name="T100" fmla="*/ 34 w 1193"/>
                <a:gd name="T101" fmla="*/ 19 h 985"/>
                <a:gd name="T102" fmla="*/ 34 w 1193"/>
                <a:gd name="T103" fmla="*/ 19 h 985"/>
                <a:gd name="T104" fmla="*/ 33 w 1193"/>
                <a:gd name="T105" fmla="*/ 19 h 985"/>
                <a:gd name="T106" fmla="*/ 32 w 1193"/>
                <a:gd name="T107" fmla="*/ 18 h 985"/>
                <a:gd name="T108" fmla="*/ 30 w 1193"/>
                <a:gd name="T109" fmla="*/ 19 h 985"/>
                <a:gd name="T110" fmla="*/ 28 w 1193"/>
                <a:gd name="T111" fmla="*/ 19 h 985"/>
                <a:gd name="T112" fmla="*/ 26 w 1193"/>
                <a:gd name="T113" fmla="*/ 19 h 9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93" h="985">
                  <a:moveTo>
                    <a:pt x="765" y="939"/>
                  </a:moveTo>
                  <a:lnTo>
                    <a:pt x="765" y="954"/>
                  </a:lnTo>
                  <a:lnTo>
                    <a:pt x="765" y="969"/>
                  </a:lnTo>
                  <a:lnTo>
                    <a:pt x="751" y="969"/>
                  </a:lnTo>
                  <a:lnTo>
                    <a:pt x="736" y="969"/>
                  </a:lnTo>
                  <a:lnTo>
                    <a:pt x="692" y="984"/>
                  </a:lnTo>
                  <a:lnTo>
                    <a:pt x="706" y="954"/>
                  </a:lnTo>
                  <a:lnTo>
                    <a:pt x="721" y="954"/>
                  </a:lnTo>
                  <a:lnTo>
                    <a:pt x="736" y="939"/>
                  </a:lnTo>
                  <a:lnTo>
                    <a:pt x="736" y="908"/>
                  </a:lnTo>
                  <a:lnTo>
                    <a:pt x="736" y="923"/>
                  </a:lnTo>
                  <a:lnTo>
                    <a:pt x="765" y="923"/>
                  </a:lnTo>
                  <a:lnTo>
                    <a:pt x="751" y="893"/>
                  </a:lnTo>
                  <a:lnTo>
                    <a:pt x="736" y="878"/>
                  </a:lnTo>
                  <a:lnTo>
                    <a:pt x="706" y="878"/>
                  </a:lnTo>
                  <a:lnTo>
                    <a:pt x="706" y="833"/>
                  </a:lnTo>
                  <a:lnTo>
                    <a:pt x="692" y="833"/>
                  </a:lnTo>
                  <a:lnTo>
                    <a:pt x="692" y="802"/>
                  </a:lnTo>
                  <a:lnTo>
                    <a:pt x="648" y="802"/>
                  </a:lnTo>
                  <a:lnTo>
                    <a:pt x="633" y="802"/>
                  </a:lnTo>
                  <a:lnTo>
                    <a:pt x="618" y="817"/>
                  </a:lnTo>
                  <a:lnTo>
                    <a:pt x="530" y="787"/>
                  </a:lnTo>
                  <a:lnTo>
                    <a:pt x="500" y="787"/>
                  </a:lnTo>
                  <a:lnTo>
                    <a:pt x="368" y="757"/>
                  </a:lnTo>
                  <a:lnTo>
                    <a:pt x="221" y="742"/>
                  </a:lnTo>
                  <a:lnTo>
                    <a:pt x="118" y="712"/>
                  </a:lnTo>
                  <a:lnTo>
                    <a:pt x="103" y="696"/>
                  </a:lnTo>
                  <a:lnTo>
                    <a:pt x="59" y="651"/>
                  </a:lnTo>
                  <a:lnTo>
                    <a:pt x="74" y="606"/>
                  </a:lnTo>
                  <a:lnTo>
                    <a:pt x="59" y="545"/>
                  </a:lnTo>
                  <a:lnTo>
                    <a:pt x="88" y="500"/>
                  </a:lnTo>
                  <a:lnTo>
                    <a:pt x="88" y="484"/>
                  </a:lnTo>
                  <a:lnTo>
                    <a:pt x="74" y="454"/>
                  </a:lnTo>
                  <a:lnTo>
                    <a:pt x="74" y="394"/>
                  </a:lnTo>
                  <a:lnTo>
                    <a:pt x="59" y="363"/>
                  </a:lnTo>
                  <a:lnTo>
                    <a:pt x="29" y="363"/>
                  </a:lnTo>
                  <a:lnTo>
                    <a:pt x="15" y="318"/>
                  </a:lnTo>
                  <a:lnTo>
                    <a:pt x="0" y="318"/>
                  </a:lnTo>
                  <a:lnTo>
                    <a:pt x="0" y="303"/>
                  </a:lnTo>
                  <a:lnTo>
                    <a:pt x="206" y="0"/>
                  </a:lnTo>
                  <a:lnTo>
                    <a:pt x="280" y="45"/>
                  </a:lnTo>
                  <a:lnTo>
                    <a:pt x="338" y="45"/>
                  </a:lnTo>
                  <a:lnTo>
                    <a:pt x="353" y="45"/>
                  </a:lnTo>
                  <a:lnTo>
                    <a:pt x="368" y="61"/>
                  </a:lnTo>
                  <a:lnTo>
                    <a:pt x="397" y="45"/>
                  </a:lnTo>
                  <a:lnTo>
                    <a:pt x="412" y="76"/>
                  </a:lnTo>
                  <a:lnTo>
                    <a:pt x="427" y="91"/>
                  </a:lnTo>
                  <a:lnTo>
                    <a:pt x="456" y="91"/>
                  </a:lnTo>
                  <a:lnTo>
                    <a:pt x="530" y="167"/>
                  </a:lnTo>
                  <a:lnTo>
                    <a:pt x="515" y="167"/>
                  </a:lnTo>
                  <a:lnTo>
                    <a:pt x="559" y="197"/>
                  </a:lnTo>
                  <a:lnTo>
                    <a:pt x="574" y="242"/>
                  </a:lnTo>
                  <a:lnTo>
                    <a:pt x="589" y="212"/>
                  </a:lnTo>
                  <a:lnTo>
                    <a:pt x="633" y="197"/>
                  </a:lnTo>
                  <a:lnTo>
                    <a:pt x="603" y="182"/>
                  </a:lnTo>
                  <a:lnTo>
                    <a:pt x="648" y="182"/>
                  </a:lnTo>
                  <a:lnTo>
                    <a:pt x="648" y="197"/>
                  </a:lnTo>
                  <a:lnTo>
                    <a:pt x="692" y="242"/>
                  </a:lnTo>
                  <a:lnTo>
                    <a:pt x="692" y="227"/>
                  </a:lnTo>
                  <a:lnTo>
                    <a:pt x="706" y="242"/>
                  </a:lnTo>
                  <a:lnTo>
                    <a:pt x="736" y="227"/>
                  </a:lnTo>
                  <a:lnTo>
                    <a:pt x="736" y="288"/>
                  </a:lnTo>
                  <a:lnTo>
                    <a:pt x="751" y="288"/>
                  </a:lnTo>
                  <a:lnTo>
                    <a:pt x="751" y="257"/>
                  </a:lnTo>
                  <a:lnTo>
                    <a:pt x="795" y="242"/>
                  </a:lnTo>
                  <a:lnTo>
                    <a:pt x="795" y="167"/>
                  </a:lnTo>
                  <a:lnTo>
                    <a:pt x="839" y="121"/>
                  </a:lnTo>
                  <a:lnTo>
                    <a:pt x="854" y="151"/>
                  </a:lnTo>
                  <a:lnTo>
                    <a:pt x="854" y="167"/>
                  </a:lnTo>
                  <a:lnTo>
                    <a:pt x="854" y="197"/>
                  </a:lnTo>
                  <a:lnTo>
                    <a:pt x="839" y="197"/>
                  </a:lnTo>
                  <a:lnTo>
                    <a:pt x="854" y="227"/>
                  </a:lnTo>
                  <a:lnTo>
                    <a:pt x="868" y="227"/>
                  </a:lnTo>
                  <a:lnTo>
                    <a:pt x="868" y="242"/>
                  </a:lnTo>
                  <a:lnTo>
                    <a:pt x="854" y="272"/>
                  </a:lnTo>
                  <a:lnTo>
                    <a:pt x="868" y="288"/>
                  </a:lnTo>
                  <a:lnTo>
                    <a:pt x="912" y="257"/>
                  </a:lnTo>
                  <a:lnTo>
                    <a:pt x="927" y="227"/>
                  </a:lnTo>
                  <a:lnTo>
                    <a:pt x="957" y="257"/>
                  </a:lnTo>
                  <a:lnTo>
                    <a:pt x="927" y="318"/>
                  </a:lnTo>
                  <a:lnTo>
                    <a:pt x="898" y="318"/>
                  </a:lnTo>
                  <a:lnTo>
                    <a:pt x="854" y="318"/>
                  </a:lnTo>
                  <a:lnTo>
                    <a:pt x="868" y="333"/>
                  </a:lnTo>
                  <a:lnTo>
                    <a:pt x="824" y="348"/>
                  </a:lnTo>
                  <a:lnTo>
                    <a:pt x="809" y="378"/>
                  </a:lnTo>
                  <a:lnTo>
                    <a:pt x="765" y="378"/>
                  </a:lnTo>
                  <a:lnTo>
                    <a:pt x="751" y="409"/>
                  </a:lnTo>
                  <a:lnTo>
                    <a:pt x="736" y="409"/>
                  </a:lnTo>
                  <a:lnTo>
                    <a:pt x="706" y="424"/>
                  </a:lnTo>
                  <a:lnTo>
                    <a:pt x="662" y="469"/>
                  </a:lnTo>
                  <a:lnTo>
                    <a:pt x="648" y="515"/>
                  </a:lnTo>
                  <a:lnTo>
                    <a:pt x="662" y="530"/>
                  </a:lnTo>
                  <a:lnTo>
                    <a:pt x="662" y="575"/>
                  </a:lnTo>
                  <a:lnTo>
                    <a:pt x="692" y="575"/>
                  </a:lnTo>
                  <a:lnTo>
                    <a:pt x="751" y="636"/>
                  </a:lnTo>
                  <a:lnTo>
                    <a:pt x="765" y="636"/>
                  </a:lnTo>
                  <a:lnTo>
                    <a:pt x="795" y="666"/>
                  </a:lnTo>
                  <a:lnTo>
                    <a:pt x="780" y="681"/>
                  </a:lnTo>
                  <a:lnTo>
                    <a:pt x="795" y="696"/>
                  </a:lnTo>
                  <a:lnTo>
                    <a:pt x="765" y="712"/>
                  </a:lnTo>
                  <a:lnTo>
                    <a:pt x="795" y="757"/>
                  </a:lnTo>
                  <a:lnTo>
                    <a:pt x="809" y="757"/>
                  </a:lnTo>
                  <a:lnTo>
                    <a:pt x="824" y="757"/>
                  </a:lnTo>
                  <a:lnTo>
                    <a:pt x="839" y="727"/>
                  </a:lnTo>
                  <a:lnTo>
                    <a:pt x="854" y="696"/>
                  </a:lnTo>
                  <a:lnTo>
                    <a:pt x="839" y="681"/>
                  </a:lnTo>
                  <a:lnTo>
                    <a:pt x="883" y="651"/>
                  </a:lnTo>
                  <a:lnTo>
                    <a:pt x="898" y="590"/>
                  </a:lnTo>
                  <a:lnTo>
                    <a:pt x="868" y="575"/>
                  </a:lnTo>
                  <a:lnTo>
                    <a:pt x="883" y="560"/>
                  </a:lnTo>
                  <a:lnTo>
                    <a:pt x="898" y="560"/>
                  </a:lnTo>
                  <a:lnTo>
                    <a:pt x="927" y="454"/>
                  </a:lnTo>
                  <a:lnTo>
                    <a:pt x="957" y="454"/>
                  </a:lnTo>
                  <a:lnTo>
                    <a:pt x="1001" y="484"/>
                  </a:lnTo>
                  <a:lnTo>
                    <a:pt x="1015" y="530"/>
                  </a:lnTo>
                  <a:lnTo>
                    <a:pt x="1030" y="530"/>
                  </a:lnTo>
                  <a:lnTo>
                    <a:pt x="1015" y="590"/>
                  </a:lnTo>
                  <a:lnTo>
                    <a:pt x="1060" y="606"/>
                  </a:lnTo>
                  <a:lnTo>
                    <a:pt x="1104" y="575"/>
                  </a:lnTo>
                  <a:lnTo>
                    <a:pt x="1118" y="651"/>
                  </a:lnTo>
                  <a:lnTo>
                    <a:pt x="1118" y="666"/>
                  </a:lnTo>
                  <a:lnTo>
                    <a:pt x="1118" y="681"/>
                  </a:lnTo>
                  <a:lnTo>
                    <a:pt x="1163" y="712"/>
                  </a:lnTo>
                  <a:lnTo>
                    <a:pt x="1163" y="727"/>
                  </a:lnTo>
                  <a:lnTo>
                    <a:pt x="1192" y="742"/>
                  </a:lnTo>
                  <a:lnTo>
                    <a:pt x="1177" y="787"/>
                  </a:lnTo>
                  <a:lnTo>
                    <a:pt x="1163" y="802"/>
                  </a:lnTo>
                  <a:lnTo>
                    <a:pt x="1133" y="802"/>
                  </a:lnTo>
                  <a:lnTo>
                    <a:pt x="1118" y="833"/>
                  </a:lnTo>
                  <a:lnTo>
                    <a:pt x="1089" y="833"/>
                  </a:lnTo>
                  <a:lnTo>
                    <a:pt x="1074" y="833"/>
                  </a:lnTo>
                  <a:lnTo>
                    <a:pt x="1089" y="833"/>
                  </a:lnTo>
                  <a:lnTo>
                    <a:pt x="1074" y="833"/>
                  </a:lnTo>
                  <a:lnTo>
                    <a:pt x="1030" y="817"/>
                  </a:lnTo>
                  <a:lnTo>
                    <a:pt x="986" y="833"/>
                  </a:lnTo>
                  <a:lnTo>
                    <a:pt x="971" y="833"/>
                  </a:lnTo>
                  <a:lnTo>
                    <a:pt x="927" y="878"/>
                  </a:lnTo>
                  <a:lnTo>
                    <a:pt x="898" y="893"/>
                  </a:lnTo>
                  <a:lnTo>
                    <a:pt x="927" y="878"/>
                  </a:lnTo>
                  <a:lnTo>
                    <a:pt x="971" y="848"/>
                  </a:lnTo>
                  <a:lnTo>
                    <a:pt x="986" y="848"/>
                  </a:lnTo>
                  <a:lnTo>
                    <a:pt x="1015" y="833"/>
                  </a:lnTo>
                  <a:lnTo>
                    <a:pt x="1030" y="848"/>
                  </a:lnTo>
                  <a:lnTo>
                    <a:pt x="1015" y="863"/>
                  </a:lnTo>
                  <a:lnTo>
                    <a:pt x="1001" y="863"/>
                  </a:lnTo>
                  <a:lnTo>
                    <a:pt x="1001" y="878"/>
                  </a:lnTo>
                  <a:lnTo>
                    <a:pt x="1015" y="878"/>
                  </a:lnTo>
                  <a:lnTo>
                    <a:pt x="1001" y="893"/>
                  </a:lnTo>
                  <a:lnTo>
                    <a:pt x="1015" y="908"/>
                  </a:lnTo>
                  <a:lnTo>
                    <a:pt x="1015" y="923"/>
                  </a:lnTo>
                  <a:lnTo>
                    <a:pt x="1060" y="923"/>
                  </a:lnTo>
                  <a:lnTo>
                    <a:pt x="1060" y="939"/>
                  </a:lnTo>
                  <a:lnTo>
                    <a:pt x="1015" y="954"/>
                  </a:lnTo>
                  <a:lnTo>
                    <a:pt x="986" y="984"/>
                  </a:lnTo>
                  <a:lnTo>
                    <a:pt x="986" y="969"/>
                  </a:lnTo>
                  <a:lnTo>
                    <a:pt x="1015" y="939"/>
                  </a:lnTo>
                  <a:lnTo>
                    <a:pt x="1001" y="923"/>
                  </a:lnTo>
                  <a:lnTo>
                    <a:pt x="971" y="939"/>
                  </a:lnTo>
                  <a:lnTo>
                    <a:pt x="957" y="908"/>
                  </a:lnTo>
                  <a:lnTo>
                    <a:pt x="957" y="893"/>
                  </a:lnTo>
                  <a:lnTo>
                    <a:pt x="942" y="878"/>
                  </a:lnTo>
                  <a:lnTo>
                    <a:pt x="942" y="893"/>
                  </a:lnTo>
                  <a:lnTo>
                    <a:pt x="927" y="908"/>
                  </a:lnTo>
                  <a:lnTo>
                    <a:pt x="898" y="939"/>
                  </a:lnTo>
                  <a:lnTo>
                    <a:pt x="883" y="923"/>
                  </a:lnTo>
                  <a:lnTo>
                    <a:pt x="868" y="939"/>
                  </a:lnTo>
                  <a:lnTo>
                    <a:pt x="854" y="923"/>
                  </a:lnTo>
                  <a:lnTo>
                    <a:pt x="824" y="939"/>
                  </a:lnTo>
                  <a:lnTo>
                    <a:pt x="809" y="939"/>
                  </a:lnTo>
                  <a:lnTo>
                    <a:pt x="780" y="939"/>
                  </a:lnTo>
                  <a:lnTo>
                    <a:pt x="765" y="93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18" name="Freeform 404"/>
            <p:cNvSpPr>
              <a:spLocks/>
            </p:cNvSpPr>
            <p:nvPr/>
          </p:nvSpPr>
          <p:spPr bwMode="auto">
            <a:xfrm>
              <a:off x="6137" y="1005"/>
              <a:ext cx="519" cy="378"/>
            </a:xfrm>
            <a:custGeom>
              <a:avLst/>
              <a:gdLst>
                <a:gd name="T0" fmla="*/ 26 w 1208"/>
                <a:gd name="T1" fmla="*/ 20 h 1000"/>
                <a:gd name="T2" fmla="*/ 24 w 1208"/>
                <a:gd name="T3" fmla="*/ 20 h 1000"/>
                <a:gd name="T4" fmla="*/ 25 w 1208"/>
                <a:gd name="T5" fmla="*/ 19 h 1000"/>
                <a:gd name="T6" fmla="*/ 26 w 1208"/>
                <a:gd name="T7" fmla="*/ 19 h 1000"/>
                <a:gd name="T8" fmla="*/ 24 w 1208"/>
                <a:gd name="T9" fmla="*/ 18 h 1000"/>
                <a:gd name="T10" fmla="*/ 24 w 1208"/>
                <a:gd name="T11" fmla="*/ 17 h 1000"/>
                <a:gd name="T12" fmla="*/ 21 w 1208"/>
                <a:gd name="T13" fmla="*/ 17 h 1000"/>
                <a:gd name="T14" fmla="*/ 13 w 1208"/>
                <a:gd name="T15" fmla="*/ 16 h 1000"/>
                <a:gd name="T16" fmla="*/ 3 w 1208"/>
                <a:gd name="T17" fmla="*/ 14 h 1000"/>
                <a:gd name="T18" fmla="*/ 2 w 1208"/>
                <a:gd name="T19" fmla="*/ 11 h 1000"/>
                <a:gd name="T20" fmla="*/ 3 w 1208"/>
                <a:gd name="T21" fmla="*/ 9 h 1000"/>
                <a:gd name="T22" fmla="*/ 1 w 1208"/>
                <a:gd name="T23" fmla="*/ 8 h 1000"/>
                <a:gd name="T24" fmla="*/ 0 w 1208"/>
                <a:gd name="T25" fmla="*/ 6 h 1000"/>
                <a:gd name="T26" fmla="*/ 12 w 1208"/>
                <a:gd name="T27" fmla="*/ 1 h 1000"/>
                <a:gd name="T28" fmla="*/ 14 w 1208"/>
                <a:gd name="T29" fmla="*/ 1 h 1000"/>
                <a:gd name="T30" fmla="*/ 16 w 1208"/>
                <a:gd name="T31" fmla="*/ 2 h 1000"/>
                <a:gd name="T32" fmla="*/ 19 w 1208"/>
                <a:gd name="T33" fmla="*/ 4 h 1000"/>
                <a:gd name="T34" fmla="*/ 22 w 1208"/>
                <a:gd name="T35" fmla="*/ 4 h 1000"/>
                <a:gd name="T36" fmla="*/ 22 w 1208"/>
                <a:gd name="T37" fmla="*/ 4 h 1000"/>
                <a:gd name="T38" fmla="*/ 24 w 1208"/>
                <a:gd name="T39" fmla="*/ 5 h 1000"/>
                <a:gd name="T40" fmla="*/ 26 w 1208"/>
                <a:gd name="T41" fmla="*/ 6 h 1000"/>
                <a:gd name="T42" fmla="*/ 27 w 1208"/>
                <a:gd name="T43" fmla="*/ 3 h 1000"/>
                <a:gd name="T44" fmla="*/ 29 w 1208"/>
                <a:gd name="T45" fmla="*/ 3 h 1000"/>
                <a:gd name="T46" fmla="*/ 29 w 1208"/>
                <a:gd name="T47" fmla="*/ 5 h 1000"/>
                <a:gd name="T48" fmla="*/ 29 w 1208"/>
                <a:gd name="T49" fmla="*/ 6 h 1000"/>
                <a:gd name="T50" fmla="*/ 32 w 1208"/>
                <a:gd name="T51" fmla="*/ 5 h 1000"/>
                <a:gd name="T52" fmla="*/ 31 w 1208"/>
                <a:gd name="T53" fmla="*/ 6 h 1000"/>
                <a:gd name="T54" fmla="*/ 28 w 1208"/>
                <a:gd name="T55" fmla="*/ 7 h 1000"/>
                <a:gd name="T56" fmla="*/ 26 w 1208"/>
                <a:gd name="T57" fmla="*/ 8 h 1000"/>
                <a:gd name="T58" fmla="*/ 23 w 1208"/>
                <a:gd name="T59" fmla="*/ 10 h 1000"/>
                <a:gd name="T60" fmla="*/ 23 w 1208"/>
                <a:gd name="T61" fmla="*/ 12 h 1000"/>
                <a:gd name="T62" fmla="*/ 26 w 1208"/>
                <a:gd name="T63" fmla="*/ 13 h 1000"/>
                <a:gd name="T64" fmla="*/ 27 w 1208"/>
                <a:gd name="T65" fmla="*/ 14 h 1000"/>
                <a:gd name="T66" fmla="*/ 28 w 1208"/>
                <a:gd name="T67" fmla="*/ 16 h 1000"/>
                <a:gd name="T68" fmla="*/ 29 w 1208"/>
                <a:gd name="T69" fmla="*/ 14 h 1000"/>
                <a:gd name="T70" fmla="*/ 31 w 1208"/>
                <a:gd name="T71" fmla="*/ 12 h 1000"/>
                <a:gd name="T72" fmla="*/ 31 w 1208"/>
                <a:gd name="T73" fmla="*/ 12 h 1000"/>
                <a:gd name="T74" fmla="*/ 34 w 1208"/>
                <a:gd name="T75" fmla="*/ 10 h 1000"/>
                <a:gd name="T76" fmla="*/ 35 w 1208"/>
                <a:gd name="T77" fmla="*/ 12 h 1000"/>
                <a:gd name="T78" fmla="*/ 39 w 1208"/>
                <a:gd name="T79" fmla="*/ 14 h 1000"/>
                <a:gd name="T80" fmla="*/ 40 w 1208"/>
                <a:gd name="T81" fmla="*/ 15 h 1000"/>
                <a:gd name="T82" fmla="*/ 41 w 1208"/>
                <a:gd name="T83" fmla="*/ 16 h 1000"/>
                <a:gd name="T84" fmla="*/ 39 w 1208"/>
                <a:gd name="T85" fmla="*/ 17 h 1000"/>
                <a:gd name="T86" fmla="*/ 34 w 1208"/>
                <a:gd name="T87" fmla="*/ 17 h 1000"/>
                <a:gd name="T88" fmla="*/ 31 w 1208"/>
                <a:gd name="T89" fmla="*/ 19 h 1000"/>
                <a:gd name="T90" fmla="*/ 34 w 1208"/>
                <a:gd name="T91" fmla="*/ 17 h 1000"/>
                <a:gd name="T92" fmla="*/ 35 w 1208"/>
                <a:gd name="T93" fmla="*/ 18 h 1000"/>
                <a:gd name="T94" fmla="*/ 35 w 1208"/>
                <a:gd name="T95" fmla="*/ 18 h 1000"/>
                <a:gd name="T96" fmla="*/ 35 w 1208"/>
                <a:gd name="T97" fmla="*/ 19 h 1000"/>
                <a:gd name="T98" fmla="*/ 35 w 1208"/>
                <a:gd name="T99" fmla="*/ 20 h 1000"/>
                <a:gd name="T100" fmla="*/ 35 w 1208"/>
                <a:gd name="T101" fmla="*/ 19 h 1000"/>
                <a:gd name="T102" fmla="*/ 33 w 1208"/>
                <a:gd name="T103" fmla="*/ 19 h 1000"/>
                <a:gd name="T104" fmla="*/ 33 w 1208"/>
                <a:gd name="T105" fmla="*/ 19 h 1000"/>
                <a:gd name="T106" fmla="*/ 31 w 1208"/>
                <a:gd name="T107" fmla="*/ 19 h 1000"/>
                <a:gd name="T108" fmla="*/ 28 w 1208"/>
                <a:gd name="T109" fmla="*/ 19 h 1000"/>
                <a:gd name="T110" fmla="*/ 26 w 1208"/>
                <a:gd name="T111" fmla="*/ 19 h 1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08" h="1000">
                  <a:moveTo>
                    <a:pt x="775" y="953"/>
                  </a:moveTo>
                  <a:lnTo>
                    <a:pt x="775" y="968"/>
                  </a:lnTo>
                  <a:lnTo>
                    <a:pt x="775" y="984"/>
                  </a:lnTo>
                  <a:lnTo>
                    <a:pt x="760" y="984"/>
                  </a:lnTo>
                  <a:lnTo>
                    <a:pt x="745" y="984"/>
                  </a:lnTo>
                  <a:lnTo>
                    <a:pt x="700" y="999"/>
                  </a:lnTo>
                  <a:lnTo>
                    <a:pt x="715" y="968"/>
                  </a:lnTo>
                  <a:lnTo>
                    <a:pt x="730" y="968"/>
                  </a:lnTo>
                  <a:lnTo>
                    <a:pt x="745" y="953"/>
                  </a:lnTo>
                  <a:lnTo>
                    <a:pt x="745" y="922"/>
                  </a:lnTo>
                  <a:lnTo>
                    <a:pt x="745" y="938"/>
                  </a:lnTo>
                  <a:lnTo>
                    <a:pt x="775" y="938"/>
                  </a:lnTo>
                  <a:lnTo>
                    <a:pt x="760" y="907"/>
                  </a:lnTo>
                  <a:lnTo>
                    <a:pt x="745" y="891"/>
                  </a:lnTo>
                  <a:lnTo>
                    <a:pt x="715" y="891"/>
                  </a:lnTo>
                  <a:lnTo>
                    <a:pt x="715" y="845"/>
                  </a:lnTo>
                  <a:lnTo>
                    <a:pt x="700" y="845"/>
                  </a:lnTo>
                  <a:lnTo>
                    <a:pt x="700" y="815"/>
                  </a:lnTo>
                  <a:lnTo>
                    <a:pt x="656" y="815"/>
                  </a:lnTo>
                  <a:lnTo>
                    <a:pt x="641" y="815"/>
                  </a:lnTo>
                  <a:lnTo>
                    <a:pt x="626" y="830"/>
                  </a:lnTo>
                  <a:lnTo>
                    <a:pt x="536" y="799"/>
                  </a:lnTo>
                  <a:lnTo>
                    <a:pt x="507" y="799"/>
                  </a:lnTo>
                  <a:lnTo>
                    <a:pt x="373" y="768"/>
                  </a:lnTo>
                  <a:lnTo>
                    <a:pt x="224" y="753"/>
                  </a:lnTo>
                  <a:lnTo>
                    <a:pt x="119" y="722"/>
                  </a:lnTo>
                  <a:lnTo>
                    <a:pt x="104" y="707"/>
                  </a:lnTo>
                  <a:lnTo>
                    <a:pt x="60" y="661"/>
                  </a:lnTo>
                  <a:lnTo>
                    <a:pt x="75" y="615"/>
                  </a:lnTo>
                  <a:lnTo>
                    <a:pt x="60" y="553"/>
                  </a:lnTo>
                  <a:lnTo>
                    <a:pt x="89" y="507"/>
                  </a:lnTo>
                  <a:lnTo>
                    <a:pt x="89" y="492"/>
                  </a:lnTo>
                  <a:lnTo>
                    <a:pt x="75" y="461"/>
                  </a:lnTo>
                  <a:lnTo>
                    <a:pt x="75" y="400"/>
                  </a:lnTo>
                  <a:lnTo>
                    <a:pt x="60" y="369"/>
                  </a:lnTo>
                  <a:lnTo>
                    <a:pt x="30" y="369"/>
                  </a:lnTo>
                  <a:lnTo>
                    <a:pt x="15" y="323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209" y="0"/>
                  </a:lnTo>
                  <a:lnTo>
                    <a:pt x="283" y="46"/>
                  </a:lnTo>
                  <a:lnTo>
                    <a:pt x="343" y="46"/>
                  </a:lnTo>
                  <a:lnTo>
                    <a:pt x="358" y="46"/>
                  </a:lnTo>
                  <a:lnTo>
                    <a:pt x="373" y="61"/>
                  </a:lnTo>
                  <a:lnTo>
                    <a:pt x="402" y="46"/>
                  </a:lnTo>
                  <a:lnTo>
                    <a:pt x="417" y="77"/>
                  </a:lnTo>
                  <a:lnTo>
                    <a:pt x="432" y="92"/>
                  </a:lnTo>
                  <a:lnTo>
                    <a:pt x="462" y="92"/>
                  </a:lnTo>
                  <a:lnTo>
                    <a:pt x="536" y="169"/>
                  </a:lnTo>
                  <a:lnTo>
                    <a:pt x="522" y="169"/>
                  </a:lnTo>
                  <a:lnTo>
                    <a:pt x="566" y="200"/>
                  </a:lnTo>
                  <a:lnTo>
                    <a:pt x="581" y="246"/>
                  </a:lnTo>
                  <a:lnTo>
                    <a:pt x="596" y="215"/>
                  </a:lnTo>
                  <a:lnTo>
                    <a:pt x="641" y="200"/>
                  </a:lnTo>
                  <a:lnTo>
                    <a:pt x="611" y="184"/>
                  </a:lnTo>
                  <a:lnTo>
                    <a:pt x="656" y="184"/>
                  </a:lnTo>
                  <a:lnTo>
                    <a:pt x="656" y="200"/>
                  </a:lnTo>
                  <a:lnTo>
                    <a:pt x="700" y="246"/>
                  </a:lnTo>
                  <a:lnTo>
                    <a:pt x="700" y="231"/>
                  </a:lnTo>
                  <a:lnTo>
                    <a:pt x="715" y="246"/>
                  </a:lnTo>
                  <a:lnTo>
                    <a:pt x="745" y="231"/>
                  </a:lnTo>
                  <a:lnTo>
                    <a:pt x="745" y="292"/>
                  </a:lnTo>
                  <a:lnTo>
                    <a:pt x="760" y="292"/>
                  </a:lnTo>
                  <a:lnTo>
                    <a:pt x="760" y="261"/>
                  </a:lnTo>
                  <a:lnTo>
                    <a:pt x="805" y="246"/>
                  </a:lnTo>
                  <a:lnTo>
                    <a:pt x="805" y="169"/>
                  </a:lnTo>
                  <a:lnTo>
                    <a:pt x="849" y="123"/>
                  </a:lnTo>
                  <a:lnTo>
                    <a:pt x="864" y="154"/>
                  </a:lnTo>
                  <a:lnTo>
                    <a:pt x="864" y="169"/>
                  </a:lnTo>
                  <a:lnTo>
                    <a:pt x="864" y="200"/>
                  </a:lnTo>
                  <a:lnTo>
                    <a:pt x="849" y="200"/>
                  </a:lnTo>
                  <a:lnTo>
                    <a:pt x="864" y="231"/>
                  </a:lnTo>
                  <a:lnTo>
                    <a:pt x="879" y="231"/>
                  </a:lnTo>
                  <a:lnTo>
                    <a:pt x="879" y="246"/>
                  </a:lnTo>
                  <a:lnTo>
                    <a:pt x="864" y="277"/>
                  </a:lnTo>
                  <a:lnTo>
                    <a:pt x="879" y="292"/>
                  </a:lnTo>
                  <a:lnTo>
                    <a:pt x="924" y="261"/>
                  </a:lnTo>
                  <a:lnTo>
                    <a:pt x="939" y="231"/>
                  </a:lnTo>
                  <a:lnTo>
                    <a:pt x="969" y="261"/>
                  </a:lnTo>
                  <a:lnTo>
                    <a:pt x="939" y="323"/>
                  </a:lnTo>
                  <a:lnTo>
                    <a:pt x="909" y="323"/>
                  </a:lnTo>
                  <a:lnTo>
                    <a:pt x="864" y="323"/>
                  </a:lnTo>
                  <a:lnTo>
                    <a:pt x="879" y="338"/>
                  </a:lnTo>
                  <a:lnTo>
                    <a:pt x="834" y="353"/>
                  </a:lnTo>
                  <a:lnTo>
                    <a:pt x="820" y="384"/>
                  </a:lnTo>
                  <a:lnTo>
                    <a:pt x="775" y="384"/>
                  </a:lnTo>
                  <a:lnTo>
                    <a:pt x="760" y="415"/>
                  </a:lnTo>
                  <a:lnTo>
                    <a:pt x="745" y="415"/>
                  </a:lnTo>
                  <a:lnTo>
                    <a:pt x="715" y="430"/>
                  </a:lnTo>
                  <a:lnTo>
                    <a:pt x="671" y="476"/>
                  </a:lnTo>
                  <a:lnTo>
                    <a:pt x="656" y="523"/>
                  </a:lnTo>
                  <a:lnTo>
                    <a:pt x="671" y="538"/>
                  </a:lnTo>
                  <a:lnTo>
                    <a:pt x="671" y="584"/>
                  </a:lnTo>
                  <a:lnTo>
                    <a:pt x="700" y="584"/>
                  </a:lnTo>
                  <a:lnTo>
                    <a:pt x="760" y="646"/>
                  </a:lnTo>
                  <a:lnTo>
                    <a:pt x="775" y="646"/>
                  </a:lnTo>
                  <a:lnTo>
                    <a:pt x="805" y="676"/>
                  </a:lnTo>
                  <a:lnTo>
                    <a:pt x="790" y="692"/>
                  </a:lnTo>
                  <a:lnTo>
                    <a:pt x="805" y="707"/>
                  </a:lnTo>
                  <a:lnTo>
                    <a:pt x="775" y="722"/>
                  </a:lnTo>
                  <a:lnTo>
                    <a:pt x="805" y="768"/>
                  </a:lnTo>
                  <a:lnTo>
                    <a:pt x="820" y="768"/>
                  </a:lnTo>
                  <a:lnTo>
                    <a:pt x="834" y="768"/>
                  </a:lnTo>
                  <a:lnTo>
                    <a:pt x="849" y="738"/>
                  </a:lnTo>
                  <a:lnTo>
                    <a:pt x="864" y="707"/>
                  </a:lnTo>
                  <a:lnTo>
                    <a:pt x="849" y="692"/>
                  </a:lnTo>
                  <a:lnTo>
                    <a:pt x="894" y="661"/>
                  </a:lnTo>
                  <a:lnTo>
                    <a:pt x="909" y="599"/>
                  </a:lnTo>
                  <a:lnTo>
                    <a:pt x="879" y="584"/>
                  </a:lnTo>
                  <a:lnTo>
                    <a:pt x="894" y="569"/>
                  </a:lnTo>
                  <a:lnTo>
                    <a:pt x="909" y="569"/>
                  </a:lnTo>
                  <a:lnTo>
                    <a:pt x="939" y="461"/>
                  </a:lnTo>
                  <a:lnTo>
                    <a:pt x="969" y="461"/>
                  </a:lnTo>
                  <a:lnTo>
                    <a:pt x="1013" y="492"/>
                  </a:lnTo>
                  <a:lnTo>
                    <a:pt x="1028" y="538"/>
                  </a:lnTo>
                  <a:lnTo>
                    <a:pt x="1043" y="538"/>
                  </a:lnTo>
                  <a:lnTo>
                    <a:pt x="1028" y="599"/>
                  </a:lnTo>
                  <a:lnTo>
                    <a:pt x="1073" y="615"/>
                  </a:lnTo>
                  <a:lnTo>
                    <a:pt x="1118" y="584"/>
                  </a:lnTo>
                  <a:lnTo>
                    <a:pt x="1132" y="661"/>
                  </a:lnTo>
                  <a:lnTo>
                    <a:pt x="1132" y="676"/>
                  </a:lnTo>
                  <a:lnTo>
                    <a:pt x="1132" y="692"/>
                  </a:lnTo>
                  <a:lnTo>
                    <a:pt x="1177" y="722"/>
                  </a:lnTo>
                  <a:lnTo>
                    <a:pt x="1177" y="738"/>
                  </a:lnTo>
                  <a:lnTo>
                    <a:pt x="1207" y="753"/>
                  </a:lnTo>
                  <a:lnTo>
                    <a:pt x="1192" y="799"/>
                  </a:lnTo>
                  <a:lnTo>
                    <a:pt x="1177" y="815"/>
                  </a:lnTo>
                  <a:lnTo>
                    <a:pt x="1147" y="815"/>
                  </a:lnTo>
                  <a:lnTo>
                    <a:pt x="1132" y="845"/>
                  </a:lnTo>
                  <a:lnTo>
                    <a:pt x="1088" y="845"/>
                  </a:lnTo>
                  <a:lnTo>
                    <a:pt x="1043" y="830"/>
                  </a:lnTo>
                  <a:lnTo>
                    <a:pt x="998" y="845"/>
                  </a:lnTo>
                  <a:lnTo>
                    <a:pt x="983" y="845"/>
                  </a:lnTo>
                  <a:lnTo>
                    <a:pt x="939" y="891"/>
                  </a:lnTo>
                  <a:lnTo>
                    <a:pt x="909" y="907"/>
                  </a:lnTo>
                  <a:lnTo>
                    <a:pt x="939" y="891"/>
                  </a:lnTo>
                  <a:lnTo>
                    <a:pt x="983" y="861"/>
                  </a:lnTo>
                  <a:lnTo>
                    <a:pt x="998" y="861"/>
                  </a:lnTo>
                  <a:lnTo>
                    <a:pt x="1028" y="845"/>
                  </a:lnTo>
                  <a:lnTo>
                    <a:pt x="1043" y="861"/>
                  </a:lnTo>
                  <a:lnTo>
                    <a:pt x="1028" y="876"/>
                  </a:lnTo>
                  <a:lnTo>
                    <a:pt x="1013" y="876"/>
                  </a:lnTo>
                  <a:lnTo>
                    <a:pt x="1013" y="891"/>
                  </a:lnTo>
                  <a:lnTo>
                    <a:pt x="1028" y="891"/>
                  </a:lnTo>
                  <a:lnTo>
                    <a:pt x="1013" y="907"/>
                  </a:lnTo>
                  <a:lnTo>
                    <a:pt x="1028" y="922"/>
                  </a:lnTo>
                  <a:lnTo>
                    <a:pt x="1028" y="938"/>
                  </a:lnTo>
                  <a:lnTo>
                    <a:pt x="1073" y="938"/>
                  </a:lnTo>
                  <a:lnTo>
                    <a:pt x="1073" y="953"/>
                  </a:lnTo>
                  <a:lnTo>
                    <a:pt x="1028" y="968"/>
                  </a:lnTo>
                  <a:lnTo>
                    <a:pt x="998" y="999"/>
                  </a:lnTo>
                  <a:lnTo>
                    <a:pt x="998" y="984"/>
                  </a:lnTo>
                  <a:lnTo>
                    <a:pt x="1028" y="953"/>
                  </a:lnTo>
                  <a:lnTo>
                    <a:pt x="1013" y="938"/>
                  </a:lnTo>
                  <a:lnTo>
                    <a:pt x="983" y="953"/>
                  </a:lnTo>
                  <a:lnTo>
                    <a:pt x="969" y="922"/>
                  </a:lnTo>
                  <a:lnTo>
                    <a:pt x="969" y="907"/>
                  </a:lnTo>
                  <a:lnTo>
                    <a:pt x="954" y="891"/>
                  </a:lnTo>
                  <a:lnTo>
                    <a:pt x="954" y="907"/>
                  </a:lnTo>
                  <a:lnTo>
                    <a:pt x="939" y="922"/>
                  </a:lnTo>
                  <a:lnTo>
                    <a:pt x="909" y="953"/>
                  </a:lnTo>
                  <a:lnTo>
                    <a:pt x="894" y="938"/>
                  </a:lnTo>
                  <a:lnTo>
                    <a:pt x="879" y="953"/>
                  </a:lnTo>
                  <a:lnTo>
                    <a:pt x="864" y="938"/>
                  </a:lnTo>
                  <a:lnTo>
                    <a:pt x="834" y="953"/>
                  </a:lnTo>
                  <a:lnTo>
                    <a:pt x="820" y="953"/>
                  </a:lnTo>
                  <a:lnTo>
                    <a:pt x="790" y="953"/>
                  </a:lnTo>
                  <a:lnTo>
                    <a:pt x="775" y="95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19" name="Line 405"/>
            <p:cNvSpPr>
              <a:spLocks noChangeShapeType="1"/>
            </p:cNvSpPr>
            <p:nvPr/>
          </p:nvSpPr>
          <p:spPr bwMode="auto">
            <a:xfrm flipH="1">
              <a:off x="6604" y="1325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20" name="Freeform 406"/>
            <p:cNvSpPr>
              <a:spLocks/>
            </p:cNvSpPr>
            <p:nvPr/>
          </p:nvSpPr>
          <p:spPr bwMode="auto">
            <a:xfrm>
              <a:off x="6529" y="1051"/>
              <a:ext cx="140" cy="152"/>
            </a:xfrm>
            <a:custGeom>
              <a:avLst/>
              <a:gdLst>
                <a:gd name="T0" fmla="*/ 7 w 328"/>
                <a:gd name="T1" fmla="*/ 1 h 401"/>
                <a:gd name="T2" fmla="*/ 7 w 328"/>
                <a:gd name="T3" fmla="*/ 2 h 401"/>
                <a:gd name="T4" fmla="*/ 9 w 328"/>
                <a:gd name="T5" fmla="*/ 3 h 401"/>
                <a:gd name="T6" fmla="*/ 9 w 328"/>
                <a:gd name="T7" fmla="*/ 3 h 401"/>
                <a:gd name="T8" fmla="*/ 9 w 328"/>
                <a:gd name="T9" fmla="*/ 4 h 401"/>
                <a:gd name="T10" fmla="*/ 10 w 328"/>
                <a:gd name="T11" fmla="*/ 5 h 401"/>
                <a:gd name="T12" fmla="*/ 11 w 328"/>
                <a:gd name="T13" fmla="*/ 6 h 401"/>
                <a:gd name="T14" fmla="*/ 9 w 328"/>
                <a:gd name="T15" fmla="*/ 6 h 401"/>
                <a:gd name="T16" fmla="*/ 9 w 328"/>
                <a:gd name="T17" fmla="*/ 6 h 401"/>
                <a:gd name="T18" fmla="*/ 8 w 328"/>
                <a:gd name="T19" fmla="*/ 5 h 401"/>
                <a:gd name="T20" fmla="*/ 8 w 328"/>
                <a:gd name="T21" fmla="*/ 6 h 401"/>
                <a:gd name="T22" fmla="*/ 8 w 328"/>
                <a:gd name="T23" fmla="*/ 7 h 401"/>
                <a:gd name="T24" fmla="*/ 8 w 328"/>
                <a:gd name="T25" fmla="*/ 8 h 401"/>
                <a:gd name="T26" fmla="*/ 6 w 328"/>
                <a:gd name="T27" fmla="*/ 7 h 401"/>
                <a:gd name="T28" fmla="*/ 7 w 328"/>
                <a:gd name="T29" fmla="*/ 8 h 401"/>
                <a:gd name="T30" fmla="*/ 6 w 328"/>
                <a:gd name="T31" fmla="*/ 8 h 401"/>
                <a:gd name="T32" fmla="*/ 4 w 328"/>
                <a:gd name="T33" fmla="*/ 7 h 401"/>
                <a:gd name="T34" fmla="*/ 4 w 328"/>
                <a:gd name="T35" fmla="*/ 6 h 401"/>
                <a:gd name="T36" fmla="*/ 3 w 328"/>
                <a:gd name="T37" fmla="*/ 6 h 401"/>
                <a:gd name="T38" fmla="*/ 3 w 328"/>
                <a:gd name="T39" fmla="*/ 6 h 401"/>
                <a:gd name="T40" fmla="*/ 2 w 328"/>
                <a:gd name="T41" fmla="*/ 6 h 401"/>
                <a:gd name="T42" fmla="*/ 2 w 328"/>
                <a:gd name="T43" fmla="*/ 6 h 401"/>
                <a:gd name="T44" fmla="*/ 3 w 328"/>
                <a:gd name="T45" fmla="*/ 5 h 401"/>
                <a:gd name="T46" fmla="*/ 3 w 328"/>
                <a:gd name="T47" fmla="*/ 5 h 401"/>
                <a:gd name="T48" fmla="*/ 4 w 328"/>
                <a:gd name="T49" fmla="*/ 5 h 401"/>
                <a:gd name="T50" fmla="*/ 6 w 328"/>
                <a:gd name="T51" fmla="*/ 4 h 401"/>
                <a:gd name="T52" fmla="*/ 6 w 328"/>
                <a:gd name="T53" fmla="*/ 4 h 401"/>
                <a:gd name="T54" fmla="*/ 3 w 328"/>
                <a:gd name="T55" fmla="*/ 2 h 401"/>
                <a:gd name="T56" fmla="*/ 3 w 328"/>
                <a:gd name="T57" fmla="*/ 3 h 401"/>
                <a:gd name="T58" fmla="*/ 3 w 328"/>
                <a:gd name="T59" fmla="*/ 2 h 401"/>
                <a:gd name="T60" fmla="*/ 1 w 328"/>
                <a:gd name="T61" fmla="*/ 2 h 401"/>
                <a:gd name="T62" fmla="*/ 0 w 328"/>
                <a:gd name="T63" fmla="*/ 2 h 401"/>
                <a:gd name="T64" fmla="*/ 0 w 328"/>
                <a:gd name="T65" fmla="*/ 0 h 401"/>
                <a:gd name="T66" fmla="*/ 2 w 328"/>
                <a:gd name="T67" fmla="*/ 0 h 401"/>
                <a:gd name="T68" fmla="*/ 3 w 328"/>
                <a:gd name="T69" fmla="*/ 1 h 401"/>
                <a:gd name="T70" fmla="*/ 3 w 328"/>
                <a:gd name="T71" fmla="*/ 0 h 401"/>
                <a:gd name="T72" fmla="*/ 5 w 328"/>
                <a:gd name="T73" fmla="*/ 0 h 401"/>
                <a:gd name="T74" fmla="*/ 7 w 328"/>
                <a:gd name="T75" fmla="*/ 1 h 4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401">
                  <a:moveTo>
                    <a:pt x="208" y="46"/>
                  </a:moveTo>
                  <a:lnTo>
                    <a:pt x="208" y="77"/>
                  </a:lnTo>
                  <a:lnTo>
                    <a:pt x="282" y="138"/>
                  </a:lnTo>
                  <a:lnTo>
                    <a:pt x="253" y="154"/>
                  </a:lnTo>
                  <a:lnTo>
                    <a:pt x="253" y="200"/>
                  </a:lnTo>
                  <a:lnTo>
                    <a:pt x="297" y="231"/>
                  </a:lnTo>
                  <a:lnTo>
                    <a:pt x="327" y="277"/>
                  </a:lnTo>
                  <a:lnTo>
                    <a:pt x="268" y="308"/>
                  </a:lnTo>
                  <a:lnTo>
                    <a:pt x="253" y="277"/>
                  </a:lnTo>
                  <a:lnTo>
                    <a:pt x="223" y="246"/>
                  </a:lnTo>
                  <a:lnTo>
                    <a:pt x="223" y="292"/>
                  </a:lnTo>
                  <a:lnTo>
                    <a:pt x="238" y="338"/>
                  </a:lnTo>
                  <a:lnTo>
                    <a:pt x="223" y="369"/>
                  </a:lnTo>
                  <a:lnTo>
                    <a:pt x="178" y="338"/>
                  </a:lnTo>
                  <a:lnTo>
                    <a:pt x="208" y="400"/>
                  </a:lnTo>
                  <a:lnTo>
                    <a:pt x="164" y="369"/>
                  </a:lnTo>
                  <a:lnTo>
                    <a:pt x="134" y="338"/>
                  </a:lnTo>
                  <a:lnTo>
                    <a:pt x="134" y="308"/>
                  </a:lnTo>
                  <a:lnTo>
                    <a:pt x="104" y="292"/>
                  </a:lnTo>
                  <a:lnTo>
                    <a:pt x="89" y="308"/>
                  </a:lnTo>
                  <a:lnTo>
                    <a:pt x="59" y="292"/>
                  </a:lnTo>
                  <a:lnTo>
                    <a:pt x="59" y="277"/>
                  </a:lnTo>
                  <a:lnTo>
                    <a:pt x="74" y="246"/>
                  </a:lnTo>
                  <a:lnTo>
                    <a:pt x="104" y="262"/>
                  </a:lnTo>
                  <a:lnTo>
                    <a:pt x="119" y="262"/>
                  </a:lnTo>
                  <a:lnTo>
                    <a:pt x="164" y="200"/>
                  </a:lnTo>
                  <a:lnTo>
                    <a:pt x="164" y="185"/>
                  </a:lnTo>
                  <a:lnTo>
                    <a:pt x="104" y="108"/>
                  </a:lnTo>
                  <a:lnTo>
                    <a:pt x="104" y="123"/>
                  </a:lnTo>
                  <a:lnTo>
                    <a:pt x="89" y="108"/>
                  </a:lnTo>
                  <a:lnTo>
                    <a:pt x="30" y="92"/>
                  </a:lnTo>
                  <a:lnTo>
                    <a:pt x="15" y="77"/>
                  </a:lnTo>
                  <a:lnTo>
                    <a:pt x="0" y="15"/>
                  </a:lnTo>
                  <a:lnTo>
                    <a:pt x="59" y="0"/>
                  </a:lnTo>
                  <a:lnTo>
                    <a:pt x="74" y="31"/>
                  </a:lnTo>
                  <a:lnTo>
                    <a:pt x="104" y="15"/>
                  </a:lnTo>
                  <a:lnTo>
                    <a:pt x="149" y="0"/>
                  </a:lnTo>
                  <a:lnTo>
                    <a:pt x="208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21" name="Freeform 407"/>
            <p:cNvSpPr>
              <a:spLocks/>
            </p:cNvSpPr>
            <p:nvPr/>
          </p:nvSpPr>
          <p:spPr bwMode="auto">
            <a:xfrm>
              <a:off x="6617" y="953"/>
              <a:ext cx="136" cy="76"/>
            </a:xfrm>
            <a:custGeom>
              <a:avLst/>
              <a:gdLst>
                <a:gd name="T0" fmla="*/ 1 w 315"/>
                <a:gd name="T1" fmla="*/ 3 h 200"/>
                <a:gd name="T2" fmla="*/ 0 w 315"/>
                <a:gd name="T3" fmla="*/ 3 h 200"/>
                <a:gd name="T4" fmla="*/ 0 w 315"/>
                <a:gd name="T5" fmla="*/ 4 h 200"/>
                <a:gd name="T6" fmla="*/ 1 w 315"/>
                <a:gd name="T7" fmla="*/ 4 h 200"/>
                <a:gd name="T8" fmla="*/ 2 w 315"/>
                <a:gd name="T9" fmla="*/ 4 h 200"/>
                <a:gd name="T10" fmla="*/ 3 w 315"/>
                <a:gd name="T11" fmla="*/ 3 h 200"/>
                <a:gd name="T12" fmla="*/ 5 w 315"/>
                <a:gd name="T13" fmla="*/ 3 h 200"/>
                <a:gd name="T14" fmla="*/ 5 w 315"/>
                <a:gd name="T15" fmla="*/ 3 h 200"/>
                <a:gd name="T16" fmla="*/ 6 w 315"/>
                <a:gd name="T17" fmla="*/ 2 h 200"/>
                <a:gd name="T18" fmla="*/ 6 w 315"/>
                <a:gd name="T19" fmla="*/ 3 h 200"/>
                <a:gd name="T20" fmla="*/ 10 w 315"/>
                <a:gd name="T21" fmla="*/ 2 h 200"/>
                <a:gd name="T22" fmla="*/ 11 w 315"/>
                <a:gd name="T23" fmla="*/ 0 h 200"/>
                <a:gd name="T24" fmla="*/ 3 w 315"/>
                <a:gd name="T25" fmla="*/ 0 h 200"/>
                <a:gd name="T26" fmla="*/ 3 w 315"/>
                <a:gd name="T27" fmla="*/ 1 h 200"/>
                <a:gd name="T28" fmla="*/ 3 w 315"/>
                <a:gd name="T29" fmla="*/ 1 h 200"/>
                <a:gd name="T30" fmla="*/ 5 w 315"/>
                <a:gd name="T31" fmla="*/ 1 h 200"/>
                <a:gd name="T32" fmla="*/ 5 w 315"/>
                <a:gd name="T33" fmla="*/ 2 h 200"/>
                <a:gd name="T34" fmla="*/ 3 w 315"/>
                <a:gd name="T35" fmla="*/ 2 h 200"/>
                <a:gd name="T36" fmla="*/ 2 w 315"/>
                <a:gd name="T37" fmla="*/ 1 h 200"/>
                <a:gd name="T38" fmla="*/ 1 w 315"/>
                <a:gd name="T39" fmla="*/ 2 h 200"/>
                <a:gd name="T40" fmla="*/ 2 w 315"/>
                <a:gd name="T41" fmla="*/ 3 h 200"/>
                <a:gd name="T42" fmla="*/ 1 w 315"/>
                <a:gd name="T43" fmla="*/ 3 h 200"/>
                <a:gd name="T44" fmla="*/ 1 w 315"/>
                <a:gd name="T45" fmla="*/ 3 h 200"/>
                <a:gd name="T46" fmla="*/ 1 w 315"/>
                <a:gd name="T47" fmla="*/ 3 h 2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15" h="200">
                  <a:moveTo>
                    <a:pt x="30" y="153"/>
                  </a:moveTo>
                  <a:lnTo>
                    <a:pt x="0" y="168"/>
                  </a:lnTo>
                  <a:lnTo>
                    <a:pt x="15" y="184"/>
                  </a:lnTo>
                  <a:lnTo>
                    <a:pt x="45" y="184"/>
                  </a:lnTo>
                  <a:lnTo>
                    <a:pt x="60" y="199"/>
                  </a:lnTo>
                  <a:lnTo>
                    <a:pt x="105" y="153"/>
                  </a:lnTo>
                  <a:lnTo>
                    <a:pt x="135" y="153"/>
                  </a:lnTo>
                  <a:lnTo>
                    <a:pt x="135" y="138"/>
                  </a:lnTo>
                  <a:lnTo>
                    <a:pt x="164" y="122"/>
                  </a:lnTo>
                  <a:lnTo>
                    <a:pt x="179" y="138"/>
                  </a:lnTo>
                  <a:lnTo>
                    <a:pt x="284" y="77"/>
                  </a:lnTo>
                  <a:lnTo>
                    <a:pt x="314" y="15"/>
                  </a:lnTo>
                  <a:lnTo>
                    <a:pt x="75" y="0"/>
                  </a:lnTo>
                  <a:lnTo>
                    <a:pt x="75" y="31"/>
                  </a:lnTo>
                  <a:lnTo>
                    <a:pt x="105" y="46"/>
                  </a:lnTo>
                  <a:lnTo>
                    <a:pt x="150" y="46"/>
                  </a:lnTo>
                  <a:lnTo>
                    <a:pt x="135" y="77"/>
                  </a:lnTo>
                  <a:lnTo>
                    <a:pt x="90" y="77"/>
                  </a:lnTo>
                  <a:lnTo>
                    <a:pt x="60" y="61"/>
                  </a:lnTo>
                  <a:lnTo>
                    <a:pt x="30" y="122"/>
                  </a:lnTo>
                  <a:lnTo>
                    <a:pt x="60" y="138"/>
                  </a:lnTo>
                  <a:lnTo>
                    <a:pt x="45" y="138"/>
                  </a:lnTo>
                  <a:lnTo>
                    <a:pt x="45" y="153"/>
                  </a:lnTo>
                  <a:lnTo>
                    <a:pt x="30" y="15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22" name="Freeform 408"/>
            <p:cNvSpPr>
              <a:spLocks/>
            </p:cNvSpPr>
            <p:nvPr/>
          </p:nvSpPr>
          <p:spPr bwMode="auto">
            <a:xfrm>
              <a:off x="6373" y="1011"/>
              <a:ext cx="71" cy="65"/>
            </a:xfrm>
            <a:custGeom>
              <a:avLst/>
              <a:gdLst>
                <a:gd name="T0" fmla="*/ 1 w 165"/>
                <a:gd name="T1" fmla="*/ 0 h 171"/>
                <a:gd name="T2" fmla="*/ 3 w 165"/>
                <a:gd name="T3" fmla="*/ 0 h 171"/>
                <a:gd name="T4" fmla="*/ 3 w 165"/>
                <a:gd name="T5" fmla="*/ 0 h 171"/>
                <a:gd name="T6" fmla="*/ 3 w 165"/>
                <a:gd name="T7" fmla="*/ 0 h 171"/>
                <a:gd name="T8" fmla="*/ 5 w 165"/>
                <a:gd name="T9" fmla="*/ 1 h 171"/>
                <a:gd name="T10" fmla="*/ 6 w 165"/>
                <a:gd name="T11" fmla="*/ 1 h 171"/>
                <a:gd name="T12" fmla="*/ 6 w 165"/>
                <a:gd name="T13" fmla="*/ 1 h 171"/>
                <a:gd name="T14" fmla="*/ 6 w 165"/>
                <a:gd name="T15" fmla="*/ 3 h 171"/>
                <a:gd name="T16" fmla="*/ 3 w 165"/>
                <a:gd name="T17" fmla="*/ 4 h 171"/>
                <a:gd name="T18" fmla="*/ 2 w 165"/>
                <a:gd name="T19" fmla="*/ 3 h 171"/>
                <a:gd name="T20" fmla="*/ 0 w 165"/>
                <a:gd name="T21" fmla="*/ 2 h 171"/>
                <a:gd name="T22" fmla="*/ 0 w 165"/>
                <a:gd name="T23" fmla="*/ 2 h 171"/>
                <a:gd name="T24" fmla="*/ 2 w 165"/>
                <a:gd name="T25" fmla="*/ 2 h 171"/>
                <a:gd name="T26" fmla="*/ 2 w 165"/>
                <a:gd name="T27" fmla="*/ 1 h 171"/>
                <a:gd name="T28" fmla="*/ 1 w 165"/>
                <a:gd name="T29" fmla="*/ 1 h 171"/>
                <a:gd name="T30" fmla="*/ 1 w 165"/>
                <a:gd name="T31" fmla="*/ 1 h 171"/>
                <a:gd name="T32" fmla="*/ 1 w 165"/>
                <a:gd name="T33" fmla="*/ 1 h 171"/>
                <a:gd name="T34" fmla="*/ 1 w 165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5" h="171">
                  <a:moveTo>
                    <a:pt x="45" y="0"/>
                  </a:moveTo>
                  <a:lnTo>
                    <a:pt x="89" y="0"/>
                  </a:lnTo>
                  <a:lnTo>
                    <a:pt x="89" y="15"/>
                  </a:lnTo>
                  <a:lnTo>
                    <a:pt x="104" y="0"/>
                  </a:lnTo>
                  <a:lnTo>
                    <a:pt x="134" y="31"/>
                  </a:lnTo>
                  <a:lnTo>
                    <a:pt x="164" y="31"/>
                  </a:lnTo>
                  <a:lnTo>
                    <a:pt x="164" y="62"/>
                  </a:lnTo>
                  <a:lnTo>
                    <a:pt x="164" y="155"/>
                  </a:lnTo>
                  <a:lnTo>
                    <a:pt x="104" y="170"/>
                  </a:lnTo>
                  <a:lnTo>
                    <a:pt x="60" y="124"/>
                  </a:lnTo>
                  <a:lnTo>
                    <a:pt x="15" y="108"/>
                  </a:lnTo>
                  <a:lnTo>
                    <a:pt x="0" y="77"/>
                  </a:lnTo>
                  <a:lnTo>
                    <a:pt x="60" y="93"/>
                  </a:lnTo>
                  <a:lnTo>
                    <a:pt x="60" y="62"/>
                  </a:lnTo>
                  <a:lnTo>
                    <a:pt x="30" y="46"/>
                  </a:lnTo>
                  <a:lnTo>
                    <a:pt x="30" y="31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23" name="Freeform 409"/>
            <p:cNvSpPr>
              <a:spLocks/>
            </p:cNvSpPr>
            <p:nvPr/>
          </p:nvSpPr>
          <p:spPr bwMode="auto">
            <a:xfrm>
              <a:off x="6560" y="1005"/>
              <a:ext cx="90" cy="52"/>
            </a:xfrm>
            <a:custGeom>
              <a:avLst/>
              <a:gdLst>
                <a:gd name="T0" fmla="*/ 0 w 209"/>
                <a:gd name="T1" fmla="*/ 0 h 139"/>
                <a:gd name="T2" fmla="*/ 0 w 209"/>
                <a:gd name="T3" fmla="*/ 0 h 139"/>
                <a:gd name="T4" fmla="*/ 1 w 209"/>
                <a:gd name="T5" fmla="*/ 1 h 139"/>
                <a:gd name="T6" fmla="*/ 1 w 209"/>
                <a:gd name="T7" fmla="*/ 1 h 139"/>
                <a:gd name="T8" fmla="*/ 4 w 209"/>
                <a:gd name="T9" fmla="*/ 2 h 139"/>
                <a:gd name="T10" fmla="*/ 5 w 209"/>
                <a:gd name="T11" fmla="*/ 2 h 139"/>
                <a:gd name="T12" fmla="*/ 7 w 209"/>
                <a:gd name="T13" fmla="*/ 3 h 139"/>
                <a:gd name="T14" fmla="*/ 7 w 209"/>
                <a:gd name="T15" fmla="*/ 2 h 139"/>
                <a:gd name="T16" fmla="*/ 5 w 209"/>
                <a:gd name="T17" fmla="*/ 1 h 139"/>
                <a:gd name="T18" fmla="*/ 5 w 209"/>
                <a:gd name="T19" fmla="*/ 1 h 139"/>
                <a:gd name="T20" fmla="*/ 1 w 209"/>
                <a:gd name="T21" fmla="*/ 0 h 139"/>
                <a:gd name="T22" fmla="*/ 1 w 209"/>
                <a:gd name="T23" fmla="*/ 0 h 139"/>
                <a:gd name="T24" fmla="*/ 0 w 209"/>
                <a:gd name="T25" fmla="*/ 0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9" h="139">
                  <a:moveTo>
                    <a:pt x="0" y="0"/>
                  </a:moveTo>
                  <a:lnTo>
                    <a:pt x="0" y="31"/>
                  </a:lnTo>
                  <a:lnTo>
                    <a:pt x="45" y="46"/>
                  </a:lnTo>
                  <a:lnTo>
                    <a:pt x="45" y="77"/>
                  </a:lnTo>
                  <a:lnTo>
                    <a:pt x="119" y="107"/>
                  </a:lnTo>
                  <a:lnTo>
                    <a:pt x="134" y="92"/>
                  </a:lnTo>
                  <a:lnTo>
                    <a:pt x="193" y="138"/>
                  </a:lnTo>
                  <a:lnTo>
                    <a:pt x="208" y="92"/>
                  </a:lnTo>
                  <a:lnTo>
                    <a:pt x="149" y="61"/>
                  </a:lnTo>
                  <a:lnTo>
                    <a:pt x="134" y="77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24" name="Freeform 410"/>
            <p:cNvSpPr>
              <a:spLocks/>
            </p:cNvSpPr>
            <p:nvPr/>
          </p:nvSpPr>
          <p:spPr bwMode="auto">
            <a:xfrm>
              <a:off x="6329" y="993"/>
              <a:ext cx="52" cy="36"/>
            </a:xfrm>
            <a:custGeom>
              <a:avLst/>
              <a:gdLst>
                <a:gd name="T0" fmla="*/ 0 w 121"/>
                <a:gd name="T1" fmla="*/ 2 h 93"/>
                <a:gd name="T2" fmla="*/ 1 w 121"/>
                <a:gd name="T3" fmla="*/ 2 h 93"/>
                <a:gd name="T4" fmla="*/ 3 w 121"/>
                <a:gd name="T5" fmla="*/ 1 h 93"/>
                <a:gd name="T6" fmla="*/ 4 w 121"/>
                <a:gd name="T7" fmla="*/ 1 h 93"/>
                <a:gd name="T8" fmla="*/ 3 w 121"/>
                <a:gd name="T9" fmla="*/ 0 h 93"/>
                <a:gd name="T10" fmla="*/ 2 w 121"/>
                <a:gd name="T11" fmla="*/ 0 h 93"/>
                <a:gd name="T12" fmla="*/ 0 w 121"/>
                <a:gd name="T13" fmla="*/ 1 h 93"/>
                <a:gd name="T14" fmla="*/ 0 w 121"/>
                <a:gd name="T15" fmla="*/ 2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" h="93">
                  <a:moveTo>
                    <a:pt x="0" y="92"/>
                  </a:moveTo>
                  <a:lnTo>
                    <a:pt x="45" y="92"/>
                  </a:lnTo>
                  <a:lnTo>
                    <a:pt x="75" y="31"/>
                  </a:lnTo>
                  <a:lnTo>
                    <a:pt x="120" y="31"/>
                  </a:lnTo>
                  <a:lnTo>
                    <a:pt x="105" y="0"/>
                  </a:lnTo>
                  <a:lnTo>
                    <a:pt x="60" y="0"/>
                  </a:lnTo>
                  <a:lnTo>
                    <a:pt x="15" y="31"/>
                  </a:lnTo>
                  <a:lnTo>
                    <a:pt x="0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25" name="Freeform 411"/>
            <p:cNvSpPr>
              <a:spLocks/>
            </p:cNvSpPr>
            <p:nvPr/>
          </p:nvSpPr>
          <p:spPr bwMode="auto">
            <a:xfrm>
              <a:off x="6419" y="976"/>
              <a:ext cx="64" cy="35"/>
            </a:xfrm>
            <a:custGeom>
              <a:avLst/>
              <a:gdLst>
                <a:gd name="T0" fmla="*/ 1 w 150"/>
                <a:gd name="T1" fmla="*/ 0 h 93"/>
                <a:gd name="T2" fmla="*/ 3 w 150"/>
                <a:gd name="T3" fmla="*/ 1 h 93"/>
                <a:gd name="T4" fmla="*/ 4 w 150"/>
                <a:gd name="T5" fmla="*/ 0 h 93"/>
                <a:gd name="T6" fmla="*/ 4 w 150"/>
                <a:gd name="T7" fmla="*/ 1 h 93"/>
                <a:gd name="T8" fmla="*/ 5 w 150"/>
                <a:gd name="T9" fmla="*/ 1 h 93"/>
                <a:gd name="T10" fmla="*/ 5 w 150"/>
                <a:gd name="T11" fmla="*/ 1 h 93"/>
                <a:gd name="T12" fmla="*/ 3 w 150"/>
                <a:gd name="T13" fmla="*/ 1 h 93"/>
                <a:gd name="T14" fmla="*/ 1 w 150"/>
                <a:gd name="T15" fmla="*/ 2 h 93"/>
                <a:gd name="T16" fmla="*/ 0 w 150"/>
                <a:gd name="T17" fmla="*/ 1 h 93"/>
                <a:gd name="T18" fmla="*/ 1 w 150"/>
                <a:gd name="T19" fmla="*/ 1 h 93"/>
                <a:gd name="T20" fmla="*/ 0 w 150"/>
                <a:gd name="T21" fmla="*/ 1 h 93"/>
                <a:gd name="T22" fmla="*/ 1 w 150"/>
                <a:gd name="T23" fmla="*/ 0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0" h="93">
                  <a:moveTo>
                    <a:pt x="30" y="15"/>
                  </a:moveTo>
                  <a:lnTo>
                    <a:pt x="75" y="31"/>
                  </a:lnTo>
                  <a:lnTo>
                    <a:pt x="134" y="0"/>
                  </a:lnTo>
                  <a:lnTo>
                    <a:pt x="134" y="31"/>
                  </a:lnTo>
                  <a:lnTo>
                    <a:pt x="149" y="31"/>
                  </a:lnTo>
                  <a:lnTo>
                    <a:pt x="149" y="61"/>
                  </a:lnTo>
                  <a:lnTo>
                    <a:pt x="75" y="61"/>
                  </a:lnTo>
                  <a:lnTo>
                    <a:pt x="45" y="92"/>
                  </a:lnTo>
                  <a:lnTo>
                    <a:pt x="0" y="61"/>
                  </a:lnTo>
                  <a:lnTo>
                    <a:pt x="30" y="46"/>
                  </a:lnTo>
                  <a:lnTo>
                    <a:pt x="0" y="31"/>
                  </a:lnTo>
                  <a:lnTo>
                    <a:pt x="3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26" name="Freeform 412"/>
            <p:cNvSpPr>
              <a:spLocks/>
            </p:cNvSpPr>
            <p:nvPr/>
          </p:nvSpPr>
          <p:spPr bwMode="auto">
            <a:xfrm>
              <a:off x="6617" y="1312"/>
              <a:ext cx="52" cy="48"/>
            </a:xfrm>
            <a:custGeom>
              <a:avLst/>
              <a:gdLst>
                <a:gd name="T0" fmla="*/ 3 w 120"/>
                <a:gd name="T1" fmla="*/ 0 h 125"/>
                <a:gd name="T2" fmla="*/ 3 w 120"/>
                <a:gd name="T3" fmla="*/ 0 h 125"/>
                <a:gd name="T4" fmla="*/ 2 w 120"/>
                <a:gd name="T5" fmla="*/ 1 h 125"/>
                <a:gd name="T6" fmla="*/ 3 w 120"/>
                <a:gd name="T7" fmla="*/ 1 h 125"/>
                <a:gd name="T8" fmla="*/ 4 w 120"/>
                <a:gd name="T9" fmla="*/ 1 h 125"/>
                <a:gd name="T10" fmla="*/ 4 w 120"/>
                <a:gd name="T11" fmla="*/ 2 h 125"/>
                <a:gd name="T12" fmla="*/ 4 w 120"/>
                <a:gd name="T13" fmla="*/ 2 h 125"/>
                <a:gd name="T14" fmla="*/ 4 w 120"/>
                <a:gd name="T15" fmla="*/ 3 h 125"/>
                <a:gd name="T16" fmla="*/ 3 w 120"/>
                <a:gd name="T17" fmla="*/ 2 h 125"/>
                <a:gd name="T18" fmla="*/ 3 w 120"/>
                <a:gd name="T19" fmla="*/ 2 h 125"/>
                <a:gd name="T20" fmla="*/ 2 w 120"/>
                <a:gd name="T21" fmla="*/ 3 h 125"/>
                <a:gd name="T22" fmla="*/ 3 w 120"/>
                <a:gd name="T23" fmla="*/ 2 h 125"/>
                <a:gd name="T24" fmla="*/ 2 w 120"/>
                <a:gd name="T25" fmla="*/ 2 h 125"/>
                <a:gd name="T26" fmla="*/ 2 w 120"/>
                <a:gd name="T27" fmla="*/ 2 h 125"/>
                <a:gd name="T28" fmla="*/ 0 w 120"/>
                <a:gd name="T29" fmla="*/ 2 h 125"/>
                <a:gd name="T30" fmla="*/ 0 w 120"/>
                <a:gd name="T31" fmla="*/ 2 h 125"/>
                <a:gd name="T32" fmla="*/ 2 w 120"/>
                <a:gd name="T33" fmla="*/ 1 h 125"/>
                <a:gd name="T34" fmla="*/ 3 w 120"/>
                <a:gd name="T35" fmla="*/ 0 h 125"/>
                <a:gd name="T36" fmla="*/ 3 w 120"/>
                <a:gd name="T37" fmla="*/ 0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5">
                  <a:moveTo>
                    <a:pt x="89" y="0"/>
                  </a:moveTo>
                  <a:lnTo>
                    <a:pt x="89" y="16"/>
                  </a:lnTo>
                  <a:lnTo>
                    <a:pt x="60" y="47"/>
                  </a:lnTo>
                  <a:lnTo>
                    <a:pt x="74" y="62"/>
                  </a:lnTo>
                  <a:lnTo>
                    <a:pt x="104" y="62"/>
                  </a:lnTo>
                  <a:lnTo>
                    <a:pt x="104" y="93"/>
                  </a:lnTo>
                  <a:lnTo>
                    <a:pt x="119" y="109"/>
                  </a:lnTo>
                  <a:lnTo>
                    <a:pt x="104" y="124"/>
                  </a:lnTo>
                  <a:lnTo>
                    <a:pt x="89" y="109"/>
                  </a:lnTo>
                  <a:lnTo>
                    <a:pt x="89" y="93"/>
                  </a:lnTo>
                  <a:lnTo>
                    <a:pt x="60" y="124"/>
                  </a:lnTo>
                  <a:lnTo>
                    <a:pt x="74" y="93"/>
                  </a:lnTo>
                  <a:lnTo>
                    <a:pt x="45" y="10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45" y="47"/>
                  </a:lnTo>
                  <a:lnTo>
                    <a:pt x="74" y="0"/>
                  </a:lnTo>
                  <a:lnTo>
                    <a:pt x="8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27" name="Freeform 413"/>
            <p:cNvSpPr>
              <a:spLocks/>
            </p:cNvSpPr>
            <p:nvPr/>
          </p:nvSpPr>
          <p:spPr bwMode="auto">
            <a:xfrm>
              <a:off x="6592" y="964"/>
              <a:ext cx="31" cy="47"/>
            </a:xfrm>
            <a:custGeom>
              <a:avLst/>
              <a:gdLst>
                <a:gd name="T0" fmla="*/ 1 w 75"/>
                <a:gd name="T1" fmla="*/ 0 h 123"/>
                <a:gd name="T2" fmla="*/ 2 w 75"/>
                <a:gd name="T3" fmla="*/ 2 h 123"/>
                <a:gd name="T4" fmla="*/ 2 w 75"/>
                <a:gd name="T5" fmla="*/ 3 h 123"/>
                <a:gd name="T6" fmla="*/ 0 w 75"/>
                <a:gd name="T7" fmla="*/ 2 h 123"/>
                <a:gd name="T8" fmla="*/ 0 w 75"/>
                <a:gd name="T9" fmla="*/ 1 h 123"/>
                <a:gd name="T10" fmla="*/ 1 w 75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123">
                  <a:moveTo>
                    <a:pt x="30" y="0"/>
                  </a:moveTo>
                  <a:lnTo>
                    <a:pt x="74" y="76"/>
                  </a:lnTo>
                  <a:lnTo>
                    <a:pt x="59" y="122"/>
                  </a:lnTo>
                  <a:lnTo>
                    <a:pt x="0" y="107"/>
                  </a:lnTo>
                  <a:lnTo>
                    <a:pt x="15" y="46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28" name="Freeform 414"/>
            <p:cNvSpPr>
              <a:spLocks/>
            </p:cNvSpPr>
            <p:nvPr/>
          </p:nvSpPr>
          <p:spPr bwMode="auto">
            <a:xfrm>
              <a:off x="6508" y="1027"/>
              <a:ext cx="40" cy="30"/>
            </a:xfrm>
            <a:custGeom>
              <a:avLst/>
              <a:gdLst>
                <a:gd name="T0" fmla="*/ 0 w 90"/>
                <a:gd name="T1" fmla="*/ 1 h 78"/>
                <a:gd name="T2" fmla="*/ 0 w 90"/>
                <a:gd name="T3" fmla="*/ 0 h 78"/>
                <a:gd name="T4" fmla="*/ 4 w 90"/>
                <a:gd name="T5" fmla="*/ 0 h 78"/>
                <a:gd name="T6" fmla="*/ 3 w 90"/>
                <a:gd name="T7" fmla="*/ 1 h 78"/>
                <a:gd name="T8" fmla="*/ 1 w 90"/>
                <a:gd name="T9" fmla="*/ 1 h 78"/>
                <a:gd name="T10" fmla="*/ 0 w 90"/>
                <a:gd name="T11" fmla="*/ 2 h 78"/>
                <a:gd name="T12" fmla="*/ 0 w 9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78">
                  <a:moveTo>
                    <a:pt x="0" y="46"/>
                  </a:moveTo>
                  <a:lnTo>
                    <a:pt x="15" y="0"/>
                  </a:lnTo>
                  <a:lnTo>
                    <a:pt x="89" y="0"/>
                  </a:lnTo>
                  <a:lnTo>
                    <a:pt x="74" y="46"/>
                  </a:lnTo>
                  <a:lnTo>
                    <a:pt x="30" y="46"/>
                  </a:lnTo>
                  <a:lnTo>
                    <a:pt x="15" y="77"/>
                  </a:lnTo>
                  <a:lnTo>
                    <a:pt x="0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29" name="Freeform 415"/>
            <p:cNvSpPr>
              <a:spLocks/>
            </p:cNvSpPr>
            <p:nvPr/>
          </p:nvSpPr>
          <p:spPr bwMode="auto">
            <a:xfrm>
              <a:off x="6392" y="964"/>
              <a:ext cx="41" cy="24"/>
            </a:xfrm>
            <a:custGeom>
              <a:avLst/>
              <a:gdLst>
                <a:gd name="T0" fmla="*/ 0 w 91"/>
                <a:gd name="T1" fmla="*/ 1 h 62"/>
                <a:gd name="T2" fmla="*/ 0 w 91"/>
                <a:gd name="T3" fmla="*/ 1 h 62"/>
                <a:gd name="T4" fmla="*/ 4 w 91"/>
                <a:gd name="T5" fmla="*/ 1 h 62"/>
                <a:gd name="T6" fmla="*/ 4 w 91"/>
                <a:gd name="T7" fmla="*/ 0 h 62"/>
                <a:gd name="T8" fmla="*/ 1 w 91"/>
                <a:gd name="T9" fmla="*/ 0 h 62"/>
                <a:gd name="T10" fmla="*/ 0 w 91"/>
                <a:gd name="T11" fmla="*/ 1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62">
                  <a:moveTo>
                    <a:pt x="0" y="31"/>
                  </a:moveTo>
                  <a:lnTo>
                    <a:pt x="15" y="61"/>
                  </a:lnTo>
                  <a:lnTo>
                    <a:pt x="90" y="31"/>
                  </a:lnTo>
                  <a:lnTo>
                    <a:pt x="90" y="0"/>
                  </a:lnTo>
                  <a:lnTo>
                    <a:pt x="3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30" name="Freeform 416"/>
            <p:cNvSpPr>
              <a:spLocks/>
            </p:cNvSpPr>
            <p:nvPr/>
          </p:nvSpPr>
          <p:spPr bwMode="auto">
            <a:xfrm>
              <a:off x="6496" y="987"/>
              <a:ext cx="38" cy="30"/>
            </a:xfrm>
            <a:custGeom>
              <a:avLst/>
              <a:gdLst>
                <a:gd name="T0" fmla="*/ 0 w 91"/>
                <a:gd name="T1" fmla="*/ 0 h 78"/>
                <a:gd name="T2" fmla="*/ 0 w 91"/>
                <a:gd name="T3" fmla="*/ 1 h 78"/>
                <a:gd name="T4" fmla="*/ 1 w 91"/>
                <a:gd name="T5" fmla="*/ 2 h 78"/>
                <a:gd name="T6" fmla="*/ 3 w 91"/>
                <a:gd name="T7" fmla="*/ 1 h 78"/>
                <a:gd name="T8" fmla="*/ 2 w 91"/>
                <a:gd name="T9" fmla="*/ 0 h 78"/>
                <a:gd name="T10" fmla="*/ 1 w 91"/>
                <a:gd name="T11" fmla="*/ 1 h 78"/>
                <a:gd name="T12" fmla="*/ 0 w 91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" h="78">
                  <a:moveTo>
                    <a:pt x="0" y="0"/>
                  </a:moveTo>
                  <a:lnTo>
                    <a:pt x="0" y="46"/>
                  </a:lnTo>
                  <a:lnTo>
                    <a:pt x="45" y="77"/>
                  </a:lnTo>
                  <a:lnTo>
                    <a:pt x="90" y="31"/>
                  </a:lnTo>
                  <a:lnTo>
                    <a:pt x="75" y="0"/>
                  </a:lnTo>
                  <a:lnTo>
                    <a:pt x="45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31" name="Freeform 417"/>
            <p:cNvSpPr>
              <a:spLocks/>
            </p:cNvSpPr>
            <p:nvPr/>
          </p:nvSpPr>
          <p:spPr bwMode="auto">
            <a:xfrm>
              <a:off x="6496" y="1139"/>
              <a:ext cx="38" cy="29"/>
            </a:xfrm>
            <a:custGeom>
              <a:avLst/>
              <a:gdLst>
                <a:gd name="T0" fmla="*/ 1 w 91"/>
                <a:gd name="T1" fmla="*/ 0 h 78"/>
                <a:gd name="T2" fmla="*/ 2 w 91"/>
                <a:gd name="T3" fmla="*/ 0 h 78"/>
                <a:gd name="T4" fmla="*/ 2 w 91"/>
                <a:gd name="T5" fmla="*/ 1 h 78"/>
                <a:gd name="T6" fmla="*/ 2 w 91"/>
                <a:gd name="T7" fmla="*/ 1 h 78"/>
                <a:gd name="T8" fmla="*/ 3 w 91"/>
                <a:gd name="T9" fmla="*/ 1 h 78"/>
                <a:gd name="T10" fmla="*/ 2 w 91"/>
                <a:gd name="T11" fmla="*/ 1 h 78"/>
                <a:gd name="T12" fmla="*/ 2 w 91"/>
                <a:gd name="T13" fmla="*/ 1 h 78"/>
                <a:gd name="T14" fmla="*/ 2 w 91"/>
                <a:gd name="T15" fmla="*/ 1 h 78"/>
                <a:gd name="T16" fmla="*/ 1 w 91"/>
                <a:gd name="T17" fmla="*/ 1 h 78"/>
                <a:gd name="T18" fmla="*/ 1 w 91"/>
                <a:gd name="T19" fmla="*/ 1 h 78"/>
                <a:gd name="T20" fmla="*/ 0 w 91"/>
                <a:gd name="T21" fmla="*/ 1 h 78"/>
                <a:gd name="T22" fmla="*/ 0 w 91"/>
                <a:gd name="T23" fmla="*/ 1 h 78"/>
                <a:gd name="T24" fmla="*/ 1 w 91"/>
                <a:gd name="T25" fmla="*/ 1 h 78"/>
                <a:gd name="T26" fmla="*/ 1 w 91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78">
                  <a:moveTo>
                    <a:pt x="45" y="0"/>
                  </a:moveTo>
                  <a:lnTo>
                    <a:pt x="60" y="0"/>
                  </a:lnTo>
                  <a:lnTo>
                    <a:pt x="75" y="46"/>
                  </a:lnTo>
                  <a:lnTo>
                    <a:pt x="75" y="62"/>
                  </a:lnTo>
                  <a:lnTo>
                    <a:pt x="90" y="62"/>
                  </a:lnTo>
                  <a:lnTo>
                    <a:pt x="75" y="77"/>
                  </a:lnTo>
                  <a:lnTo>
                    <a:pt x="60" y="77"/>
                  </a:lnTo>
                  <a:lnTo>
                    <a:pt x="75" y="46"/>
                  </a:lnTo>
                  <a:lnTo>
                    <a:pt x="45" y="46"/>
                  </a:lnTo>
                  <a:lnTo>
                    <a:pt x="30" y="62"/>
                  </a:lnTo>
                  <a:lnTo>
                    <a:pt x="15" y="62"/>
                  </a:lnTo>
                  <a:lnTo>
                    <a:pt x="0" y="46"/>
                  </a:lnTo>
                  <a:lnTo>
                    <a:pt x="30" y="46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32" name="Freeform 418"/>
            <p:cNvSpPr>
              <a:spLocks/>
            </p:cNvSpPr>
            <p:nvPr/>
          </p:nvSpPr>
          <p:spPr bwMode="auto">
            <a:xfrm>
              <a:off x="6470" y="1023"/>
              <a:ext cx="20" cy="34"/>
            </a:xfrm>
            <a:custGeom>
              <a:avLst/>
              <a:gdLst>
                <a:gd name="T0" fmla="*/ 0 w 46"/>
                <a:gd name="T1" fmla="*/ 0 h 93"/>
                <a:gd name="T2" fmla="*/ 2 w 46"/>
                <a:gd name="T3" fmla="*/ 0 h 93"/>
                <a:gd name="T4" fmla="*/ 2 w 46"/>
                <a:gd name="T5" fmla="*/ 1 h 93"/>
                <a:gd name="T6" fmla="*/ 0 w 46"/>
                <a:gd name="T7" fmla="*/ 1 h 93"/>
                <a:gd name="T8" fmla="*/ 0 w 46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93">
                  <a:moveTo>
                    <a:pt x="0" y="31"/>
                  </a:moveTo>
                  <a:lnTo>
                    <a:pt x="45" y="0"/>
                  </a:lnTo>
                  <a:lnTo>
                    <a:pt x="45" y="61"/>
                  </a:lnTo>
                  <a:lnTo>
                    <a:pt x="0" y="9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33" name="Freeform 419"/>
            <p:cNvSpPr>
              <a:spLocks/>
            </p:cNvSpPr>
            <p:nvPr/>
          </p:nvSpPr>
          <p:spPr bwMode="auto">
            <a:xfrm>
              <a:off x="6451" y="953"/>
              <a:ext cx="19" cy="11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1 w 46"/>
                <a:gd name="T5" fmla="*/ 0 h 32"/>
                <a:gd name="T6" fmla="*/ 1 w 46"/>
                <a:gd name="T7" fmla="*/ 0 h 32"/>
                <a:gd name="T8" fmla="*/ 1 w 46"/>
                <a:gd name="T9" fmla="*/ 0 h 32"/>
                <a:gd name="T10" fmla="*/ 0 w 46"/>
                <a:gd name="T11" fmla="*/ 0 h 32"/>
                <a:gd name="T12" fmla="*/ 0 w 4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2">
                  <a:moveTo>
                    <a:pt x="0" y="16"/>
                  </a:moveTo>
                  <a:lnTo>
                    <a:pt x="0" y="31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30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34" name="Freeform 420"/>
            <p:cNvSpPr>
              <a:spLocks/>
            </p:cNvSpPr>
            <p:nvPr/>
          </p:nvSpPr>
          <p:spPr bwMode="auto">
            <a:xfrm>
              <a:off x="6156" y="1254"/>
              <a:ext cx="20" cy="24"/>
            </a:xfrm>
            <a:custGeom>
              <a:avLst/>
              <a:gdLst>
                <a:gd name="T0" fmla="*/ 0 w 45"/>
                <a:gd name="T1" fmla="*/ 0 h 62"/>
                <a:gd name="T2" fmla="*/ 1 w 45"/>
                <a:gd name="T3" fmla="*/ 1 h 62"/>
                <a:gd name="T4" fmla="*/ 2 w 45"/>
                <a:gd name="T5" fmla="*/ 1 h 62"/>
                <a:gd name="T6" fmla="*/ 1 w 45"/>
                <a:gd name="T7" fmla="*/ 1 h 62"/>
                <a:gd name="T8" fmla="*/ 0 w 45"/>
                <a:gd name="T9" fmla="*/ 0 h 62"/>
                <a:gd name="T10" fmla="*/ 0 w 45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62">
                  <a:moveTo>
                    <a:pt x="0" y="0"/>
                  </a:moveTo>
                  <a:lnTo>
                    <a:pt x="29" y="31"/>
                  </a:lnTo>
                  <a:lnTo>
                    <a:pt x="44" y="61"/>
                  </a:lnTo>
                  <a:lnTo>
                    <a:pt x="29" y="61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35" name="Freeform 421"/>
            <p:cNvSpPr>
              <a:spLocks/>
            </p:cNvSpPr>
            <p:nvPr/>
          </p:nvSpPr>
          <p:spPr bwMode="auto">
            <a:xfrm>
              <a:off x="6496" y="953"/>
              <a:ext cx="13" cy="23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1 h 62"/>
                <a:gd name="T4" fmla="*/ 1 w 32"/>
                <a:gd name="T5" fmla="*/ 0 h 62"/>
                <a:gd name="T6" fmla="*/ 1 w 32"/>
                <a:gd name="T7" fmla="*/ 0 h 62"/>
                <a:gd name="T8" fmla="*/ 0 w 3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2">
                  <a:moveTo>
                    <a:pt x="0" y="15"/>
                  </a:moveTo>
                  <a:lnTo>
                    <a:pt x="16" y="6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36" name="Freeform 422"/>
            <p:cNvSpPr>
              <a:spLocks/>
            </p:cNvSpPr>
            <p:nvPr/>
          </p:nvSpPr>
          <p:spPr bwMode="auto">
            <a:xfrm>
              <a:off x="6508" y="1174"/>
              <a:ext cx="13" cy="12"/>
            </a:xfrm>
            <a:custGeom>
              <a:avLst/>
              <a:gdLst>
                <a:gd name="T0" fmla="*/ 1 w 30"/>
                <a:gd name="T1" fmla="*/ 0 h 32"/>
                <a:gd name="T2" fmla="*/ 0 w 30"/>
                <a:gd name="T3" fmla="*/ 1 h 32"/>
                <a:gd name="T4" fmla="*/ 0 w 30"/>
                <a:gd name="T5" fmla="*/ 0 h 32"/>
                <a:gd name="T6" fmla="*/ 0 w 30"/>
                <a:gd name="T7" fmla="*/ 0 h 32"/>
                <a:gd name="T8" fmla="*/ 1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2">
                  <a:moveTo>
                    <a:pt x="29" y="0"/>
                  </a:moveTo>
                  <a:lnTo>
                    <a:pt x="0" y="31"/>
                  </a:lnTo>
                  <a:lnTo>
                    <a:pt x="0" y="16"/>
                  </a:lnTo>
                  <a:lnTo>
                    <a:pt x="15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37" name="Freeform 423"/>
            <p:cNvSpPr>
              <a:spLocks/>
            </p:cNvSpPr>
            <p:nvPr/>
          </p:nvSpPr>
          <p:spPr bwMode="auto">
            <a:xfrm>
              <a:off x="6605" y="1347"/>
              <a:ext cx="7" cy="1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1 h 32"/>
                <a:gd name="T6" fmla="*/ 0 w 17"/>
                <a:gd name="T7" fmla="*/ 1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6" y="16"/>
                  </a:lnTo>
                  <a:lnTo>
                    <a:pt x="16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38" name="Freeform 424"/>
            <p:cNvSpPr>
              <a:spLocks/>
            </p:cNvSpPr>
            <p:nvPr/>
          </p:nvSpPr>
          <p:spPr bwMode="auto">
            <a:xfrm>
              <a:off x="6605" y="1127"/>
              <a:ext cx="13" cy="17"/>
            </a:xfrm>
            <a:custGeom>
              <a:avLst/>
              <a:gdLst>
                <a:gd name="T0" fmla="*/ 0 w 31"/>
                <a:gd name="T1" fmla="*/ 0 h 47"/>
                <a:gd name="T2" fmla="*/ 0 w 31"/>
                <a:gd name="T3" fmla="*/ 0 h 47"/>
                <a:gd name="T4" fmla="*/ 0 w 31"/>
                <a:gd name="T5" fmla="*/ 1 h 47"/>
                <a:gd name="T6" fmla="*/ 1 w 31"/>
                <a:gd name="T7" fmla="*/ 0 h 47"/>
                <a:gd name="T8" fmla="*/ 0 w 31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7">
                  <a:moveTo>
                    <a:pt x="15" y="0"/>
                  </a:moveTo>
                  <a:lnTo>
                    <a:pt x="0" y="31"/>
                  </a:lnTo>
                  <a:lnTo>
                    <a:pt x="0" y="46"/>
                  </a:lnTo>
                  <a:lnTo>
                    <a:pt x="30" y="31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39" name="Freeform 425"/>
            <p:cNvSpPr>
              <a:spLocks/>
            </p:cNvSpPr>
            <p:nvPr/>
          </p:nvSpPr>
          <p:spPr bwMode="auto">
            <a:xfrm>
              <a:off x="6592" y="1684"/>
              <a:ext cx="31" cy="30"/>
            </a:xfrm>
            <a:custGeom>
              <a:avLst/>
              <a:gdLst>
                <a:gd name="T0" fmla="*/ 0 w 75"/>
                <a:gd name="T1" fmla="*/ 0 h 78"/>
                <a:gd name="T2" fmla="*/ 0 w 75"/>
                <a:gd name="T3" fmla="*/ 0 h 78"/>
                <a:gd name="T4" fmla="*/ 0 w 75"/>
                <a:gd name="T5" fmla="*/ 1 h 78"/>
                <a:gd name="T6" fmla="*/ 0 w 75"/>
                <a:gd name="T7" fmla="*/ 1 h 78"/>
                <a:gd name="T8" fmla="*/ 1 w 75"/>
                <a:gd name="T9" fmla="*/ 2 h 78"/>
                <a:gd name="T10" fmla="*/ 1 w 75"/>
                <a:gd name="T11" fmla="*/ 1 h 78"/>
                <a:gd name="T12" fmla="*/ 2 w 75"/>
                <a:gd name="T13" fmla="*/ 2 h 78"/>
                <a:gd name="T14" fmla="*/ 2 w 75"/>
                <a:gd name="T15" fmla="*/ 1 h 78"/>
                <a:gd name="T16" fmla="*/ 2 w 75"/>
                <a:gd name="T17" fmla="*/ 1 h 78"/>
                <a:gd name="T18" fmla="*/ 2 w 75"/>
                <a:gd name="T19" fmla="*/ 0 h 78"/>
                <a:gd name="T20" fmla="*/ 0 w 75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78">
                  <a:moveTo>
                    <a:pt x="15" y="0"/>
                  </a:moveTo>
                  <a:lnTo>
                    <a:pt x="15" y="15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30" y="77"/>
                  </a:lnTo>
                  <a:lnTo>
                    <a:pt x="30" y="62"/>
                  </a:lnTo>
                  <a:lnTo>
                    <a:pt x="74" y="77"/>
                  </a:lnTo>
                  <a:lnTo>
                    <a:pt x="74" y="46"/>
                  </a:lnTo>
                  <a:lnTo>
                    <a:pt x="59" y="31"/>
                  </a:lnTo>
                  <a:lnTo>
                    <a:pt x="74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40" name="Freeform 426"/>
            <p:cNvSpPr>
              <a:spLocks/>
            </p:cNvSpPr>
            <p:nvPr/>
          </p:nvSpPr>
          <p:spPr bwMode="auto">
            <a:xfrm>
              <a:off x="6425" y="1633"/>
              <a:ext cx="96" cy="128"/>
            </a:xfrm>
            <a:custGeom>
              <a:avLst/>
              <a:gdLst>
                <a:gd name="T0" fmla="*/ 0 w 224"/>
                <a:gd name="T1" fmla="*/ 4 h 339"/>
                <a:gd name="T2" fmla="*/ 0 w 224"/>
                <a:gd name="T3" fmla="*/ 5 h 339"/>
                <a:gd name="T4" fmla="*/ 2 w 224"/>
                <a:gd name="T5" fmla="*/ 5 h 339"/>
                <a:gd name="T6" fmla="*/ 3 w 224"/>
                <a:gd name="T7" fmla="*/ 5 h 339"/>
                <a:gd name="T8" fmla="*/ 3 w 224"/>
                <a:gd name="T9" fmla="*/ 5 h 339"/>
                <a:gd name="T10" fmla="*/ 3 w 224"/>
                <a:gd name="T11" fmla="*/ 6 h 339"/>
                <a:gd name="T12" fmla="*/ 4 w 224"/>
                <a:gd name="T13" fmla="*/ 6 h 339"/>
                <a:gd name="T14" fmla="*/ 4 w 224"/>
                <a:gd name="T15" fmla="*/ 6 h 339"/>
                <a:gd name="T16" fmla="*/ 6 w 224"/>
                <a:gd name="T17" fmla="*/ 6 h 339"/>
                <a:gd name="T18" fmla="*/ 6 w 224"/>
                <a:gd name="T19" fmla="*/ 7 h 339"/>
                <a:gd name="T20" fmla="*/ 6 w 224"/>
                <a:gd name="T21" fmla="*/ 6 h 339"/>
                <a:gd name="T22" fmla="*/ 6 w 224"/>
                <a:gd name="T23" fmla="*/ 6 h 339"/>
                <a:gd name="T24" fmla="*/ 6 w 224"/>
                <a:gd name="T25" fmla="*/ 5 h 339"/>
                <a:gd name="T26" fmla="*/ 6 w 224"/>
                <a:gd name="T27" fmla="*/ 5 h 339"/>
                <a:gd name="T28" fmla="*/ 6 w 224"/>
                <a:gd name="T29" fmla="*/ 5 h 339"/>
                <a:gd name="T30" fmla="*/ 6 w 224"/>
                <a:gd name="T31" fmla="*/ 5 h 339"/>
                <a:gd name="T32" fmla="*/ 6 w 224"/>
                <a:gd name="T33" fmla="*/ 5 h 339"/>
                <a:gd name="T34" fmla="*/ 6 w 224"/>
                <a:gd name="T35" fmla="*/ 5 h 339"/>
                <a:gd name="T36" fmla="*/ 7 w 224"/>
                <a:gd name="T37" fmla="*/ 5 h 339"/>
                <a:gd name="T38" fmla="*/ 8 w 224"/>
                <a:gd name="T39" fmla="*/ 5 h 339"/>
                <a:gd name="T40" fmla="*/ 7 w 224"/>
                <a:gd name="T41" fmla="*/ 4 h 339"/>
                <a:gd name="T42" fmla="*/ 7 w 224"/>
                <a:gd name="T43" fmla="*/ 3 h 339"/>
                <a:gd name="T44" fmla="*/ 6 w 224"/>
                <a:gd name="T45" fmla="*/ 3 h 339"/>
                <a:gd name="T46" fmla="*/ 4 w 224"/>
                <a:gd name="T47" fmla="*/ 2 h 339"/>
                <a:gd name="T48" fmla="*/ 4 w 224"/>
                <a:gd name="T49" fmla="*/ 2 h 339"/>
                <a:gd name="T50" fmla="*/ 3 w 224"/>
                <a:gd name="T51" fmla="*/ 2 h 339"/>
                <a:gd name="T52" fmla="*/ 4 w 224"/>
                <a:gd name="T53" fmla="*/ 1 h 339"/>
                <a:gd name="T54" fmla="*/ 5 w 224"/>
                <a:gd name="T55" fmla="*/ 0 h 339"/>
                <a:gd name="T56" fmla="*/ 5 w 224"/>
                <a:gd name="T57" fmla="*/ 0 h 339"/>
                <a:gd name="T58" fmla="*/ 4 w 224"/>
                <a:gd name="T59" fmla="*/ 0 h 339"/>
                <a:gd name="T60" fmla="*/ 4 w 224"/>
                <a:gd name="T61" fmla="*/ 0 h 339"/>
                <a:gd name="T62" fmla="*/ 3 w 224"/>
                <a:gd name="T63" fmla="*/ 1 h 339"/>
                <a:gd name="T64" fmla="*/ 3 w 224"/>
                <a:gd name="T65" fmla="*/ 1 h 339"/>
                <a:gd name="T66" fmla="*/ 1 w 224"/>
                <a:gd name="T67" fmla="*/ 2 h 339"/>
                <a:gd name="T68" fmla="*/ 1 w 224"/>
                <a:gd name="T69" fmla="*/ 2 h 339"/>
                <a:gd name="T70" fmla="*/ 1 w 224"/>
                <a:gd name="T71" fmla="*/ 2 h 339"/>
                <a:gd name="T72" fmla="*/ 1 w 224"/>
                <a:gd name="T73" fmla="*/ 2 h 339"/>
                <a:gd name="T74" fmla="*/ 1 w 224"/>
                <a:gd name="T75" fmla="*/ 4 h 339"/>
                <a:gd name="T76" fmla="*/ 0 w 224"/>
                <a:gd name="T77" fmla="*/ 4 h 3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24" h="339">
                  <a:moveTo>
                    <a:pt x="15" y="200"/>
                  </a:moveTo>
                  <a:lnTo>
                    <a:pt x="0" y="230"/>
                  </a:lnTo>
                  <a:lnTo>
                    <a:pt x="59" y="246"/>
                  </a:lnTo>
                  <a:lnTo>
                    <a:pt x="74" y="261"/>
                  </a:lnTo>
                  <a:lnTo>
                    <a:pt x="89" y="261"/>
                  </a:lnTo>
                  <a:lnTo>
                    <a:pt x="104" y="292"/>
                  </a:lnTo>
                  <a:lnTo>
                    <a:pt x="119" y="292"/>
                  </a:lnTo>
                  <a:lnTo>
                    <a:pt x="134" y="292"/>
                  </a:lnTo>
                  <a:lnTo>
                    <a:pt x="164" y="307"/>
                  </a:lnTo>
                  <a:lnTo>
                    <a:pt x="178" y="338"/>
                  </a:lnTo>
                  <a:lnTo>
                    <a:pt x="178" y="292"/>
                  </a:lnTo>
                  <a:lnTo>
                    <a:pt x="178" y="277"/>
                  </a:lnTo>
                  <a:lnTo>
                    <a:pt x="178" y="261"/>
                  </a:lnTo>
                  <a:lnTo>
                    <a:pt x="193" y="246"/>
                  </a:lnTo>
                  <a:lnTo>
                    <a:pt x="164" y="246"/>
                  </a:lnTo>
                  <a:lnTo>
                    <a:pt x="164" y="230"/>
                  </a:lnTo>
                  <a:lnTo>
                    <a:pt x="193" y="230"/>
                  </a:lnTo>
                  <a:lnTo>
                    <a:pt x="193" y="215"/>
                  </a:lnTo>
                  <a:lnTo>
                    <a:pt x="208" y="215"/>
                  </a:lnTo>
                  <a:lnTo>
                    <a:pt x="223" y="230"/>
                  </a:lnTo>
                  <a:lnTo>
                    <a:pt x="208" y="184"/>
                  </a:lnTo>
                  <a:lnTo>
                    <a:pt x="208" y="138"/>
                  </a:lnTo>
                  <a:lnTo>
                    <a:pt x="178" y="138"/>
                  </a:lnTo>
                  <a:lnTo>
                    <a:pt x="119" y="108"/>
                  </a:lnTo>
                  <a:lnTo>
                    <a:pt x="119" y="77"/>
                  </a:lnTo>
                  <a:lnTo>
                    <a:pt x="104" y="77"/>
                  </a:lnTo>
                  <a:lnTo>
                    <a:pt x="119" y="31"/>
                  </a:lnTo>
                  <a:lnTo>
                    <a:pt x="149" y="15"/>
                  </a:lnTo>
                  <a:lnTo>
                    <a:pt x="149" y="0"/>
                  </a:lnTo>
                  <a:lnTo>
                    <a:pt x="134" y="0"/>
                  </a:lnTo>
                  <a:lnTo>
                    <a:pt x="119" y="15"/>
                  </a:lnTo>
                  <a:lnTo>
                    <a:pt x="74" y="31"/>
                  </a:lnTo>
                  <a:lnTo>
                    <a:pt x="74" y="61"/>
                  </a:lnTo>
                  <a:lnTo>
                    <a:pt x="45" y="77"/>
                  </a:lnTo>
                  <a:lnTo>
                    <a:pt x="30" y="92"/>
                  </a:lnTo>
                  <a:lnTo>
                    <a:pt x="30" y="108"/>
                  </a:lnTo>
                  <a:lnTo>
                    <a:pt x="30" y="123"/>
                  </a:lnTo>
                  <a:lnTo>
                    <a:pt x="30" y="184"/>
                  </a:lnTo>
                  <a:lnTo>
                    <a:pt x="15" y="20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41" name="Freeform 427"/>
            <p:cNvSpPr>
              <a:spLocks/>
            </p:cNvSpPr>
            <p:nvPr/>
          </p:nvSpPr>
          <p:spPr bwMode="auto">
            <a:xfrm>
              <a:off x="6470" y="1633"/>
              <a:ext cx="109" cy="87"/>
            </a:xfrm>
            <a:custGeom>
              <a:avLst/>
              <a:gdLst>
                <a:gd name="T0" fmla="*/ 7 w 255"/>
                <a:gd name="T1" fmla="*/ 1 h 231"/>
                <a:gd name="T2" fmla="*/ 6 w 255"/>
                <a:gd name="T3" fmla="*/ 1 h 231"/>
                <a:gd name="T4" fmla="*/ 6 w 255"/>
                <a:gd name="T5" fmla="*/ 1 h 231"/>
                <a:gd name="T6" fmla="*/ 4 w 255"/>
                <a:gd name="T7" fmla="*/ 1 h 231"/>
                <a:gd name="T8" fmla="*/ 3 w 255"/>
                <a:gd name="T9" fmla="*/ 1 h 231"/>
                <a:gd name="T10" fmla="*/ 3 w 255"/>
                <a:gd name="T11" fmla="*/ 0 h 231"/>
                <a:gd name="T12" fmla="*/ 3 w 255"/>
                <a:gd name="T13" fmla="*/ 0 h 231"/>
                <a:gd name="T14" fmla="*/ 3 w 255"/>
                <a:gd name="T15" fmla="*/ 0 h 231"/>
                <a:gd name="T16" fmla="*/ 1 w 255"/>
                <a:gd name="T17" fmla="*/ 1 h 231"/>
                <a:gd name="T18" fmla="*/ 1 w 255"/>
                <a:gd name="T19" fmla="*/ 1 h 231"/>
                <a:gd name="T20" fmla="*/ 1 w 255"/>
                <a:gd name="T21" fmla="*/ 2 h 231"/>
                <a:gd name="T22" fmla="*/ 1 w 255"/>
                <a:gd name="T23" fmla="*/ 1 h 231"/>
                <a:gd name="T24" fmla="*/ 1 w 255"/>
                <a:gd name="T25" fmla="*/ 1 h 231"/>
                <a:gd name="T26" fmla="*/ 1 w 255"/>
                <a:gd name="T27" fmla="*/ 1 h 231"/>
                <a:gd name="T28" fmla="*/ 1 w 255"/>
                <a:gd name="T29" fmla="*/ 0 h 231"/>
                <a:gd name="T30" fmla="*/ 0 w 255"/>
                <a:gd name="T31" fmla="*/ 1 h 231"/>
                <a:gd name="T32" fmla="*/ 0 w 255"/>
                <a:gd name="T33" fmla="*/ 2 h 231"/>
                <a:gd name="T34" fmla="*/ 0 w 255"/>
                <a:gd name="T35" fmla="*/ 2 h 231"/>
                <a:gd name="T36" fmla="*/ 0 w 255"/>
                <a:gd name="T37" fmla="*/ 2 h 231"/>
                <a:gd name="T38" fmla="*/ 3 w 255"/>
                <a:gd name="T39" fmla="*/ 3 h 231"/>
                <a:gd name="T40" fmla="*/ 3 w 255"/>
                <a:gd name="T41" fmla="*/ 3 h 231"/>
                <a:gd name="T42" fmla="*/ 3 w 255"/>
                <a:gd name="T43" fmla="*/ 4 h 231"/>
                <a:gd name="T44" fmla="*/ 4 w 255"/>
                <a:gd name="T45" fmla="*/ 5 h 231"/>
                <a:gd name="T46" fmla="*/ 4 w 255"/>
                <a:gd name="T47" fmla="*/ 5 h 231"/>
                <a:gd name="T48" fmla="*/ 6 w 255"/>
                <a:gd name="T49" fmla="*/ 5 h 231"/>
                <a:gd name="T50" fmla="*/ 6 w 255"/>
                <a:gd name="T51" fmla="*/ 4 h 231"/>
                <a:gd name="T52" fmla="*/ 5 w 255"/>
                <a:gd name="T53" fmla="*/ 4 h 231"/>
                <a:gd name="T54" fmla="*/ 6 w 255"/>
                <a:gd name="T55" fmla="*/ 3 h 231"/>
                <a:gd name="T56" fmla="*/ 6 w 255"/>
                <a:gd name="T57" fmla="*/ 4 h 231"/>
                <a:gd name="T58" fmla="*/ 8 w 255"/>
                <a:gd name="T59" fmla="*/ 3 h 231"/>
                <a:gd name="T60" fmla="*/ 8 w 255"/>
                <a:gd name="T61" fmla="*/ 3 h 231"/>
                <a:gd name="T62" fmla="*/ 8 w 255"/>
                <a:gd name="T63" fmla="*/ 3 h 231"/>
                <a:gd name="T64" fmla="*/ 8 w 255"/>
                <a:gd name="T65" fmla="*/ 2 h 231"/>
                <a:gd name="T66" fmla="*/ 8 w 255"/>
                <a:gd name="T67" fmla="*/ 2 h 231"/>
                <a:gd name="T68" fmla="*/ 9 w 255"/>
                <a:gd name="T69" fmla="*/ 2 h 231"/>
                <a:gd name="T70" fmla="*/ 7 w 255"/>
                <a:gd name="T71" fmla="*/ 1 h 231"/>
                <a:gd name="T72" fmla="*/ 6 w 255"/>
                <a:gd name="T73" fmla="*/ 1 h 231"/>
                <a:gd name="T74" fmla="*/ 7 w 255"/>
                <a:gd name="T75" fmla="*/ 1 h 2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5" h="231">
                  <a:moveTo>
                    <a:pt x="209" y="31"/>
                  </a:moveTo>
                  <a:lnTo>
                    <a:pt x="179" y="46"/>
                  </a:lnTo>
                  <a:lnTo>
                    <a:pt x="164" y="46"/>
                  </a:lnTo>
                  <a:lnTo>
                    <a:pt x="134" y="31"/>
                  </a:lnTo>
                  <a:lnTo>
                    <a:pt x="105" y="31"/>
                  </a:lnTo>
                  <a:lnTo>
                    <a:pt x="90" y="15"/>
                  </a:lnTo>
                  <a:lnTo>
                    <a:pt x="75" y="0"/>
                  </a:lnTo>
                  <a:lnTo>
                    <a:pt x="75" y="15"/>
                  </a:lnTo>
                  <a:lnTo>
                    <a:pt x="45" y="31"/>
                  </a:lnTo>
                  <a:lnTo>
                    <a:pt x="45" y="61"/>
                  </a:lnTo>
                  <a:lnTo>
                    <a:pt x="45" y="77"/>
                  </a:lnTo>
                  <a:lnTo>
                    <a:pt x="45" y="61"/>
                  </a:lnTo>
                  <a:lnTo>
                    <a:pt x="30" y="61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15" y="31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15" y="107"/>
                  </a:lnTo>
                  <a:lnTo>
                    <a:pt x="75" y="138"/>
                  </a:lnTo>
                  <a:lnTo>
                    <a:pt x="105" y="138"/>
                  </a:lnTo>
                  <a:lnTo>
                    <a:pt x="105" y="184"/>
                  </a:lnTo>
                  <a:lnTo>
                    <a:pt x="120" y="230"/>
                  </a:lnTo>
                  <a:lnTo>
                    <a:pt x="134" y="230"/>
                  </a:lnTo>
                  <a:lnTo>
                    <a:pt x="164" y="230"/>
                  </a:lnTo>
                  <a:lnTo>
                    <a:pt x="179" y="199"/>
                  </a:lnTo>
                  <a:lnTo>
                    <a:pt x="149" y="184"/>
                  </a:lnTo>
                  <a:lnTo>
                    <a:pt x="164" y="169"/>
                  </a:lnTo>
                  <a:lnTo>
                    <a:pt x="194" y="184"/>
                  </a:lnTo>
                  <a:lnTo>
                    <a:pt x="224" y="169"/>
                  </a:lnTo>
                  <a:lnTo>
                    <a:pt x="239" y="153"/>
                  </a:lnTo>
                  <a:lnTo>
                    <a:pt x="224" y="138"/>
                  </a:lnTo>
                  <a:lnTo>
                    <a:pt x="239" y="107"/>
                  </a:lnTo>
                  <a:lnTo>
                    <a:pt x="224" y="107"/>
                  </a:lnTo>
                  <a:lnTo>
                    <a:pt x="254" y="92"/>
                  </a:lnTo>
                  <a:lnTo>
                    <a:pt x="209" y="61"/>
                  </a:lnTo>
                  <a:lnTo>
                    <a:pt x="194" y="46"/>
                  </a:lnTo>
                  <a:lnTo>
                    <a:pt x="209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42" name="Freeform 428"/>
            <p:cNvSpPr>
              <a:spLocks/>
            </p:cNvSpPr>
            <p:nvPr/>
          </p:nvSpPr>
          <p:spPr bwMode="auto">
            <a:xfrm>
              <a:off x="6566" y="1668"/>
              <a:ext cx="39" cy="52"/>
            </a:xfrm>
            <a:custGeom>
              <a:avLst/>
              <a:gdLst>
                <a:gd name="T0" fmla="*/ 1 w 91"/>
                <a:gd name="T1" fmla="*/ 0 h 139"/>
                <a:gd name="T2" fmla="*/ 1 w 91"/>
                <a:gd name="T3" fmla="*/ 0 h 139"/>
                <a:gd name="T4" fmla="*/ 1 w 91"/>
                <a:gd name="T5" fmla="*/ 0 h 139"/>
                <a:gd name="T6" fmla="*/ 0 w 91"/>
                <a:gd name="T7" fmla="*/ 0 h 139"/>
                <a:gd name="T8" fmla="*/ 0 w 91"/>
                <a:gd name="T9" fmla="*/ 0 h 139"/>
                <a:gd name="T10" fmla="*/ 0 w 91"/>
                <a:gd name="T11" fmla="*/ 1 h 139"/>
                <a:gd name="T12" fmla="*/ 0 w 91"/>
                <a:gd name="T13" fmla="*/ 1 h 139"/>
                <a:gd name="T14" fmla="*/ 1 w 91"/>
                <a:gd name="T15" fmla="*/ 2 h 139"/>
                <a:gd name="T16" fmla="*/ 1 w 91"/>
                <a:gd name="T17" fmla="*/ 2 h 139"/>
                <a:gd name="T18" fmla="*/ 1 w 91"/>
                <a:gd name="T19" fmla="*/ 3 h 139"/>
                <a:gd name="T20" fmla="*/ 3 w 91"/>
                <a:gd name="T21" fmla="*/ 2 h 139"/>
                <a:gd name="T22" fmla="*/ 3 w 91"/>
                <a:gd name="T23" fmla="*/ 2 h 139"/>
                <a:gd name="T24" fmla="*/ 2 w 91"/>
                <a:gd name="T25" fmla="*/ 2 h 139"/>
                <a:gd name="T26" fmla="*/ 2 w 91"/>
                <a:gd name="T27" fmla="*/ 1 h 139"/>
                <a:gd name="T28" fmla="*/ 3 w 91"/>
                <a:gd name="T29" fmla="*/ 1 h 139"/>
                <a:gd name="T30" fmla="*/ 3 w 91"/>
                <a:gd name="T31" fmla="*/ 1 h 139"/>
                <a:gd name="T32" fmla="*/ 2 w 91"/>
                <a:gd name="T33" fmla="*/ 0 h 139"/>
                <a:gd name="T34" fmla="*/ 1 w 91"/>
                <a:gd name="T35" fmla="*/ 0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" h="139">
                  <a:moveTo>
                    <a:pt x="45" y="15"/>
                  </a:moveTo>
                  <a:lnTo>
                    <a:pt x="45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15" y="61"/>
                  </a:lnTo>
                  <a:lnTo>
                    <a:pt x="30" y="107"/>
                  </a:lnTo>
                  <a:lnTo>
                    <a:pt x="30" y="123"/>
                  </a:lnTo>
                  <a:lnTo>
                    <a:pt x="45" y="138"/>
                  </a:lnTo>
                  <a:lnTo>
                    <a:pt x="75" y="123"/>
                  </a:lnTo>
                  <a:lnTo>
                    <a:pt x="90" y="123"/>
                  </a:lnTo>
                  <a:lnTo>
                    <a:pt x="60" y="107"/>
                  </a:lnTo>
                  <a:lnTo>
                    <a:pt x="60" y="77"/>
                  </a:lnTo>
                  <a:lnTo>
                    <a:pt x="75" y="61"/>
                  </a:lnTo>
                  <a:lnTo>
                    <a:pt x="75" y="46"/>
                  </a:lnTo>
                  <a:lnTo>
                    <a:pt x="60" y="31"/>
                  </a:lnTo>
                  <a:lnTo>
                    <a:pt x="4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43" name="Freeform 429"/>
            <p:cNvSpPr>
              <a:spLocks/>
            </p:cNvSpPr>
            <p:nvPr/>
          </p:nvSpPr>
          <p:spPr bwMode="auto">
            <a:xfrm>
              <a:off x="6392" y="1656"/>
              <a:ext cx="52" cy="18"/>
            </a:xfrm>
            <a:custGeom>
              <a:avLst/>
              <a:gdLst>
                <a:gd name="T0" fmla="*/ 2 w 120"/>
                <a:gd name="T1" fmla="*/ 0 h 47"/>
                <a:gd name="T2" fmla="*/ 3 w 120"/>
                <a:gd name="T3" fmla="*/ 1 h 47"/>
                <a:gd name="T4" fmla="*/ 4 w 120"/>
                <a:gd name="T5" fmla="*/ 1 h 47"/>
                <a:gd name="T6" fmla="*/ 4 w 120"/>
                <a:gd name="T7" fmla="*/ 1 h 47"/>
                <a:gd name="T8" fmla="*/ 4 w 120"/>
                <a:gd name="T9" fmla="*/ 0 h 47"/>
                <a:gd name="T10" fmla="*/ 3 w 120"/>
                <a:gd name="T11" fmla="*/ 0 h 47"/>
                <a:gd name="T12" fmla="*/ 3 w 120"/>
                <a:gd name="T13" fmla="*/ 0 h 47"/>
                <a:gd name="T14" fmla="*/ 2 w 120"/>
                <a:gd name="T15" fmla="*/ 0 h 47"/>
                <a:gd name="T16" fmla="*/ 1 w 120"/>
                <a:gd name="T17" fmla="*/ 0 h 47"/>
                <a:gd name="T18" fmla="*/ 0 w 120"/>
                <a:gd name="T19" fmla="*/ 0 h 47"/>
                <a:gd name="T20" fmla="*/ 0 w 120"/>
                <a:gd name="T21" fmla="*/ 1 h 47"/>
                <a:gd name="T22" fmla="*/ 1 w 120"/>
                <a:gd name="T23" fmla="*/ 1 h 47"/>
                <a:gd name="T24" fmla="*/ 2 w 120"/>
                <a:gd name="T25" fmla="*/ 1 h 47"/>
                <a:gd name="T26" fmla="*/ 2 w 120"/>
                <a:gd name="T27" fmla="*/ 1 h 47"/>
                <a:gd name="T28" fmla="*/ 2 w 120"/>
                <a:gd name="T29" fmla="*/ 1 h 47"/>
                <a:gd name="T30" fmla="*/ 2 w 120"/>
                <a:gd name="T31" fmla="*/ 0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0" h="47">
                  <a:moveTo>
                    <a:pt x="60" y="15"/>
                  </a:moveTo>
                  <a:lnTo>
                    <a:pt x="89" y="31"/>
                  </a:lnTo>
                  <a:lnTo>
                    <a:pt x="104" y="46"/>
                  </a:lnTo>
                  <a:lnTo>
                    <a:pt x="104" y="31"/>
                  </a:lnTo>
                  <a:lnTo>
                    <a:pt x="119" y="15"/>
                  </a:lnTo>
                  <a:lnTo>
                    <a:pt x="89" y="0"/>
                  </a:lnTo>
                  <a:lnTo>
                    <a:pt x="74" y="0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30" y="31"/>
                  </a:lnTo>
                  <a:lnTo>
                    <a:pt x="45" y="46"/>
                  </a:lnTo>
                  <a:lnTo>
                    <a:pt x="60" y="46"/>
                  </a:lnTo>
                  <a:lnTo>
                    <a:pt x="60" y="31"/>
                  </a:lnTo>
                  <a:lnTo>
                    <a:pt x="6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44" name="Line 430"/>
            <p:cNvSpPr>
              <a:spLocks noChangeShapeType="1"/>
            </p:cNvSpPr>
            <p:nvPr/>
          </p:nvSpPr>
          <p:spPr bwMode="auto">
            <a:xfrm>
              <a:off x="6566" y="1633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45" name="Line 431"/>
            <p:cNvSpPr>
              <a:spLocks noChangeShapeType="1"/>
            </p:cNvSpPr>
            <p:nvPr/>
          </p:nvSpPr>
          <p:spPr bwMode="auto">
            <a:xfrm>
              <a:off x="6553" y="1603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46" name="Line 432"/>
            <p:cNvSpPr>
              <a:spLocks noChangeShapeType="1"/>
            </p:cNvSpPr>
            <p:nvPr/>
          </p:nvSpPr>
          <p:spPr bwMode="auto">
            <a:xfrm>
              <a:off x="6553" y="1586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47" name="Freeform 433"/>
            <p:cNvSpPr>
              <a:spLocks/>
            </p:cNvSpPr>
            <p:nvPr/>
          </p:nvSpPr>
          <p:spPr bwMode="auto">
            <a:xfrm>
              <a:off x="6490" y="1580"/>
              <a:ext cx="25" cy="18"/>
            </a:xfrm>
            <a:custGeom>
              <a:avLst/>
              <a:gdLst>
                <a:gd name="T0" fmla="*/ 0 w 60"/>
                <a:gd name="T1" fmla="*/ 0 h 47"/>
                <a:gd name="T2" fmla="*/ 0 w 60"/>
                <a:gd name="T3" fmla="*/ 0 h 47"/>
                <a:gd name="T4" fmla="*/ 0 w 60"/>
                <a:gd name="T5" fmla="*/ 1 h 47"/>
                <a:gd name="T6" fmla="*/ 0 w 60"/>
                <a:gd name="T7" fmla="*/ 1 h 47"/>
                <a:gd name="T8" fmla="*/ 1 w 60"/>
                <a:gd name="T9" fmla="*/ 1 h 47"/>
                <a:gd name="T10" fmla="*/ 2 w 60"/>
                <a:gd name="T11" fmla="*/ 0 h 47"/>
                <a:gd name="T12" fmla="*/ 1 w 60"/>
                <a:gd name="T13" fmla="*/ 0 h 47"/>
                <a:gd name="T14" fmla="*/ 1 w 60"/>
                <a:gd name="T15" fmla="*/ 0 h 47"/>
                <a:gd name="T16" fmla="*/ 1 w 60"/>
                <a:gd name="T17" fmla="*/ 0 h 47"/>
                <a:gd name="T18" fmla="*/ 0 w 60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47">
                  <a:moveTo>
                    <a:pt x="0" y="0"/>
                  </a:moveTo>
                  <a:lnTo>
                    <a:pt x="0" y="15"/>
                  </a:lnTo>
                  <a:lnTo>
                    <a:pt x="0" y="46"/>
                  </a:lnTo>
                  <a:lnTo>
                    <a:pt x="15" y="31"/>
                  </a:lnTo>
                  <a:lnTo>
                    <a:pt x="44" y="31"/>
                  </a:lnTo>
                  <a:lnTo>
                    <a:pt x="59" y="15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48" name="Freeform 434"/>
            <p:cNvSpPr>
              <a:spLocks/>
            </p:cNvSpPr>
            <p:nvPr/>
          </p:nvSpPr>
          <p:spPr bwMode="auto">
            <a:xfrm>
              <a:off x="6566" y="1644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49" name="Freeform 435"/>
            <p:cNvSpPr>
              <a:spLocks/>
            </p:cNvSpPr>
            <p:nvPr/>
          </p:nvSpPr>
          <p:spPr bwMode="auto">
            <a:xfrm>
              <a:off x="6521" y="1586"/>
              <a:ext cx="8" cy="6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1 w 17"/>
                <a:gd name="T7" fmla="*/ 0 h 17"/>
                <a:gd name="T8" fmla="*/ 1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50" name="Freeform 436"/>
            <p:cNvSpPr>
              <a:spLocks/>
            </p:cNvSpPr>
            <p:nvPr/>
          </p:nvSpPr>
          <p:spPr bwMode="auto">
            <a:xfrm>
              <a:off x="6566" y="1615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51" name="Line 437"/>
            <p:cNvSpPr>
              <a:spLocks noChangeShapeType="1"/>
            </p:cNvSpPr>
            <p:nvPr/>
          </p:nvSpPr>
          <p:spPr bwMode="auto">
            <a:xfrm flipH="1">
              <a:off x="6560" y="1615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52" name="Line 438"/>
            <p:cNvSpPr>
              <a:spLocks noChangeShapeType="1"/>
            </p:cNvSpPr>
            <p:nvPr/>
          </p:nvSpPr>
          <p:spPr bwMode="auto">
            <a:xfrm>
              <a:off x="6560" y="1610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53" name="Freeform 439"/>
            <p:cNvSpPr>
              <a:spLocks/>
            </p:cNvSpPr>
            <p:nvPr/>
          </p:nvSpPr>
          <p:spPr bwMode="auto">
            <a:xfrm>
              <a:off x="6547" y="1592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54" name="Line 440"/>
            <p:cNvSpPr>
              <a:spLocks noChangeShapeType="1"/>
            </p:cNvSpPr>
            <p:nvPr/>
          </p:nvSpPr>
          <p:spPr bwMode="auto">
            <a:xfrm>
              <a:off x="6534" y="1592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55" name="Freeform 441"/>
            <p:cNvSpPr>
              <a:spLocks/>
            </p:cNvSpPr>
            <p:nvPr/>
          </p:nvSpPr>
          <p:spPr bwMode="auto">
            <a:xfrm>
              <a:off x="6553" y="1598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56" name="Freeform 442"/>
            <p:cNvSpPr>
              <a:spLocks/>
            </p:cNvSpPr>
            <p:nvPr/>
          </p:nvSpPr>
          <p:spPr bwMode="auto">
            <a:xfrm>
              <a:off x="6623" y="2144"/>
              <a:ext cx="13" cy="12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1 h 32"/>
                <a:gd name="T4" fmla="*/ 0 w 31"/>
                <a:gd name="T5" fmla="*/ 1 h 32"/>
                <a:gd name="T6" fmla="*/ 0 w 31"/>
                <a:gd name="T7" fmla="*/ 0 h 32"/>
                <a:gd name="T8" fmla="*/ 1 w 31"/>
                <a:gd name="T9" fmla="*/ 0 h 32"/>
                <a:gd name="T10" fmla="*/ 0 w 3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32">
                  <a:moveTo>
                    <a:pt x="15" y="0"/>
                  </a:moveTo>
                  <a:lnTo>
                    <a:pt x="0" y="31"/>
                  </a:lnTo>
                  <a:lnTo>
                    <a:pt x="15" y="31"/>
                  </a:lnTo>
                  <a:lnTo>
                    <a:pt x="15" y="16"/>
                  </a:lnTo>
                  <a:lnTo>
                    <a:pt x="30" y="16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57" name="Freeform 443"/>
            <p:cNvSpPr>
              <a:spLocks/>
            </p:cNvSpPr>
            <p:nvPr/>
          </p:nvSpPr>
          <p:spPr bwMode="auto">
            <a:xfrm>
              <a:off x="6617" y="2144"/>
              <a:ext cx="8" cy="6"/>
            </a:xfrm>
            <a:custGeom>
              <a:avLst/>
              <a:gdLst>
                <a:gd name="T0" fmla="*/ 1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1 w 18"/>
                <a:gd name="T7" fmla="*/ 0 h 17"/>
                <a:gd name="T8" fmla="*/ 1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7">
                  <a:moveTo>
                    <a:pt x="1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58" name="Freeform 444"/>
            <p:cNvSpPr>
              <a:spLocks/>
            </p:cNvSpPr>
            <p:nvPr/>
          </p:nvSpPr>
          <p:spPr bwMode="auto">
            <a:xfrm>
              <a:off x="6514" y="1894"/>
              <a:ext cx="122" cy="268"/>
            </a:xfrm>
            <a:custGeom>
              <a:avLst/>
              <a:gdLst>
                <a:gd name="T0" fmla="*/ 5 w 284"/>
                <a:gd name="T1" fmla="*/ 12 h 708"/>
                <a:gd name="T2" fmla="*/ 4 w 284"/>
                <a:gd name="T3" fmla="*/ 12 h 708"/>
                <a:gd name="T4" fmla="*/ 3 w 284"/>
                <a:gd name="T5" fmla="*/ 11 h 708"/>
                <a:gd name="T6" fmla="*/ 4 w 284"/>
                <a:gd name="T7" fmla="*/ 11 h 708"/>
                <a:gd name="T8" fmla="*/ 5 w 284"/>
                <a:gd name="T9" fmla="*/ 11 h 708"/>
                <a:gd name="T10" fmla="*/ 5 w 284"/>
                <a:gd name="T11" fmla="*/ 10 h 708"/>
                <a:gd name="T12" fmla="*/ 6 w 284"/>
                <a:gd name="T13" fmla="*/ 10 h 708"/>
                <a:gd name="T14" fmla="*/ 6 w 284"/>
                <a:gd name="T15" fmla="*/ 9 h 708"/>
                <a:gd name="T16" fmla="*/ 5 w 284"/>
                <a:gd name="T17" fmla="*/ 9 h 708"/>
                <a:gd name="T18" fmla="*/ 5 w 284"/>
                <a:gd name="T19" fmla="*/ 9 h 708"/>
                <a:gd name="T20" fmla="*/ 5 w 284"/>
                <a:gd name="T21" fmla="*/ 9 h 708"/>
                <a:gd name="T22" fmla="*/ 5 w 284"/>
                <a:gd name="T23" fmla="*/ 9 h 708"/>
                <a:gd name="T24" fmla="*/ 6 w 284"/>
                <a:gd name="T25" fmla="*/ 8 h 708"/>
                <a:gd name="T26" fmla="*/ 6 w 284"/>
                <a:gd name="T27" fmla="*/ 8 h 708"/>
                <a:gd name="T28" fmla="*/ 6 w 284"/>
                <a:gd name="T29" fmla="*/ 8 h 708"/>
                <a:gd name="T30" fmla="*/ 7 w 284"/>
                <a:gd name="T31" fmla="*/ 8 h 708"/>
                <a:gd name="T32" fmla="*/ 8 w 284"/>
                <a:gd name="T33" fmla="*/ 8 h 708"/>
                <a:gd name="T34" fmla="*/ 9 w 284"/>
                <a:gd name="T35" fmla="*/ 6 h 708"/>
                <a:gd name="T36" fmla="*/ 8 w 284"/>
                <a:gd name="T37" fmla="*/ 6 h 708"/>
                <a:gd name="T38" fmla="*/ 8 w 284"/>
                <a:gd name="T39" fmla="*/ 6 h 708"/>
                <a:gd name="T40" fmla="*/ 8 w 284"/>
                <a:gd name="T41" fmla="*/ 6 h 708"/>
                <a:gd name="T42" fmla="*/ 8 w 284"/>
                <a:gd name="T43" fmla="*/ 4 h 708"/>
                <a:gd name="T44" fmla="*/ 8 w 284"/>
                <a:gd name="T45" fmla="*/ 3 h 708"/>
                <a:gd name="T46" fmla="*/ 9 w 284"/>
                <a:gd name="T47" fmla="*/ 2 h 708"/>
                <a:gd name="T48" fmla="*/ 9 w 284"/>
                <a:gd name="T49" fmla="*/ 2 h 708"/>
                <a:gd name="T50" fmla="*/ 9 w 284"/>
                <a:gd name="T51" fmla="*/ 2 h 708"/>
                <a:gd name="T52" fmla="*/ 9 w 284"/>
                <a:gd name="T53" fmla="*/ 2 h 708"/>
                <a:gd name="T54" fmla="*/ 8 w 284"/>
                <a:gd name="T55" fmla="*/ 3 h 708"/>
                <a:gd name="T56" fmla="*/ 6 w 284"/>
                <a:gd name="T57" fmla="*/ 2 h 708"/>
                <a:gd name="T58" fmla="*/ 7 w 284"/>
                <a:gd name="T59" fmla="*/ 2 h 708"/>
                <a:gd name="T60" fmla="*/ 5 w 284"/>
                <a:gd name="T61" fmla="*/ 1 h 708"/>
                <a:gd name="T62" fmla="*/ 5 w 284"/>
                <a:gd name="T63" fmla="*/ 1 h 708"/>
                <a:gd name="T64" fmla="*/ 3 w 284"/>
                <a:gd name="T65" fmla="*/ 0 h 708"/>
                <a:gd name="T66" fmla="*/ 3 w 284"/>
                <a:gd name="T67" fmla="*/ 1 h 708"/>
                <a:gd name="T68" fmla="*/ 3 w 284"/>
                <a:gd name="T69" fmla="*/ 0 h 708"/>
                <a:gd name="T70" fmla="*/ 2 w 284"/>
                <a:gd name="T71" fmla="*/ 0 h 708"/>
                <a:gd name="T72" fmla="*/ 1 w 284"/>
                <a:gd name="T73" fmla="*/ 0 h 708"/>
                <a:gd name="T74" fmla="*/ 1 w 284"/>
                <a:gd name="T75" fmla="*/ 1 h 708"/>
                <a:gd name="T76" fmla="*/ 1 w 284"/>
                <a:gd name="T77" fmla="*/ 1 h 708"/>
                <a:gd name="T78" fmla="*/ 0 w 284"/>
                <a:gd name="T79" fmla="*/ 2 h 708"/>
                <a:gd name="T80" fmla="*/ 1 w 284"/>
                <a:gd name="T81" fmla="*/ 2 h 708"/>
                <a:gd name="T82" fmla="*/ 0 w 284"/>
                <a:gd name="T83" fmla="*/ 3 h 708"/>
                <a:gd name="T84" fmla="*/ 0 w 284"/>
                <a:gd name="T85" fmla="*/ 4 h 708"/>
                <a:gd name="T86" fmla="*/ 0 w 284"/>
                <a:gd name="T87" fmla="*/ 5 h 708"/>
                <a:gd name="T88" fmla="*/ 0 w 284"/>
                <a:gd name="T89" fmla="*/ 6 h 708"/>
                <a:gd name="T90" fmla="*/ 0 w 284"/>
                <a:gd name="T91" fmla="*/ 6 h 708"/>
                <a:gd name="T92" fmla="*/ 0 w 284"/>
                <a:gd name="T93" fmla="*/ 6 h 708"/>
                <a:gd name="T94" fmla="*/ 0 w 284"/>
                <a:gd name="T95" fmla="*/ 8 h 708"/>
                <a:gd name="T96" fmla="*/ 0 w 284"/>
                <a:gd name="T97" fmla="*/ 8 h 708"/>
                <a:gd name="T98" fmla="*/ 1 w 284"/>
                <a:gd name="T99" fmla="*/ 11 h 708"/>
                <a:gd name="T100" fmla="*/ 1 w 284"/>
                <a:gd name="T101" fmla="*/ 11 h 708"/>
                <a:gd name="T102" fmla="*/ 1 w 284"/>
                <a:gd name="T103" fmla="*/ 11 h 708"/>
                <a:gd name="T104" fmla="*/ 1 w 284"/>
                <a:gd name="T105" fmla="*/ 14 h 708"/>
                <a:gd name="T106" fmla="*/ 2 w 284"/>
                <a:gd name="T107" fmla="*/ 14 h 708"/>
                <a:gd name="T108" fmla="*/ 3 w 284"/>
                <a:gd name="T109" fmla="*/ 14 h 708"/>
                <a:gd name="T110" fmla="*/ 4 w 284"/>
                <a:gd name="T111" fmla="*/ 14 h 708"/>
                <a:gd name="T112" fmla="*/ 4 w 284"/>
                <a:gd name="T113" fmla="*/ 14 h 708"/>
                <a:gd name="T114" fmla="*/ 3 w 284"/>
                <a:gd name="T115" fmla="*/ 14 h 708"/>
                <a:gd name="T116" fmla="*/ 4 w 284"/>
                <a:gd name="T117" fmla="*/ 13 h 708"/>
                <a:gd name="T118" fmla="*/ 4 w 284"/>
                <a:gd name="T119" fmla="*/ 13 h 708"/>
                <a:gd name="T120" fmla="*/ 5 w 284"/>
                <a:gd name="T121" fmla="*/ 12 h 708"/>
                <a:gd name="T122" fmla="*/ 5 w 284"/>
                <a:gd name="T123" fmla="*/ 12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4" h="708">
                  <a:moveTo>
                    <a:pt x="134" y="569"/>
                  </a:moveTo>
                  <a:lnTo>
                    <a:pt x="119" y="569"/>
                  </a:lnTo>
                  <a:lnTo>
                    <a:pt x="104" y="538"/>
                  </a:lnTo>
                  <a:lnTo>
                    <a:pt x="119" y="523"/>
                  </a:lnTo>
                  <a:lnTo>
                    <a:pt x="134" y="523"/>
                  </a:lnTo>
                  <a:lnTo>
                    <a:pt x="134" y="476"/>
                  </a:lnTo>
                  <a:lnTo>
                    <a:pt x="164" y="476"/>
                  </a:lnTo>
                  <a:lnTo>
                    <a:pt x="164" y="461"/>
                  </a:lnTo>
                  <a:lnTo>
                    <a:pt x="134" y="461"/>
                  </a:lnTo>
                  <a:lnTo>
                    <a:pt x="134" y="446"/>
                  </a:lnTo>
                  <a:lnTo>
                    <a:pt x="134" y="430"/>
                  </a:lnTo>
                  <a:lnTo>
                    <a:pt x="149" y="430"/>
                  </a:lnTo>
                  <a:lnTo>
                    <a:pt x="164" y="415"/>
                  </a:lnTo>
                  <a:lnTo>
                    <a:pt x="164" y="400"/>
                  </a:lnTo>
                  <a:lnTo>
                    <a:pt x="164" y="384"/>
                  </a:lnTo>
                  <a:lnTo>
                    <a:pt x="209" y="384"/>
                  </a:lnTo>
                  <a:lnTo>
                    <a:pt x="238" y="369"/>
                  </a:lnTo>
                  <a:lnTo>
                    <a:pt x="253" y="323"/>
                  </a:lnTo>
                  <a:lnTo>
                    <a:pt x="238" y="307"/>
                  </a:lnTo>
                  <a:lnTo>
                    <a:pt x="238" y="292"/>
                  </a:lnTo>
                  <a:lnTo>
                    <a:pt x="223" y="277"/>
                  </a:lnTo>
                  <a:lnTo>
                    <a:pt x="223" y="184"/>
                  </a:lnTo>
                  <a:lnTo>
                    <a:pt x="223" y="169"/>
                  </a:lnTo>
                  <a:lnTo>
                    <a:pt x="283" y="108"/>
                  </a:lnTo>
                  <a:lnTo>
                    <a:pt x="268" y="92"/>
                  </a:lnTo>
                  <a:lnTo>
                    <a:pt x="253" y="77"/>
                  </a:lnTo>
                  <a:lnTo>
                    <a:pt x="253" y="108"/>
                  </a:lnTo>
                  <a:lnTo>
                    <a:pt x="223" y="123"/>
                  </a:lnTo>
                  <a:lnTo>
                    <a:pt x="194" y="108"/>
                  </a:lnTo>
                  <a:lnTo>
                    <a:pt x="209" y="77"/>
                  </a:lnTo>
                  <a:lnTo>
                    <a:pt x="149" y="31"/>
                  </a:lnTo>
                  <a:lnTo>
                    <a:pt x="134" y="46"/>
                  </a:lnTo>
                  <a:lnTo>
                    <a:pt x="104" y="15"/>
                  </a:lnTo>
                  <a:lnTo>
                    <a:pt x="74" y="31"/>
                  </a:lnTo>
                  <a:lnTo>
                    <a:pt x="74" y="15"/>
                  </a:lnTo>
                  <a:lnTo>
                    <a:pt x="60" y="15"/>
                  </a:lnTo>
                  <a:lnTo>
                    <a:pt x="45" y="0"/>
                  </a:lnTo>
                  <a:lnTo>
                    <a:pt x="30" y="46"/>
                  </a:lnTo>
                  <a:lnTo>
                    <a:pt x="30" y="61"/>
                  </a:lnTo>
                  <a:lnTo>
                    <a:pt x="15" y="77"/>
                  </a:lnTo>
                  <a:lnTo>
                    <a:pt x="30" y="108"/>
                  </a:lnTo>
                  <a:lnTo>
                    <a:pt x="15" y="138"/>
                  </a:lnTo>
                  <a:lnTo>
                    <a:pt x="0" y="184"/>
                  </a:lnTo>
                  <a:lnTo>
                    <a:pt x="0" y="215"/>
                  </a:lnTo>
                  <a:lnTo>
                    <a:pt x="15" y="277"/>
                  </a:lnTo>
                  <a:lnTo>
                    <a:pt x="15" y="323"/>
                  </a:lnTo>
                  <a:lnTo>
                    <a:pt x="0" y="323"/>
                  </a:lnTo>
                  <a:lnTo>
                    <a:pt x="15" y="384"/>
                  </a:lnTo>
                  <a:lnTo>
                    <a:pt x="0" y="400"/>
                  </a:lnTo>
                  <a:lnTo>
                    <a:pt x="30" y="523"/>
                  </a:lnTo>
                  <a:lnTo>
                    <a:pt x="30" y="538"/>
                  </a:lnTo>
                  <a:lnTo>
                    <a:pt x="45" y="553"/>
                  </a:lnTo>
                  <a:lnTo>
                    <a:pt x="45" y="676"/>
                  </a:lnTo>
                  <a:lnTo>
                    <a:pt x="60" y="676"/>
                  </a:lnTo>
                  <a:lnTo>
                    <a:pt x="74" y="707"/>
                  </a:lnTo>
                  <a:lnTo>
                    <a:pt x="119" y="707"/>
                  </a:lnTo>
                  <a:lnTo>
                    <a:pt x="119" y="692"/>
                  </a:lnTo>
                  <a:lnTo>
                    <a:pt x="104" y="676"/>
                  </a:lnTo>
                  <a:lnTo>
                    <a:pt x="119" y="646"/>
                  </a:lnTo>
                  <a:lnTo>
                    <a:pt x="119" y="630"/>
                  </a:lnTo>
                  <a:lnTo>
                    <a:pt x="149" y="599"/>
                  </a:lnTo>
                  <a:lnTo>
                    <a:pt x="134" y="5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59" name="Freeform 445"/>
            <p:cNvSpPr>
              <a:spLocks/>
            </p:cNvSpPr>
            <p:nvPr/>
          </p:nvSpPr>
          <p:spPr bwMode="auto">
            <a:xfrm>
              <a:off x="6573" y="2173"/>
              <a:ext cx="25" cy="18"/>
            </a:xfrm>
            <a:custGeom>
              <a:avLst/>
              <a:gdLst>
                <a:gd name="T0" fmla="*/ 0 w 61"/>
                <a:gd name="T1" fmla="*/ 0 h 47"/>
                <a:gd name="T2" fmla="*/ 0 w 61"/>
                <a:gd name="T3" fmla="*/ 1 h 47"/>
                <a:gd name="T4" fmla="*/ 1 w 61"/>
                <a:gd name="T5" fmla="*/ 1 h 47"/>
                <a:gd name="T6" fmla="*/ 2 w 61"/>
                <a:gd name="T7" fmla="*/ 1 h 47"/>
                <a:gd name="T8" fmla="*/ 1 w 61"/>
                <a:gd name="T9" fmla="*/ 1 h 47"/>
                <a:gd name="T10" fmla="*/ 0 w 61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0" y="46"/>
                  </a:lnTo>
                  <a:lnTo>
                    <a:pt x="30" y="46"/>
                  </a:lnTo>
                  <a:lnTo>
                    <a:pt x="60" y="31"/>
                  </a:lnTo>
                  <a:lnTo>
                    <a:pt x="3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60" name="Freeform 446"/>
            <p:cNvSpPr>
              <a:spLocks/>
            </p:cNvSpPr>
            <p:nvPr/>
          </p:nvSpPr>
          <p:spPr bwMode="auto">
            <a:xfrm>
              <a:off x="6611" y="1958"/>
              <a:ext cx="33" cy="41"/>
            </a:xfrm>
            <a:custGeom>
              <a:avLst/>
              <a:gdLst>
                <a:gd name="T0" fmla="*/ 3 w 75"/>
                <a:gd name="T1" fmla="*/ 2 h 109"/>
                <a:gd name="T2" fmla="*/ 2 w 75"/>
                <a:gd name="T3" fmla="*/ 1 h 109"/>
                <a:gd name="T4" fmla="*/ 1 w 75"/>
                <a:gd name="T5" fmla="*/ 0 h 109"/>
                <a:gd name="T6" fmla="*/ 0 w 75"/>
                <a:gd name="T7" fmla="*/ 0 h 109"/>
                <a:gd name="T8" fmla="*/ 0 w 75"/>
                <a:gd name="T9" fmla="*/ 0 h 109"/>
                <a:gd name="T10" fmla="*/ 0 w 75"/>
                <a:gd name="T11" fmla="*/ 2 h 109"/>
                <a:gd name="T12" fmla="*/ 2 w 75"/>
                <a:gd name="T13" fmla="*/ 2 h 109"/>
                <a:gd name="T14" fmla="*/ 3 w 75"/>
                <a:gd name="T15" fmla="*/ 2 h 109"/>
                <a:gd name="T16" fmla="*/ 3 w 75"/>
                <a:gd name="T17" fmla="*/ 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09">
                  <a:moveTo>
                    <a:pt x="74" y="77"/>
                  </a:moveTo>
                  <a:lnTo>
                    <a:pt x="59" y="62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08"/>
                  </a:lnTo>
                  <a:lnTo>
                    <a:pt x="44" y="108"/>
                  </a:lnTo>
                  <a:lnTo>
                    <a:pt x="74" y="108"/>
                  </a:lnTo>
                  <a:lnTo>
                    <a:pt x="74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61" name="Freeform 447"/>
            <p:cNvSpPr>
              <a:spLocks/>
            </p:cNvSpPr>
            <p:nvPr/>
          </p:nvSpPr>
          <p:spPr bwMode="auto">
            <a:xfrm>
              <a:off x="6560" y="1876"/>
              <a:ext cx="71" cy="65"/>
            </a:xfrm>
            <a:custGeom>
              <a:avLst/>
              <a:gdLst>
                <a:gd name="T0" fmla="*/ 3 w 165"/>
                <a:gd name="T1" fmla="*/ 0 h 170"/>
                <a:gd name="T2" fmla="*/ 3 w 165"/>
                <a:gd name="T3" fmla="*/ 0 h 170"/>
                <a:gd name="T4" fmla="*/ 0 w 165"/>
                <a:gd name="T5" fmla="*/ 0 h 170"/>
                <a:gd name="T6" fmla="*/ 0 w 165"/>
                <a:gd name="T7" fmla="*/ 1 h 170"/>
                <a:gd name="T8" fmla="*/ 1 w 165"/>
                <a:gd name="T9" fmla="*/ 2 h 170"/>
                <a:gd name="T10" fmla="*/ 1 w 165"/>
                <a:gd name="T11" fmla="*/ 2 h 170"/>
                <a:gd name="T12" fmla="*/ 3 w 165"/>
                <a:gd name="T13" fmla="*/ 3 h 170"/>
                <a:gd name="T14" fmla="*/ 3 w 165"/>
                <a:gd name="T15" fmla="*/ 3 h 170"/>
                <a:gd name="T16" fmla="*/ 4 w 165"/>
                <a:gd name="T17" fmla="*/ 4 h 170"/>
                <a:gd name="T18" fmla="*/ 5 w 165"/>
                <a:gd name="T19" fmla="*/ 3 h 170"/>
                <a:gd name="T20" fmla="*/ 5 w 165"/>
                <a:gd name="T21" fmla="*/ 3 h 170"/>
                <a:gd name="T22" fmla="*/ 6 w 165"/>
                <a:gd name="T23" fmla="*/ 2 h 170"/>
                <a:gd name="T24" fmla="*/ 5 w 165"/>
                <a:gd name="T25" fmla="*/ 2 h 170"/>
                <a:gd name="T26" fmla="*/ 5 w 165"/>
                <a:gd name="T27" fmla="*/ 1 h 170"/>
                <a:gd name="T28" fmla="*/ 4 w 165"/>
                <a:gd name="T29" fmla="*/ 1 h 170"/>
                <a:gd name="T30" fmla="*/ 4 w 165"/>
                <a:gd name="T31" fmla="*/ 1 h 170"/>
                <a:gd name="T32" fmla="*/ 3 w 165"/>
                <a:gd name="T33" fmla="*/ 1 h 170"/>
                <a:gd name="T34" fmla="*/ 3 w 165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5" h="170">
                  <a:moveTo>
                    <a:pt x="89" y="15"/>
                  </a:moveTo>
                  <a:lnTo>
                    <a:pt x="75" y="0"/>
                  </a:lnTo>
                  <a:lnTo>
                    <a:pt x="15" y="15"/>
                  </a:lnTo>
                  <a:lnTo>
                    <a:pt x="0" y="61"/>
                  </a:lnTo>
                  <a:lnTo>
                    <a:pt x="30" y="92"/>
                  </a:lnTo>
                  <a:lnTo>
                    <a:pt x="45" y="77"/>
                  </a:lnTo>
                  <a:lnTo>
                    <a:pt x="104" y="123"/>
                  </a:lnTo>
                  <a:lnTo>
                    <a:pt x="89" y="154"/>
                  </a:lnTo>
                  <a:lnTo>
                    <a:pt x="119" y="169"/>
                  </a:lnTo>
                  <a:lnTo>
                    <a:pt x="149" y="154"/>
                  </a:lnTo>
                  <a:lnTo>
                    <a:pt x="149" y="123"/>
                  </a:lnTo>
                  <a:lnTo>
                    <a:pt x="164" y="92"/>
                  </a:lnTo>
                  <a:lnTo>
                    <a:pt x="134" y="92"/>
                  </a:lnTo>
                  <a:lnTo>
                    <a:pt x="134" y="61"/>
                  </a:lnTo>
                  <a:lnTo>
                    <a:pt x="119" y="46"/>
                  </a:lnTo>
                  <a:lnTo>
                    <a:pt x="119" y="61"/>
                  </a:lnTo>
                  <a:lnTo>
                    <a:pt x="89" y="61"/>
                  </a:lnTo>
                  <a:lnTo>
                    <a:pt x="89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62" name="Freeform 448"/>
            <p:cNvSpPr>
              <a:spLocks/>
            </p:cNvSpPr>
            <p:nvPr/>
          </p:nvSpPr>
          <p:spPr bwMode="auto">
            <a:xfrm>
              <a:off x="6496" y="1865"/>
              <a:ext cx="70" cy="315"/>
            </a:xfrm>
            <a:custGeom>
              <a:avLst/>
              <a:gdLst>
                <a:gd name="T0" fmla="*/ 1 w 165"/>
                <a:gd name="T1" fmla="*/ 14 h 830"/>
                <a:gd name="T2" fmla="*/ 1 w 165"/>
                <a:gd name="T3" fmla="*/ 14 h 830"/>
                <a:gd name="T4" fmla="*/ 1 w 165"/>
                <a:gd name="T5" fmla="*/ 14 h 830"/>
                <a:gd name="T6" fmla="*/ 3 w 165"/>
                <a:gd name="T7" fmla="*/ 16 h 830"/>
                <a:gd name="T8" fmla="*/ 3 w 165"/>
                <a:gd name="T9" fmla="*/ 17 h 830"/>
                <a:gd name="T10" fmla="*/ 5 w 165"/>
                <a:gd name="T11" fmla="*/ 17 h 830"/>
                <a:gd name="T12" fmla="*/ 4 w 165"/>
                <a:gd name="T13" fmla="*/ 17 h 830"/>
                <a:gd name="T14" fmla="*/ 6 w 165"/>
                <a:gd name="T15" fmla="*/ 16 h 830"/>
                <a:gd name="T16" fmla="*/ 4 w 165"/>
                <a:gd name="T17" fmla="*/ 16 h 830"/>
                <a:gd name="T18" fmla="*/ 3 w 165"/>
                <a:gd name="T19" fmla="*/ 16 h 830"/>
                <a:gd name="T20" fmla="*/ 3 w 165"/>
                <a:gd name="T21" fmla="*/ 16 h 830"/>
                <a:gd name="T22" fmla="*/ 3 w 165"/>
                <a:gd name="T23" fmla="*/ 13 h 830"/>
                <a:gd name="T24" fmla="*/ 3 w 165"/>
                <a:gd name="T25" fmla="*/ 13 h 830"/>
                <a:gd name="T26" fmla="*/ 3 w 165"/>
                <a:gd name="T27" fmla="*/ 13 h 830"/>
                <a:gd name="T28" fmla="*/ 1 w 165"/>
                <a:gd name="T29" fmla="*/ 10 h 830"/>
                <a:gd name="T30" fmla="*/ 2 w 165"/>
                <a:gd name="T31" fmla="*/ 9 h 830"/>
                <a:gd name="T32" fmla="*/ 1 w 165"/>
                <a:gd name="T33" fmla="*/ 8 h 830"/>
                <a:gd name="T34" fmla="*/ 2 w 165"/>
                <a:gd name="T35" fmla="*/ 8 h 830"/>
                <a:gd name="T36" fmla="*/ 2 w 165"/>
                <a:gd name="T37" fmla="*/ 7 h 830"/>
                <a:gd name="T38" fmla="*/ 1 w 165"/>
                <a:gd name="T39" fmla="*/ 6 h 830"/>
                <a:gd name="T40" fmla="*/ 1 w 165"/>
                <a:gd name="T41" fmla="*/ 5 h 830"/>
                <a:gd name="T42" fmla="*/ 2 w 165"/>
                <a:gd name="T43" fmla="*/ 5 h 830"/>
                <a:gd name="T44" fmla="*/ 3 w 165"/>
                <a:gd name="T45" fmla="*/ 4 h 830"/>
                <a:gd name="T46" fmla="*/ 2 w 165"/>
                <a:gd name="T47" fmla="*/ 3 h 830"/>
                <a:gd name="T48" fmla="*/ 3 w 165"/>
                <a:gd name="T49" fmla="*/ 3 h 830"/>
                <a:gd name="T50" fmla="*/ 3 w 165"/>
                <a:gd name="T51" fmla="*/ 3 h 830"/>
                <a:gd name="T52" fmla="*/ 3 w 165"/>
                <a:gd name="T53" fmla="*/ 2 h 830"/>
                <a:gd name="T54" fmla="*/ 1 w 165"/>
                <a:gd name="T55" fmla="*/ 1 h 830"/>
                <a:gd name="T56" fmla="*/ 1 w 165"/>
                <a:gd name="T57" fmla="*/ 0 h 830"/>
                <a:gd name="T58" fmla="*/ 0 w 165"/>
                <a:gd name="T59" fmla="*/ 0 h 830"/>
                <a:gd name="T60" fmla="*/ 0 w 165"/>
                <a:gd name="T61" fmla="*/ 0 h 830"/>
                <a:gd name="T62" fmla="*/ 0 w 165"/>
                <a:gd name="T63" fmla="*/ 1 h 830"/>
                <a:gd name="T64" fmla="*/ 0 w 165"/>
                <a:gd name="T65" fmla="*/ 4 h 830"/>
                <a:gd name="T66" fmla="*/ 0 w 165"/>
                <a:gd name="T67" fmla="*/ 5 h 830"/>
                <a:gd name="T68" fmla="*/ 1 w 165"/>
                <a:gd name="T69" fmla="*/ 5 h 830"/>
                <a:gd name="T70" fmla="*/ 1 w 165"/>
                <a:gd name="T71" fmla="*/ 6 h 830"/>
                <a:gd name="T72" fmla="*/ 1 w 165"/>
                <a:gd name="T73" fmla="*/ 7 h 830"/>
                <a:gd name="T74" fmla="*/ 0 w 165"/>
                <a:gd name="T75" fmla="*/ 9 h 830"/>
                <a:gd name="T76" fmla="*/ 0 w 165"/>
                <a:gd name="T77" fmla="*/ 10 h 830"/>
                <a:gd name="T78" fmla="*/ 0 w 165"/>
                <a:gd name="T79" fmla="*/ 11 h 830"/>
                <a:gd name="T80" fmla="*/ 1 w 165"/>
                <a:gd name="T81" fmla="*/ 11 h 830"/>
                <a:gd name="T82" fmla="*/ 1 w 165"/>
                <a:gd name="T83" fmla="*/ 11 h 830"/>
                <a:gd name="T84" fmla="*/ 2 w 165"/>
                <a:gd name="T85" fmla="*/ 13 h 830"/>
                <a:gd name="T86" fmla="*/ 1 w 165"/>
                <a:gd name="T87" fmla="*/ 13 h 830"/>
                <a:gd name="T88" fmla="*/ 1 w 165"/>
                <a:gd name="T89" fmla="*/ 14 h 8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5" h="830">
                  <a:moveTo>
                    <a:pt x="30" y="660"/>
                  </a:moveTo>
                  <a:lnTo>
                    <a:pt x="45" y="660"/>
                  </a:lnTo>
                  <a:lnTo>
                    <a:pt x="45" y="691"/>
                  </a:lnTo>
                  <a:lnTo>
                    <a:pt x="89" y="783"/>
                  </a:lnTo>
                  <a:lnTo>
                    <a:pt x="104" y="829"/>
                  </a:lnTo>
                  <a:lnTo>
                    <a:pt x="149" y="829"/>
                  </a:lnTo>
                  <a:lnTo>
                    <a:pt x="134" y="798"/>
                  </a:lnTo>
                  <a:lnTo>
                    <a:pt x="164" y="783"/>
                  </a:lnTo>
                  <a:lnTo>
                    <a:pt x="119" y="783"/>
                  </a:lnTo>
                  <a:lnTo>
                    <a:pt x="104" y="752"/>
                  </a:lnTo>
                  <a:lnTo>
                    <a:pt x="89" y="752"/>
                  </a:lnTo>
                  <a:lnTo>
                    <a:pt x="89" y="629"/>
                  </a:lnTo>
                  <a:lnTo>
                    <a:pt x="75" y="614"/>
                  </a:lnTo>
                  <a:lnTo>
                    <a:pt x="75" y="599"/>
                  </a:lnTo>
                  <a:lnTo>
                    <a:pt x="45" y="476"/>
                  </a:lnTo>
                  <a:lnTo>
                    <a:pt x="60" y="461"/>
                  </a:lnTo>
                  <a:lnTo>
                    <a:pt x="45" y="399"/>
                  </a:lnTo>
                  <a:lnTo>
                    <a:pt x="60" y="399"/>
                  </a:lnTo>
                  <a:lnTo>
                    <a:pt x="60" y="353"/>
                  </a:lnTo>
                  <a:lnTo>
                    <a:pt x="45" y="292"/>
                  </a:lnTo>
                  <a:lnTo>
                    <a:pt x="45" y="261"/>
                  </a:lnTo>
                  <a:lnTo>
                    <a:pt x="60" y="215"/>
                  </a:lnTo>
                  <a:lnTo>
                    <a:pt x="75" y="184"/>
                  </a:lnTo>
                  <a:lnTo>
                    <a:pt x="60" y="154"/>
                  </a:lnTo>
                  <a:lnTo>
                    <a:pt x="75" y="138"/>
                  </a:lnTo>
                  <a:lnTo>
                    <a:pt x="75" y="123"/>
                  </a:lnTo>
                  <a:lnTo>
                    <a:pt x="75" y="107"/>
                  </a:lnTo>
                  <a:lnTo>
                    <a:pt x="45" y="46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61"/>
                  </a:lnTo>
                  <a:lnTo>
                    <a:pt x="15" y="184"/>
                  </a:lnTo>
                  <a:lnTo>
                    <a:pt x="15" y="261"/>
                  </a:lnTo>
                  <a:lnTo>
                    <a:pt x="30" y="261"/>
                  </a:lnTo>
                  <a:lnTo>
                    <a:pt x="30" y="276"/>
                  </a:lnTo>
                  <a:lnTo>
                    <a:pt x="30" y="338"/>
                  </a:lnTo>
                  <a:lnTo>
                    <a:pt x="0" y="430"/>
                  </a:lnTo>
                  <a:lnTo>
                    <a:pt x="15" y="491"/>
                  </a:lnTo>
                  <a:lnTo>
                    <a:pt x="15" y="507"/>
                  </a:lnTo>
                  <a:lnTo>
                    <a:pt x="30" y="522"/>
                  </a:lnTo>
                  <a:lnTo>
                    <a:pt x="45" y="537"/>
                  </a:lnTo>
                  <a:lnTo>
                    <a:pt x="60" y="645"/>
                  </a:lnTo>
                  <a:lnTo>
                    <a:pt x="30" y="645"/>
                  </a:lnTo>
                  <a:lnTo>
                    <a:pt x="30" y="66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63" name="Freeform 449"/>
            <p:cNvSpPr>
              <a:spLocks/>
            </p:cNvSpPr>
            <p:nvPr/>
          </p:nvSpPr>
          <p:spPr bwMode="auto">
            <a:xfrm>
              <a:off x="6560" y="2168"/>
              <a:ext cx="13" cy="23"/>
            </a:xfrm>
            <a:custGeom>
              <a:avLst/>
              <a:gdLst>
                <a:gd name="T0" fmla="*/ 1 w 30"/>
                <a:gd name="T1" fmla="*/ 0 h 62"/>
                <a:gd name="T2" fmla="*/ 0 w 30"/>
                <a:gd name="T3" fmla="*/ 0 h 62"/>
                <a:gd name="T4" fmla="*/ 0 w 30"/>
                <a:gd name="T5" fmla="*/ 0 h 62"/>
                <a:gd name="T6" fmla="*/ 0 w 30"/>
                <a:gd name="T7" fmla="*/ 0 h 62"/>
                <a:gd name="T8" fmla="*/ 0 w 30"/>
                <a:gd name="T9" fmla="*/ 1 h 62"/>
                <a:gd name="T10" fmla="*/ 0 w 30"/>
                <a:gd name="T11" fmla="*/ 1 h 62"/>
                <a:gd name="T12" fmla="*/ 1 w 30"/>
                <a:gd name="T13" fmla="*/ 1 h 62"/>
                <a:gd name="T14" fmla="*/ 1 w 3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62">
                  <a:moveTo>
                    <a:pt x="29" y="15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29" y="61"/>
                  </a:lnTo>
                  <a:lnTo>
                    <a:pt x="29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64" name="Freeform 450"/>
            <p:cNvSpPr>
              <a:spLocks/>
            </p:cNvSpPr>
            <p:nvPr/>
          </p:nvSpPr>
          <p:spPr bwMode="auto">
            <a:xfrm>
              <a:off x="6541" y="2184"/>
              <a:ext cx="19" cy="12"/>
            </a:xfrm>
            <a:custGeom>
              <a:avLst/>
              <a:gdLst>
                <a:gd name="T0" fmla="*/ 1 w 45"/>
                <a:gd name="T1" fmla="*/ 0 h 31"/>
                <a:gd name="T2" fmla="*/ 0 w 45"/>
                <a:gd name="T3" fmla="*/ 0 h 31"/>
                <a:gd name="T4" fmla="*/ 1 w 45"/>
                <a:gd name="T5" fmla="*/ 1 h 31"/>
                <a:gd name="T6" fmla="*/ 1 w 45"/>
                <a:gd name="T7" fmla="*/ 1 h 31"/>
                <a:gd name="T8" fmla="*/ 1 w 45"/>
                <a:gd name="T9" fmla="*/ 0 h 31"/>
                <a:gd name="T10" fmla="*/ 1 w 45"/>
                <a:gd name="T11" fmla="*/ 0 h 31"/>
                <a:gd name="T12" fmla="*/ 1 w 45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9" y="0"/>
                  </a:moveTo>
                  <a:lnTo>
                    <a:pt x="0" y="0"/>
                  </a:lnTo>
                  <a:lnTo>
                    <a:pt x="29" y="30"/>
                  </a:lnTo>
                  <a:lnTo>
                    <a:pt x="44" y="30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65" name="Freeform 451"/>
            <p:cNvSpPr>
              <a:spLocks/>
            </p:cNvSpPr>
            <p:nvPr/>
          </p:nvSpPr>
          <p:spPr bwMode="auto">
            <a:xfrm>
              <a:off x="6508" y="2127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1 h 32"/>
                <a:gd name="T4" fmla="*/ 1 w 17"/>
                <a:gd name="T5" fmla="*/ 1 h 32"/>
                <a:gd name="T6" fmla="*/ 1 w 17"/>
                <a:gd name="T7" fmla="*/ 0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66" name="Freeform 452"/>
            <p:cNvSpPr>
              <a:spLocks/>
            </p:cNvSpPr>
            <p:nvPr/>
          </p:nvSpPr>
          <p:spPr bwMode="auto">
            <a:xfrm>
              <a:off x="6508" y="2086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1 w 17"/>
                <a:gd name="T3" fmla="*/ 1 h 32"/>
                <a:gd name="T4" fmla="*/ 0 w 17"/>
                <a:gd name="T5" fmla="*/ 1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6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67" name="Freeform 453"/>
            <p:cNvSpPr>
              <a:spLocks/>
            </p:cNvSpPr>
            <p:nvPr/>
          </p:nvSpPr>
          <p:spPr bwMode="auto">
            <a:xfrm>
              <a:off x="6503" y="2069"/>
              <a:ext cx="7" cy="11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0 h 31"/>
                <a:gd name="T8" fmla="*/ 0 w 1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lnTo>
                    <a:pt x="0" y="30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68" name="Freeform 454"/>
            <p:cNvSpPr>
              <a:spLocks/>
            </p:cNvSpPr>
            <p:nvPr/>
          </p:nvSpPr>
          <p:spPr bwMode="auto">
            <a:xfrm>
              <a:off x="6529" y="2168"/>
              <a:ext cx="6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69" name="Freeform 455"/>
            <p:cNvSpPr>
              <a:spLocks/>
            </p:cNvSpPr>
            <p:nvPr/>
          </p:nvSpPr>
          <p:spPr bwMode="auto">
            <a:xfrm>
              <a:off x="6573" y="2196"/>
              <a:ext cx="6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70" name="Freeform 456"/>
            <p:cNvSpPr>
              <a:spLocks/>
            </p:cNvSpPr>
            <p:nvPr/>
          </p:nvSpPr>
          <p:spPr bwMode="auto">
            <a:xfrm>
              <a:off x="6893" y="1179"/>
              <a:ext cx="64" cy="41"/>
            </a:xfrm>
            <a:custGeom>
              <a:avLst/>
              <a:gdLst>
                <a:gd name="T0" fmla="*/ 4 w 150"/>
                <a:gd name="T1" fmla="*/ 0 h 109"/>
                <a:gd name="T2" fmla="*/ 4 w 150"/>
                <a:gd name="T3" fmla="*/ 1 h 109"/>
                <a:gd name="T4" fmla="*/ 3 w 150"/>
                <a:gd name="T5" fmla="*/ 0 h 109"/>
                <a:gd name="T6" fmla="*/ 1 w 150"/>
                <a:gd name="T7" fmla="*/ 1 h 109"/>
                <a:gd name="T8" fmla="*/ 1 w 150"/>
                <a:gd name="T9" fmla="*/ 0 h 109"/>
                <a:gd name="T10" fmla="*/ 0 w 150"/>
                <a:gd name="T11" fmla="*/ 0 h 109"/>
                <a:gd name="T12" fmla="*/ 0 w 150"/>
                <a:gd name="T13" fmla="*/ 1 h 109"/>
                <a:gd name="T14" fmla="*/ 0 w 150"/>
                <a:gd name="T15" fmla="*/ 1 h 109"/>
                <a:gd name="T16" fmla="*/ 1 w 150"/>
                <a:gd name="T17" fmla="*/ 1 h 109"/>
                <a:gd name="T18" fmla="*/ 0 w 150"/>
                <a:gd name="T19" fmla="*/ 1 h 109"/>
                <a:gd name="T20" fmla="*/ 0 w 150"/>
                <a:gd name="T21" fmla="*/ 1 h 109"/>
                <a:gd name="T22" fmla="*/ 1 w 150"/>
                <a:gd name="T23" fmla="*/ 2 h 109"/>
                <a:gd name="T24" fmla="*/ 0 w 150"/>
                <a:gd name="T25" fmla="*/ 2 h 109"/>
                <a:gd name="T26" fmla="*/ 1 w 150"/>
                <a:gd name="T27" fmla="*/ 2 h 109"/>
                <a:gd name="T28" fmla="*/ 3 w 150"/>
                <a:gd name="T29" fmla="*/ 2 h 109"/>
                <a:gd name="T30" fmla="*/ 3 w 150"/>
                <a:gd name="T31" fmla="*/ 2 h 109"/>
                <a:gd name="T32" fmla="*/ 4 w 150"/>
                <a:gd name="T33" fmla="*/ 2 h 109"/>
                <a:gd name="T34" fmla="*/ 5 w 150"/>
                <a:gd name="T35" fmla="*/ 1 h 109"/>
                <a:gd name="T36" fmla="*/ 5 w 150"/>
                <a:gd name="T37" fmla="*/ 1 h 109"/>
                <a:gd name="T38" fmla="*/ 4 w 150"/>
                <a:gd name="T39" fmla="*/ 1 h 109"/>
                <a:gd name="T40" fmla="*/ 4 w 150"/>
                <a:gd name="T41" fmla="*/ 0 h 1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" h="109">
                  <a:moveTo>
                    <a:pt x="119" y="0"/>
                  </a:moveTo>
                  <a:lnTo>
                    <a:pt x="119" y="31"/>
                  </a:lnTo>
                  <a:lnTo>
                    <a:pt x="75" y="15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62"/>
                  </a:lnTo>
                  <a:lnTo>
                    <a:pt x="30" y="77"/>
                  </a:lnTo>
                  <a:lnTo>
                    <a:pt x="15" y="93"/>
                  </a:lnTo>
                  <a:lnTo>
                    <a:pt x="45" y="93"/>
                  </a:lnTo>
                  <a:lnTo>
                    <a:pt x="75" y="108"/>
                  </a:lnTo>
                  <a:lnTo>
                    <a:pt x="104" y="93"/>
                  </a:lnTo>
                  <a:lnTo>
                    <a:pt x="134" y="77"/>
                  </a:lnTo>
                  <a:lnTo>
                    <a:pt x="149" y="46"/>
                  </a:lnTo>
                  <a:lnTo>
                    <a:pt x="149" y="31"/>
                  </a:lnTo>
                  <a:lnTo>
                    <a:pt x="134" y="31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71" name="Freeform 457"/>
            <p:cNvSpPr>
              <a:spLocks/>
            </p:cNvSpPr>
            <p:nvPr/>
          </p:nvSpPr>
          <p:spPr bwMode="auto">
            <a:xfrm>
              <a:off x="6900" y="1610"/>
              <a:ext cx="51" cy="35"/>
            </a:xfrm>
            <a:custGeom>
              <a:avLst/>
              <a:gdLst>
                <a:gd name="T0" fmla="*/ 0 w 120"/>
                <a:gd name="T1" fmla="*/ 1 h 93"/>
                <a:gd name="T2" fmla="*/ 1 w 120"/>
                <a:gd name="T3" fmla="*/ 1 h 93"/>
                <a:gd name="T4" fmla="*/ 2 w 120"/>
                <a:gd name="T5" fmla="*/ 1 h 93"/>
                <a:gd name="T6" fmla="*/ 0 w 120"/>
                <a:gd name="T7" fmla="*/ 1 h 93"/>
                <a:gd name="T8" fmla="*/ 0 w 120"/>
                <a:gd name="T9" fmla="*/ 2 h 93"/>
                <a:gd name="T10" fmla="*/ 1 w 120"/>
                <a:gd name="T11" fmla="*/ 2 h 93"/>
                <a:gd name="T12" fmla="*/ 3 w 120"/>
                <a:gd name="T13" fmla="*/ 2 h 93"/>
                <a:gd name="T14" fmla="*/ 4 w 120"/>
                <a:gd name="T15" fmla="*/ 2 h 93"/>
                <a:gd name="T16" fmla="*/ 3 w 120"/>
                <a:gd name="T17" fmla="*/ 1 h 93"/>
                <a:gd name="T18" fmla="*/ 3 w 120"/>
                <a:gd name="T19" fmla="*/ 0 h 93"/>
                <a:gd name="T20" fmla="*/ 2 w 120"/>
                <a:gd name="T21" fmla="*/ 0 h 93"/>
                <a:gd name="T22" fmla="*/ 1 w 120"/>
                <a:gd name="T23" fmla="*/ 0 h 93"/>
                <a:gd name="T24" fmla="*/ 0 w 120"/>
                <a:gd name="T25" fmla="*/ 1 h 93"/>
                <a:gd name="T26" fmla="*/ 0 w 120"/>
                <a:gd name="T27" fmla="*/ 1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" h="93">
                  <a:moveTo>
                    <a:pt x="15" y="46"/>
                  </a:moveTo>
                  <a:lnTo>
                    <a:pt x="45" y="46"/>
                  </a:lnTo>
                  <a:lnTo>
                    <a:pt x="60" y="61"/>
                  </a:lnTo>
                  <a:lnTo>
                    <a:pt x="15" y="61"/>
                  </a:lnTo>
                  <a:lnTo>
                    <a:pt x="15" y="77"/>
                  </a:lnTo>
                  <a:lnTo>
                    <a:pt x="45" y="77"/>
                  </a:lnTo>
                  <a:lnTo>
                    <a:pt x="74" y="77"/>
                  </a:lnTo>
                  <a:lnTo>
                    <a:pt x="119" y="92"/>
                  </a:lnTo>
                  <a:lnTo>
                    <a:pt x="104" y="46"/>
                  </a:lnTo>
                  <a:lnTo>
                    <a:pt x="89" y="15"/>
                  </a:lnTo>
                  <a:lnTo>
                    <a:pt x="60" y="0"/>
                  </a:lnTo>
                  <a:lnTo>
                    <a:pt x="30" y="15"/>
                  </a:lnTo>
                  <a:lnTo>
                    <a:pt x="0" y="46"/>
                  </a:lnTo>
                  <a:lnTo>
                    <a:pt x="15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72" name="Freeform 458"/>
            <p:cNvSpPr>
              <a:spLocks/>
            </p:cNvSpPr>
            <p:nvPr/>
          </p:nvSpPr>
          <p:spPr bwMode="auto">
            <a:xfrm>
              <a:off x="6951" y="1668"/>
              <a:ext cx="26" cy="34"/>
            </a:xfrm>
            <a:custGeom>
              <a:avLst/>
              <a:gdLst>
                <a:gd name="T0" fmla="*/ 2 w 61"/>
                <a:gd name="T1" fmla="*/ 1 h 93"/>
                <a:gd name="T2" fmla="*/ 2 w 61"/>
                <a:gd name="T3" fmla="*/ 1 h 93"/>
                <a:gd name="T4" fmla="*/ 2 w 61"/>
                <a:gd name="T5" fmla="*/ 0 h 93"/>
                <a:gd name="T6" fmla="*/ 1 w 61"/>
                <a:gd name="T7" fmla="*/ 0 h 93"/>
                <a:gd name="T8" fmla="*/ 1 w 61"/>
                <a:gd name="T9" fmla="*/ 0 h 93"/>
                <a:gd name="T10" fmla="*/ 0 w 61"/>
                <a:gd name="T11" fmla="*/ 0 h 93"/>
                <a:gd name="T12" fmla="*/ 0 w 61"/>
                <a:gd name="T13" fmla="*/ 1 h 93"/>
                <a:gd name="T14" fmla="*/ 2 w 61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93">
                  <a:moveTo>
                    <a:pt x="60" y="92"/>
                  </a:moveTo>
                  <a:lnTo>
                    <a:pt x="60" y="46"/>
                  </a:lnTo>
                  <a:lnTo>
                    <a:pt x="60" y="15"/>
                  </a:lnTo>
                  <a:lnTo>
                    <a:pt x="45" y="31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0" y="46"/>
                  </a:lnTo>
                  <a:lnTo>
                    <a:pt x="60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73" name="Freeform 459"/>
            <p:cNvSpPr>
              <a:spLocks/>
            </p:cNvSpPr>
            <p:nvPr/>
          </p:nvSpPr>
          <p:spPr bwMode="auto">
            <a:xfrm>
              <a:off x="6977" y="1650"/>
              <a:ext cx="39" cy="52"/>
            </a:xfrm>
            <a:custGeom>
              <a:avLst/>
              <a:gdLst>
                <a:gd name="T0" fmla="*/ 3 w 91"/>
                <a:gd name="T1" fmla="*/ 2 h 139"/>
                <a:gd name="T2" fmla="*/ 3 w 91"/>
                <a:gd name="T3" fmla="*/ 2 h 139"/>
                <a:gd name="T4" fmla="*/ 3 w 91"/>
                <a:gd name="T5" fmla="*/ 1 h 139"/>
                <a:gd name="T6" fmla="*/ 2 w 91"/>
                <a:gd name="T7" fmla="*/ 1 h 139"/>
                <a:gd name="T8" fmla="*/ 1 w 91"/>
                <a:gd name="T9" fmla="*/ 0 h 139"/>
                <a:gd name="T10" fmla="*/ 1 w 91"/>
                <a:gd name="T11" fmla="*/ 0 h 139"/>
                <a:gd name="T12" fmla="*/ 0 w 91"/>
                <a:gd name="T13" fmla="*/ 0 h 139"/>
                <a:gd name="T14" fmla="*/ 0 w 91"/>
                <a:gd name="T15" fmla="*/ 1 h 139"/>
                <a:gd name="T16" fmla="*/ 0 w 91"/>
                <a:gd name="T17" fmla="*/ 2 h 139"/>
                <a:gd name="T18" fmla="*/ 0 w 91"/>
                <a:gd name="T19" fmla="*/ 3 h 139"/>
                <a:gd name="T20" fmla="*/ 3 w 91"/>
                <a:gd name="T21" fmla="*/ 2 h 139"/>
                <a:gd name="T22" fmla="*/ 3 w 91"/>
                <a:gd name="T23" fmla="*/ 2 h 1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1" h="139">
                  <a:moveTo>
                    <a:pt x="90" y="123"/>
                  </a:moveTo>
                  <a:lnTo>
                    <a:pt x="90" y="92"/>
                  </a:lnTo>
                  <a:lnTo>
                    <a:pt x="90" y="46"/>
                  </a:lnTo>
                  <a:lnTo>
                    <a:pt x="60" y="46"/>
                  </a:lnTo>
                  <a:lnTo>
                    <a:pt x="45" y="15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61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75" y="107"/>
                  </a:lnTo>
                  <a:lnTo>
                    <a:pt x="90" y="12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74" name="Freeform 460"/>
            <p:cNvSpPr>
              <a:spLocks/>
            </p:cNvSpPr>
            <p:nvPr/>
          </p:nvSpPr>
          <p:spPr bwMode="auto">
            <a:xfrm>
              <a:off x="6937" y="1662"/>
              <a:ext cx="20" cy="24"/>
            </a:xfrm>
            <a:custGeom>
              <a:avLst/>
              <a:gdLst>
                <a:gd name="T0" fmla="*/ 1 w 47"/>
                <a:gd name="T1" fmla="*/ 1 h 62"/>
                <a:gd name="T2" fmla="*/ 2 w 47"/>
                <a:gd name="T3" fmla="*/ 0 h 62"/>
                <a:gd name="T4" fmla="*/ 1 w 47"/>
                <a:gd name="T5" fmla="*/ 0 h 62"/>
                <a:gd name="T6" fmla="*/ 0 w 47"/>
                <a:gd name="T7" fmla="*/ 0 h 62"/>
                <a:gd name="T8" fmla="*/ 0 w 47"/>
                <a:gd name="T9" fmla="*/ 0 h 62"/>
                <a:gd name="T10" fmla="*/ 0 w 47"/>
                <a:gd name="T11" fmla="*/ 1 h 62"/>
                <a:gd name="T12" fmla="*/ 1 w 47"/>
                <a:gd name="T13" fmla="*/ 1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62">
                  <a:moveTo>
                    <a:pt x="30" y="61"/>
                  </a:moveTo>
                  <a:lnTo>
                    <a:pt x="46" y="1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30" y="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75" name="Freeform 461"/>
            <p:cNvSpPr>
              <a:spLocks/>
            </p:cNvSpPr>
            <p:nvPr/>
          </p:nvSpPr>
          <p:spPr bwMode="auto">
            <a:xfrm>
              <a:off x="6918" y="1639"/>
              <a:ext cx="59" cy="41"/>
            </a:xfrm>
            <a:custGeom>
              <a:avLst/>
              <a:gdLst>
                <a:gd name="T0" fmla="*/ 2 w 136"/>
                <a:gd name="T1" fmla="*/ 2 h 109"/>
                <a:gd name="T2" fmla="*/ 2 w 136"/>
                <a:gd name="T3" fmla="*/ 1 h 109"/>
                <a:gd name="T4" fmla="*/ 3 w 136"/>
                <a:gd name="T5" fmla="*/ 1 h 109"/>
                <a:gd name="T6" fmla="*/ 3 w 136"/>
                <a:gd name="T7" fmla="*/ 2 h 109"/>
                <a:gd name="T8" fmla="*/ 4 w 136"/>
                <a:gd name="T9" fmla="*/ 2 h 109"/>
                <a:gd name="T10" fmla="*/ 4 w 136"/>
                <a:gd name="T11" fmla="*/ 2 h 109"/>
                <a:gd name="T12" fmla="*/ 5 w 136"/>
                <a:gd name="T13" fmla="*/ 2 h 109"/>
                <a:gd name="T14" fmla="*/ 5 w 136"/>
                <a:gd name="T15" fmla="*/ 1 h 109"/>
                <a:gd name="T16" fmla="*/ 4 w 136"/>
                <a:gd name="T17" fmla="*/ 0 h 109"/>
                <a:gd name="T18" fmla="*/ 3 w 136"/>
                <a:gd name="T19" fmla="*/ 0 h 109"/>
                <a:gd name="T20" fmla="*/ 1 w 136"/>
                <a:gd name="T21" fmla="*/ 0 h 109"/>
                <a:gd name="T22" fmla="*/ 1 w 136"/>
                <a:gd name="T23" fmla="*/ 0 h 109"/>
                <a:gd name="T24" fmla="*/ 0 w 136"/>
                <a:gd name="T25" fmla="*/ 1 h 109"/>
                <a:gd name="T26" fmla="*/ 2 w 136"/>
                <a:gd name="T27" fmla="*/ 2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09">
                  <a:moveTo>
                    <a:pt x="45" y="77"/>
                  </a:moveTo>
                  <a:lnTo>
                    <a:pt x="45" y="62"/>
                  </a:lnTo>
                  <a:lnTo>
                    <a:pt x="75" y="62"/>
                  </a:lnTo>
                  <a:lnTo>
                    <a:pt x="90" y="77"/>
                  </a:lnTo>
                  <a:lnTo>
                    <a:pt x="105" y="93"/>
                  </a:lnTo>
                  <a:lnTo>
                    <a:pt x="120" y="108"/>
                  </a:lnTo>
                  <a:lnTo>
                    <a:pt x="135" y="93"/>
                  </a:lnTo>
                  <a:lnTo>
                    <a:pt x="135" y="46"/>
                  </a:lnTo>
                  <a:lnTo>
                    <a:pt x="105" y="15"/>
                  </a:lnTo>
                  <a:lnTo>
                    <a:pt x="75" y="15"/>
                  </a:lnTo>
                  <a:lnTo>
                    <a:pt x="30" y="0"/>
                  </a:lnTo>
                  <a:lnTo>
                    <a:pt x="30" y="15"/>
                  </a:lnTo>
                  <a:lnTo>
                    <a:pt x="0" y="31"/>
                  </a:lnTo>
                  <a:lnTo>
                    <a:pt x="45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76" name="Freeform 462"/>
            <p:cNvSpPr>
              <a:spLocks/>
            </p:cNvSpPr>
            <p:nvPr/>
          </p:nvSpPr>
          <p:spPr bwMode="auto">
            <a:xfrm>
              <a:off x="6905" y="1639"/>
              <a:ext cx="27" cy="11"/>
            </a:xfrm>
            <a:custGeom>
              <a:avLst/>
              <a:gdLst>
                <a:gd name="T0" fmla="*/ 1 w 61"/>
                <a:gd name="T1" fmla="*/ 0 h 32"/>
                <a:gd name="T2" fmla="*/ 2 w 61"/>
                <a:gd name="T3" fmla="*/ 0 h 32"/>
                <a:gd name="T4" fmla="*/ 2 w 61"/>
                <a:gd name="T5" fmla="*/ 0 h 32"/>
                <a:gd name="T6" fmla="*/ 1 w 61"/>
                <a:gd name="T7" fmla="*/ 0 h 32"/>
                <a:gd name="T8" fmla="*/ 0 w 61"/>
                <a:gd name="T9" fmla="*/ 0 h 32"/>
                <a:gd name="T10" fmla="*/ 0 w 61"/>
                <a:gd name="T11" fmla="*/ 0 h 32"/>
                <a:gd name="T12" fmla="*/ 1 w 6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32">
                  <a:moveTo>
                    <a:pt x="30" y="31"/>
                  </a:moveTo>
                  <a:lnTo>
                    <a:pt x="60" y="1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5" y="31"/>
                  </a:lnTo>
                  <a:lnTo>
                    <a:pt x="3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77" name="Freeform 463"/>
            <p:cNvSpPr>
              <a:spLocks/>
            </p:cNvSpPr>
            <p:nvPr/>
          </p:nvSpPr>
          <p:spPr bwMode="auto">
            <a:xfrm>
              <a:off x="6905" y="1627"/>
              <a:ext cx="21" cy="6"/>
            </a:xfrm>
            <a:custGeom>
              <a:avLst/>
              <a:gdLst>
                <a:gd name="T0" fmla="*/ 0 w 46"/>
                <a:gd name="T1" fmla="*/ 0 h 17"/>
                <a:gd name="T2" fmla="*/ 0 w 46"/>
                <a:gd name="T3" fmla="*/ 0 h 17"/>
                <a:gd name="T4" fmla="*/ 2 w 46"/>
                <a:gd name="T5" fmla="*/ 0 h 17"/>
                <a:gd name="T6" fmla="*/ 1 w 46"/>
                <a:gd name="T7" fmla="*/ 0 h 17"/>
                <a:gd name="T8" fmla="*/ 0 w 4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7">
                  <a:moveTo>
                    <a:pt x="0" y="0"/>
                  </a:moveTo>
                  <a:lnTo>
                    <a:pt x="0" y="16"/>
                  </a:lnTo>
                  <a:lnTo>
                    <a:pt x="45" y="16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78" name="Freeform 464"/>
            <p:cNvSpPr>
              <a:spLocks/>
            </p:cNvSpPr>
            <p:nvPr/>
          </p:nvSpPr>
          <p:spPr bwMode="auto">
            <a:xfrm>
              <a:off x="6912" y="1527"/>
              <a:ext cx="91" cy="100"/>
            </a:xfrm>
            <a:custGeom>
              <a:avLst/>
              <a:gdLst>
                <a:gd name="T0" fmla="*/ 0 w 210"/>
                <a:gd name="T1" fmla="*/ 5 h 263"/>
                <a:gd name="T2" fmla="*/ 1 w 210"/>
                <a:gd name="T3" fmla="*/ 5 h 263"/>
                <a:gd name="T4" fmla="*/ 2 w 210"/>
                <a:gd name="T5" fmla="*/ 5 h 263"/>
                <a:gd name="T6" fmla="*/ 3 w 210"/>
                <a:gd name="T7" fmla="*/ 5 h 263"/>
                <a:gd name="T8" fmla="*/ 4 w 210"/>
                <a:gd name="T9" fmla="*/ 5 h 263"/>
                <a:gd name="T10" fmla="*/ 5 w 210"/>
                <a:gd name="T11" fmla="*/ 5 h 263"/>
                <a:gd name="T12" fmla="*/ 7 w 210"/>
                <a:gd name="T13" fmla="*/ 5 h 263"/>
                <a:gd name="T14" fmla="*/ 7 w 210"/>
                <a:gd name="T15" fmla="*/ 5 h 263"/>
                <a:gd name="T16" fmla="*/ 7 w 210"/>
                <a:gd name="T17" fmla="*/ 2 h 263"/>
                <a:gd name="T18" fmla="*/ 7 w 210"/>
                <a:gd name="T19" fmla="*/ 2 h 263"/>
                <a:gd name="T20" fmla="*/ 7 w 210"/>
                <a:gd name="T21" fmla="*/ 1 h 263"/>
                <a:gd name="T22" fmla="*/ 7 w 210"/>
                <a:gd name="T23" fmla="*/ 1 h 263"/>
                <a:gd name="T24" fmla="*/ 5 w 210"/>
                <a:gd name="T25" fmla="*/ 0 h 263"/>
                <a:gd name="T26" fmla="*/ 5 w 210"/>
                <a:gd name="T27" fmla="*/ 1 h 263"/>
                <a:gd name="T28" fmla="*/ 3 w 210"/>
                <a:gd name="T29" fmla="*/ 1 h 263"/>
                <a:gd name="T30" fmla="*/ 3 w 210"/>
                <a:gd name="T31" fmla="*/ 2 h 263"/>
                <a:gd name="T32" fmla="*/ 2 w 210"/>
                <a:gd name="T33" fmla="*/ 2 h 263"/>
                <a:gd name="T34" fmla="*/ 2 w 210"/>
                <a:gd name="T35" fmla="*/ 3 h 263"/>
                <a:gd name="T36" fmla="*/ 0 w 210"/>
                <a:gd name="T37" fmla="*/ 3 h 263"/>
                <a:gd name="T38" fmla="*/ 0 w 210"/>
                <a:gd name="T39" fmla="*/ 3 h 263"/>
                <a:gd name="T40" fmla="*/ 0 w 210"/>
                <a:gd name="T41" fmla="*/ 4 h 263"/>
                <a:gd name="T42" fmla="*/ 0 w 210"/>
                <a:gd name="T43" fmla="*/ 5 h 2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0" h="263">
                  <a:moveTo>
                    <a:pt x="0" y="231"/>
                  </a:moveTo>
                  <a:lnTo>
                    <a:pt x="30" y="216"/>
                  </a:lnTo>
                  <a:lnTo>
                    <a:pt x="60" y="231"/>
                  </a:lnTo>
                  <a:lnTo>
                    <a:pt x="75" y="262"/>
                  </a:lnTo>
                  <a:lnTo>
                    <a:pt x="105" y="231"/>
                  </a:lnTo>
                  <a:lnTo>
                    <a:pt x="134" y="231"/>
                  </a:lnTo>
                  <a:lnTo>
                    <a:pt x="179" y="231"/>
                  </a:lnTo>
                  <a:lnTo>
                    <a:pt x="194" y="216"/>
                  </a:lnTo>
                  <a:lnTo>
                    <a:pt x="194" y="108"/>
                  </a:lnTo>
                  <a:lnTo>
                    <a:pt x="179" y="92"/>
                  </a:lnTo>
                  <a:lnTo>
                    <a:pt x="179" y="46"/>
                  </a:lnTo>
                  <a:lnTo>
                    <a:pt x="209" y="46"/>
                  </a:lnTo>
                  <a:lnTo>
                    <a:pt x="149" y="0"/>
                  </a:lnTo>
                  <a:lnTo>
                    <a:pt x="149" y="46"/>
                  </a:lnTo>
                  <a:lnTo>
                    <a:pt x="75" y="46"/>
                  </a:lnTo>
                  <a:lnTo>
                    <a:pt x="75" y="92"/>
                  </a:lnTo>
                  <a:lnTo>
                    <a:pt x="60" y="92"/>
                  </a:lnTo>
                  <a:lnTo>
                    <a:pt x="60" y="123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200"/>
                  </a:lnTo>
                  <a:lnTo>
                    <a:pt x="0" y="2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79" name="Freeform 465"/>
            <p:cNvSpPr>
              <a:spLocks/>
            </p:cNvSpPr>
            <p:nvPr/>
          </p:nvSpPr>
          <p:spPr bwMode="auto">
            <a:xfrm>
              <a:off x="6944" y="1545"/>
              <a:ext cx="129" cy="111"/>
            </a:xfrm>
            <a:custGeom>
              <a:avLst/>
              <a:gdLst>
                <a:gd name="T0" fmla="*/ 4 w 299"/>
                <a:gd name="T1" fmla="*/ 1 h 293"/>
                <a:gd name="T2" fmla="*/ 4 w 299"/>
                <a:gd name="T3" fmla="*/ 3 h 293"/>
                <a:gd name="T4" fmla="*/ 3 w 299"/>
                <a:gd name="T5" fmla="*/ 4 h 293"/>
                <a:gd name="T6" fmla="*/ 2 w 299"/>
                <a:gd name="T7" fmla="*/ 4 h 293"/>
                <a:gd name="T8" fmla="*/ 1 w 299"/>
                <a:gd name="T9" fmla="*/ 4 h 293"/>
                <a:gd name="T10" fmla="*/ 0 w 299"/>
                <a:gd name="T11" fmla="*/ 5 h 293"/>
                <a:gd name="T12" fmla="*/ 0 w 299"/>
                <a:gd name="T13" fmla="*/ 5 h 293"/>
                <a:gd name="T14" fmla="*/ 1 w 299"/>
                <a:gd name="T15" fmla="*/ 5 h 293"/>
                <a:gd name="T16" fmla="*/ 3 w 299"/>
                <a:gd name="T17" fmla="*/ 6 h 293"/>
                <a:gd name="T18" fmla="*/ 3 w 299"/>
                <a:gd name="T19" fmla="*/ 6 h 293"/>
                <a:gd name="T20" fmla="*/ 4 w 299"/>
                <a:gd name="T21" fmla="*/ 6 h 293"/>
                <a:gd name="T22" fmla="*/ 5 w 299"/>
                <a:gd name="T23" fmla="*/ 5 h 293"/>
                <a:gd name="T24" fmla="*/ 6 w 299"/>
                <a:gd name="T25" fmla="*/ 5 h 293"/>
                <a:gd name="T26" fmla="*/ 6 w 299"/>
                <a:gd name="T27" fmla="*/ 5 h 293"/>
                <a:gd name="T28" fmla="*/ 8 w 299"/>
                <a:gd name="T29" fmla="*/ 4 h 293"/>
                <a:gd name="T30" fmla="*/ 10 w 299"/>
                <a:gd name="T31" fmla="*/ 4 h 293"/>
                <a:gd name="T32" fmla="*/ 10 w 299"/>
                <a:gd name="T33" fmla="*/ 4 h 293"/>
                <a:gd name="T34" fmla="*/ 10 w 299"/>
                <a:gd name="T35" fmla="*/ 3 h 293"/>
                <a:gd name="T36" fmla="*/ 9 w 299"/>
                <a:gd name="T37" fmla="*/ 3 h 293"/>
                <a:gd name="T38" fmla="*/ 9 w 299"/>
                <a:gd name="T39" fmla="*/ 2 h 293"/>
                <a:gd name="T40" fmla="*/ 5 w 299"/>
                <a:gd name="T41" fmla="*/ 0 h 293"/>
                <a:gd name="T42" fmla="*/ 3 w 299"/>
                <a:gd name="T43" fmla="*/ 0 h 293"/>
                <a:gd name="T44" fmla="*/ 3 w 299"/>
                <a:gd name="T45" fmla="*/ 1 h 293"/>
                <a:gd name="T46" fmla="*/ 4 w 299"/>
                <a:gd name="T47" fmla="*/ 1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9" h="293">
                  <a:moveTo>
                    <a:pt x="119" y="61"/>
                  </a:moveTo>
                  <a:lnTo>
                    <a:pt x="119" y="169"/>
                  </a:lnTo>
                  <a:lnTo>
                    <a:pt x="104" y="184"/>
                  </a:lnTo>
                  <a:lnTo>
                    <a:pt x="60" y="184"/>
                  </a:lnTo>
                  <a:lnTo>
                    <a:pt x="30" y="184"/>
                  </a:lnTo>
                  <a:lnTo>
                    <a:pt x="0" y="215"/>
                  </a:lnTo>
                  <a:lnTo>
                    <a:pt x="15" y="261"/>
                  </a:lnTo>
                  <a:lnTo>
                    <a:pt x="45" y="261"/>
                  </a:lnTo>
                  <a:lnTo>
                    <a:pt x="75" y="292"/>
                  </a:lnTo>
                  <a:lnTo>
                    <a:pt x="104" y="277"/>
                  </a:lnTo>
                  <a:lnTo>
                    <a:pt x="119" y="292"/>
                  </a:lnTo>
                  <a:lnTo>
                    <a:pt x="149" y="246"/>
                  </a:lnTo>
                  <a:lnTo>
                    <a:pt x="164" y="246"/>
                  </a:lnTo>
                  <a:lnTo>
                    <a:pt x="179" y="231"/>
                  </a:lnTo>
                  <a:lnTo>
                    <a:pt x="224" y="200"/>
                  </a:lnTo>
                  <a:lnTo>
                    <a:pt x="283" y="200"/>
                  </a:lnTo>
                  <a:lnTo>
                    <a:pt x="298" y="184"/>
                  </a:lnTo>
                  <a:lnTo>
                    <a:pt x="298" y="123"/>
                  </a:lnTo>
                  <a:lnTo>
                    <a:pt x="268" y="123"/>
                  </a:lnTo>
                  <a:lnTo>
                    <a:pt x="268" y="108"/>
                  </a:lnTo>
                  <a:lnTo>
                    <a:pt x="134" y="0"/>
                  </a:lnTo>
                  <a:lnTo>
                    <a:pt x="104" y="0"/>
                  </a:lnTo>
                  <a:lnTo>
                    <a:pt x="104" y="46"/>
                  </a:lnTo>
                  <a:lnTo>
                    <a:pt x="119" y="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80" name="Freeform 466"/>
            <p:cNvSpPr>
              <a:spLocks/>
            </p:cNvSpPr>
            <p:nvPr/>
          </p:nvSpPr>
          <p:spPr bwMode="auto">
            <a:xfrm>
              <a:off x="6995" y="1621"/>
              <a:ext cx="58" cy="47"/>
            </a:xfrm>
            <a:custGeom>
              <a:avLst/>
              <a:gdLst>
                <a:gd name="T0" fmla="*/ 3 w 136"/>
                <a:gd name="T1" fmla="*/ 0 h 124"/>
                <a:gd name="T2" fmla="*/ 2 w 136"/>
                <a:gd name="T3" fmla="*/ 1 h 124"/>
                <a:gd name="T4" fmla="*/ 1 w 136"/>
                <a:gd name="T5" fmla="*/ 1 h 124"/>
                <a:gd name="T6" fmla="*/ 1 w 136"/>
                <a:gd name="T7" fmla="*/ 1 h 124"/>
                <a:gd name="T8" fmla="*/ 0 w 136"/>
                <a:gd name="T9" fmla="*/ 2 h 124"/>
                <a:gd name="T10" fmla="*/ 0 w 136"/>
                <a:gd name="T11" fmla="*/ 3 h 124"/>
                <a:gd name="T12" fmla="*/ 1 w 136"/>
                <a:gd name="T13" fmla="*/ 3 h 124"/>
                <a:gd name="T14" fmla="*/ 1 w 136"/>
                <a:gd name="T15" fmla="*/ 2 h 124"/>
                <a:gd name="T16" fmla="*/ 3 w 136"/>
                <a:gd name="T17" fmla="*/ 2 h 124"/>
                <a:gd name="T18" fmla="*/ 4 w 136"/>
                <a:gd name="T19" fmla="*/ 2 h 124"/>
                <a:gd name="T20" fmla="*/ 5 w 136"/>
                <a:gd name="T21" fmla="*/ 2 h 124"/>
                <a:gd name="T22" fmla="*/ 5 w 136"/>
                <a:gd name="T23" fmla="*/ 1 h 124"/>
                <a:gd name="T24" fmla="*/ 4 w 136"/>
                <a:gd name="T25" fmla="*/ 1 h 124"/>
                <a:gd name="T26" fmla="*/ 3 w 136"/>
                <a:gd name="T27" fmla="*/ 0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24">
                  <a:moveTo>
                    <a:pt x="105" y="0"/>
                  </a:moveTo>
                  <a:lnTo>
                    <a:pt x="60" y="31"/>
                  </a:lnTo>
                  <a:lnTo>
                    <a:pt x="45" y="46"/>
                  </a:lnTo>
                  <a:lnTo>
                    <a:pt x="30" y="46"/>
                  </a:lnTo>
                  <a:lnTo>
                    <a:pt x="0" y="92"/>
                  </a:lnTo>
                  <a:lnTo>
                    <a:pt x="15" y="123"/>
                  </a:lnTo>
                  <a:lnTo>
                    <a:pt x="45" y="123"/>
                  </a:lnTo>
                  <a:lnTo>
                    <a:pt x="45" y="92"/>
                  </a:lnTo>
                  <a:lnTo>
                    <a:pt x="105" y="77"/>
                  </a:lnTo>
                  <a:lnTo>
                    <a:pt x="120" y="92"/>
                  </a:lnTo>
                  <a:lnTo>
                    <a:pt x="135" y="77"/>
                  </a:lnTo>
                  <a:lnTo>
                    <a:pt x="135" y="62"/>
                  </a:lnTo>
                  <a:lnTo>
                    <a:pt x="120" y="46"/>
                  </a:lnTo>
                  <a:lnTo>
                    <a:pt x="10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81" name="Freeform 467"/>
            <p:cNvSpPr>
              <a:spLocks/>
            </p:cNvSpPr>
            <p:nvPr/>
          </p:nvSpPr>
          <p:spPr bwMode="auto">
            <a:xfrm>
              <a:off x="6617" y="1690"/>
              <a:ext cx="27" cy="24"/>
            </a:xfrm>
            <a:custGeom>
              <a:avLst/>
              <a:gdLst>
                <a:gd name="T0" fmla="*/ 0 w 60"/>
                <a:gd name="T1" fmla="*/ 0 h 62"/>
                <a:gd name="T2" fmla="*/ 0 w 60"/>
                <a:gd name="T3" fmla="*/ 0 h 62"/>
                <a:gd name="T4" fmla="*/ 0 w 60"/>
                <a:gd name="T5" fmla="*/ 1 h 62"/>
                <a:gd name="T6" fmla="*/ 0 w 60"/>
                <a:gd name="T7" fmla="*/ 1 h 62"/>
                <a:gd name="T8" fmla="*/ 1 w 60"/>
                <a:gd name="T9" fmla="*/ 1 h 62"/>
                <a:gd name="T10" fmla="*/ 2 w 60"/>
                <a:gd name="T11" fmla="*/ 0 h 62"/>
                <a:gd name="T12" fmla="*/ 1 w 60"/>
                <a:gd name="T13" fmla="*/ 0 h 62"/>
                <a:gd name="T14" fmla="*/ 0 w 6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62">
                  <a:moveTo>
                    <a:pt x="15" y="0"/>
                  </a:moveTo>
                  <a:lnTo>
                    <a:pt x="0" y="15"/>
                  </a:lnTo>
                  <a:lnTo>
                    <a:pt x="15" y="31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59" y="15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82" name="Freeform 468"/>
            <p:cNvSpPr>
              <a:spLocks/>
            </p:cNvSpPr>
            <p:nvPr/>
          </p:nvSpPr>
          <p:spPr bwMode="auto">
            <a:xfrm>
              <a:off x="6867" y="1621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1 w 17"/>
                <a:gd name="T5" fmla="*/ 0 h 32"/>
                <a:gd name="T6" fmla="*/ 0 w 17"/>
                <a:gd name="T7" fmla="*/ 1 h 32"/>
                <a:gd name="T8" fmla="*/ 0 w 17"/>
                <a:gd name="T9" fmla="*/ 0 h 32"/>
                <a:gd name="T10" fmla="*/ 0 w 17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83" name="Freeform 469"/>
            <p:cNvSpPr>
              <a:spLocks/>
            </p:cNvSpPr>
            <p:nvPr/>
          </p:nvSpPr>
          <p:spPr bwMode="auto">
            <a:xfrm>
              <a:off x="7264" y="1749"/>
              <a:ext cx="14" cy="12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1 h 32"/>
                <a:gd name="T4" fmla="*/ 0 w 32"/>
                <a:gd name="T5" fmla="*/ 1 h 32"/>
                <a:gd name="T6" fmla="*/ 1 w 32"/>
                <a:gd name="T7" fmla="*/ 0 h 32"/>
                <a:gd name="T8" fmla="*/ 0 w 32"/>
                <a:gd name="T9" fmla="*/ 0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31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84" name="Freeform 470"/>
            <p:cNvSpPr>
              <a:spLocks/>
            </p:cNvSpPr>
            <p:nvPr/>
          </p:nvSpPr>
          <p:spPr bwMode="auto">
            <a:xfrm>
              <a:off x="7201" y="1789"/>
              <a:ext cx="89" cy="76"/>
            </a:xfrm>
            <a:custGeom>
              <a:avLst/>
              <a:gdLst>
                <a:gd name="T0" fmla="*/ 1 w 209"/>
                <a:gd name="T1" fmla="*/ 1 h 202"/>
                <a:gd name="T2" fmla="*/ 1 w 209"/>
                <a:gd name="T3" fmla="*/ 2 h 202"/>
                <a:gd name="T4" fmla="*/ 0 w 209"/>
                <a:gd name="T5" fmla="*/ 2 h 202"/>
                <a:gd name="T6" fmla="*/ 0 w 209"/>
                <a:gd name="T7" fmla="*/ 3 h 202"/>
                <a:gd name="T8" fmla="*/ 1 w 209"/>
                <a:gd name="T9" fmla="*/ 4 h 202"/>
                <a:gd name="T10" fmla="*/ 2 w 209"/>
                <a:gd name="T11" fmla="*/ 4 h 202"/>
                <a:gd name="T12" fmla="*/ 2 w 209"/>
                <a:gd name="T13" fmla="*/ 4 h 202"/>
                <a:gd name="T14" fmla="*/ 3 w 209"/>
                <a:gd name="T15" fmla="*/ 4 h 202"/>
                <a:gd name="T16" fmla="*/ 4 w 209"/>
                <a:gd name="T17" fmla="*/ 3 h 202"/>
                <a:gd name="T18" fmla="*/ 4 w 209"/>
                <a:gd name="T19" fmla="*/ 3 h 202"/>
                <a:gd name="T20" fmla="*/ 4 w 209"/>
                <a:gd name="T21" fmla="*/ 3 h 202"/>
                <a:gd name="T22" fmla="*/ 5 w 209"/>
                <a:gd name="T23" fmla="*/ 3 h 202"/>
                <a:gd name="T24" fmla="*/ 7 w 209"/>
                <a:gd name="T25" fmla="*/ 3 h 202"/>
                <a:gd name="T26" fmla="*/ 6 w 209"/>
                <a:gd name="T27" fmla="*/ 3 h 202"/>
                <a:gd name="T28" fmla="*/ 7 w 209"/>
                <a:gd name="T29" fmla="*/ 2 h 202"/>
                <a:gd name="T30" fmla="*/ 7 w 209"/>
                <a:gd name="T31" fmla="*/ 1 h 202"/>
                <a:gd name="T32" fmla="*/ 7 w 209"/>
                <a:gd name="T33" fmla="*/ 1 h 202"/>
                <a:gd name="T34" fmla="*/ 6 w 209"/>
                <a:gd name="T35" fmla="*/ 0 h 202"/>
                <a:gd name="T36" fmla="*/ 4 w 209"/>
                <a:gd name="T37" fmla="*/ 0 h 202"/>
                <a:gd name="T38" fmla="*/ 4 w 209"/>
                <a:gd name="T39" fmla="*/ 1 h 202"/>
                <a:gd name="T40" fmla="*/ 4 w 209"/>
                <a:gd name="T41" fmla="*/ 1 h 202"/>
                <a:gd name="T42" fmla="*/ 5 w 209"/>
                <a:gd name="T43" fmla="*/ 2 h 202"/>
                <a:gd name="T44" fmla="*/ 5 w 209"/>
                <a:gd name="T45" fmla="*/ 2 h 202"/>
                <a:gd name="T46" fmla="*/ 4 w 209"/>
                <a:gd name="T47" fmla="*/ 2 h 202"/>
                <a:gd name="T48" fmla="*/ 3 w 209"/>
                <a:gd name="T49" fmla="*/ 2 h 202"/>
                <a:gd name="T50" fmla="*/ 1 w 209"/>
                <a:gd name="T51" fmla="*/ 1 h 2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9" h="202">
                  <a:moveTo>
                    <a:pt x="45" y="62"/>
                  </a:moveTo>
                  <a:lnTo>
                    <a:pt x="45" y="93"/>
                  </a:lnTo>
                  <a:lnTo>
                    <a:pt x="15" y="93"/>
                  </a:lnTo>
                  <a:lnTo>
                    <a:pt x="0" y="170"/>
                  </a:lnTo>
                  <a:lnTo>
                    <a:pt x="30" y="186"/>
                  </a:lnTo>
                  <a:lnTo>
                    <a:pt x="59" y="186"/>
                  </a:lnTo>
                  <a:lnTo>
                    <a:pt x="59" y="201"/>
                  </a:lnTo>
                  <a:lnTo>
                    <a:pt x="89" y="201"/>
                  </a:lnTo>
                  <a:lnTo>
                    <a:pt x="119" y="170"/>
                  </a:lnTo>
                  <a:lnTo>
                    <a:pt x="134" y="170"/>
                  </a:lnTo>
                  <a:lnTo>
                    <a:pt x="134" y="139"/>
                  </a:lnTo>
                  <a:lnTo>
                    <a:pt x="163" y="155"/>
                  </a:lnTo>
                  <a:lnTo>
                    <a:pt x="208" y="124"/>
                  </a:lnTo>
                  <a:lnTo>
                    <a:pt x="193" y="124"/>
                  </a:lnTo>
                  <a:lnTo>
                    <a:pt x="208" y="93"/>
                  </a:lnTo>
                  <a:lnTo>
                    <a:pt x="208" y="62"/>
                  </a:lnTo>
                  <a:lnTo>
                    <a:pt x="208" y="31"/>
                  </a:lnTo>
                  <a:lnTo>
                    <a:pt x="178" y="0"/>
                  </a:lnTo>
                  <a:lnTo>
                    <a:pt x="134" y="15"/>
                  </a:lnTo>
                  <a:lnTo>
                    <a:pt x="134" y="46"/>
                  </a:lnTo>
                  <a:lnTo>
                    <a:pt x="119" y="62"/>
                  </a:lnTo>
                  <a:lnTo>
                    <a:pt x="149" y="77"/>
                  </a:lnTo>
                  <a:lnTo>
                    <a:pt x="149" y="108"/>
                  </a:lnTo>
                  <a:lnTo>
                    <a:pt x="134" y="108"/>
                  </a:lnTo>
                  <a:lnTo>
                    <a:pt x="104" y="77"/>
                  </a:lnTo>
                  <a:lnTo>
                    <a:pt x="45" y="6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85" name="Freeform 471"/>
            <p:cNvSpPr>
              <a:spLocks/>
            </p:cNvSpPr>
            <p:nvPr/>
          </p:nvSpPr>
          <p:spPr bwMode="auto">
            <a:xfrm>
              <a:off x="7130" y="1772"/>
              <a:ext cx="90" cy="93"/>
            </a:xfrm>
            <a:custGeom>
              <a:avLst/>
              <a:gdLst>
                <a:gd name="T0" fmla="*/ 0 w 209"/>
                <a:gd name="T1" fmla="*/ 4 h 248"/>
                <a:gd name="T2" fmla="*/ 0 w 209"/>
                <a:gd name="T3" fmla="*/ 4 h 248"/>
                <a:gd name="T4" fmla="*/ 1 w 209"/>
                <a:gd name="T5" fmla="*/ 5 h 248"/>
                <a:gd name="T6" fmla="*/ 3 w 209"/>
                <a:gd name="T7" fmla="*/ 5 h 248"/>
                <a:gd name="T8" fmla="*/ 6 w 209"/>
                <a:gd name="T9" fmla="*/ 5 h 248"/>
                <a:gd name="T10" fmla="*/ 7 w 209"/>
                <a:gd name="T11" fmla="*/ 5 h 248"/>
                <a:gd name="T12" fmla="*/ 6 w 209"/>
                <a:gd name="T13" fmla="*/ 4 h 248"/>
                <a:gd name="T14" fmla="*/ 6 w 209"/>
                <a:gd name="T15" fmla="*/ 3 h 248"/>
                <a:gd name="T16" fmla="*/ 7 w 209"/>
                <a:gd name="T17" fmla="*/ 3 h 248"/>
                <a:gd name="T18" fmla="*/ 7 w 209"/>
                <a:gd name="T19" fmla="*/ 2 h 248"/>
                <a:gd name="T20" fmla="*/ 6 w 209"/>
                <a:gd name="T21" fmla="*/ 2 h 248"/>
                <a:gd name="T22" fmla="*/ 6 w 209"/>
                <a:gd name="T23" fmla="*/ 1 h 248"/>
                <a:gd name="T24" fmla="*/ 5 w 209"/>
                <a:gd name="T25" fmla="*/ 1 h 248"/>
                <a:gd name="T26" fmla="*/ 5 w 209"/>
                <a:gd name="T27" fmla="*/ 1 h 248"/>
                <a:gd name="T28" fmla="*/ 3 w 209"/>
                <a:gd name="T29" fmla="*/ 1 h 248"/>
                <a:gd name="T30" fmla="*/ 3 w 209"/>
                <a:gd name="T31" fmla="*/ 0 h 248"/>
                <a:gd name="T32" fmla="*/ 3 w 209"/>
                <a:gd name="T33" fmla="*/ 0 h 248"/>
                <a:gd name="T34" fmla="*/ 0 w 209"/>
                <a:gd name="T35" fmla="*/ 0 h 248"/>
                <a:gd name="T36" fmla="*/ 1 w 209"/>
                <a:gd name="T37" fmla="*/ 1 h 248"/>
                <a:gd name="T38" fmla="*/ 0 w 209"/>
                <a:gd name="T39" fmla="*/ 1 h 248"/>
                <a:gd name="T40" fmla="*/ 1 w 209"/>
                <a:gd name="T41" fmla="*/ 2 h 248"/>
                <a:gd name="T42" fmla="*/ 1 w 209"/>
                <a:gd name="T43" fmla="*/ 3 h 248"/>
                <a:gd name="T44" fmla="*/ 0 w 209"/>
                <a:gd name="T45" fmla="*/ 3 h 248"/>
                <a:gd name="T46" fmla="*/ 0 w 209"/>
                <a:gd name="T47" fmla="*/ 3 h 248"/>
                <a:gd name="T48" fmla="*/ 0 w 209"/>
                <a:gd name="T49" fmla="*/ 4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9" h="248">
                  <a:moveTo>
                    <a:pt x="0" y="216"/>
                  </a:moveTo>
                  <a:lnTo>
                    <a:pt x="15" y="216"/>
                  </a:lnTo>
                  <a:lnTo>
                    <a:pt x="30" y="232"/>
                  </a:lnTo>
                  <a:lnTo>
                    <a:pt x="104" y="232"/>
                  </a:lnTo>
                  <a:lnTo>
                    <a:pt x="163" y="247"/>
                  </a:lnTo>
                  <a:lnTo>
                    <a:pt x="193" y="232"/>
                  </a:lnTo>
                  <a:lnTo>
                    <a:pt x="163" y="216"/>
                  </a:lnTo>
                  <a:lnTo>
                    <a:pt x="178" y="139"/>
                  </a:lnTo>
                  <a:lnTo>
                    <a:pt x="208" y="139"/>
                  </a:lnTo>
                  <a:lnTo>
                    <a:pt x="208" y="108"/>
                  </a:lnTo>
                  <a:lnTo>
                    <a:pt x="178" y="108"/>
                  </a:lnTo>
                  <a:lnTo>
                    <a:pt x="163" y="31"/>
                  </a:lnTo>
                  <a:lnTo>
                    <a:pt x="134" y="31"/>
                  </a:lnTo>
                  <a:lnTo>
                    <a:pt x="134" y="46"/>
                  </a:lnTo>
                  <a:lnTo>
                    <a:pt x="89" y="46"/>
                  </a:lnTo>
                  <a:lnTo>
                    <a:pt x="89" y="15"/>
                  </a:lnTo>
                  <a:lnTo>
                    <a:pt x="74" y="0"/>
                  </a:lnTo>
                  <a:lnTo>
                    <a:pt x="15" y="15"/>
                  </a:lnTo>
                  <a:lnTo>
                    <a:pt x="30" y="46"/>
                  </a:lnTo>
                  <a:lnTo>
                    <a:pt x="15" y="62"/>
                  </a:lnTo>
                  <a:lnTo>
                    <a:pt x="30" y="108"/>
                  </a:lnTo>
                  <a:lnTo>
                    <a:pt x="30" y="124"/>
                  </a:lnTo>
                  <a:lnTo>
                    <a:pt x="15" y="139"/>
                  </a:lnTo>
                  <a:lnTo>
                    <a:pt x="0" y="170"/>
                  </a:lnTo>
                  <a:lnTo>
                    <a:pt x="0" y="2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86" name="Freeform 472"/>
            <p:cNvSpPr>
              <a:spLocks/>
            </p:cNvSpPr>
            <p:nvPr/>
          </p:nvSpPr>
          <p:spPr bwMode="auto">
            <a:xfrm>
              <a:off x="7283" y="1800"/>
              <a:ext cx="27" cy="65"/>
            </a:xfrm>
            <a:custGeom>
              <a:avLst/>
              <a:gdLst>
                <a:gd name="T0" fmla="*/ 0 w 62"/>
                <a:gd name="T1" fmla="*/ 0 h 171"/>
                <a:gd name="T2" fmla="*/ 0 w 62"/>
                <a:gd name="T3" fmla="*/ 1 h 171"/>
                <a:gd name="T4" fmla="*/ 0 w 62"/>
                <a:gd name="T5" fmla="*/ 1 h 171"/>
                <a:gd name="T6" fmla="*/ 0 w 62"/>
                <a:gd name="T7" fmla="*/ 2 h 171"/>
                <a:gd name="T8" fmla="*/ 0 w 62"/>
                <a:gd name="T9" fmla="*/ 2 h 171"/>
                <a:gd name="T10" fmla="*/ 1 w 62"/>
                <a:gd name="T11" fmla="*/ 2 h 171"/>
                <a:gd name="T12" fmla="*/ 1 w 62"/>
                <a:gd name="T13" fmla="*/ 3 h 171"/>
                <a:gd name="T14" fmla="*/ 2 w 62"/>
                <a:gd name="T15" fmla="*/ 4 h 171"/>
                <a:gd name="T16" fmla="*/ 2 w 62"/>
                <a:gd name="T17" fmla="*/ 3 h 171"/>
                <a:gd name="T18" fmla="*/ 2 w 62"/>
                <a:gd name="T19" fmla="*/ 3 h 171"/>
                <a:gd name="T20" fmla="*/ 2 w 62"/>
                <a:gd name="T21" fmla="*/ 2 h 171"/>
                <a:gd name="T22" fmla="*/ 2 w 62"/>
                <a:gd name="T23" fmla="*/ 2 h 171"/>
                <a:gd name="T24" fmla="*/ 1 w 62"/>
                <a:gd name="T25" fmla="*/ 1 h 171"/>
                <a:gd name="T26" fmla="*/ 1 w 62"/>
                <a:gd name="T27" fmla="*/ 1 h 171"/>
                <a:gd name="T28" fmla="*/ 1 w 62"/>
                <a:gd name="T29" fmla="*/ 0 h 171"/>
                <a:gd name="T30" fmla="*/ 0 w 62"/>
                <a:gd name="T31" fmla="*/ 0 h 1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2" h="171">
                  <a:moveTo>
                    <a:pt x="15" y="0"/>
                  </a:moveTo>
                  <a:lnTo>
                    <a:pt x="15" y="31"/>
                  </a:lnTo>
                  <a:lnTo>
                    <a:pt x="15" y="62"/>
                  </a:lnTo>
                  <a:lnTo>
                    <a:pt x="0" y="93"/>
                  </a:lnTo>
                  <a:lnTo>
                    <a:pt x="15" y="93"/>
                  </a:lnTo>
                  <a:lnTo>
                    <a:pt x="31" y="108"/>
                  </a:lnTo>
                  <a:lnTo>
                    <a:pt x="31" y="139"/>
                  </a:lnTo>
                  <a:lnTo>
                    <a:pt x="46" y="170"/>
                  </a:lnTo>
                  <a:lnTo>
                    <a:pt x="46" y="155"/>
                  </a:lnTo>
                  <a:lnTo>
                    <a:pt x="61" y="139"/>
                  </a:lnTo>
                  <a:lnTo>
                    <a:pt x="61" y="93"/>
                  </a:lnTo>
                  <a:lnTo>
                    <a:pt x="46" y="93"/>
                  </a:lnTo>
                  <a:lnTo>
                    <a:pt x="31" y="62"/>
                  </a:lnTo>
                  <a:lnTo>
                    <a:pt x="31" y="31"/>
                  </a:lnTo>
                  <a:lnTo>
                    <a:pt x="31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87" name="Freeform 473"/>
            <p:cNvSpPr>
              <a:spLocks/>
            </p:cNvSpPr>
            <p:nvPr/>
          </p:nvSpPr>
          <p:spPr bwMode="auto">
            <a:xfrm>
              <a:off x="7130" y="1696"/>
              <a:ext cx="148" cy="135"/>
            </a:xfrm>
            <a:custGeom>
              <a:avLst/>
              <a:gdLst>
                <a:gd name="T0" fmla="*/ 6 w 344"/>
                <a:gd name="T1" fmla="*/ 5 h 354"/>
                <a:gd name="T2" fmla="*/ 6 w 344"/>
                <a:gd name="T3" fmla="*/ 6 h 354"/>
                <a:gd name="T4" fmla="*/ 7 w 344"/>
                <a:gd name="T5" fmla="*/ 6 h 354"/>
                <a:gd name="T6" fmla="*/ 9 w 344"/>
                <a:gd name="T7" fmla="*/ 7 h 354"/>
                <a:gd name="T8" fmla="*/ 10 w 344"/>
                <a:gd name="T9" fmla="*/ 7 h 354"/>
                <a:gd name="T10" fmla="*/ 11 w 344"/>
                <a:gd name="T11" fmla="*/ 7 h 354"/>
                <a:gd name="T12" fmla="*/ 11 w 344"/>
                <a:gd name="T13" fmla="*/ 7 h 354"/>
                <a:gd name="T14" fmla="*/ 9 w 344"/>
                <a:gd name="T15" fmla="*/ 6 h 354"/>
                <a:gd name="T16" fmla="*/ 10 w 344"/>
                <a:gd name="T17" fmla="*/ 6 h 354"/>
                <a:gd name="T18" fmla="*/ 10 w 344"/>
                <a:gd name="T19" fmla="*/ 5 h 354"/>
                <a:gd name="T20" fmla="*/ 12 w 344"/>
                <a:gd name="T21" fmla="*/ 5 h 354"/>
                <a:gd name="T22" fmla="*/ 11 w 344"/>
                <a:gd name="T23" fmla="*/ 5 h 354"/>
                <a:gd name="T24" fmla="*/ 11 w 344"/>
                <a:gd name="T25" fmla="*/ 5 h 354"/>
                <a:gd name="T26" fmla="*/ 10 w 344"/>
                <a:gd name="T27" fmla="*/ 3 h 354"/>
                <a:gd name="T28" fmla="*/ 11 w 344"/>
                <a:gd name="T29" fmla="*/ 3 h 354"/>
                <a:gd name="T30" fmla="*/ 11 w 344"/>
                <a:gd name="T31" fmla="*/ 3 h 354"/>
                <a:gd name="T32" fmla="*/ 11 w 344"/>
                <a:gd name="T33" fmla="*/ 2 h 354"/>
                <a:gd name="T34" fmla="*/ 11 w 344"/>
                <a:gd name="T35" fmla="*/ 2 h 354"/>
                <a:gd name="T36" fmla="*/ 11 w 344"/>
                <a:gd name="T37" fmla="*/ 2 h 354"/>
                <a:gd name="T38" fmla="*/ 12 w 344"/>
                <a:gd name="T39" fmla="*/ 1 h 354"/>
                <a:gd name="T40" fmla="*/ 11 w 344"/>
                <a:gd name="T41" fmla="*/ 1 h 354"/>
                <a:gd name="T42" fmla="*/ 11 w 344"/>
                <a:gd name="T43" fmla="*/ 0 h 354"/>
                <a:gd name="T44" fmla="*/ 9 w 344"/>
                <a:gd name="T45" fmla="*/ 0 h 354"/>
                <a:gd name="T46" fmla="*/ 9 w 344"/>
                <a:gd name="T47" fmla="*/ 0 h 354"/>
                <a:gd name="T48" fmla="*/ 8 w 344"/>
                <a:gd name="T49" fmla="*/ 0 h 354"/>
                <a:gd name="T50" fmla="*/ 6 w 344"/>
                <a:gd name="T51" fmla="*/ 0 h 354"/>
                <a:gd name="T52" fmla="*/ 6 w 344"/>
                <a:gd name="T53" fmla="*/ 0 h 354"/>
                <a:gd name="T54" fmla="*/ 5 w 344"/>
                <a:gd name="T55" fmla="*/ 0 h 354"/>
                <a:gd name="T56" fmla="*/ 4 w 344"/>
                <a:gd name="T57" fmla="*/ 0 h 354"/>
                <a:gd name="T58" fmla="*/ 3 w 344"/>
                <a:gd name="T59" fmla="*/ 1 h 354"/>
                <a:gd name="T60" fmla="*/ 3 w 344"/>
                <a:gd name="T61" fmla="*/ 1 h 354"/>
                <a:gd name="T62" fmla="*/ 3 w 344"/>
                <a:gd name="T63" fmla="*/ 2 h 354"/>
                <a:gd name="T64" fmla="*/ 3 w 344"/>
                <a:gd name="T65" fmla="*/ 3 h 354"/>
                <a:gd name="T66" fmla="*/ 2 w 344"/>
                <a:gd name="T67" fmla="*/ 3 h 354"/>
                <a:gd name="T68" fmla="*/ 1 w 344"/>
                <a:gd name="T69" fmla="*/ 4 h 354"/>
                <a:gd name="T70" fmla="*/ 0 w 344"/>
                <a:gd name="T71" fmla="*/ 4 h 354"/>
                <a:gd name="T72" fmla="*/ 0 w 344"/>
                <a:gd name="T73" fmla="*/ 4 h 354"/>
                <a:gd name="T74" fmla="*/ 0 w 344"/>
                <a:gd name="T75" fmla="*/ 5 h 354"/>
                <a:gd name="T76" fmla="*/ 3 w 344"/>
                <a:gd name="T77" fmla="*/ 4 h 354"/>
                <a:gd name="T78" fmla="*/ 3 w 344"/>
                <a:gd name="T79" fmla="*/ 5 h 354"/>
                <a:gd name="T80" fmla="*/ 3 w 344"/>
                <a:gd name="T81" fmla="*/ 5 h 354"/>
                <a:gd name="T82" fmla="*/ 5 w 344"/>
                <a:gd name="T83" fmla="*/ 5 h 354"/>
                <a:gd name="T84" fmla="*/ 5 w 344"/>
                <a:gd name="T85" fmla="*/ 5 h 354"/>
                <a:gd name="T86" fmla="*/ 6 w 344"/>
                <a:gd name="T87" fmla="*/ 5 h 3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44" h="354">
                  <a:moveTo>
                    <a:pt x="164" y="230"/>
                  </a:moveTo>
                  <a:lnTo>
                    <a:pt x="179" y="307"/>
                  </a:lnTo>
                  <a:lnTo>
                    <a:pt x="209" y="307"/>
                  </a:lnTo>
                  <a:lnTo>
                    <a:pt x="268" y="322"/>
                  </a:lnTo>
                  <a:lnTo>
                    <a:pt x="298" y="353"/>
                  </a:lnTo>
                  <a:lnTo>
                    <a:pt x="313" y="353"/>
                  </a:lnTo>
                  <a:lnTo>
                    <a:pt x="313" y="322"/>
                  </a:lnTo>
                  <a:lnTo>
                    <a:pt x="283" y="307"/>
                  </a:lnTo>
                  <a:lnTo>
                    <a:pt x="298" y="292"/>
                  </a:lnTo>
                  <a:lnTo>
                    <a:pt x="298" y="261"/>
                  </a:lnTo>
                  <a:lnTo>
                    <a:pt x="343" y="246"/>
                  </a:lnTo>
                  <a:lnTo>
                    <a:pt x="328" y="230"/>
                  </a:lnTo>
                  <a:lnTo>
                    <a:pt x="313" y="215"/>
                  </a:lnTo>
                  <a:lnTo>
                    <a:pt x="298" y="169"/>
                  </a:lnTo>
                  <a:lnTo>
                    <a:pt x="313" y="169"/>
                  </a:lnTo>
                  <a:lnTo>
                    <a:pt x="313" y="153"/>
                  </a:lnTo>
                  <a:lnTo>
                    <a:pt x="313" y="107"/>
                  </a:lnTo>
                  <a:lnTo>
                    <a:pt x="313" y="77"/>
                  </a:lnTo>
                  <a:lnTo>
                    <a:pt x="328" y="77"/>
                  </a:lnTo>
                  <a:lnTo>
                    <a:pt x="343" y="61"/>
                  </a:lnTo>
                  <a:lnTo>
                    <a:pt x="328" y="31"/>
                  </a:lnTo>
                  <a:lnTo>
                    <a:pt x="313" y="15"/>
                  </a:lnTo>
                  <a:lnTo>
                    <a:pt x="283" y="15"/>
                  </a:lnTo>
                  <a:lnTo>
                    <a:pt x="268" y="0"/>
                  </a:lnTo>
                  <a:lnTo>
                    <a:pt x="239" y="0"/>
                  </a:lnTo>
                  <a:lnTo>
                    <a:pt x="194" y="0"/>
                  </a:lnTo>
                  <a:lnTo>
                    <a:pt x="179" y="15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4" y="31"/>
                  </a:lnTo>
                  <a:lnTo>
                    <a:pt x="104" y="61"/>
                  </a:lnTo>
                  <a:lnTo>
                    <a:pt x="104" y="107"/>
                  </a:lnTo>
                  <a:lnTo>
                    <a:pt x="75" y="123"/>
                  </a:lnTo>
                  <a:lnTo>
                    <a:pt x="60" y="169"/>
                  </a:lnTo>
                  <a:lnTo>
                    <a:pt x="45" y="184"/>
                  </a:lnTo>
                  <a:lnTo>
                    <a:pt x="15" y="184"/>
                  </a:lnTo>
                  <a:lnTo>
                    <a:pt x="0" y="200"/>
                  </a:lnTo>
                  <a:lnTo>
                    <a:pt x="15" y="215"/>
                  </a:lnTo>
                  <a:lnTo>
                    <a:pt x="75" y="200"/>
                  </a:lnTo>
                  <a:lnTo>
                    <a:pt x="89" y="215"/>
                  </a:lnTo>
                  <a:lnTo>
                    <a:pt x="89" y="246"/>
                  </a:lnTo>
                  <a:lnTo>
                    <a:pt x="134" y="246"/>
                  </a:lnTo>
                  <a:lnTo>
                    <a:pt x="134" y="230"/>
                  </a:lnTo>
                  <a:lnTo>
                    <a:pt x="164" y="23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88" name="Freeform 474"/>
            <p:cNvSpPr>
              <a:spLocks/>
            </p:cNvSpPr>
            <p:nvPr/>
          </p:nvSpPr>
          <p:spPr bwMode="auto">
            <a:xfrm>
              <a:off x="7130" y="1766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89" name="Freeform 475"/>
            <p:cNvSpPr>
              <a:spLocks/>
            </p:cNvSpPr>
            <p:nvPr/>
          </p:nvSpPr>
          <p:spPr bwMode="auto">
            <a:xfrm>
              <a:off x="6470" y="1690"/>
              <a:ext cx="301" cy="297"/>
            </a:xfrm>
            <a:custGeom>
              <a:avLst/>
              <a:gdLst>
                <a:gd name="T0" fmla="*/ 14 w 702"/>
                <a:gd name="T1" fmla="*/ 16 h 784"/>
                <a:gd name="T2" fmla="*/ 12 w 702"/>
                <a:gd name="T3" fmla="*/ 15 h 784"/>
                <a:gd name="T4" fmla="*/ 13 w 702"/>
                <a:gd name="T5" fmla="*/ 13 h 784"/>
                <a:gd name="T6" fmla="*/ 12 w 702"/>
                <a:gd name="T7" fmla="*/ 13 h 784"/>
                <a:gd name="T8" fmla="*/ 12 w 702"/>
                <a:gd name="T9" fmla="*/ 12 h 784"/>
                <a:gd name="T10" fmla="*/ 11 w 702"/>
                <a:gd name="T11" fmla="*/ 11 h 784"/>
                <a:gd name="T12" fmla="*/ 10 w 702"/>
                <a:gd name="T13" fmla="*/ 11 h 784"/>
                <a:gd name="T14" fmla="*/ 10 w 702"/>
                <a:gd name="T15" fmla="*/ 9 h 784"/>
                <a:gd name="T16" fmla="*/ 9 w 702"/>
                <a:gd name="T17" fmla="*/ 9 h 784"/>
                <a:gd name="T18" fmla="*/ 6 w 702"/>
                <a:gd name="T19" fmla="*/ 7 h 784"/>
                <a:gd name="T20" fmla="*/ 5 w 702"/>
                <a:gd name="T21" fmla="*/ 7 h 784"/>
                <a:gd name="T22" fmla="*/ 4 w 702"/>
                <a:gd name="T23" fmla="*/ 6 h 784"/>
                <a:gd name="T24" fmla="*/ 3 w 702"/>
                <a:gd name="T25" fmla="*/ 7 h 784"/>
                <a:gd name="T26" fmla="*/ 3 w 702"/>
                <a:gd name="T27" fmla="*/ 6 h 784"/>
                <a:gd name="T28" fmla="*/ 1 w 702"/>
                <a:gd name="T29" fmla="*/ 6 h 784"/>
                <a:gd name="T30" fmla="*/ 0 w 702"/>
                <a:gd name="T31" fmla="*/ 6 h 784"/>
                <a:gd name="T32" fmla="*/ 0 w 702"/>
                <a:gd name="T33" fmla="*/ 5 h 784"/>
                <a:gd name="T34" fmla="*/ 3 w 702"/>
                <a:gd name="T35" fmla="*/ 4 h 784"/>
                <a:gd name="T36" fmla="*/ 3 w 702"/>
                <a:gd name="T37" fmla="*/ 3 h 784"/>
                <a:gd name="T38" fmla="*/ 3 w 702"/>
                <a:gd name="T39" fmla="*/ 2 h 784"/>
                <a:gd name="T40" fmla="*/ 2 w 702"/>
                <a:gd name="T41" fmla="*/ 2 h 784"/>
                <a:gd name="T42" fmla="*/ 3 w 702"/>
                <a:gd name="T43" fmla="*/ 1 h 784"/>
                <a:gd name="T44" fmla="*/ 4 w 702"/>
                <a:gd name="T45" fmla="*/ 2 h 784"/>
                <a:gd name="T46" fmla="*/ 6 w 702"/>
                <a:gd name="T47" fmla="*/ 2 h 784"/>
                <a:gd name="T48" fmla="*/ 5 w 702"/>
                <a:gd name="T49" fmla="*/ 1 h 784"/>
                <a:gd name="T50" fmla="*/ 6 w 702"/>
                <a:gd name="T51" fmla="*/ 1 h 784"/>
                <a:gd name="T52" fmla="*/ 8 w 702"/>
                <a:gd name="T53" fmla="*/ 0 h 784"/>
                <a:gd name="T54" fmla="*/ 9 w 702"/>
                <a:gd name="T55" fmla="*/ 1 h 784"/>
                <a:gd name="T56" fmla="*/ 10 w 702"/>
                <a:gd name="T57" fmla="*/ 1 h 784"/>
                <a:gd name="T58" fmla="*/ 10 w 702"/>
                <a:gd name="T59" fmla="*/ 1 h 784"/>
                <a:gd name="T60" fmla="*/ 13 w 702"/>
                <a:gd name="T61" fmla="*/ 1 h 784"/>
                <a:gd name="T62" fmla="*/ 14 w 702"/>
                <a:gd name="T63" fmla="*/ 1 h 784"/>
                <a:gd name="T64" fmla="*/ 14 w 702"/>
                <a:gd name="T65" fmla="*/ 2 h 784"/>
                <a:gd name="T66" fmla="*/ 14 w 702"/>
                <a:gd name="T67" fmla="*/ 3 h 784"/>
                <a:gd name="T68" fmla="*/ 15 w 702"/>
                <a:gd name="T69" fmla="*/ 3 h 784"/>
                <a:gd name="T70" fmla="*/ 15 w 702"/>
                <a:gd name="T71" fmla="*/ 3 h 784"/>
                <a:gd name="T72" fmla="*/ 18 w 702"/>
                <a:gd name="T73" fmla="*/ 3 h 784"/>
                <a:gd name="T74" fmla="*/ 18 w 702"/>
                <a:gd name="T75" fmla="*/ 3 h 784"/>
                <a:gd name="T76" fmla="*/ 20 w 702"/>
                <a:gd name="T77" fmla="*/ 3 h 784"/>
                <a:gd name="T78" fmla="*/ 21 w 702"/>
                <a:gd name="T79" fmla="*/ 3 h 784"/>
                <a:gd name="T80" fmla="*/ 24 w 702"/>
                <a:gd name="T81" fmla="*/ 5 h 784"/>
                <a:gd name="T82" fmla="*/ 23 w 702"/>
                <a:gd name="T83" fmla="*/ 6 h 784"/>
                <a:gd name="T84" fmla="*/ 21 w 702"/>
                <a:gd name="T85" fmla="*/ 9 h 784"/>
                <a:gd name="T86" fmla="*/ 21 w 702"/>
                <a:gd name="T87" fmla="*/ 10 h 784"/>
                <a:gd name="T88" fmla="*/ 21 w 702"/>
                <a:gd name="T89" fmla="*/ 11 h 784"/>
                <a:gd name="T90" fmla="*/ 20 w 702"/>
                <a:gd name="T91" fmla="*/ 11 h 784"/>
                <a:gd name="T92" fmla="*/ 17 w 702"/>
                <a:gd name="T93" fmla="*/ 12 h 784"/>
                <a:gd name="T94" fmla="*/ 15 w 702"/>
                <a:gd name="T95" fmla="*/ 13 h 7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02" h="784">
                  <a:moveTo>
                    <a:pt x="477" y="676"/>
                  </a:moveTo>
                  <a:lnTo>
                    <a:pt x="403" y="783"/>
                  </a:lnTo>
                  <a:lnTo>
                    <a:pt x="388" y="768"/>
                  </a:lnTo>
                  <a:lnTo>
                    <a:pt x="358" y="722"/>
                  </a:lnTo>
                  <a:lnTo>
                    <a:pt x="328" y="706"/>
                  </a:lnTo>
                  <a:lnTo>
                    <a:pt x="388" y="645"/>
                  </a:lnTo>
                  <a:lnTo>
                    <a:pt x="373" y="629"/>
                  </a:lnTo>
                  <a:lnTo>
                    <a:pt x="358" y="614"/>
                  </a:lnTo>
                  <a:lnTo>
                    <a:pt x="373" y="583"/>
                  </a:lnTo>
                  <a:lnTo>
                    <a:pt x="343" y="583"/>
                  </a:lnTo>
                  <a:lnTo>
                    <a:pt x="343" y="553"/>
                  </a:lnTo>
                  <a:lnTo>
                    <a:pt x="328" y="537"/>
                  </a:lnTo>
                  <a:lnTo>
                    <a:pt x="328" y="553"/>
                  </a:lnTo>
                  <a:lnTo>
                    <a:pt x="298" y="553"/>
                  </a:lnTo>
                  <a:lnTo>
                    <a:pt x="298" y="507"/>
                  </a:lnTo>
                  <a:lnTo>
                    <a:pt x="298" y="461"/>
                  </a:lnTo>
                  <a:lnTo>
                    <a:pt x="268" y="430"/>
                  </a:lnTo>
                  <a:lnTo>
                    <a:pt x="254" y="430"/>
                  </a:lnTo>
                  <a:lnTo>
                    <a:pt x="224" y="384"/>
                  </a:lnTo>
                  <a:lnTo>
                    <a:pt x="194" y="353"/>
                  </a:lnTo>
                  <a:lnTo>
                    <a:pt x="179" y="353"/>
                  </a:lnTo>
                  <a:lnTo>
                    <a:pt x="149" y="338"/>
                  </a:lnTo>
                  <a:lnTo>
                    <a:pt x="149" y="307"/>
                  </a:lnTo>
                  <a:lnTo>
                    <a:pt x="134" y="307"/>
                  </a:lnTo>
                  <a:lnTo>
                    <a:pt x="119" y="322"/>
                  </a:lnTo>
                  <a:lnTo>
                    <a:pt x="104" y="338"/>
                  </a:lnTo>
                  <a:lnTo>
                    <a:pt x="89" y="322"/>
                  </a:lnTo>
                  <a:lnTo>
                    <a:pt x="75" y="322"/>
                  </a:lnTo>
                  <a:lnTo>
                    <a:pt x="45" y="322"/>
                  </a:lnTo>
                  <a:lnTo>
                    <a:pt x="45" y="307"/>
                  </a:lnTo>
                  <a:lnTo>
                    <a:pt x="30" y="307"/>
                  </a:lnTo>
                  <a:lnTo>
                    <a:pt x="0" y="276"/>
                  </a:lnTo>
                  <a:lnTo>
                    <a:pt x="0" y="246"/>
                  </a:lnTo>
                  <a:lnTo>
                    <a:pt x="15" y="215"/>
                  </a:lnTo>
                  <a:lnTo>
                    <a:pt x="45" y="184"/>
                  </a:lnTo>
                  <a:lnTo>
                    <a:pt x="75" y="184"/>
                  </a:lnTo>
                  <a:lnTo>
                    <a:pt x="75" y="138"/>
                  </a:lnTo>
                  <a:lnTo>
                    <a:pt x="75" y="123"/>
                  </a:lnTo>
                  <a:lnTo>
                    <a:pt x="75" y="107"/>
                  </a:lnTo>
                  <a:lnTo>
                    <a:pt x="89" y="92"/>
                  </a:lnTo>
                  <a:lnTo>
                    <a:pt x="60" y="92"/>
                  </a:lnTo>
                  <a:lnTo>
                    <a:pt x="60" y="77"/>
                  </a:lnTo>
                  <a:lnTo>
                    <a:pt x="89" y="77"/>
                  </a:lnTo>
                  <a:lnTo>
                    <a:pt x="89" y="61"/>
                  </a:lnTo>
                  <a:lnTo>
                    <a:pt x="104" y="61"/>
                  </a:lnTo>
                  <a:lnTo>
                    <a:pt x="119" y="77"/>
                  </a:lnTo>
                  <a:lnTo>
                    <a:pt x="134" y="77"/>
                  </a:lnTo>
                  <a:lnTo>
                    <a:pt x="164" y="77"/>
                  </a:lnTo>
                  <a:lnTo>
                    <a:pt x="179" y="46"/>
                  </a:lnTo>
                  <a:lnTo>
                    <a:pt x="149" y="31"/>
                  </a:lnTo>
                  <a:lnTo>
                    <a:pt x="164" y="15"/>
                  </a:lnTo>
                  <a:lnTo>
                    <a:pt x="194" y="31"/>
                  </a:lnTo>
                  <a:lnTo>
                    <a:pt x="224" y="15"/>
                  </a:lnTo>
                  <a:lnTo>
                    <a:pt x="239" y="0"/>
                  </a:lnTo>
                  <a:lnTo>
                    <a:pt x="254" y="46"/>
                  </a:lnTo>
                  <a:lnTo>
                    <a:pt x="254" y="61"/>
                  </a:lnTo>
                  <a:lnTo>
                    <a:pt x="268" y="77"/>
                  </a:lnTo>
                  <a:lnTo>
                    <a:pt x="298" y="61"/>
                  </a:lnTo>
                  <a:lnTo>
                    <a:pt x="313" y="61"/>
                  </a:lnTo>
                  <a:lnTo>
                    <a:pt x="313" y="46"/>
                  </a:lnTo>
                  <a:lnTo>
                    <a:pt x="358" y="61"/>
                  </a:lnTo>
                  <a:lnTo>
                    <a:pt x="373" y="61"/>
                  </a:lnTo>
                  <a:lnTo>
                    <a:pt x="403" y="15"/>
                  </a:lnTo>
                  <a:lnTo>
                    <a:pt x="403" y="61"/>
                  </a:lnTo>
                  <a:lnTo>
                    <a:pt x="418" y="77"/>
                  </a:lnTo>
                  <a:lnTo>
                    <a:pt x="403" y="107"/>
                  </a:lnTo>
                  <a:lnTo>
                    <a:pt x="403" y="123"/>
                  </a:lnTo>
                  <a:lnTo>
                    <a:pt x="418" y="123"/>
                  </a:lnTo>
                  <a:lnTo>
                    <a:pt x="447" y="107"/>
                  </a:lnTo>
                  <a:lnTo>
                    <a:pt x="447" y="123"/>
                  </a:lnTo>
                  <a:lnTo>
                    <a:pt x="418" y="138"/>
                  </a:lnTo>
                  <a:lnTo>
                    <a:pt x="433" y="138"/>
                  </a:lnTo>
                  <a:lnTo>
                    <a:pt x="462" y="123"/>
                  </a:lnTo>
                  <a:lnTo>
                    <a:pt x="522" y="123"/>
                  </a:lnTo>
                  <a:lnTo>
                    <a:pt x="522" y="138"/>
                  </a:lnTo>
                  <a:lnTo>
                    <a:pt x="522" y="154"/>
                  </a:lnTo>
                  <a:lnTo>
                    <a:pt x="537" y="154"/>
                  </a:lnTo>
                  <a:lnTo>
                    <a:pt x="582" y="169"/>
                  </a:lnTo>
                  <a:lnTo>
                    <a:pt x="597" y="154"/>
                  </a:lnTo>
                  <a:lnTo>
                    <a:pt x="626" y="169"/>
                  </a:lnTo>
                  <a:lnTo>
                    <a:pt x="686" y="215"/>
                  </a:lnTo>
                  <a:lnTo>
                    <a:pt x="701" y="230"/>
                  </a:lnTo>
                  <a:lnTo>
                    <a:pt x="701" y="261"/>
                  </a:lnTo>
                  <a:lnTo>
                    <a:pt x="671" y="307"/>
                  </a:lnTo>
                  <a:lnTo>
                    <a:pt x="626" y="368"/>
                  </a:lnTo>
                  <a:lnTo>
                    <a:pt x="626" y="445"/>
                  </a:lnTo>
                  <a:lnTo>
                    <a:pt x="626" y="461"/>
                  </a:lnTo>
                  <a:lnTo>
                    <a:pt x="626" y="476"/>
                  </a:lnTo>
                  <a:lnTo>
                    <a:pt x="612" y="491"/>
                  </a:lnTo>
                  <a:lnTo>
                    <a:pt x="612" y="507"/>
                  </a:lnTo>
                  <a:lnTo>
                    <a:pt x="597" y="537"/>
                  </a:lnTo>
                  <a:lnTo>
                    <a:pt x="582" y="553"/>
                  </a:lnTo>
                  <a:lnTo>
                    <a:pt x="537" y="553"/>
                  </a:lnTo>
                  <a:lnTo>
                    <a:pt x="492" y="583"/>
                  </a:lnTo>
                  <a:lnTo>
                    <a:pt x="477" y="614"/>
                  </a:lnTo>
                  <a:lnTo>
                    <a:pt x="462" y="614"/>
                  </a:lnTo>
                  <a:lnTo>
                    <a:pt x="477" y="67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90" name="Freeform 476"/>
            <p:cNvSpPr>
              <a:spLocks/>
            </p:cNvSpPr>
            <p:nvPr/>
          </p:nvSpPr>
          <p:spPr bwMode="auto">
            <a:xfrm>
              <a:off x="6649" y="1726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91" name="Freeform 477"/>
            <p:cNvSpPr>
              <a:spLocks/>
            </p:cNvSpPr>
            <p:nvPr/>
          </p:nvSpPr>
          <p:spPr bwMode="auto">
            <a:xfrm>
              <a:off x="7264" y="1702"/>
              <a:ext cx="40" cy="41"/>
            </a:xfrm>
            <a:custGeom>
              <a:avLst/>
              <a:gdLst>
                <a:gd name="T0" fmla="*/ 1 w 92"/>
                <a:gd name="T1" fmla="*/ 1 h 109"/>
                <a:gd name="T2" fmla="*/ 0 w 92"/>
                <a:gd name="T3" fmla="*/ 1 h 109"/>
                <a:gd name="T4" fmla="*/ 0 w 92"/>
                <a:gd name="T5" fmla="*/ 1 h 109"/>
                <a:gd name="T6" fmla="*/ 0 w 92"/>
                <a:gd name="T7" fmla="*/ 2 h 109"/>
                <a:gd name="T8" fmla="*/ 0 w 92"/>
                <a:gd name="T9" fmla="*/ 2 h 109"/>
                <a:gd name="T10" fmla="*/ 2 w 92"/>
                <a:gd name="T11" fmla="*/ 2 h 109"/>
                <a:gd name="T12" fmla="*/ 2 w 92"/>
                <a:gd name="T13" fmla="*/ 2 h 109"/>
                <a:gd name="T14" fmla="*/ 3 w 92"/>
                <a:gd name="T15" fmla="*/ 2 h 109"/>
                <a:gd name="T16" fmla="*/ 3 w 92"/>
                <a:gd name="T17" fmla="*/ 2 h 109"/>
                <a:gd name="T18" fmla="*/ 3 w 92"/>
                <a:gd name="T19" fmla="*/ 1 h 109"/>
                <a:gd name="T20" fmla="*/ 3 w 92"/>
                <a:gd name="T21" fmla="*/ 0 h 109"/>
                <a:gd name="T22" fmla="*/ 3 w 92"/>
                <a:gd name="T23" fmla="*/ 0 h 109"/>
                <a:gd name="T24" fmla="*/ 1 w 92"/>
                <a:gd name="T25" fmla="*/ 0 h 109"/>
                <a:gd name="T26" fmla="*/ 1 w 92"/>
                <a:gd name="T27" fmla="*/ 1 h 109"/>
                <a:gd name="T28" fmla="*/ 1 w 92"/>
                <a:gd name="T29" fmla="*/ 1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2" h="109">
                  <a:moveTo>
                    <a:pt x="30" y="46"/>
                  </a:moveTo>
                  <a:lnTo>
                    <a:pt x="15" y="62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15" y="108"/>
                  </a:lnTo>
                  <a:lnTo>
                    <a:pt x="46" y="108"/>
                  </a:lnTo>
                  <a:lnTo>
                    <a:pt x="61" y="77"/>
                  </a:lnTo>
                  <a:lnTo>
                    <a:pt x="76" y="77"/>
                  </a:lnTo>
                  <a:lnTo>
                    <a:pt x="91" y="77"/>
                  </a:lnTo>
                  <a:lnTo>
                    <a:pt x="91" y="62"/>
                  </a:lnTo>
                  <a:lnTo>
                    <a:pt x="91" y="15"/>
                  </a:lnTo>
                  <a:lnTo>
                    <a:pt x="76" y="0"/>
                  </a:lnTo>
                  <a:lnTo>
                    <a:pt x="30" y="15"/>
                  </a:lnTo>
                  <a:lnTo>
                    <a:pt x="30" y="31"/>
                  </a:lnTo>
                  <a:lnTo>
                    <a:pt x="30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92" name="Freeform 478"/>
            <p:cNvSpPr>
              <a:spLocks/>
            </p:cNvSpPr>
            <p:nvPr/>
          </p:nvSpPr>
          <p:spPr bwMode="auto">
            <a:xfrm>
              <a:off x="7117" y="1150"/>
              <a:ext cx="78" cy="146"/>
            </a:xfrm>
            <a:custGeom>
              <a:avLst/>
              <a:gdLst>
                <a:gd name="T0" fmla="*/ 0 w 179"/>
                <a:gd name="T1" fmla="*/ 6 h 384"/>
                <a:gd name="T2" fmla="*/ 0 w 179"/>
                <a:gd name="T3" fmla="*/ 6 h 384"/>
                <a:gd name="T4" fmla="*/ 1 w 179"/>
                <a:gd name="T5" fmla="*/ 8 h 384"/>
                <a:gd name="T6" fmla="*/ 2 w 179"/>
                <a:gd name="T7" fmla="*/ 8 h 384"/>
                <a:gd name="T8" fmla="*/ 2 w 179"/>
                <a:gd name="T9" fmla="*/ 7 h 384"/>
                <a:gd name="T10" fmla="*/ 3 w 179"/>
                <a:gd name="T11" fmla="*/ 7 h 384"/>
                <a:gd name="T12" fmla="*/ 3 w 179"/>
                <a:gd name="T13" fmla="*/ 6 h 384"/>
                <a:gd name="T14" fmla="*/ 3 w 179"/>
                <a:gd name="T15" fmla="*/ 6 h 384"/>
                <a:gd name="T16" fmla="*/ 4 w 179"/>
                <a:gd name="T17" fmla="*/ 6 h 384"/>
                <a:gd name="T18" fmla="*/ 4 w 179"/>
                <a:gd name="T19" fmla="*/ 5 h 384"/>
                <a:gd name="T20" fmla="*/ 3 w 179"/>
                <a:gd name="T21" fmla="*/ 5 h 384"/>
                <a:gd name="T22" fmla="*/ 3 w 179"/>
                <a:gd name="T23" fmla="*/ 4 h 384"/>
                <a:gd name="T24" fmla="*/ 3 w 179"/>
                <a:gd name="T25" fmla="*/ 3 h 384"/>
                <a:gd name="T26" fmla="*/ 4 w 179"/>
                <a:gd name="T27" fmla="*/ 3 h 384"/>
                <a:gd name="T28" fmla="*/ 5 w 179"/>
                <a:gd name="T29" fmla="*/ 3 h 384"/>
                <a:gd name="T30" fmla="*/ 5 w 179"/>
                <a:gd name="T31" fmla="*/ 2 h 384"/>
                <a:gd name="T32" fmla="*/ 7 w 179"/>
                <a:gd name="T33" fmla="*/ 2 h 384"/>
                <a:gd name="T34" fmla="*/ 6 w 179"/>
                <a:gd name="T35" fmla="*/ 1 h 384"/>
                <a:gd name="T36" fmla="*/ 5 w 179"/>
                <a:gd name="T37" fmla="*/ 0 h 384"/>
                <a:gd name="T38" fmla="*/ 5 w 179"/>
                <a:gd name="T39" fmla="*/ 0 h 384"/>
                <a:gd name="T40" fmla="*/ 4 w 179"/>
                <a:gd name="T41" fmla="*/ 0 h 384"/>
                <a:gd name="T42" fmla="*/ 4 w 179"/>
                <a:gd name="T43" fmla="*/ 0 h 384"/>
                <a:gd name="T44" fmla="*/ 3 w 179"/>
                <a:gd name="T45" fmla="*/ 0 h 384"/>
                <a:gd name="T46" fmla="*/ 2 w 179"/>
                <a:gd name="T47" fmla="*/ 2 h 384"/>
                <a:gd name="T48" fmla="*/ 0 w 179"/>
                <a:gd name="T49" fmla="*/ 3 h 384"/>
                <a:gd name="T50" fmla="*/ 0 w 179"/>
                <a:gd name="T51" fmla="*/ 5 h 384"/>
                <a:gd name="T52" fmla="*/ 0 w 179"/>
                <a:gd name="T53" fmla="*/ 6 h 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9" h="384">
                  <a:moveTo>
                    <a:pt x="0" y="276"/>
                  </a:moveTo>
                  <a:lnTo>
                    <a:pt x="0" y="291"/>
                  </a:lnTo>
                  <a:lnTo>
                    <a:pt x="30" y="368"/>
                  </a:lnTo>
                  <a:lnTo>
                    <a:pt x="45" y="383"/>
                  </a:lnTo>
                  <a:lnTo>
                    <a:pt x="59" y="352"/>
                  </a:lnTo>
                  <a:lnTo>
                    <a:pt x="74" y="352"/>
                  </a:lnTo>
                  <a:lnTo>
                    <a:pt x="89" y="322"/>
                  </a:lnTo>
                  <a:lnTo>
                    <a:pt x="89" y="276"/>
                  </a:lnTo>
                  <a:lnTo>
                    <a:pt x="104" y="276"/>
                  </a:lnTo>
                  <a:lnTo>
                    <a:pt x="104" y="260"/>
                  </a:lnTo>
                  <a:lnTo>
                    <a:pt x="89" y="245"/>
                  </a:lnTo>
                  <a:lnTo>
                    <a:pt x="74" y="199"/>
                  </a:lnTo>
                  <a:lnTo>
                    <a:pt x="89" y="169"/>
                  </a:lnTo>
                  <a:lnTo>
                    <a:pt x="119" y="153"/>
                  </a:lnTo>
                  <a:lnTo>
                    <a:pt x="134" y="123"/>
                  </a:lnTo>
                  <a:lnTo>
                    <a:pt x="134" y="92"/>
                  </a:lnTo>
                  <a:lnTo>
                    <a:pt x="178" y="92"/>
                  </a:lnTo>
                  <a:lnTo>
                    <a:pt x="163" y="61"/>
                  </a:lnTo>
                  <a:lnTo>
                    <a:pt x="148" y="15"/>
                  </a:lnTo>
                  <a:lnTo>
                    <a:pt x="134" y="15"/>
                  </a:lnTo>
                  <a:lnTo>
                    <a:pt x="119" y="0"/>
                  </a:lnTo>
                  <a:lnTo>
                    <a:pt x="104" y="15"/>
                  </a:lnTo>
                  <a:lnTo>
                    <a:pt x="89" y="15"/>
                  </a:lnTo>
                  <a:lnTo>
                    <a:pt x="45" y="92"/>
                  </a:lnTo>
                  <a:lnTo>
                    <a:pt x="0" y="169"/>
                  </a:lnTo>
                  <a:lnTo>
                    <a:pt x="15" y="230"/>
                  </a:lnTo>
                  <a:lnTo>
                    <a:pt x="0" y="27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93" name="Freeform 479"/>
            <p:cNvSpPr>
              <a:spLocks/>
            </p:cNvSpPr>
            <p:nvPr/>
          </p:nvSpPr>
          <p:spPr bwMode="auto">
            <a:xfrm>
              <a:off x="7168" y="1133"/>
              <a:ext cx="72" cy="116"/>
            </a:xfrm>
            <a:custGeom>
              <a:avLst/>
              <a:gdLst>
                <a:gd name="T0" fmla="*/ 2 w 165"/>
                <a:gd name="T1" fmla="*/ 3 h 307"/>
                <a:gd name="T2" fmla="*/ 3 w 165"/>
                <a:gd name="T3" fmla="*/ 3 h 307"/>
                <a:gd name="T4" fmla="*/ 3 w 165"/>
                <a:gd name="T5" fmla="*/ 3 h 307"/>
                <a:gd name="T6" fmla="*/ 0 w 165"/>
                <a:gd name="T7" fmla="*/ 5 h 307"/>
                <a:gd name="T8" fmla="*/ 1 w 165"/>
                <a:gd name="T9" fmla="*/ 6 h 307"/>
                <a:gd name="T10" fmla="*/ 2 w 165"/>
                <a:gd name="T11" fmla="*/ 6 h 307"/>
                <a:gd name="T12" fmla="*/ 5 w 165"/>
                <a:gd name="T13" fmla="*/ 6 h 307"/>
                <a:gd name="T14" fmla="*/ 6 w 165"/>
                <a:gd name="T15" fmla="*/ 5 h 307"/>
                <a:gd name="T16" fmla="*/ 5 w 165"/>
                <a:gd name="T17" fmla="*/ 4 h 307"/>
                <a:gd name="T18" fmla="*/ 5 w 165"/>
                <a:gd name="T19" fmla="*/ 3 h 307"/>
                <a:gd name="T20" fmla="*/ 5 w 165"/>
                <a:gd name="T21" fmla="*/ 2 h 307"/>
                <a:gd name="T22" fmla="*/ 5 w 165"/>
                <a:gd name="T23" fmla="*/ 2 h 307"/>
                <a:gd name="T24" fmla="*/ 4 w 165"/>
                <a:gd name="T25" fmla="*/ 1 h 307"/>
                <a:gd name="T26" fmla="*/ 4 w 165"/>
                <a:gd name="T27" fmla="*/ 1 h 307"/>
                <a:gd name="T28" fmla="*/ 3 w 165"/>
                <a:gd name="T29" fmla="*/ 0 h 307"/>
                <a:gd name="T30" fmla="*/ 3 w 165"/>
                <a:gd name="T31" fmla="*/ 0 h 307"/>
                <a:gd name="T32" fmla="*/ 2 w 165"/>
                <a:gd name="T33" fmla="*/ 1 h 307"/>
                <a:gd name="T34" fmla="*/ 2 w 165"/>
                <a:gd name="T35" fmla="*/ 1 h 307"/>
                <a:gd name="T36" fmla="*/ 0 w 165"/>
                <a:gd name="T37" fmla="*/ 1 h 307"/>
                <a:gd name="T38" fmla="*/ 0 w 165"/>
                <a:gd name="T39" fmla="*/ 1 h 307"/>
                <a:gd name="T40" fmla="*/ 0 w 165"/>
                <a:gd name="T41" fmla="*/ 1 h 307"/>
                <a:gd name="T42" fmla="*/ 1 w 165"/>
                <a:gd name="T43" fmla="*/ 1 h 307"/>
                <a:gd name="T44" fmla="*/ 2 w 165"/>
                <a:gd name="T45" fmla="*/ 2 h 307"/>
                <a:gd name="T46" fmla="*/ 2 w 165"/>
                <a:gd name="T47" fmla="*/ 3 h 3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5" h="307">
                  <a:moveTo>
                    <a:pt x="60" y="138"/>
                  </a:moveTo>
                  <a:lnTo>
                    <a:pt x="75" y="138"/>
                  </a:lnTo>
                  <a:lnTo>
                    <a:pt x="75" y="153"/>
                  </a:lnTo>
                  <a:lnTo>
                    <a:pt x="15" y="230"/>
                  </a:lnTo>
                  <a:lnTo>
                    <a:pt x="30" y="275"/>
                  </a:lnTo>
                  <a:lnTo>
                    <a:pt x="60" y="306"/>
                  </a:lnTo>
                  <a:lnTo>
                    <a:pt x="134" y="275"/>
                  </a:lnTo>
                  <a:lnTo>
                    <a:pt x="164" y="214"/>
                  </a:lnTo>
                  <a:lnTo>
                    <a:pt x="149" y="184"/>
                  </a:lnTo>
                  <a:lnTo>
                    <a:pt x="134" y="138"/>
                  </a:lnTo>
                  <a:lnTo>
                    <a:pt x="149" y="122"/>
                  </a:lnTo>
                  <a:lnTo>
                    <a:pt x="134" y="77"/>
                  </a:lnTo>
                  <a:lnTo>
                    <a:pt x="119" y="61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75" y="15"/>
                  </a:lnTo>
                  <a:lnTo>
                    <a:pt x="60" y="46"/>
                  </a:lnTo>
                  <a:lnTo>
                    <a:pt x="45" y="46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45" y="107"/>
                  </a:lnTo>
                  <a:lnTo>
                    <a:pt x="60" y="13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94" name="Freeform 480"/>
            <p:cNvSpPr>
              <a:spLocks/>
            </p:cNvSpPr>
            <p:nvPr/>
          </p:nvSpPr>
          <p:spPr bwMode="auto">
            <a:xfrm>
              <a:off x="6707" y="947"/>
              <a:ext cx="302" cy="302"/>
            </a:xfrm>
            <a:custGeom>
              <a:avLst/>
              <a:gdLst>
                <a:gd name="T0" fmla="*/ 3 w 702"/>
                <a:gd name="T1" fmla="*/ 15 h 799"/>
                <a:gd name="T2" fmla="*/ 2 w 702"/>
                <a:gd name="T3" fmla="*/ 14 h 799"/>
                <a:gd name="T4" fmla="*/ 2 w 702"/>
                <a:gd name="T5" fmla="*/ 14 h 799"/>
                <a:gd name="T6" fmla="*/ 0 w 702"/>
                <a:gd name="T7" fmla="*/ 12 h 799"/>
                <a:gd name="T8" fmla="*/ 2 w 702"/>
                <a:gd name="T9" fmla="*/ 10 h 799"/>
                <a:gd name="T10" fmla="*/ 1 w 702"/>
                <a:gd name="T11" fmla="*/ 10 h 799"/>
                <a:gd name="T12" fmla="*/ 2 w 702"/>
                <a:gd name="T13" fmla="*/ 9 h 799"/>
                <a:gd name="T14" fmla="*/ 3 w 702"/>
                <a:gd name="T15" fmla="*/ 8 h 799"/>
                <a:gd name="T16" fmla="*/ 3 w 702"/>
                <a:gd name="T17" fmla="*/ 8 h 799"/>
                <a:gd name="T18" fmla="*/ 3 w 702"/>
                <a:gd name="T19" fmla="*/ 7 h 799"/>
                <a:gd name="T20" fmla="*/ 3 w 702"/>
                <a:gd name="T21" fmla="*/ 6 h 799"/>
                <a:gd name="T22" fmla="*/ 0 w 702"/>
                <a:gd name="T23" fmla="*/ 5 h 799"/>
                <a:gd name="T24" fmla="*/ 0 w 702"/>
                <a:gd name="T25" fmla="*/ 5 h 799"/>
                <a:gd name="T26" fmla="*/ 2 w 702"/>
                <a:gd name="T27" fmla="*/ 5 h 799"/>
                <a:gd name="T28" fmla="*/ 0 w 702"/>
                <a:gd name="T29" fmla="*/ 4 h 799"/>
                <a:gd name="T30" fmla="*/ 5 w 702"/>
                <a:gd name="T31" fmla="*/ 2 h 799"/>
                <a:gd name="T32" fmla="*/ 8 w 702"/>
                <a:gd name="T33" fmla="*/ 0 h 799"/>
                <a:gd name="T34" fmla="*/ 21 w 702"/>
                <a:gd name="T35" fmla="*/ 0 h 799"/>
                <a:gd name="T36" fmla="*/ 16 w 702"/>
                <a:gd name="T37" fmla="*/ 2 h 799"/>
                <a:gd name="T38" fmla="*/ 17 w 702"/>
                <a:gd name="T39" fmla="*/ 2 h 799"/>
                <a:gd name="T40" fmla="*/ 22 w 702"/>
                <a:gd name="T41" fmla="*/ 2 h 799"/>
                <a:gd name="T42" fmla="*/ 23 w 702"/>
                <a:gd name="T43" fmla="*/ 3 h 799"/>
                <a:gd name="T44" fmla="*/ 22 w 702"/>
                <a:gd name="T45" fmla="*/ 3 h 799"/>
                <a:gd name="T46" fmla="*/ 19 w 702"/>
                <a:gd name="T47" fmla="*/ 5 h 799"/>
                <a:gd name="T48" fmla="*/ 20 w 702"/>
                <a:gd name="T49" fmla="*/ 5 h 799"/>
                <a:gd name="T50" fmla="*/ 18 w 702"/>
                <a:gd name="T51" fmla="*/ 6 h 799"/>
                <a:gd name="T52" fmla="*/ 20 w 702"/>
                <a:gd name="T53" fmla="*/ 7 h 799"/>
                <a:gd name="T54" fmla="*/ 15 w 702"/>
                <a:gd name="T55" fmla="*/ 9 h 799"/>
                <a:gd name="T56" fmla="*/ 16 w 702"/>
                <a:gd name="T57" fmla="*/ 10 h 799"/>
                <a:gd name="T58" fmla="*/ 18 w 702"/>
                <a:gd name="T59" fmla="*/ 11 h 799"/>
                <a:gd name="T60" fmla="*/ 13 w 702"/>
                <a:gd name="T61" fmla="*/ 11 h 799"/>
                <a:gd name="T62" fmla="*/ 12 w 702"/>
                <a:gd name="T63" fmla="*/ 12 h 799"/>
                <a:gd name="T64" fmla="*/ 8 w 702"/>
                <a:gd name="T65" fmla="*/ 14 h 799"/>
                <a:gd name="T66" fmla="*/ 6 w 702"/>
                <a:gd name="T67" fmla="*/ 16 h 799"/>
                <a:gd name="T68" fmla="*/ 5 w 702"/>
                <a:gd name="T69" fmla="*/ 16 h 799"/>
                <a:gd name="T70" fmla="*/ 3 w 702"/>
                <a:gd name="T71" fmla="*/ 16 h 7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02" h="799">
                  <a:moveTo>
                    <a:pt x="89" y="767"/>
                  </a:moveTo>
                  <a:lnTo>
                    <a:pt x="75" y="737"/>
                  </a:lnTo>
                  <a:lnTo>
                    <a:pt x="60" y="737"/>
                  </a:lnTo>
                  <a:lnTo>
                    <a:pt x="60" y="706"/>
                  </a:lnTo>
                  <a:lnTo>
                    <a:pt x="75" y="691"/>
                  </a:lnTo>
                  <a:lnTo>
                    <a:pt x="60" y="660"/>
                  </a:lnTo>
                  <a:lnTo>
                    <a:pt x="45" y="660"/>
                  </a:lnTo>
                  <a:lnTo>
                    <a:pt x="15" y="614"/>
                  </a:lnTo>
                  <a:lnTo>
                    <a:pt x="45" y="506"/>
                  </a:lnTo>
                  <a:lnTo>
                    <a:pt x="60" y="506"/>
                  </a:lnTo>
                  <a:lnTo>
                    <a:pt x="75" y="476"/>
                  </a:lnTo>
                  <a:lnTo>
                    <a:pt x="45" y="491"/>
                  </a:lnTo>
                  <a:lnTo>
                    <a:pt x="30" y="460"/>
                  </a:lnTo>
                  <a:lnTo>
                    <a:pt x="60" y="430"/>
                  </a:lnTo>
                  <a:lnTo>
                    <a:pt x="89" y="445"/>
                  </a:lnTo>
                  <a:lnTo>
                    <a:pt x="75" y="399"/>
                  </a:lnTo>
                  <a:lnTo>
                    <a:pt x="89" y="399"/>
                  </a:lnTo>
                  <a:lnTo>
                    <a:pt x="75" y="384"/>
                  </a:lnTo>
                  <a:lnTo>
                    <a:pt x="104" y="384"/>
                  </a:lnTo>
                  <a:lnTo>
                    <a:pt x="75" y="353"/>
                  </a:lnTo>
                  <a:lnTo>
                    <a:pt x="89" y="307"/>
                  </a:lnTo>
                  <a:lnTo>
                    <a:pt x="75" y="276"/>
                  </a:lnTo>
                  <a:lnTo>
                    <a:pt x="45" y="276"/>
                  </a:lnTo>
                  <a:lnTo>
                    <a:pt x="15" y="261"/>
                  </a:lnTo>
                  <a:lnTo>
                    <a:pt x="15" y="246"/>
                  </a:lnTo>
                  <a:lnTo>
                    <a:pt x="0" y="246"/>
                  </a:lnTo>
                  <a:lnTo>
                    <a:pt x="60" y="230"/>
                  </a:lnTo>
                  <a:lnTo>
                    <a:pt x="60" y="215"/>
                  </a:lnTo>
                  <a:lnTo>
                    <a:pt x="15" y="215"/>
                  </a:lnTo>
                  <a:lnTo>
                    <a:pt x="0" y="184"/>
                  </a:lnTo>
                  <a:lnTo>
                    <a:pt x="60" y="169"/>
                  </a:lnTo>
                  <a:lnTo>
                    <a:pt x="134" y="107"/>
                  </a:lnTo>
                  <a:lnTo>
                    <a:pt x="164" y="123"/>
                  </a:lnTo>
                  <a:lnTo>
                    <a:pt x="239" y="0"/>
                  </a:lnTo>
                  <a:lnTo>
                    <a:pt x="373" y="0"/>
                  </a:lnTo>
                  <a:lnTo>
                    <a:pt x="612" y="15"/>
                  </a:lnTo>
                  <a:lnTo>
                    <a:pt x="612" y="46"/>
                  </a:lnTo>
                  <a:lnTo>
                    <a:pt x="477" y="77"/>
                  </a:lnTo>
                  <a:lnTo>
                    <a:pt x="567" y="107"/>
                  </a:lnTo>
                  <a:lnTo>
                    <a:pt x="507" y="123"/>
                  </a:lnTo>
                  <a:lnTo>
                    <a:pt x="537" y="153"/>
                  </a:lnTo>
                  <a:lnTo>
                    <a:pt x="641" y="92"/>
                  </a:lnTo>
                  <a:lnTo>
                    <a:pt x="701" y="138"/>
                  </a:lnTo>
                  <a:lnTo>
                    <a:pt x="671" y="169"/>
                  </a:lnTo>
                  <a:lnTo>
                    <a:pt x="641" y="138"/>
                  </a:lnTo>
                  <a:lnTo>
                    <a:pt x="626" y="169"/>
                  </a:lnTo>
                  <a:lnTo>
                    <a:pt x="641" y="184"/>
                  </a:lnTo>
                  <a:lnTo>
                    <a:pt x="552" y="215"/>
                  </a:lnTo>
                  <a:lnTo>
                    <a:pt x="537" y="246"/>
                  </a:lnTo>
                  <a:lnTo>
                    <a:pt x="582" y="246"/>
                  </a:lnTo>
                  <a:lnTo>
                    <a:pt x="597" y="307"/>
                  </a:lnTo>
                  <a:lnTo>
                    <a:pt x="537" y="292"/>
                  </a:lnTo>
                  <a:lnTo>
                    <a:pt x="522" y="368"/>
                  </a:lnTo>
                  <a:lnTo>
                    <a:pt x="582" y="338"/>
                  </a:lnTo>
                  <a:lnTo>
                    <a:pt x="552" y="430"/>
                  </a:lnTo>
                  <a:lnTo>
                    <a:pt x="447" y="445"/>
                  </a:lnTo>
                  <a:lnTo>
                    <a:pt x="447" y="476"/>
                  </a:lnTo>
                  <a:lnTo>
                    <a:pt x="477" y="476"/>
                  </a:lnTo>
                  <a:lnTo>
                    <a:pt x="552" y="506"/>
                  </a:lnTo>
                  <a:lnTo>
                    <a:pt x="537" y="552"/>
                  </a:lnTo>
                  <a:lnTo>
                    <a:pt x="403" y="506"/>
                  </a:lnTo>
                  <a:lnTo>
                    <a:pt x="388" y="552"/>
                  </a:lnTo>
                  <a:lnTo>
                    <a:pt x="477" y="568"/>
                  </a:lnTo>
                  <a:lnTo>
                    <a:pt x="343" y="614"/>
                  </a:lnTo>
                  <a:lnTo>
                    <a:pt x="298" y="599"/>
                  </a:lnTo>
                  <a:lnTo>
                    <a:pt x="239" y="660"/>
                  </a:lnTo>
                  <a:lnTo>
                    <a:pt x="194" y="721"/>
                  </a:lnTo>
                  <a:lnTo>
                    <a:pt x="179" y="798"/>
                  </a:lnTo>
                  <a:lnTo>
                    <a:pt x="164" y="798"/>
                  </a:lnTo>
                  <a:lnTo>
                    <a:pt x="149" y="798"/>
                  </a:lnTo>
                  <a:lnTo>
                    <a:pt x="119" y="767"/>
                  </a:lnTo>
                  <a:lnTo>
                    <a:pt x="89" y="76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95" name="Freeform 481"/>
            <p:cNvSpPr>
              <a:spLocks/>
            </p:cNvSpPr>
            <p:nvPr/>
          </p:nvSpPr>
          <p:spPr bwMode="auto">
            <a:xfrm>
              <a:off x="7099" y="1278"/>
              <a:ext cx="12" cy="23"/>
            </a:xfrm>
            <a:custGeom>
              <a:avLst/>
              <a:gdLst>
                <a:gd name="T0" fmla="*/ 0 w 30"/>
                <a:gd name="T1" fmla="*/ 1 h 63"/>
                <a:gd name="T2" fmla="*/ 0 w 30"/>
                <a:gd name="T3" fmla="*/ 0 h 63"/>
                <a:gd name="T4" fmla="*/ 0 w 30"/>
                <a:gd name="T5" fmla="*/ 0 h 63"/>
                <a:gd name="T6" fmla="*/ 1 w 30"/>
                <a:gd name="T7" fmla="*/ 0 h 63"/>
                <a:gd name="T8" fmla="*/ 1 w 30"/>
                <a:gd name="T9" fmla="*/ 0 h 63"/>
                <a:gd name="T10" fmla="*/ 1 w 30"/>
                <a:gd name="T11" fmla="*/ 0 h 63"/>
                <a:gd name="T12" fmla="*/ 1 w 30"/>
                <a:gd name="T13" fmla="*/ 1 h 63"/>
                <a:gd name="T14" fmla="*/ 0 w 30"/>
                <a:gd name="T15" fmla="*/ 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63">
                  <a:moveTo>
                    <a:pt x="15" y="62"/>
                  </a:moveTo>
                  <a:lnTo>
                    <a:pt x="0" y="31"/>
                  </a:lnTo>
                  <a:lnTo>
                    <a:pt x="0" y="16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29" y="62"/>
                  </a:lnTo>
                  <a:lnTo>
                    <a:pt x="15" y="6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96" name="Freeform 482"/>
            <p:cNvSpPr>
              <a:spLocks/>
            </p:cNvSpPr>
            <p:nvPr/>
          </p:nvSpPr>
          <p:spPr bwMode="auto">
            <a:xfrm>
              <a:off x="7099" y="1272"/>
              <a:ext cx="12" cy="7"/>
            </a:xfrm>
            <a:custGeom>
              <a:avLst/>
              <a:gdLst>
                <a:gd name="T0" fmla="*/ 0 w 30"/>
                <a:gd name="T1" fmla="*/ 0 h 17"/>
                <a:gd name="T2" fmla="*/ 1 w 30"/>
                <a:gd name="T3" fmla="*/ 0 h 17"/>
                <a:gd name="T4" fmla="*/ 1 w 30"/>
                <a:gd name="T5" fmla="*/ 0 h 17"/>
                <a:gd name="T6" fmla="*/ 0 w 3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7">
                  <a:moveTo>
                    <a:pt x="0" y="16"/>
                  </a:moveTo>
                  <a:lnTo>
                    <a:pt x="2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97" name="Freeform 483"/>
            <p:cNvSpPr>
              <a:spLocks/>
            </p:cNvSpPr>
            <p:nvPr/>
          </p:nvSpPr>
          <p:spPr bwMode="auto">
            <a:xfrm>
              <a:off x="7124" y="1284"/>
              <a:ext cx="1" cy="12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1 h 31"/>
                <a:gd name="T6" fmla="*/ 0 w 1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98" name="Freeform 484"/>
            <p:cNvSpPr>
              <a:spLocks/>
            </p:cNvSpPr>
            <p:nvPr/>
          </p:nvSpPr>
          <p:spPr bwMode="auto">
            <a:xfrm>
              <a:off x="7111" y="1290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99" name="Freeform 485"/>
            <p:cNvSpPr>
              <a:spLocks/>
            </p:cNvSpPr>
            <p:nvPr/>
          </p:nvSpPr>
          <p:spPr bwMode="auto">
            <a:xfrm>
              <a:off x="7072" y="1121"/>
              <a:ext cx="148" cy="146"/>
            </a:xfrm>
            <a:custGeom>
              <a:avLst/>
              <a:gdLst>
                <a:gd name="T0" fmla="*/ 3 w 344"/>
                <a:gd name="T1" fmla="*/ 7 h 385"/>
                <a:gd name="T2" fmla="*/ 3 w 344"/>
                <a:gd name="T3" fmla="*/ 7 h 385"/>
                <a:gd name="T4" fmla="*/ 2 w 344"/>
                <a:gd name="T5" fmla="*/ 8 h 385"/>
                <a:gd name="T6" fmla="*/ 1 w 344"/>
                <a:gd name="T7" fmla="*/ 8 h 385"/>
                <a:gd name="T8" fmla="*/ 0 w 344"/>
                <a:gd name="T9" fmla="*/ 8 h 385"/>
                <a:gd name="T10" fmla="*/ 0 w 344"/>
                <a:gd name="T11" fmla="*/ 6 h 385"/>
                <a:gd name="T12" fmla="*/ 1 w 344"/>
                <a:gd name="T13" fmla="*/ 5 h 385"/>
                <a:gd name="T14" fmla="*/ 1 w 344"/>
                <a:gd name="T15" fmla="*/ 5 h 385"/>
                <a:gd name="T16" fmla="*/ 3 w 344"/>
                <a:gd name="T17" fmla="*/ 5 h 385"/>
                <a:gd name="T18" fmla="*/ 6 w 344"/>
                <a:gd name="T19" fmla="*/ 2 h 385"/>
                <a:gd name="T20" fmla="*/ 6 w 344"/>
                <a:gd name="T21" fmla="*/ 1 h 385"/>
                <a:gd name="T22" fmla="*/ 6 w 344"/>
                <a:gd name="T23" fmla="*/ 1 h 385"/>
                <a:gd name="T24" fmla="*/ 8 w 344"/>
                <a:gd name="T25" fmla="*/ 1 h 385"/>
                <a:gd name="T26" fmla="*/ 9 w 344"/>
                <a:gd name="T27" fmla="*/ 0 h 385"/>
                <a:gd name="T28" fmla="*/ 10 w 344"/>
                <a:gd name="T29" fmla="*/ 0 h 385"/>
                <a:gd name="T30" fmla="*/ 11 w 344"/>
                <a:gd name="T31" fmla="*/ 0 h 385"/>
                <a:gd name="T32" fmla="*/ 12 w 344"/>
                <a:gd name="T33" fmla="*/ 1 h 385"/>
                <a:gd name="T34" fmla="*/ 12 w 344"/>
                <a:gd name="T35" fmla="*/ 1 h 385"/>
                <a:gd name="T36" fmla="*/ 12 w 344"/>
                <a:gd name="T37" fmla="*/ 1 h 385"/>
                <a:gd name="T38" fmla="*/ 11 w 344"/>
                <a:gd name="T39" fmla="*/ 1 h 385"/>
                <a:gd name="T40" fmla="*/ 10 w 344"/>
                <a:gd name="T41" fmla="*/ 1 h 385"/>
                <a:gd name="T42" fmla="*/ 9 w 344"/>
                <a:gd name="T43" fmla="*/ 2 h 385"/>
                <a:gd name="T44" fmla="*/ 9 w 344"/>
                <a:gd name="T45" fmla="*/ 2 h 385"/>
                <a:gd name="T46" fmla="*/ 8 w 344"/>
                <a:gd name="T47" fmla="*/ 1 h 385"/>
                <a:gd name="T48" fmla="*/ 8 w 344"/>
                <a:gd name="T49" fmla="*/ 2 h 385"/>
                <a:gd name="T50" fmla="*/ 7 w 344"/>
                <a:gd name="T51" fmla="*/ 2 h 385"/>
                <a:gd name="T52" fmla="*/ 6 w 344"/>
                <a:gd name="T53" fmla="*/ 2 h 385"/>
                <a:gd name="T54" fmla="*/ 5 w 344"/>
                <a:gd name="T55" fmla="*/ 3 h 385"/>
                <a:gd name="T56" fmla="*/ 3 w 344"/>
                <a:gd name="T57" fmla="*/ 5 h 385"/>
                <a:gd name="T58" fmla="*/ 4 w 344"/>
                <a:gd name="T59" fmla="*/ 6 h 385"/>
                <a:gd name="T60" fmla="*/ 3 w 344"/>
                <a:gd name="T61" fmla="*/ 7 h 3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4" h="385">
                  <a:moveTo>
                    <a:pt x="104" y="353"/>
                  </a:moveTo>
                  <a:lnTo>
                    <a:pt x="89" y="353"/>
                  </a:lnTo>
                  <a:lnTo>
                    <a:pt x="60" y="384"/>
                  </a:lnTo>
                  <a:lnTo>
                    <a:pt x="45" y="384"/>
                  </a:lnTo>
                  <a:lnTo>
                    <a:pt x="15" y="369"/>
                  </a:lnTo>
                  <a:lnTo>
                    <a:pt x="0" y="276"/>
                  </a:lnTo>
                  <a:lnTo>
                    <a:pt x="30" y="261"/>
                  </a:lnTo>
                  <a:lnTo>
                    <a:pt x="45" y="230"/>
                  </a:lnTo>
                  <a:lnTo>
                    <a:pt x="75" y="215"/>
                  </a:lnTo>
                  <a:lnTo>
                    <a:pt x="164" y="77"/>
                  </a:lnTo>
                  <a:lnTo>
                    <a:pt x="164" y="61"/>
                  </a:lnTo>
                  <a:lnTo>
                    <a:pt x="179" y="46"/>
                  </a:lnTo>
                  <a:lnTo>
                    <a:pt x="239" y="31"/>
                  </a:lnTo>
                  <a:lnTo>
                    <a:pt x="254" y="15"/>
                  </a:lnTo>
                  <a:lnTo>
                    <a:pt x="298" y="15"/>
                  </a:lnTo>
                  <a:lnTo>
                    <a:pt x="328" y="0"/>
                  </a:lnTo>
                  <a:lnTo>
                    <a:pt x="343" y="31"/>
                  </a:lnTo>
                  <a:lnTo>
                    <a:pt x="343" y="46"/>
                  </a:lnTo>
                  <a:lnTo>
                    <a:pt x="343" y="61"/>
                  </a:lnTo>
                  <a:lnTo>
                    <a:pt x="313" y="31"/>
                  </a:lnTo>
                  <a:lnTo>
                    <a:pt x="298" y="46"/>
                  </a:lnTo>
                  <a:lnTo>
                    <a:pt x="283" y="77"/>
                  </a:lnTo>
                  <a:lnTo>
                    <a:pt x="268" y="77"/>
                  </a:lnTo>
                  <a:lnTo>
                    <a:pt x="224" y="61"/>
                  </a:lnTo>
                  <a:lnTo>
                    <a:pt x="224" y="77"/>
                  </a:lnTo>
                  <a:lnTo>
                    <a:pt x="209" y="92"/>
                  </a:lnTo>
                  <a:lnTo>
                    <a:pt x="194" y="92"/>
                  </a:lnTo>
                  <a:lnTo>
                    <a:pt x="149" y="169"/>
                  </a:lnTo>
                  <a:lnTo>
                    <a:pt x="104" y="246"/>
                  </a:lnTo>
                  <a:lnTo>
                    <a:pt x="119" y="307"/>
                  </a:lnTo>
                  <a:lnTo>
                    <a:pt x="104" y="35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00" name="Freeform 486"/>
            <p:cNvSpPr>
              <a:spLocks/>
            </p:cNvSpPr>
            <p:nvPr/>
          </p:nvSpPr>
          <p:spPr bwMode="auto">
            <a:xfrm>
              <a:off x="7085" y="1017"/>
              <a:ext cx="51" cy="53"/>
            </a:xfrm>
            <a:custGeom>
              <a:avLst/>
              <a:gdLst>
                <a:gd name="T0" fmla="*/ 3 w 120"/>
                <a:gd name="T1" fmla="*/ 0 h 140"/>
                <a:gd name="T2" fmla="*/ 4 w 120"/>
                <a:gd name="T3" fmla="*/ 1 h 140"/>
                <a:gd name="T4" fmla="*/ 3 w 120"/>
                <a:gd name="T5" fmla="*/ 2 h 140"/>
                <a:gd name="T6" fmla="*/ 3 w 120"/>
                <a:gd name="T7" fmla="*/ 3 h 140"/>
                <a:gd name="T8" fmla="*/ 1 w 120"/>
                <a:gd name="T9" fmla="*/ 3 h 140"/>
                <a:gd name="T10" fmla="*/ 2 w 120"/>
                <a:gd name="T11" fmla="*/ 2 h 140"/>
                <a:gd name="T12" fmla="*/ 2 w 120"/>
                <a:gd name="T13" fmla="*/ 1 h 140"/>
                <a:gd name="T14" fmla="*/ 1 w 120"/>
                <a:gd name="T15" fmla="*/ 2 h 140"/>
                <a:gd name="T16" fmla="*/ 0 w 120"/>
                <a:gd name="T17" fmla="*/ 2 h 140"/>
                <a:gd name="T18" fmla="*/ 0 w 120"/>
                <a:gd name="T19" fmla="*/ 1 h 140"/>
                <a:gd name="T20" fmla="*/ 0 w 120"/>
                <a:gd name="T21" fmla="*/ 1 h 140"/>
                <a:gd name="T22" fmla="*/ 2 w 120"/>
                <a:gd name="T23" fmla="*/ 1 h 140"/>
                <a:gd name="T24" fmla="*/ 3 w 12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140">
                  <a:moveTo>
                    <a:pt x="74" y="0"/>
                  </a:moveTo>
                  <a:lnTo>
                    <a:pt x="119" y="46"/>
                  </a:lnTo>
                  <a:lnTo>
                    <a:pt x="89" y="77"/>
                  </a:lnTo>
                  <a:lnTo>
                    <a:pt x="74" y="139"/>
                  </a:lnTo>
                  <a:lnTo>
                    <a:pt x="45" y="124"/>
                  </a:lnTo>
                  <a:lnTo>
                    <a:pt x="60" y="77"/>
                  </a:lnTo>
                  <a:lnTo>
                    <a:pt x="60" y="62"/>
                  </a:lnTo>
                  <a:lnTo>
                    <a:pt x="45" y="77"/>
                  </a:lnTo>
                  <a:lnTo>
                    <a:pt x="15" y="77"/>
                  </a:lnTo>
                  <a:lnTo>
                    <a:pt x="0" y="62"/>
                  </a:lnTo>
                  <a:lnTo>
                    <a:pt x="15" y="46"/>
                  </a:lnTo>
                  <a:lnTo>
                    <a:pt x="60" y="31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01" name="Freeform 487"/>
            <p:cNvSpPr>
              <a:spLocks/>
            </p:cNvSpPr>
            <p:nvPr/>
          </p:nvSpPr>
          <p:spPr bwMode="auto">
            <a:xfrm>
              <a:off x="7124" y="1005"/>
              <a:ext cx="45" cy="24"/>
            </a:xfrm>
            <a:custGeom>
              <a:avLst/>
              <a:gdLst>
                <a:gd name="T0" fmla="*/ 0 w 104"/>
                <a:gd name="T1" fmla="*/ 0 h 62"/>
                <a:gd name="T2" fmla="*/ 0 w 104"/>
                <a:gd name="T3" fmla="*/ 1 h 62"/>
                <a:gd name="T4" fmla="*/ 1 w 104"/>
                <a:gd name="T5" fmla="*/ 1 h 62"/>
                <a:gd name="T6" fmla="*/ 3 w 104"/>
                <a:gd name="T7" fmla="*/ 1 h 62"/>
                <a:gd name="T8" fmla="*/ 3 w 104"/>
                <a:gd name="T9" fmla="*/ 0 h 62"/>
                <a:gd name="T10" fmla="*/ 3 w 104"/>
                <a:gd name="T11" fmla="*/ 0 h 62"/>
                <a:gd name="T12" fmla="*/ 0 w 104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62">
                  <a:moveTo>
                    <a:pt x="15" y="15"/>
                  </a:moveTo>
                  <a:lnTo>
                    <a:pt x="0" y="31"/>
                  </a:lnTo>
                  <a:lnTo>
                    <a:pt x="29" y="61"/>
                  </a:lnTo>
                  <a:lnTo>
                    <a:pt x="88" y="61"/>
                  </a:lnTo>
                  <a:lnTo>
                    <a:pt x="103" y="15"/>
                  </a:lnTo>
                  <a:lnTo>
                    <a:pt x="74" y="0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02" name="Freeform 488"/>
            <p:cNvSpPr>
              <a:spLocks/>
            </p:cNvSpPr>
            <p:nvPr/>
          </p:nvSpPr>
          <p:spPr bwMode="auto">
            <a:xfrm>
              <a:off x="7149" y="1033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03" name="Freeform 489"/>
            <p:cNvSpPr>
              <a:spLocks/>
            </p:cNvSpPr>
            <p:nvPr/>
          </p:nvSpPr>
          <p:spPr bwMode="auto">
            <a:xfrm>
              <a:off x="6977" y="1459"/>
              <a:ext cx="159" cy="133"/>
            </a:xfrm>
            <a:custGeom>
              <a:avLst/>
              <a:gdLst>
                <a:gd name="T0" fmla="*/ 4 w 374"/>
                <a:gd name="T1" fmla="*/ 0 h 355"/>
                <a:gd name="T2" fmla="*/ 4 w 374"/>
                <a:gd name="T3" fmla="*/ 1 h 355"/>
                <a:gd name="T4" fmla="*/ 4 w 374"/>
                <a:gd name="T5" fmla="*/ 2 h 355"/>
                <a:gd name="T6" fmla="*/ 3 w 374"/>
                <a:gd name="T7" fmla="*/ 2 h 355"/>
                <a:gd name="T8" fmla="*/ 3 w 374"/>
                <a:gd name="T9" fmla="*/ 2 h 355"/>
                <a:gd name="T10" fmla="*/ 0 w 374"/>
                <a:gd name="T11" fmla="*/ 3 h 355"/>
                <a:gd name="T12" fmla="*/ 0 w 374"/>
                <a:gd name="T13" fmla="*/ 4 h 355"/>
                <a:gd name="T14" fmla="*/ 2 w 374"/>
                <a:gd name="T15" fmla="*/ 4 h 355"/>
                <a:gd name="T16" fmla="*/ 6 w 374"/>
                <a:gd name="T17" fmla="*/ 7 h 355"/>
                <a:gd name="T18" fmla="*/ 6 w 374"/>
                <a:gd name="T19" fmla="*/ 7 h 355"/>
                <a:gd name="T20" fmla="*/ 7 w 374"/>
                <a:gd name="T21" fmla="*/ 7 h 355"/>
                <a:gd name="T22" fmla="*/ 9 w 374"/>
                <a:gd name="T23" fmla="*/ 7 h 355"/>
                <a:gd name="T24" fmla="*/ 9 w 374"/>
                <a:gd name="T25" fmla="*/ 6 h 355"/>
                <a:gd name="T26" fmla="*/ 12 w 374"/>
                <a:gd name="T27" fmla="*/ 6 h 355"/>
                <a:gd name="T28" fmla="*/ 11 w 374"/>
                <a:gd name="T29" fmla="*/ 5 h 355"/>
                <a:gd name="T30" fmla="*/ 10 w 374"/>
                <a:gd name="T31" fmla="*/ 4 h 355"/>
                <a:gd name="T32" fmla="*/ 10 w 374"/>
                <a:gd name="T33" fmla="*/ 4 h 355"/>
                <a:gd name="T34" fmla="*/ 10 w 374"/>
                <a:gd name="T35" fmla="*/ 3 h 355"/>
                <a:gd name="T36" fmla="*/ 10 w 374"/>
                <a:gd name="T37" fmla="*/ 2 h 355"/>
                <a:gd name="T38" fmla="*/ 10 w 374"/>
                <a:gd name="T39" fmla="*/ 2 h 355"/>
                <a:gd name="T40" fmla="*/ 9 w 374"/>
                <a:gd name="T41" fmla="*/ 1 h 355"/>
                <a:gd name="T42" fmla="*/ 9 w 374"/>
                <a:gd name="T43" fmla="*/ 1 h 355"/>
                <a:gd name="T44" fmla="*/ 10 w 374"/>
                <a:gd name="T45" fmla="*/ 0 h 355"/>
                <a:gd name="T46" fmla="*/ 10 w 374"/>
                <a:gd name="T47" fmla="*/ 0 h 355"/>
                <a:gd name="T48" fmla="*/ 8 w 374"/>
                <a:gd name="T49" fmla="*/ 0 h 355"/>
                <a:gd name="T50" fmla="*/ 8 w 374"/>
                <a:gd name="T51" fmla="*/ 0 h 355"/>
                <a:gd name="T52" fmla="*/ 4 w 374"/>
                <a:gd name="T53" fmla="*/ 0 h 3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4" h="355">
                  <a:moveTo>
                    <a:pt x="119" y="31"/>
                  </a:moveTo>
                  <a:lnTo>
                    <a:pt x="119" y="62"/>
                  </a:lnTo>
                  <a:lnTo>
                    <a:pt x="134" y="92"/>
                  </a:lnTo>
                  <a:lnTo>
                    <a:pt x="90" y="92"/>
                  </a:lnTo>
                  <a:lnTo>
                    <a:pt x="90" y="123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60" y="231"/>
                  </a:lnTo>
                  <a:lnTo>
                    <a:pt x="194" y="339"/>
                  </a:lnTo>
                  <a:lnTo>
                    <a:pt x="194" y="354"/>
                  </a:lnTo>
                  <a:lnTo>
                    <a:pt x="224" y="354"/>
                  </a:lnTo>
                  <a:lnTo>
                    <a:pt x="254" y="339"/>
                  </a:lnTo>
                  <a:lnTo>
                    <a:pt x="269" y="323"/>
                  </a:lnTo>
                  <a:lnTo>
                    <a:pt x="373" y="277"/>
                  </a:lnTo>
                  <a:lnTo>
                    <a:pt x="328" y="246"/>
                  </a:lnTo>
                  <a:lnTo>
                    <a:pt x="313" y="215"/>
                  </a:lnTo>
                  <a:lnTo>
                    <a:pt x="313" y="185"/>
                  </a:lnTo>
                  <a:lnTo>
                    <a:pt x="313" y="169"/>
                  </a:lnTo>
                  <a:lnTo>
                    <a:pt x="313" y="123"/>
                  </a:lnTo>
                  <a:lnTo>
                    <a:pt x="313" y="92"/>
                  </a:lnTo>
                  <a:lnTo>
                    <a:pt x="283" y="77"/>
                  </a:lnTo>
                  <a:lnTo>
                    <a:pt x="283" y="46"/>
                  </a:lnTo>
                  <a:lnTo>
                    <a:pt x="298" y="31"/>
                  </a:lnTo>
                  <a:lnTo>
                    <a:pt x="298" y="0"/>
                  </a:lnTo>
                  <a:lnTo>
                    <a:pt x="239" y="15"/>
                  </a:lnTo>
                  <a:lnTo>
                    <a:pt x="239" y="0"/>
                  </a:lnTo>
                  <a:lnTo>
                    <a:pt x="119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04" name="Freeform 490"/>
            <p:cNvSpPr>
              <a:spLocks/>
            </p:cNvSpPr>
            <p:nvPr/>
          </p:nvSpPr>
          <p:spPr bwMode="auto">
            <a:xfrm>
              <a:off x="6912" y="1527"/>
              <a:ext cx="65" cy="47"/>
            </a:xfrm>
            <a:custGeom>
              <a:avLst/>
              <a:gdLst>
                <a:gd name="T0" fmla="*/ 0 w 150"/>
                <a:gd name="T1" fmla="*/ 3 h 124"/>
                <a:gd name="T2" fmla="*/ 2 w 150"/>
                <a:gd name="T3" fmla="*/ 3 h 124"/>
                <a:gd name="T4" fmla="*/ 2 w 150"/>
                <a:gd name="T5" fmla="*/ 2 h 124"/>
                <a:gd name="T6" fmla="*/ 3 w 150"/>
                <a:gd name="T7" fmla="*/ 2 h 124"/>
                <a:gd name="T8" fmla="*/ 3 w 150"/>
                <a:gd name="T9" fmla="*/ 1 h 124"/>
                <a:gd name="T10" fmla="*/ 5 w 150"/>
                <a:gd name="T11" fmla="*/ 1 h 124"/>
                <a:gd name="T12" fmla="*/ 5 w 150"/>
                <a:gd name="T13" fmla="*/ 0 h 124"/>
                <a:gd name="T14" fmla="*/ 3 w 150"/>
                <a:gd name="T15" fmla="*/ 0 h 124"/>
                <a:gd name="T16" fmla="*/ 2 w 150"/>
                <a:gd name="T17" fmla="*/ 1 h 124"/>
                <a:gd name="T18" fmla="*/ 0 w 150"/>
                <a:gd name="T19" fmla="*/ 3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" h="124">
                  <a:moveTo>
                    <a:pt x="0" y="123"/>
                  </a:moveTo>
                  <a:lnTo>
                    <a:pt x="60" y="123"/>
                  </a:lnTo>
                  <a:lnTo>
                    <a:pt x="60" y="92"/>
                  </a:lnTo>
                  <a:lnTo>
                    <a:pt x="75" y="92"/>
                  </a:lnTo>
                  <a:lnTo>
                    <a:pt x="75" y="46"/>
                  </a:lnTo>
                  <a:lnTo>
                    <a:pt x="149" y="46"/>
                  </a:lnTo>
                  <a:lnTo>
                    <a:pt x="149" y="0"/>
                  </a:lnTo>
                  <a:lnTo>
                    <a:pt x="75" y="0"/>
                  </a:lnTo>
                  <a:lnTo>
                    <a:pt x="45" y="31"/>
                  </a:lnTo>
                  <a:lnTo>
                    <a:pt x="0" y="12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05" name="Freeform 491"/>
            <p:cNvSpPr>
              <a:spLocks/>
            </p:cNvSpPr>
            <p:nvPr/>
          </p:nvSpPr>
          <p:spPr bwMode="auto">
            <a:xfrm>
              <a:off x="6944" y="1464"/>
              <a:ext cx="90" cy="65"/>
            </a:xfrm>
            <a:custGeom>
              <a:avLst/>
              <a:gdLst>
                <a:gd name="T0" fmla="*/ 0 w 211"/>
                <a:gd name="T1" fmla="*/ 4 h 170"/>
                <a:gd name="T2" fmla="*/ 3 w 211"/>
                <a:gd name="T3" fmla="*/ 4 h 170"/>
                <a:gd name="T4" fmla="*/ 3 w 211"/>
                <a:gd name="T5" fmla="*/ 3 h 170"/>
                <a:gd name="T6" fmla="*/ 6 w 211"/>
                <a:gd name="T7" fmla="*/ 2 h 170"/>
                <a:gd name="T8" fmla="*/ 6 w 211"/>
                <a:gd name="T9" fmla="*/ 2 h 170"/>
                <a:gd name="T10" fmla="*/ 7 w 211"/>
                <a:gd name="T11" fmla="*/ 2 h 170"/>
                <a:gd name="T12" fmla="*/ 6 w 211"/>
                <a:gd name="T13" fmla="*/ 1 h 170"/>
                <a:gd name="T14" fmla="*/ 6 w 211"/>
                <a:gd name="T15" fmla="*/ 0 h 170"/>
                <a:gd name="T16" fmla="*/ 6 w 211"/>
                <a:gd name="T17" fmla="*/ 0 h 170"/>
                <a:gd name="T18" fmla="*/ 5 w 211"/>
                <a:gd name="T19" fmla="*/ 0 h 170"/>
                <a:gd name="T20" fmla="*/ 5 w 211"/>
                <a:gd name="T21" fmla="*/ 0 h 170"/>
                <a:gd name="T22" fmla="*/ 3 w 211"/>
                <a:gd name="T23" fmla="*/ 1 h 170"/>
                <a:gd name="T24" fmla="*/ 3 w 211"/>
                <a:gd name="T25" fmla="*/ 1 h 170"/>
                <a:gd name="T26" fmla="*/ 1 w 211"/>
                <a:gd name="T27" fmla="*/ 3 h 170"/>
                <a:gd name="T28" fmla="*/ 0 w 211"/>
                <a:gd name="T29" fmla="*/ 4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1" h="170">
                  <a:moveTo>
                    <a:pt x="0" y="169"/>
                  </a:moveTo>
                  <a:lnTo>
                    <a:pt x="75" y="169"/>
                  </a:lnTo>
                  <a:lnTo>
                    <a:pt x="75" y="154"/>
                  </a:lnTo>
                  <a:lnTo>
                    <a:pt x="165" y="108"/>
                  </a:lnTo>
                  <a:lnTo>
                    <a:pt x="165" y="77"/>
                  </a:lnTo>
                  <a:lnTo>
                    <a:pt x="210" y="77"/>
                  </a:lnTo>
                  <a:lnTo>
                    <a:pt x="195" y="46"/>
                  </a:lnTo>
                  <a:lnTo>
                    <a:pt x="195" y="15"/>
                  </a:lnTo>
                  <a:lnTo>
                    <a:pt x="165" y="0"/>
                  </a:lnTo>
                  <a:lnTo>
                    <a:pt x="135" y="15"/>
                  </a:lnTo>
                  <a:lnTo>
                    <a:pt x="135" y="0"/>
                  </a:lnTo>
                  <a:lnTo>
                    <a:pt x="105" y="31"/>
                  </a:lnTo>
                  <a:lnTo>
                    <a:pt x="90" y="46"/>
                  </a:lnTo>
                  <a:lnTo>
                    <a:pt x="45" y="123"/>
                  </a:lnTo>
                  <a:lnTo>
                    <a:pt x="0" y="1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06" name="Freeform 492"/>
            <p:cNvSpPr>
              <a:spLocks/>
            </p:cNvSpPr>
            <p:nvPr/>
          </p:nvSpPr>
          <p:spPr bwMode="auto">
            <a:xfrm>
              <a:off x="7009" y="1337"/>
              <a:ext cx="90" cy="69"/>
            </a:xfrm>
            <a:custGeom>
              <a:avLst/>
              <a:gdLst>
                <a:gd name="T0" fmla="*/ 2 w 210"/>
                <a:gd name="T1" fmla="*/ 3 h 185"/>
                <a:gd name="T2" fmla="*/ 3 w 210"/>
                <a:gd name="T3" fmla="*/ 4 h 185"/>
                <a:gd name="T4" fmla="*/ 3 w 210"/>
                <a:gd name="T5" fmla="*/ 3 h 185"/>
                <a:gd name="T6" fmla="*/ 4 w 210"/>
                <a:gd name="T7" fmla="*/ 4 h 185"/>
                <a:gd name="T8" fmla="*/ 4 w 210"/>
                <a:gd name="T9" fmla="*/ 3 h 185"/>
                <a:gd name="T10" fmla="*/ 5 w 210"/>
                <a:gd name="T11" fmla="*/ 3 h 185"/>
                <a:gd name="T12" fmla="*/ 6 w 210"/>
                <a:gd name="T13" fmla="*/ 3 h 185"/>
                <a:gd name="T14" fmla="*/ 7 w 210"/>
                <a:gd name="T15" fmla="*/ 3 h 185"/>
                <a:gd name="T16" fmla="*/ 6 w 210"/>
                <a:gd name="T17" fmla="*/ 2 h 185"/>
                <a:gd name="T18" fmla="*/ 6 w 210"/>
                <a:gd name="T19" fmla="*/ 2 h 185"/>
                <a:gd name="T20" fmla="*/ 6 w 210"/>
                <a:gd name="T21" fmla="*/ 2 h 185"/>
                <a:gd name="T22" fmla="*/ 6 w 210"/>
                <a:gd name="T23" fmla="*/ 2 h 185"/>
                <a:gd name="T24" fmla="*/ 7 w 210"/>
                <a:gd name="T25" fmla="*/ 1 h 185"/>
                <a:gd name="T26" fmla="*/ 7 w 210"/>
                <a:gd name="T27" fmla="*/ 1 h 185"/>
                <a:gd name="T28" fmla="*/ 6 w 210"/>
                <a:gd name="T29" fmla="*/ 0 h 185"/>
                <a:gd name="T30" fmla="*/ 5 w 210"/>
                <a:gd name="T31" fmla="*/ 0 h 185"/>
                <a:gd name="T32" fmla="*/ 4 w 210"/>
                <a:gd name="T33" fmla="*/ 0 h 185"/>
                <a:gd name="T34" fmla="*/ 3 w 210"/>
                <a:gd name="T35" fmla="*/ 0 h 185"/>
                <a:gd name="T36" fmla="*/ 3 w 210"/>
                <a:gd name="T37" fmla="*/ 0 h 185"/>
                <a:gd name="T38" fmla="*/ 3 w 210"/>
                <a:gd name="T39" fmla="*/ 1 h 185"/>
                <a:gd name="T40" fmla="*/ 1 w 210"/>
                <a:gd name="T41" fmla="*/ 0 h 185"/>
                <a:gd name="T42" fmla="*/ 1 w 210"/>
                <a:gd name="T43" fmla="*/ 1 h 185"/>
                <a:gd name="T44" fmla="*/ 1 w 210"/>
                <a:gd name="T45" fmla="*/ 1 h 185"/>
                <a:gd name="T46" fmla="*/ 0 w 210"/>
                <a:gd name="T47" fmla="*/ 1 h 185"/>
                <a:gd name="T48" fmla="*/ 0 w 210"/>
                <a:gd name="T49" fmla="*/ 1 h 185"/>
                <a:gd name="T50" fmla="*/ 1 w 210"/>
                <a:gd name="T51" fmla="*/ 1 h 185"/>
                <a:gd name="T52" fmla="*/ 2 w 210"/>
                <a:gd name="T53" fmla="*/ 2 h 185"/>
                <a:gd name="T54" fmla="*/ 2 w 210"/>
                <a:gd name="T55" fmla="*/ 3 h 1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0" h="185">
                  <a:moveTo>
                    <a:pt x="60" y="169"/>
                  </a:moveTo>
                  <a:lnTo>
                    <a:pt x="90" y="184"/>
                  </a:lnTo>
                  <a:lnTo>
                    <a:pt x="90" y="169"/>
                  </a:lnTo>
                  <a:lnTo>
                    <a:pt x="134" y="184"/>
                  </a:lnTo>
                  <a:lnTo>
                    <a:pt x="134" y="169"/>
                  </a:lnTo>
                  <a:lnTo>
                    <a:pt x="149" y="169"/>
                  </a:lnTo>
                  <a:lnTo>
                    <a:pt x="194" y="169"/>
                  </a:lnTo>
                  <a:lnTo>
                    <a:pt x="209" y="153"/>
                  </a:lnTo>
                  <a:lnTo>
                    <a:pt x="194" y="123"/>
                  </a:lnTo>
                  <a:lnTo>
                    <a:pt x="194" y="107"/>
                  </a:lnTo>
                  <a:lnTo>
                    <a:pt x="179" y="107"/>
                  </a:lnTo>
                  <a:lnTo>
                    <a:pt x="179" y="92"/>
                  </a:lnTo>
                  <a:lnTo>
                    <a:pt x="209" y="61"/>
                  </a:lnTo>
                  <a:lnTo>
                    <a:pt x="209" y="46"/>
                  </a:lnTo>
                  <a:lnTo>
                    <a:pt x="179" y="15"/>
                  </a:lnTo>
                  <a:lnTo>
                    <a:pt x="149" y="15"/>
                  </a:lnTo>
                  <a:lnTo>
                    <a:pt x="119" y="0"/>
                  </a:lnTo>
                  <a:lnTo>
                    <a:pt x="105" y="0"/>
                  </a:lnTo>
                  <a:lnTo>
                    <a:pt x="105" y="15"/>
                  </a:lnTo>
                  <a:lnTo>
                    <a:pt x="75" y="46"/>
                  </a:lnTo>
                  <a:lnTo>
                    <a:pt x="45" y="31"/>
                  </a:lnTo>
                  <a:lnTo>
                    <a:pt x="45" y="46"/>
                  </a:lnTo>
                  <a:lnTo>
                    <a:pt x="30" y="46"/>
                  </a:lnTo>
                  <a:lnTo>
                    <a:pt x="15" y="46"/>
                  </a:lnTo>
                  <a:lnTo>
                    <a:pt x="0" y="61"/>
                  </a:lnTo>
                  <a:lnTo>
                    <a:pt x="45" y="77"/>
                  </a:lnTo>
                  <a:lnTo>
                    <a:pt x="60" y="123"/>
                  </a:lnTo>
                  <a:lnTo>
                    <a:pt x="60" y="1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07" name="Freeform 493"/>
            <p:cNvSpPr>
              <a:spLocks/>
            </p:cNvSpPr>
            <p:nvPr/>
          </p:nvSpPr>
          <p:spPr bwMode="auto">
            <a:xfrm>
              <a:off x="7105" y="1406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08" name="Freeform 494"/>
            <p:cNvSpPr>
              <a:spLocks/>
            </p:cNvSpPr>
            <p:nvPr/>
          </p:nvSpPr>
          <p:spPr bwMode="auto">
            <a:xfrm>
              <a:off x="6977" y="1394"/>
              <a:ext cx="90" cy="65"/>
            </a:xfrm>
            <a:custGeom>
              <a:avLst/>
              <a:gdLst>
                <a:gd name="T0" fmla="*/ 2 w 210"/>
                <a:gd name="T1" fmla="*/ 4 h 170"/>
                <a:gd name="T2" fmla="*/ 3 w 210"/>
                <a:gd name="T3" fmla="*/ 3 h 170"/>
                <a:gd name="T4" fmla="*/ 3 w 210"/>
                <a:gd name="T5" fmla="*/ 3 h 170"/>
                <a:gd name="T6" fmla="*/ 4 w 210"/>
                <a:gd name="T7" fmla="*/ 3 h 170"/>
                <a:gd name="T8" fmla="*/ 4 w 210"/>
                <a:gd name="T9" fmla="*/ 3 h 170"/>
                <a:gd name="T10" fmla="*/ 5 w 210"/>
                <a:gd name="T11" fmla="*/ 3 h 170"/>
                <a:gd name="T12" fmla="*/ 6 w 210"/>
                <a:gd name="T13" fmla="*/ 2 h 170"/>
                <a:gd name="T14" fmla="*/ 5 w 210"/>
                <a:gd name="T15" fmla="*/ 2 h 170"/>
                <a:gd name="T16" fmla="*/ 6 w 210"/>
                <a:gd name="T17" fmla="*/ 1 h 170"/>
                <a:gd name="T18" fmla="*/ 7 w 210"/>
                <a:gd name="T19" fmla="*/ 1 h 170"/>
                <a:gd name="T20" fmla="*/ 7 w 210"/>
                <a:gd name="T21" fmla="*/ 1 h 170"/>
                <a:gd name="T22" fmla="*/ 6 w 210"/>
                <a:gd name="T23" fmla="*/ 0 h 170"/>
                <a:gd name="T24" fmla="*/ 6 w 210"/>
                <a:gd name="T25" fmla="*/ 1 h 170"/>
                <a:gd name="T26" fmla="*/ 4 w 210"/>
                <a:gd name="T27" fmla="*/ 0 h 170"/>
                <a:gd name="T28" fmla="*/ 4 w 210"/>
                <a:gd name="T29" fmla="*/ 0 h 170"/>
                <a:gd name="T30" fmla="*/ 1 w 210"/>
                <a:gd name="T31" fmla="*/ 0 h 170"/>
                <a:gd name="T32" fmla="*/ 0 w 210"/>
                <a:gd name="T33" fmla="*/ 0 h 170"/>
                <a:gd name="T34" fmla="*/ 0 w 210"/>
                <a:gd name="T35" fmla="*/ 1 h 170"/>
                <a:gd name="T36" fmla="*/ 1 w 210"/>
                <a:gd name="T37" fmla="*/ 1 h 170"/>
                <a:gd name="T38" fmla="*/ 1 w 210"/>
                <a:gd name="T39" fmla="*/ 2 h 170"/>
                <a:gd name="T40" fmla="*/ 1 w 210"/>
                <a:gd name="T41" fmla="*/ 3 h 170"/>
                <a:gd name="T42" fmla="*/ 1 w 210"/>
                <a:gd name="T43" fmla="*/ 3 h 170"/>
                <a:gd name="T44" fmla="*/ 1 w 210"/>
                <a:gd name="T45" fmla="*/ 3 h 170"/>
                <a:gd name="T46" fmla="*/ 2 w 210"/>
                <a:gd name="T47" fmla="*/ 4 h 1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0" h="170">
                  <a:moveTo>
                    <a:pt x="60" y="169"/>
                  </a:moveTo>
                  <a:lnTo>
                    <a:pt x="90" y="154"/>
                  </a:lnTo>
                  <a:lnTo>
                    <a:pt x="105" y="154"/>
                  </a:lnTo>
                  <a:lnTo>
                    <a:pt x="119" y="154"/>
                  </a:lnTo>
                  <a:lnTo>
                    <a:pt x="134" y="138"/>
                  </a:lnTo>
                  <a:lnTo>
                    <a:pt x="149" y="138"/>
                  </a:lnTo>
                  <a:lnTo>
                    <a:pt x="164" y="108"/>
                  </a:lnTo>
                  <a:lnTo>
                    <a:pt x="149" y="92"/>
                  </a:lnTo>
                  <a:lnTo>
                    <a:pt x="179" y="61"/>
                  </a:lnTo>
                  <a:lnTo>
                    <a:pt x="209" y="46"/>
                  </a:lnTo>
                  <a:lnTo>
                    <a:pt x="209" y="31"/>
                  </a:lnTo>
                  <a:lnTo>
                    <a:pt x="164" y="15"/>
                  </a:lnTo>
                  <a:lnTo>
                    <a:pt x="164" y="31"/>
                  </a:lnTo>
                  <a:lnTo>
                    <a:pt x="134" y="15"/>
                  </a:lnTo>
                  <a:lnTo>
                    <a:pt x="119" y="15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45" y="46"/>
                  </a:lnTo>
                  <a:lnTo>
                    <a:pt x="30" y="108"/>
                  </a:lnTo>
                  <a:lnTo>
                    <a:pt x="30" y="123"/>
                  </a:lnTo>
                  <a:lnTo>
                    <a:pt x="30" y="154"/>
                  </a:lnTo>
                  <a:lnTo>
                    <a:pt x="45" y="154"/>
                  </a:lnTo>
                  <a:lnTo>
                    <a:pt x="60" y="1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09" name="Freeform 495"/>
            <p:cNvSpPr>
              <a:spLocks/>
            </p:cNvSpPr>
            <p:nvPr/>
          </p:nvSpPr>
          <p:spPr bwMode="auto">
            <a:xfrm>
              <a:off x="7053" y="1429"/>
              <a:ext cx="14" cy="7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1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15" y="16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10" name="Freeform 496"/>
            <p:cNvSpPr>
              <a:spLocks/>
            </p:cNvSpPr>
            <p:nvPr/>
          </p:nvSpPr>
          <p:spPr bwMode="auto">
            <a:xfrm>
              <a:off x="6977" y="1411"/>
              <a:ext cx="19" cy="42"/>
            </a:xfrm>
            <a:custGeom>
              <a:avLst/>
              <a:gdLst>
                <a:gd name="T0" fmla="*/ 0 w 46"/>
                <a:gd name="T1" fmla="*/ 0 h 108"/>
                <a:gd name="T2" fmla="*/ 0 w 46"/>
                <a:gd name="T3" fmla="*/ 2 h 108"/>
                <a:gd name="T4" fmla="*/ 0 w 46"/>
                <a:gd name="T5" fmla="*/ 2 h 108"/>
                <a:gd name="T6" fmla="*/ 0 w 46"/>
                <a:gd name="T7" fmla="*/ 2 h 108"/>
                <a:gd name="T8" fmla="*/ 1 w 46"/>
                <a:gd name="T9" fmla="*/ 2 h 108"/>
                <a:gd name="T10" fmla="*/ 1 w 46"/>
                <a:gd name="T11" fmla="*/ 2 h 108"/>
                <a:gd name="T12" fmla="*/ 1 w 46"/>
                <a:gd name="T13" fmla="*/ 2 h 108"/>
                <a:gd name="T14" fmla="*/ 1 w 46"/>
                <a:gd name="T15" fmla="*/ 0 h 108"/>
                <a:gd name="T16" fmla="*/ 0 w 46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08">
                  <a:moveTo>
                    <a:pt x="0" y="0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0" y="107"/>
                  </a:lnTo>
                  <a:lnTo>
                    <a:pt x="30" y="107"/>
                  </a:lnTo>
                  <a:lnTo>
                    <a:pt x="30" y="76"/>
                  </a:lnTo>
                  <a:lnTo>
                    <a:pt x="30" y="61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11" name="Freeform 497"/>
            <p:cNvSpPr>
              <a:spLocks/>
            </p:cNvSpPr>
            <p:nvPr/>
          </p:nvSpPr>
          <p:spPr bwMode="auto">
            <a:xfrm>
              <a:off x="7060" y="1325"/>
              <a:ext cx="26" cy="18"/>
            </a:xfrm>
            <a:custGeom>
              <a:avLst/>
              <a:gdLst>
                <a:gd name="T0" fmla="*/ 1 w 61"/>
                <a:gd name="T1" fmla="*/ 1 h 47"/>
                <a:gd name="T2" fmla="*/ 2 w 61"/>
                <a:gd name="T3" fmla="*/ 1 h 47"/>
                <a:gd name="T4" fmla="*/ 1 w 61"/>
                <a:gd name="T5" fmla="*/ 1 h 47"/>
                <a:gd name="T6" fmla="*/ 0 w 61"/>
                <a:gd name="T7" fmla="*/ 1 h 47"/>
                <a:gd name="T8" fmla="*/ 0 w 61"/>
                <a:gd name="T9" fmla="*/ 0 h 47"/>
                <a:gd name="T10" fmla="*/ 1 w 61"/>
                <a:gd name="T11" fmla="*/ 0 h 47"/>
                <a:gd name="T12" fmla="*/ 1 w 61"/>
                <a:gd name="T13" fmla="*/ 0 h 47"/>
                <a:gd name="T14" fmla="*/ 2 w 61"/>
                <a:gd name="T15" fmla="*/ 0 h 47"/>
                <a:gd name="T16" fmla="*/ 2 w 61"/>
                <a:gd name="T17" fmla="*/ 1 h 47"/>
                <a:gd name="T18" fmla="*/ 1 w 61"/>
                <a:gd name="T19" fmla="*/ 1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47">
                  <a:moveTo>
                    <a:pt x="45" y="46"/>
                  </a:moveTo>
                  <a:lnTo>
                    <a:pt x="60" y="46"/>
                  </a:lnTo>
                  <a:lnTo>
                    <a:pt x="30" y="46"/>
                  </a:lnTo>
                  <a:lnTo>
                    <a:pt x="0" y="31"/>
                  </a:lnTo>
                  <a:lnTo>
                    <a:pt x="15" y="15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0" y="31"/>
                  </a:lnTo>
                  <a:lnTo>
                    <a:pt x="45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12" name="Freeform 498"/>
            <p:cNvSpPr>
              <a:spLocks/>
            </p:cNvSpPr>
            <p:nvPr/>
          </p:nvSpPr>
          <p:spPr bwMode="auto">
            <a:xfrm>
              <a:off x="7066" y="1312"/>
              <a:ext cx="26" cy="19"/>
            </a:xfrm>
            <a:custGeom>
              <a:avLst/>
              <a:gdLst>
                <a:gd name="T0" fmla="*/ 0 w 60"/>
                <a:gd name="T1" fmla="*/ 1 h 48"/>
                <a:gd name="T2" fmla="*/ 0 w 60"/>
                <a:gd name="T3" fmla="*/ 1 h 48"/>
                <a:gd name="T4" fmla="*/ 1 w 60"/>
                <a:gd name="T5" fmla="*/ 1 h 48"/>
                <a:gd name="T6" fmla="*/ 1 w 60"/>
                <a:gd name="T7" fmla="*/ 1 h 48"/>
                <a:gd name="T8" fmla="*/ 2 w 60"/>
                <a:gd name="T9" fmla="*/ 0 h 48"/>
                <a:gd name="T10" fmla="*/ 2 w 60"/>
                <a:gd name="T11" fmla="*/ 0 h 48"/>
                <a:gd name="T12" fmla="*/ 1 w 60"/>
                <a:gd name="T13" fmla="*/ 0 h 48"/>
                <a:gd name="T14" fmla="*/ 0 w 60"/>
                <a:gd name="T15" fmla="*/ 0 h 48"/>
                <a:gd name="T16" fmla="*/ 0 w 60"/>
                <a:gd name="T17" fmla="*/ 1 h 48"/>
                <a:gd name="T18" fmla="*/ 0 w 60"/>
                <a:gd name="T19" fmla="*/ 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48">
                  <a:moveTo>
                    <a:pt x="0" y="47"/>
                  </a:moveTo>
                  <a:lnTo>
                    <a:pt x="15" y="47"/>
                  </a:lnTo>
                  <a:lnTo>
                    <a:pt x="30" y="31"/>
                  </a:lnTo>
                  <a:lnTo>
                    <a:pt x="44" y="47"/>
                  </a:lnTo>
                  <a:lnTo>
                    <a:pt x="59" y="16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0" y="4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13" name="Freeform 499"/>
            <p:cNvSpPr>
              <a:spLocks/>
            </p:cNvSpPr>
            <p:nvPr/>
          </p:nvSpPr>
          <p:spPr bwMode="auto">
            <a:xfrm>
              <a:off x="7003" y="1260"/>
              <a:ext cx="50" cy="83"/>
            </a:xfrm>
            <a:custGeom>
              <a:avLst/>
              <a:gdLst>
                <a:gd name="T0" fmla="*/ 1 w 121"/>
                <a:gd name="T1" fmla="*/ 0 h 217"/>
                <a:gd name="T2" fmla="*/ 0 w 121"/>
                <a:gd name="T3" fmla="*/ 0 h 217"/>
                <a:gd name="T4" fmla="*/ 0 w 121"/>
                <a:gd name="T5" fmla="*/ 0 h 217"/>
                <a:gd name="T6" fmla="*/ 0 w 121"/>
                <a:gd name="T7" fmla="*/ 1 h 217"/>
                <a:gd name="T8" fmla="*/ 0 w 121"/>
                <a:gd name="T9" fmla="*/ 2 h 217"/>
                <a:gd name="T10" fmla="*/ 0 w 121"/>
                <a:gd name="T11" fmla="*/ 2 h 217"/>
                <a:gd name="T12" fmla="*/ 0 w 121"/>
                <a:gd name="T13" fmla="*/ 2 h 217"/>
                <a:gd name="T14" fmla="*/ 1 w 121"/>
                <a:gd name="T15" fmla="*/ 2 h 217"/>
                <a:gd name="T16" fmla="*/ 1 w 121"/>
                <a:gd name="T17" fmla="*/ 2 h 217"/>
                <a:gd name="T18" fmla="*/ 1 w 121"/>
                <a:gd name="T19" fmla="*/ 3 h 217"/>
                <a:gd name="T20" fmla="*/ 1 w 121"/>
                <a:gd name="T21" fmla="*/ 3 h 217"/>
                <a:gd name="T22" fmla="*/ 1 w 121"/>
                <a:gd name="T23" fmla="*/ 3 h 217"/>
                <a:gd name="T24" fmla="*/ 0 w 121"/>
                <a:gd name="T25" fmla="*/ 4 h 217"/>
                <a:gd name="T26" fmla="*/ 1 w 121"/>
                <a:gd name="T27" fmla="*/ 4 h 217"/>
                <a:gd name="T28" fmla="*/ 1 w 121"/>
                <a:gd name="T29" fmla="*/ 4 h 217"/>
                <a:gd name="T30" fmla="*/ 1 w 121"/>
                <a:gd name="T31" fmla="*/ 4 h 217"/>
                <a:gd name="T32" fmla="*/ 0 w 121"/>
                <a:gd name="T33" fmla="*/ 5 h 217"/>
                <a:gd name="T34" fmla="*/ 0 w 121"/>
                <a:gd name="T35" fmla="*/ 5 h 217"/>
                <a:gd name="T36" fmla="*/ 1 w 121"/>
                <a:gd name="T37" fmla="*/ 4 h 217"/>
                <a:gd name="T38" fmla="*/ 2 w 121"/>
                <a:gd name="T39" fmla="*/ 4 h 217"/>
                <a:gd name="T40" fmla="*/ 3 w 121"/>
                <a:gd name="T41" fmla="*/ 4 h 217"/>
                <a:gd name="T42" fmla="*/ 4 w 121"/>
                <a:gd name="T43" fmla="*/ 4 h 217"/>
                <a:gd name="T44" fmla="*/ 3 w 121"/>
                <a:gd name="T45" fmla="*/ 4 h 217"/>
                <a:gd name="T46" fmla="*/ 4 w 121"/>
                <a:gd name="T47" fmla="*/ 4 h 217"/>
                <a:gd name="T48" fmla="*/ 4 w 121"/>
                <a:gd name="T49" fmla="*/ 3 h 217"/>
                <a:gd name="T50" fmla="*/ 4 w 121"/>
                <a:gd name="T51" fmla="*/ 3 h 217"/>
                <a:gd name="T52" fmla="*/ 3 w 121"/>
                <a:gd name="T53" fmla="*/ 3 h 217"/>
                <a:gd name="T54" fmla="*/ 2 w 121"/>
                <a:gd name="T55" fmla="*/ 1 h 217"/>
                <a:gd name="T56" fmla="*/ 1 w 121"/>
                <a:gd name="T57" fmla="*/ 1 h 217"/>
                <a:gd name="T58" fmla="*/ 2 w 121"/>
                <a:gd name="T59" fmla="*/ 1 h 217"/>
                <a:gd name="T60" fmla="*/ 1 w 121"/>
                <a:gd name="T61" fmla="*/ 1 h 217"/>
                <a:gd name="T62" fmla="*/ 1 w 121"/>
                <a:gd name="T63" fmla="*/ 0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1" h="217">
                  <a:moveTo>
                    <a:pt x="45" y="0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15" y="62"/>
                  </a:lnTo>
                  <a:lnTo>
                    <a:pt x="15" y="77"/>
                  </a:lnTo>
                  <a:lnTo>
                    <a:pt x="15" y="93"/>
                  </a:lnTo>
                  <a:lnTo>
                    <a:pt x="15" y="108"/>
                  </a:lnTo>
                  <a:lnTo>
                    <a:pt x="45" y="93"/>
                  </a:lnTo>
                  <a:lnTo>
                    <a:pt x="45" y="108"/>
                  </a:lnTo>
                  <a:lnTo>
                    <a:pt x="45" y="139"/>
                  </a:lnTo>
                  <a:lnTo>
                    <a:pt x="30" y="139"/>
                  </a:lnTo>
                  <a:lnTo>
                    <a:pt x="30" y="154"/>
                  </a:lnTo>
                  <a:lnTo>
                    <a:pt x="15" y="170"/>
                  </a:lnTo>
                  <a:lnTo>
                    <a:pt x="30" y="170"/>
                  </a:lnTo>
                  <a:lnTo>
                    <a:pt x="45" y="185"/>
                  </a:lnTo>
                  <a:lnTo>
                    <a:pt x="30" y="185"/>
                  </a:lnTo>
                  <a:lnTo>
                    <a:pt x="0" y="216"/>
                  </a:lnTo>
                  <a:lnTo>
                    <a:pt x="15" y="216"/>
                  </a:lnTo>
                  <a:lnTo>
                    <a:pt x="45" y="201"/>
                  </a:lnTo>
                  <a:lnTo>
                    <a:pt x="60" y="201"/>
                  </a:lnTo>
                  <a:lnTo>
                    <a:pt x="105" y="201"/>
                  </a:lnTo>
                  <a:lnTo>
                    <a:pt x="120" y="185"/>
                  </a:lnTo>
                  <a:lnTo>
                    <a:pt x="105" y="185"/>
                  </a:lnTo>
                  <a:lnTo>
                    <a:pt x="120" y="170"/>
                  </a:lnTo>
                  <a:lnTo>
                    <a:pt x="120" y="154"/>
                  </a:lnTo>
                  <a:lnTo>
                    <a:pt x="120" y="139"/>
                  </a:lnTo>
                  <a:lnTo>
                    <a:pt x="105" y="139"/>
                  </a:lnTo>
                  <a:lnTo>
                    <a:pt x="60" y="62"/>
                  </a:lnTo>
                  <a:lnTo>
                    <a:pt x="45" y="62"/>
                  </a:lnTo>
                  <a:lnTo>
                    <a:pt x="60" y="31"/>
                  </a:lnTo>
                  <a:lnTo>
                    <a:pt x="30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14" name="Freeform 500"/>
            <p:cNvSpPr>
              <a:spLocks/>
            </p:cNvSpPr>
            <p:nvPr/>
          </p:nvSpPr>
          <p:spPr bwMode="auto">
            <a:xfrm>
              <a:off x="6989" y="1296"/>
              <a:ext cx="14" cy="11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0 h 32"/>
                <a:gd name="T4" fmla="*/ 0 w 31"/>
                <a:gd name="T5" fmla="*/ 0 h 32"/>
                <a:gd name="T6" fmla="*/ 1 w 31"/>
                <a:gd name="T7" fmla="*/ 0 h 32"/>
                <a:gd name="T8" fmla="*/ 1 w 31"/>
                <a:gd name="T9" fmla="*/ 0 h 32"/>
                <a:gd name="T10" fmla="*/ 1 w 31"/>
                <a:gd name="T11" fmla="*/ 0 h 32"/>
                <a:gd name="T12" fmla="*/ 0 w 3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2">
                  <a:moveTo>
                    <a:pt x="15" y="0"/>
                  </a:moveTo>
                  <a:lnTo>
                    <a:pt x="0" y="16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15" name="Freeform 501"/>
            <p:cNvSpPr>
              <a:spLocks/>
            </p:cNvSpPr>
            <p:nvPr/>
          </p:nvSpPr>
          <p:spPr bwMode="auto">
            <a:xfrm>
              <a:off x="6995" y="1260"/>
              <a:ext cx="9" cy="7"/>
            </a:xfrm>
            <a:custGeom>
              <a:avLst/>
              <a:gdLst>
                <a:gd name="T0" fmla="*/ 0 w 18"/>
                <a:gd name="T1" fmla="*/ 0 h 17"/>
                <a:gd name="T2" fmla="*/ 2 w 18"/>
                <a:gd name="T3" fmla="*/ 0 h 17"/>
                <a:gd name="T4" fmla="*/ 2 w 18"/>
                <a:gd name="T5" fmla="*/ 0 h 17"/>
                <a:gd name="T6" fmla="*/ 0 w 18"/>
                <a:gd name="T7" fmla="*/ 0 h 17"/>
                <a:gd name="T8" fmla="*/ 0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7">
                  <a:moveTo>
                    <a:pt x="0" y="16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16" name="Freeform 502"/>
            <p:cNvSpPr>
              <a:spLocks/>
            </p:cNvSpPr>
            <p:nvPr/>
          </p:nvSpPr>
          <p:spPr bwMode="auto">
            <a:xfrm>
              <a:off x="6969" y="1296"/>
              <a:ext cx="34" cy="35"/>
            </a:xfrm>
            <a:custGeom>
              <a:avLst/>
              <a:gdLst>
                <a:gd name="T0" fmla="*/ 3 w 77"/>
                <a:gd name="T1" fmla="*/ 0 h 94"/>
                <a:gd name="T2" fmla="*/ 2 w 77"/>
                <a:gd name="T3" fmla="*/ 0 h 94"/>
                <a:gd name="T4" fmla="*/ 2 w 77"/>
                <a:gd name="T5" fmla="*/ 0 h 94"/>
                <a:gd name="T6" fmla="*/ 2 w 77"/>
                <a:gd name="T7" fmla="*/ 0 h 94"/>
                <a:gd name="T8" fmla="*/ 2 w 77"/>
                <a:gd name="T9" fmla="*/ 0 h 94"/>
                <a:gd name="T10" fmla="*/ 1 w 77"/>
                <a:gd name="T11" fmla="*/ 0 h 94"/>
                <a:gd name="T12" fmla="*/ 0 w 77"/>
                <a:gd name="T13" fmla="*/ 0 h 94"/>
                <a:gd name="T14" fmla="*/ 0 w 77"/>
                <a:gd name="T15" fmla="*/ 1 h 94"/>
                <a:gd name="T16" fmla="*/ 0 w 77"/>
                <a:gd name="T17" fmla="*/ 1 h 94"/>
                <a:gd name="T18" fmla="*/ 0 w 77"/>
                <a:gd name="T19" fmla="*/ 1 h 94"/>
                <a:gd name="T20" fmla="*/ 0 w 77"/>
                <a:gd name="T21" fmla="*/ 2 h 94"/>
                <a:gd name="T22" fmla="*/ 1 w 77"/>
                <a:gd name="T23" fmla="*/ 2 h 94"/>
                <a:gd name="T24" fmla="*/ 2 w 77"/>
                <a:gd name="T25" fmla="*/ 1 h 94"/>
                <a:gd name="T26" fmla="*/ 3 w 77"/>
                <a:gd name="T27" fmla="*/ 1 h 94"/>
                <a:gd name="T28" fmla="*/ 3 w 77"/>
                <a:gd name="T29" fmla="*/ 0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94">
                  <a:moveTo>
                    <a:pt x="76" y="31"/>
                  </a:moveTo>
                  <a:lnTo>
                    <a:pt x="61" y="31"/>
                  </a:lnTo>
                  <a:lnTo>
                    <a:pt x="46" y="16"/>
                  </a:lnTo>
                  <a:lnTo>
                    <a:pt x="61" y="0"/>
                  </a:lnTo>
                  <a:lnTo>
                    <a:pt x="46" y="0"/>
                  </a:lnTo>
                  <a:lnTo>
                    <a:pt x="30" y="16"/>
                  </a:lnTo>
                  <a:lnTo>
                    <a:pt x="15" y="16"/>
                  </a:lnTo>
                  <a:lnTo>
                    <a:pt x="15" y="47"/>
                  </a:lnTo>
                  <a:lnTo>
                    <a:pt x="15" y="62"/>
                  </a:lnTo>
                  <a:lnTo>
                    <a:pt x="0" y="78"/>
                  </a:lnTo>
                  <a:lnTo>
                    <a:pt x="15" y="93"/>
                  </a:lnTo>
                  <a:lnTo>
                    <a:pt x="30" y="93"/>
                  </a:lnTo>
                  <a:lnTo>
                    <a:pt x="61" y="78"/>
                  </a:lnTo>
                  <a:lnTo>
                    <a:pt x="76" y="47"/>
                  </a:lnTo>
                  <a:lnTo>
                    <a:pt x="76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17" name="Freeform 503"/>
            <p:cNvSpPr>
              <a:spLocks/>
            </p:cNvSpPr>
            <p:nvPr/>
          </p:nvSpPr>
          <p:spPr bwMode="auto">
            <a:xfrm>
              <a:off x="7105" y="1720"/>
              <a:ext cx="46" cy="41"/>
            </a:xfrm>
            <a:custGeom>
              <a:avLst/>
              <a:gdLst>
                <a:gd name="T0" fmla="*/ 2 w 105"/>
                <a:gd name="T1" fmla="*/ 2 h 109"/>
                <a:gd name="T2" fmla="*/ 2 w 105"/>
                <a:gd name="T3" fmla="*/ 2 h 109"/>
                <a:gd name="T4" fmla="*/ 2 w 105"/>
                <a:gd name="T5" fmla="*/ 2 h 109"/>
                <a:gd name="T6" fmla="*/ 3 w 105"/>
                <a:gd name="T7" fmla="*/ 1 h 109"/>
                <a:gd name="T8" fmla="*/ 3 w 105"/>
                <a:gd name="T9" fmla="*/ 1 h 109"/>
                <a:gd name="T10" fmla="*/ 4 w 105"/>
                <a:gd name="T11" fmla="*/ 0 h 109"/>
                <a:gd name="T12" fmla="*/ 3 w 105"/>
                <a:gd name="T13" fmla="*/ 0 h 109"/>
                <a:gd name="T14" fmla="*/ 2 w 105"/>
                <a:gd name="T15" fmla="*/ 0 h 109"/>
                <a:gd name="T16" fmla="*/ 2 w 105"/>
                <a:gd name="T17" fmla="*/ 0 h 109"/>
                <a:gd name="T18" fmla="*/ 0 w 105"/>
                <a:gd name="T19" fmla="*/ 0 h 109"/>
                <a:gd name="T20" fmla="*/ 0 w 105"/>
                <a:gd name="T21" fmla="*/ 1 h 109"/>
                <a:gd name="T22" fmla="*/ 2 w 105"/>
                <a:gd name="T23" fmla="*/ 2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109">
                  <a:moveTo>
                    <a:pt x="45" y="108"/>
                  </a:moveTo>
                  <a:lnTo>
                    <a:pt x="59" y="93"/>
                  </a:lnTo>
                  <a:lnTo>
                    <a:pt x="59" y="77"/>
                  </a:lnTo>
                  <a:lnTo>
                    <a:pt x="89" y="62"/>
                  </a:lnTo>
                  <a:lnTo>
                    <a:pt x="89" y="31"/>
                  </a:lnTo>
                  <a:lnTo>
                    <a:pt x="104" y="15"/>
                  </a:lnTo>
                  <a:lnTo>
                    <a:pt x="74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45" y="10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18" name="Freeform 504"/>
            <p:cNvSpPr>
              <a:spLocks/>
            </p:cNvSpPr>
            <p:nvPr/>
          </p:nvSpPr>
          <p:spPr bwMode="auto">
            <a:xfrm>
              <a:off x="7111" y="1720"/>
              <a:ext cx="14" cy="6"/>
            </a:xfrm>
            <a:custGeom>
              <a:avLst/>
              <a:gdLst>
                <a:gd name="T0" fmla="*/ 0 w 32"/>
                <a:gd name="T1" fmla="*/ 0 h 17"/>
                <a:gd name="T2" fmla="*/ 1 w 32"/>
                <a:gd name="T3" fmla="*/ 0 h 17"/>
                <a:gd name="T4" fmla="*/ 1 w 32"/>
                <a:gd name="T5" fmla="*/ 0 h 17"/>
                <a:gd name="T6" fmla="*/ 0 w 32"/>
                <a:gd name="T7" fmla="*/ 0 h 17"/>
                <a:gd name="T8" fmla="*/ 0 w 3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7">
                  <a:moveTo>
                    <a:pt x="0" y="16"/>
                  </a:moveTo>
                  <a:lnTo>
                    <a:pt x="31" y="1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19" name="Freeform 505"/>
            <p:cNvSpPr>
              <a:spLocks/>
            </p:cNvSpPr>
            <p:nvPr/>
          </p:nvSpPr>
          <p:spPr bwMode="auto">
            <a:xfrm>
              <a:off x="7060" y="1633"/>
              <a:ext cx="91" cy="69"/>
            </a:xfrm>
            <a:custGeom>
              <a:avLst/>
              <a:gdLst>
                <a:gd name="T0" fmla="*/ 4 w 210"/>
                <a:gd name="T1" fmla="*/ 4 h 185"/>
                <a:gd name="T2" fmla="*/ 4 w 210"/>
                <a:gd name="T3" fmla="*/ 3 h 185"/>
                <a:gd name="T4" fmla="*/ 5 w 210"/>
                <a:gd name="T5" fmla="*/ 3 h 185"/>
                <a:gd name="T6" fmla="*/ 5 w 210"/>
                <a:gd name="T7" fmla="*/ 3 h 185"/>
                <a:gd name="T8" fmla="*/ 7 w 210"/>
                <a:gd name="T9" fmla="*/ 2 h 185"/>
                <a:gd name="T10" fmla="*/ 7 w 210"/>
                <a:gd name="T11" fmla="*/ 1 h 185"/>
                <a:gd name="T12" fmla="*/ 7 w 210"/>
                <a:gd name="T13" fmla="*/ 0 h 185"/>
                <a:gd name="T14" fmla="*/ 7 w 210"/>
                <a:gd name="T15" fmla="*/ 0 h 185"/>
                <a:gd name="T16" fmla="*/ 5 w 210"/>
                <a:gd name="T17" fmla="*/ 0 h 185"/>
                <a:gd name="T18" fmla="*/ 4 w 210"/>
                <a:gd name="T19" fmla="*/ 0 h 185"/>
                <a:gd name="T20" fmla="*/ 1 w 210"/>
                <a:gd name="T21" fmla="*/ 0 h 185"/>
                <a:gd name="T22" fmla="*/ 0 w 210"/>
                <a:gd name="T23" fmla="*/ 0 h 185"/>
                <a:gd name="T24" fmla="*/ 0 w 210"/>
                <a:gd name="T25" fmla="*/ 1 h 185"/>
                <a:gd name="T26" fmla="*/ 0 w 210"/>
                <a:gd name="T27" fmla="*/ 2 h 185"/>
                <a:gd name="T28" fmla="*/ 0 w 210"/>
                <a:gd name="T29" fmla="*/ 3 h 185"/>
                <a:gd name="T30" fmla="*/ 1 w 210"/>
                <a:gd name="T31" fmla="*/ 3 h 185"/>
                <a:gd name="T32" fmla="*/ 2 w 210"/>
                <a:gd name="T33" fmla="*/ 4 h 185"/>
                <a:gd name="T34" fmla="*/ 3 w 210"/>
                <a:gd name="T35" fmla="*/ 4 h 185"/>
                <a:gd name="T36" fmla="*/ 4 w 210"/>
                <a:gd name="T37" fmla="*/ 4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0" h="185">
                  <a:moveTo>
                    <a:pt x="105" y="184"/>
                  </a:moveTo>
                  <a:lnTo>
                    <a:pt x="105" y="153"/>
                  </a:lnTo>
                  <a:lnTo>
                    <a:pt x="134" y="138"/>
                  </a:lnTo>
                  <a:lnTo>
                    <a:pt x="149" y="138"/>
                  </a:lnTo>
                  <a:lnTo>
                    <a:pt x="179" y="92"/>
                  </a:lnTo>
                  <a:lnTo>
                    <a:pt x="209" y="46"/>
                  </a:lnTo>
                  <a:lnTo>
                    <a:pt x="209" y="15"/>
                  </a:lnTo>
                  <a:lnTo>
                    <a:pt x="179" y="0"/>
                  </a:lnTo>
                  <a:lnTo>
                    <a:pt x="134" y="0"/>
                  </a:lnTo>
                  <a:lnTo>
                    <a:pt x="105" y="15"/>
                  </a:lnTo>
                  <a:lnTo>
                    <a:pt x="30" y="0"/>
                  </a:lnTo>
                  <a:lnTo>
                    <a:pt x="15" y="31"/>
                  </a:lnTo>
                  <a:lnTo>
                    <a:pt x="15" y="61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30" y="138"/>
                  </a:lnTo>
                  <a:lnTo>
                    <a:pt x="45" y="184"/>
                  </a:lnTo>
                  <a:lnTo>
                    <a:pt x="75" y="184"/>
                  </a:lnTo>
                  <a:lnTo>
                    <a:pt x="105" y="18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20" name="Freeform 506"/>
            <p:cNvSpPr>
              <a:spLocks/>
            </p:cNvSpPr>
            <p:nvPr/>
          </p:nvSpPr>
          <p:spPr bwMode="auto">
            <a:xfrm>
              <a:off x="7047" y="1644"/>
              <a:ext cx="20" cy="42"/>
            </a:xfrm>
            <a:custGeom>
              <a:avLst/>
              <a:gdLst>
                <a:gd name="T0" fmla="*/ 1 w 46"/>
                <a:gd name="T1" fmla="*/ 2 h 108"/>
                <a:gd name="T2" fmla="*/ 1 w 46"/>
                <a:gd name="T3" fmla="*/ 2 h 108"/>
                <a:gd name="T4" fmla="*/ 2 w 46"/>
                <a:gd name="T5" fmla="*/ 1 h 108"/>
                <a:gd name="T6" fmla="*/ 2 w 46"/>
                <a:gd name="T7" fmla="*/ 0 h 108"/>
                <a:gd name="T8" fmla="*/ 0 w 46"/>
                <a:gd name="T9" fmla="*/ 0 h 108"/>
                <a:gd name="T10" fmla="*/ 0 w 46"/>
                <a:gd name="T11" fmla="*/ 0 h 108"/>
                <a:gd name="T12" fmla="*/ 0 w 46"/>
                <a:gd name="T13" fmla="*/ 1 h 108"/>
                <a:gd name="T14" fmla="*/ 0 w 46"/>
                <a:gd name="T15" fmla="*/ 2 h 108"/>
                <a:gd name="T16" fmla="*/ 1 w 46"/>
                <a:gd name="T17" fmla="*/ 2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08">
                  <a:moveTo>
                    <a:pt x="30" y="107"/>
                  </a:moveTo>
                  <a:lnTo>
                    <a:pt x="30" y="61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0" y="31"/>
                  </a:lnTo>
                  <a:lnTo>
                    <a:pt x="15" y="107"/>
                  </a:lnTo>
                  <a:lnTo>
                    <a:pt x="30" y="10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21" name="Freeform 507"/>
            <p:cNvSpPr>
              <a:spLocks/>
            </p:cNvSpPr>
            <p:nvPr/>
          </p:nvSpPr>
          <p:spPr bwMode="auto">
            <a:xfrm>
              <a:off x="7040" y="1650"/>
              <a:ext cx="13" cy="36"/>
            </a:xfrm>
            <a:custGeom>
              <a:avLst/>
              <a:gdLst>
                <a:gd name="T0" fmla="*/ 1 w 32"/>
                <a:gd name="T1" fmla="*/ 2 h 93"/>
                <a:gd name="T2" fmla="*/ 0 w 32"/>
                <a:gd name="T3" fmla="*/ 0 h 93"/>
                <a:gd name="T4" fmla="*/ 0 w 32"/>
                <a:gd name="T5" fmla="*/ 0 h 93"/>
                <a:gd name="T6" fmla="*/ 0 w 32"/>
                <a:gd name="T7" fmla="*/ 2 h 93"/>
                <a:gd name="T8" fmla="*/ 1 w 32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93">
                  <a:moveTo>
                    <a:pt x="31" y="92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16" y="92"/>
                  </a:lnTo>
                  <a:lnTo>
                    <a:pt x="31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22" name="Freeform 508"/>
            <p:cNvSpPr>
              <a:spLocks/>
            </p:cNvSpPr>
            <p:nvPr/>
          </p:nvSpPr>
          <p:spPr bwMode="auto">
            <a:xfrm>
              <a:off x="7015" y="1650"/>
              <a:ext cx="32" cy="47"/>
            </a:xfrm>
            <a:custGeom>
              <a:avLst/>
              <a:gdLst>
                <a:gd name="T0" fmla="*/ 3 w 75"/>
                <a:gd name="T1" fmla="*/ 2 h 124"/>
                <a:gd name="T2" fmla="*/ 2 w 75"/>
                <a:gd name="T3" fmla="*/ 0 h 124"/>
                <a:gd name="T4" fmla="*/ 0 w 75"/>
                <a:gd name="T5" fmla="*/ 0 h 124"/>
                <a:gd name="T6" fmla="*/ 0 w 75"/>
                <a:gd name="T7" fmla="*/ 1 h 124"/>
                <a:gd name="T8" fmla="*/ 0 w 75"/>
                <a:gd name="T9" fmla="*/ 2 h 124"/>
                <a:gd name="T10" fmla="*/ 0 w 75"/>
                <a:gd name="T11" fmla="*/ 3 h 124"/>
                <a:gd name="T12" fmla="*/ 1 w 75"/>
                <a:gd name="T13" fmla="*/ 3 h 124"/>
                <a:gd name="T14" fmla="*/ 3 w 75"/>
                <a:gd name="T15" fmla="*/ 2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24">
                  <a:moveTo>
                    <a:pt x="74" y="92"/>
                  </a:moveTo>
                  <a:lnTo>
                    <a:pt x="59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74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23" name="Freeform 509"/>
            <p:cNvSpPr>
              <a:spLocks/>
            </p:cNvSpPr>
            <p:nvPr/>
          </p:nvSpPr>
          <p:spPr bwMode="auto">
            <a:xfrm>
              <a:off x="7040" y="1563"/>
              <a:ext cx="111" cy="82"/>
            </a:xfrm>
            <a:custGeom>
              <a:avLst/>
              <a:gdLst>
                <a:gd name="T0" fmla="*/ 8 w 255"/>
                <a:gd name="T1" fmla="*/ 0 h 217"/>
                <a:gd name="T2" fmla="*/ 4 w 255"/>
                <a:gd name="T3" fmla="*/ 1 h 217"/>
                <a:gd name="T4" fmla="*/ 4 w 255"/>
                <a:gd name="T5" fmla="*/ 1 h 217"/>
                <a:gd name="T6" fmla="*/ 3 w 255"/>
                <a:gd name="T7" fmla="*/ 2 h 217"/>
                <a:gd name="T8" fmla="*/ 3 w 255"/>
                <a:gd name="T9" fmla="*/ 3 h 217"/>
                <a:gd name="T10" fmla="*/ 2 w 255"/>
                <a:gd name="T11" fmla="*/ 3 h 217"/>
                <a:gd name="T12" fmla="*/ 0 w 255"/>
                <a:gd name="T13" fmla="*/ 3 h 217"/>
                <a:gd name="T14" fmla="*/ 0 w 255"/>
                <a:gd name="T15" fmla="*/ 4 h 217"/>
                <a:gd name="T16" fmla="*/ 1 w 255"/>
                <a:gd name="T17" fmla="*/ 5 h 217"/>
                <a:gd name="T18" fmla="*/ 2 w 255"/>
                <a:gd name="T19" fmla="*/ 5 h 217"/>
                <a:gd name="T20" fmla="*/ 3 w 255"/>
                <a:gd name="T21" fmla="*/ 4 h 217"/>
                <a:gd name="T22" fmla="*/ 5 w 255"/>
                <a:gd name="T23" fmla="*/ 4 h 217"/>
                <a:gd name="T24" fmla="*/ 7 w 255"/>
                <a:gd name="T25" fmla="*/ 4 h 217"/>
                <a:gd name="T26" fmla="*/ 8 w 255"/>
                <a:gd name="T27" fmla="*/ 4 h 217"/>
                <a:gd name="T28" fmla="*/ 9 w 255"/>
                <a:gd name="T29" fmla="*/ 4 h 217"/>
                <a:gd name="T30" fmla="*/ 9 w 255"/>
                <a:gd name="T31" fmla="*/ 3 h 217"/>
                <a:gd name="T32" fmla="*/ 9 w 255"/>
                <a:gd name="T33" fmla="*/ 3 h 217"/>
                <a:gd name="T34" fmla="*/ 9 w 255"/>
                <a:gd name="T35" fmla="*/ 1 h 217"/>
                <a:gd name="T36" fmla="*/ 9 w 255"/>
                <a:gd name="T37" fmla="*/ 1 h 217"/>
                <a:gd name="T38" fmla="*/ 9 w 255"/>
                <a:gd name="T39" fmla="*/ 0 h 217"/>
                <a:gd name="T40" fmla="*/ 8 w 255"/>
                <a:gd name="T41" fmla="*/ 0 h 2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5" h="217">
                  <a:moveTo>
                    <a:pt x="224" y="0"/>
                  </a:moveTo>
                  <a:lnTo>
                    <a:pt x="120" y="46"/>
                  </a:lnTo>
                  <a:lnTo>
                    <a:pt x="105" y="62"/>
                  </a:lnTo>
                  <a:lnTo>
                    <a:pt x="75" y="77"/>
                  </a:lnTo>
                  <a:lnTo>
                    <a:pt x="75" y="139"/>
                  </a:lnTo>
                  <a:lnTo>
                    <a:pt x="60" y="154"/>
                  </a:lnTo>
                  <a:lnTo>
                    <a:pt x="0" y="154"/>
                  </a:lnTo>
                  <a:lnTo>
                    <a:pt x="15" y="201"/>
                  </a:lnTo>
                  <a:lnTo>
                    <a:pt x="30" y="216"/>
                  </a:lnTo>
                  <a:lnTo>
                    <a:pt x="60" y="216"/>
                  </a:lnTo>
                  <a:lnTo>
                    <a:pt x="75" y="185"/>
                  </a:lnTo>
                  <a:lnTo>
                    <a:pt x="149" y="201"/>
                  </a:lnTo>
                  <a:lnTo>
                    <a:pt x="179" y="185"/>
                  </a:lnTo>
                  <a:lnTo>
                    <a:pt x="224" y="185"/>
                  </a:lnTo>
                  <a:lnTo>
                    <a:pt x="239" y="185"/>
                  </a:lnTo>
                  <a:lnTo>
                    <a:pt x="239" y="154"/>
                  </a:lnTo>
                  <a:lnTo>
                    <a:pt x="254" y="139"/>
                  </a:lnTo>
                  <a:lnTo>
                    <a:pt x="254" y="62"/>
                  </a:lnTo>
                  <a:lnTo>
                    <a:pt x="254" y="46"/>
                  </a:lnTo>
                  <a:lnTo>
                    <a:pt x="254" y="15"/>
                  </a:lnTo>
                  <a:lnTo>
                    <a:pt x="22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24" name="Freeform 510"/>
            <p:cNvSpPr>
              <a:spLocks/>
            </p:cNvSpPr>
            <p:nvPr/>
          </p:nvSpPr>
          <p:spPr bwMode="auto">
            <a:xfrm>
              <a:off x="7136" y="1563"/>
              <a:ext cx="84" cy="117"/>
            </a:xfrm>
            <a:custGeom>
              <a:avLst/>
              <a:gdLst>
                <a:gd name="T0" fmla="*/ 7 w 194"/>
                <a:gd name="T1" fmla="*/ 2 h 309"/>
                <a:gd name="T2" fmla="*/ 1 w 194"/>
                <a:gd name="T3" fmla="*/ 0 h 309"/>
                <a:gd name="T4" fmla="*/ 1 w 194"/>
                <a:gd name="T5" fmla="*/ 0 h 309"/>
                <a:gd name="T6" fmla="*/ 1 w 194"/>
                <a:gd name="T7" fmla="*/ 1 h 309"/>
                <a:gd name="T8" fmla="*/ 1 w 194"/>
                <a:gd name="T9" fmla="*/ 1 h 309"/>
                <a:gd name="T10" fmla="*/ 1 w 194"/>
                <a:gd name="T11" fmla="*/ 3 h 309"/>
                <a:gd name="T12" fmla="*/ 0 w 194"/>
                <a:gd name="T13" fmla="*/ 3 h 309"/>
                <a:gd name="T14" fmla="*/ 0 w 194"/>
                <a:gd name="T15" fmla="*/ 4 h 309"/>
                <a:gd name="T16" fmla="*/ 0 w 194"/>
                <a:gd name="T17" fmla="*/ 4 h 309"/>
                <a:gd name="T18" fmla="*/ 1 w 194"/>
                <a:gd name="T19" fmla="*/ 4 h 309"/>
                <a:gd name="T20" fmla="*/ 1 w 194"/>
                <a:gd name="T21" fmla="*/ 5 h 309"/>
                <a:gd name="T22" fmla="*/ 0 w 194"/>
                <a:gd name="T23" fmla="*/ 6 h 309"/>
                <a:gd name="T24" fmla="*/ 1 w 194"/>
                <a:gd name="T25" fmla="*/ 6 h 309"/>
                <a:gd name="T26" fmla="*/ 5 w 194"/>
                <a:gd name="T27" fmla="*/ 6 h 309"/>
                <a:gd name="T28" fmla="*/ 6 w 194"/>
                <a:gd name="T29" fmla="*/ 5 h 309"/>
                <a:gd name="T30" fmla="*/ 6 w 194"/>
                <a:gd name="T31" fmla="*/ 5 h 309"/>
                <a:gd name="T32" fmla="*/ 5 w 194"/>
                <a:gd name="T33" fmla="*/ 5 h 309"/>
                <a:gd name="T34" fmla="*/ 6 w 194"/>
                <a:gd name="T35" fmla="*/ 4 h 309"/>
                <a:gd name="T36" fmla="*/ 6 w 194"/>
                <a:gd name="T37" fmla="*/ 3 h 309"/>
                <a:gd name="T38" fmla="*/ 6 w 194"/>
                <a:gd name="T39" fmla="*/ 3 h 309"/>
                <a:gd name="T40" fmla="*/ 7 w 194"/>
                <a:gd name="T41" fmla="*/ 3 h 309"/>
                <a:gd name="T42" fmla="*/ 7 w 194"/>
                <a:gd name="T43" fmla="*/ 2 h 3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4" h="309">
                  <a:moveTo>
                    <a:pt x="193" y="77"/>
                  </a:moveTo>
                  <a:lnTo>
                    <a:pt x="45" y="0"/>
                  </a:lnTo>
                  <a:lnTo>
                    <a:pt x="30" y="15"/>
                  </a:lnTo>
                  <a:lnTo>
                    <a:pt x="30" y="46"/>
                  </a:lnTo>
                  <a:lnTo>
                    <a:pt x="30" y="62"/>
                  </a:lnTo>
                  <a:lnTo>
                    <a:pt x="30" y="139"/>
                  </a:lnTo>
                  <a:lnTo>
                    <a:pt x="15" y="154"/>
                  </a:lnTo>
                  <a:lnTo>
                    <a:pt x="15" y="185"/>
                  </a:lnTo>
                  <a:lnTo>
                    <a:pt x="0" y="185"/>
                  </a:lnTo>
                  <a:lnTo>
                    <a:pt x="30" y="200"/>
                  </a:lnTo>
                  <a:lnTo>
                    <a:pt x="45" y="262"/>
                  </a:lnTo>
                  <a:lnTo>
                    <a:pt x="15" y="277"/>
                  </a:lnTo>
                  <a:lnTo>
                    <a:pt x="45" y="308"/>
                  </a:lnTo>
                  <a:lnTo>
                    <a:pt x="134" y="277"/>
                  </a:lnTo>
                  <a:lnTo>
                    <a:pt x="163" y="246"/>
                  </a:lnTo>
                  <a:lnTo>
                    <a:pt x="178" y="231"/>
                  </a:lnTo>
                  <a:lnTo>
                    <a:pt x="148" y="216"/>
                  </a:lnTo>
                  <a:lnTo>
                    <a:pt x="163" y="185"/>
                  </a:lnTo>
                  <a:lnTo>
                    <a:pt x="163" y="169"/>
                  </a:lnTo>
                  <a:lnTo>
                    <a:pt x="163" y="139"/>
                  </a:lnTo>
                  <a:lnTo>
                    <a:pt x="193" y="154"/>
                  </a:lnTo>
                  <a:lnTo>
                    <a:pt x="193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25" name="Line 511"/>
            <p:cNvSpPr>
              <a:spLocks noChangeShapeType="1"/>
            </p:cNvSpPr>
            <p:nvPr/>
          </p:nvSpPr>
          <p:spPr bwMode="auto">
            <a:xfrm>
              <a:off x="7099" y="1726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26" name="Line 512"/>
            <p:cNvSpPr>
              <a:spLocks noChangeShapeType="1"/>
            </p:cNvSpPr>
            <p:nvPr/>
          </p:nvSpPr>
          <p:spPr bwMode="auto">
            <a:xfrm>
              <a:off x="7078" y="1341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27" name="Freeform 513"/>
            <p:cNvSpPr>
              <a:spLocks/>
            </p:cNvSpPr>
            <p:nvPr/>
          </p:nvSpPr>
          <p:spPr bwMode="auto">
            <a:xfrm>
              <a:off x="7078" y="1301"/>
              <a:ext cx="58" cy="64"/>
            </a:xfrm>
            <a:custGeom>
              <a:avLst/>
              <a:gdLst>
                <a:gd name="T0" fmla="*/ 3 w 135"/>
                <a:gd name="T1" fmla="*/ 3 h 170"/>
                <a:gd name="T2" fmla="*/ 1 w 135"/>
                <a:gd name="T3" fmla="*/ 3 h 170"/>
                <a:gd name="T4" fmla="*/ 1 w 135"/>
                <a:gd name="T5" fmla="*/ 3 h 170"/>
                <a:gd name="T6" fmla="*/ 0 w 135"/>
                <a:gd name="T7" fmla="*/ 2 h 170"/>
                <a:gd name="T8" fmla="*/ 0 w 135"/>
                <a:gd name="T9" fmla="*/ 2 h 170"/>
                <a:gd name="T10" fmla="*/ 0 w 135"/>
                <a:gd name="T11" fmla="*/ 2 h 170"/>
                <a:gd name="T12" fmla="*/ 0 w 135"/>
                <a:gd name="T13" fmla="*/ 2 h 170"/>
                <a:gd name="T14" fmla="*/ 1 w 135"/>
                <a:gd name="T15" fmla="*/ 1 h 170"/>
                <a:gd name="T16" fmla="*/ 1 w 135"/>
                <a:gd name="T17" fmla="*/ 1 h 170"/>
                <a:gd name="T18" fmla="*/ 1 w 135"/>
                <a:gd name="T19" fmla="*/ 0 h 170"/>
                <a:gd name="T20" fmla="*/ 2 w 135"/>
                <a:gd name="T21" fmla="*/ 0 h 170"/>
                <a:gd name="T22" fmla="*/ 3 w 135"/>
                <a:gd name="T23" fmla="*/ 0 h 170"/>
                <a:gd name="T24" fmla="*/ 3 w 135"/>
                <a:gd name="T25" fmla="*/ 0 h 170"/>
                <a:gd name="T26" fmla="*/ 3 w 135"/>
                <a:gd name="T27" fmla="*/ 1 h 170"/>
                <a:gd name="T28" fmla="*/ 3 w 135"/>
                <a:gd name="T29" fmla="*/ 1 h 170"/>
                <a:gd name="T30" fmla="*/ 3 w 135"/>
                <a:gd name="T31" fmla="*/ 1 h 170"/>
                <a:gd name="T32" fmla="*/ 3 w 135"/>
                <a:gd name="T33" fmla="*/ 2 h 170"/>
                <a:gd name="T34" fmla="*/ 3 w 135"/>
                <a:gd name="T35" fmla="*/ 2 h 170"/>
                <a:gd name="T36" fmla="*/ 3 w 135"/>
                <a:gd name="T37" fmla="*/ 2 h 170"/>
                <a:gd name="T38" fmla="*/ 4 w 135"/>
                <a:gd name="T39" fmla="*/ 2 h 170"/>
                <a:gd name="T40" fmla="*/ 5 w 135"/>
                <a:gd name="T41" fmla="*/ 3 h 170"/>
                <a:gd name="T42" fmla="*/ 5 w 135"/>
                <a:gd name="T43" fmla="*/ 3 h 170"/>
                <a:gd name="T44" fmla="*/ 3 w 135"/>
                <a:gd name="T45" fmla="*/ 3 h 170"/>
                <a:gd name="T46" fmla="*/ 3 w 135"/>
                <a:gd name="T47" fmla="*/ 3 h 1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5" h="170">
                  <a:moveTo>
                    <a:pt x="74" y="169"/>
                  </a:moveTo>
                  <a:lnTo>
                    <a:pt x="45" y="154"/>
                  </a:lnTo>
                  <a:lnTo>
                    <a:pt x="45" y="138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15" y="92"/>
                  </a:lnTo>
                  <a:lnTo>
                    <a:pt x="15" y="77"/>
                  </a:lnTo>
                  <a:lnTo>
                    <a:pt x="30" y="46"/>
                  </a:lnTo>
                  <a:lnTo>
                    <a:pt x="30" y="31"/>
                  </a:lnTo>
                  <a:lnTo>
                    <a:pt x="45" y="15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89" y="31"/>
                  </a:lnTo>
                  <a:lnTo>
                    <a:pt x="89" y="46"/>
                  </a:lnTo>
                  <a:lnTo>
                    <a:pt x="74" y="61"/>
                  </a:lnTo>
                  <a:lnTo>
                    <a:pt x="74" y="77"/>
                  </a:lnTo>
                  <a:lnTo>
                    <a:pt x="74" y="92"/>
                  </a:lnTo>
                  <a:lnTo>
                    <a:pt x="89" y="92"/>
                  </a:lnTo>
                  <a:lnTo>
                    <a:pt x="119" y="108"/>
                  </a:lnTo>
                  <a:lnTo>
                    <a:pt x="134" y="138"/>
                  </a:lnTo>
                  <a:lnTo>
                    <a:pt x="134" y="154"/>
                  </a:lnTo>
                  <a:lnTo>
                    <a:pt x="89" y="154"/>
                  </a:lnTo>
                  <a:lnTo>
                    <a:pt x="74" y="1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28" name="Freeform 514"/>
            <p:cNvSpPr>
              <a:spLocks/>
            </p:cNvSpPr>
            <p:nvPr/>
          </p:nvSpPr>
          <p:spPr bwMode="auto">
            <a:xfrm>
              <a:off x="7130" y="1330"/>
              <a:ext cx="71" cy="30"/>
            </a:xfrm>
            <a:custGeom>
              <a:avLst/>
              <a:gdLst>
                <a:gd name="T0" fmla="*/ 3 w 165"/>
                <a:gd name="T1" fmla="*/ 0 h 78"/>
                <a:gd name="T2" fmla="*/ 1 w 165"/>
                <a:gd name="T3" fmla="*/ 0 h 78"/>
                <a:gd name="T4" fmla="*/ 0 w 165"/>
                <a:gd name="T5" fmla="*/ 0 h 78"/>
                <a:gd name="T6" fmla="*/ 0 w 165"/>
                <a:gd name="T7" fmla="*/ 1 h 78"/>
                <a:gd name="T8" fmla="*/ 0 w 165"/>
                <a:gd name="T9" fmla="*/ 1 h 78"/>
                <a:gd name="T10" fmla="*/ 1 w 165"/>
                <a:gd name="T11" fmla="*/ 1 h 78"/>
                <a:gd name="T12" fmla="*/ 1 w 165"/>
                <a:gd name="T13" fmla="*/ 1 h 78"/>
                <a:gd name="T14" fmla="*/ 2 w 165"/>
                <a:gd name="T15" fmla="*/ 1 h 78"/>
                <a:gd name="T16" fmla="*/ 3 w 165"/>
                <a:gd name="T17" fmla="*/ 2 h 78"/>
                <a:gd name="T18" fmla="*/ 3 w 165"/>
                <a:gd name="T19" fmla="*/ 2 h 78"/>
                <a:gd name="T20" fmla="*/ 3 w 165"/>
                <a:gd name="T21" fmla="*/ 1 h 78"/>
                <a:gd name="T22" fmla="*/ 5 w 165"/>
                <a:gd name="T23" fmla="*/ 1 h 78"/>
                <a:gd name="T24" fmla="*/ 5 w 165"/>
                <a:gd name="T25" fmla="*/ 1 h 78"/>
                <a:gd name="T26" fmla="*/ 6 w 165"/>
                <a:gd name="T27" fmla="*/ 1 h 78"/>
                <a:gd name="T28" fmla="*/ 5 w 165"/>
                <a:gd name="T29" fmla="*/ 1 h 78"/>
                <a:gd name="T30" fmla="*/ 3 w 165"/>
                <a:gd name="T31" fmla="*/ 1 h 78"/>
                <a:gd name="T32" fmla="*/ 3 w 165"/>
                <a:gd name="T33" fmla="*/ 0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5" h="78">
                  <a:moveTo>
                    <a:pt x="75" y="15"/>
                  </a:moveTo>
                  <a:lnTo>
                    <a:pt x="30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15" y="62"/>
                  </a:lnTo>
                  <a:lnTo>
                    <a:pt x="30" y="62"/>
                  </a:lnTo>
                  <a:lnTo>
                    <a:pt x="45" y="46"/>
                  </a:lnTo>
                  <a:lnTo>
                    <a:pt x="60" y="62"/>
                  </a:lnTo>
                  <a:lnTo>
                    <a:pt x="75" y="77"/>
                  </a:lnTo>
                  <a:lnTo>
                    <a:pt x="104" y="77"/>
                  </a:lnTo>
                  <a:lnTo>
                    <a:pt x="104" y="62"/>
                  </a:lnTo>
                  <a:lnTo>
                    <a:pt x="134" y="62"/>
                  </a:lnTo>
                  <a:lnTo>
                    <a:pt x="149" y="62"/>
                  </a:lnTo>
                  <a:lnTo>
                    <a:pt x="164" y="62"/>
                  </a:lnTo>
                  <a:lnTo>
                    <a:pt x="134" y="31"/>
                  </a:lnTo>
                  <a:lnTo>
                    <a:pt x="104" y="31"/>
                  </a:lnTo>
                  <a:lnTo>
                    <a:pt x="7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29" name="Freeform 515"/>
            <p:cNvSpPr>
              <a:spLocks/>
            </p:cNvSpPr>
            <p:nvPr/>
          </p:nvSpPr>
          <p:spPr bwMode="auto">
            <a:xfrm>
              <a:off x="7111" y="1301"/>
              <a:ext cx="32" cy="42"/>
            </a:xfrm>
            <a:custGeom>
              <a:avLst/>
              <a:gdLst>
                <a:gd name="T0" fmla="*/ 0 w 75"/>
                <a:gd name="T1" fmla="*/ 0 h 109"/>
                <a:gd name="T2" fmla="*/ 0 w 75"/>
                <a:gd name="T3" fmla="*/ 1 h 109"/>
                <a:gd name="T4" fmla="*/ 0 w 75"/>
                <a:gd name="T5" fmla="*/ 1 h 109"/>
                <a:gd name="T6" fmla="*/ 0 w 75"/>
                <a:gd name="T7" fmla="*/ 1 h 109"/>
                <a:gd name="T8" fmla="*/ 0 w 75"/>
                <a:gd name="T9" fmla="*/ 1 h 109"/>
                <a:gd name="T10" fmla="*/ 0 w 75"/>
                <a:gd name="T11" fmla="*/ 2 h 109"/>
                <a:gd name="T12" fmla="*/ 0 w 75"/>
                <a:gd name="T13" fmla="*/ 2 h 109"/>
                <a:gd name="T14" fmla="*/ 0 w 75"/>
                <a:gd name="T15" fmla="*/ 2 h 109"/>
                <a:gd name="T16" fmla="*/ 1 w 75"/>
                <a:gd name="T17" fmla="*/ 2 h 109"/>
                <a:gd name="T18" fmla="*/ 1 w 75"/>
                <a:gd name="T19" fmla="*/ 2 h 109"/>
                <a:gd name="T20" fmla="*/ 3 w 75"/>
                <a:gd name="T21" fmla="*/ 2 h 109"/>
                <a:gd name="T22" fmla="*/ 2 w 75"/>
                <a:gd name="T23" fmla="*/ 1 h 109"/>
                <a:gd name="T24" fmla="*/ 3 w 75"/>
                <a:gd name="T25" fmla="*/ 0 h 109"/>
                <a:gd name="T26" fmla="*/ 1 w 75"/>
                <a:gd name="T27" fmla="*/ 0 h 109"/>
                <a:gd name="T28" fmla="*/ 0 w 75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" h="109">
                  <a:moveTo>
                    <a:pt x="15" y="15"/>
                  </a:moveTo>
                  <a:lnTo>
                    <a:pt x="15" y="31"/>
                  </a:lnTo>
                  <a:lnTo>
                    <a:pt x="15" y="46"/>
                  </a:lnTo>
                  <a:lnTo>
                    <a:pt x="15" y="62"/>
                  </a:lnTo>
                  <a:lnTo>
                    <a:pt x="0" y="62"/>
                  </a:lnTo>
                  <a:lnTo>
                    <a:pt x="0" y="77"/>
                  </a:lnTo>
                  <a:lnTo>
                    <a:pt x="0" y="93"/>
                  </a:lnTo>
                  <a:lnTo>
                    <a:pt x="15" y="93"/>
                  </a:lnTo>
                  <a:lnTo>
                    <a:pt x="30" y="108"/>
                  </a:lnTo>
                  <a:lnTo>
                    <a:pt x="44" y="108"/>
                  </a:lnTo>
                  <a:lnTo>
                    <a:pt x="74" y="77"/>
                  </a:lnTo>
                  <a:lnTo>
                    <a:pt x="59" y="31"/>
                  </a:lnTo>
                  <a:lnTo>
                    <a:pt x="74" y="15"/>
                  </a:lnTo>
                  <a:lnTo>
                    <a:pt x="44" y="0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30" name="Freeform 516"/>
            <p:cNvSpPr>
              <a:spLocks/>
            </p:cNvSpPr>
            <p:nvPr/>
          </p:nvSpPr>
          <p:spPr bwMode="auto">
            <a:xfrm>
              <a:off x="7092" y="1365"/>
              <a:ext cx="83" cy="76"/>
            </a:xfrm>
            <a:custGeom>
              <a:avLst/>
              <a:gdLst>
                <a:gd name="T0" fmla="*/ 0 w 196"/>
                <a:gd name="T1" fmla="*/ 2 h 201"/>
                <a:gd name="T2" fmla="*/ 1 w 196"/>
                <a:gd name="T3" fmla="*/ 1 h 201"/>
                <a:gd name="T4" fmla="*/ 1 w 196"/>
                <a:gd name="T5" fmla="*/ 2 h 201"/>
                <a:gd name="T6" fmla="*/ 2 w 196"/>
                <a:gd name="T7" fmla="*/ 2 h 201"/>
                <a:gd name="T8" fmla="*/ 3 w 196"/>
                <a:gd name="T9" fmla="*/ 3 h 201"/>
                <a:gd name="T10" fmla="*/ 4 w 196"/>
                <a:gd name="T11" fmla="*/ 3 h 201"/>
                <a:gd name="T12" fmla="*/ 5 w 196"/>
                <a:gd name="T13" fmla="*/ 3 h 201"/>
                <a:gd name="T14" fmla="*/ 5 w 196"/>
                <a:gd name="T15" fmla="*/ 4 h 201"/>
                <a:gd name="T16" fmla="*/ 5 w 196"/>
                <a:gd name="T17" fmla="*/ 4 h 201"/>
                <a:gd name="T18" fmla="*/ 6 w 196"/>
                <a:gd name="T19" fmla="*/ 4 h 201"/>
                <a:gd name="T20" fmla="*/ 6 w 196"/>
                <a:gd name="T21" fmla="*/ 3 h 201"/>
                <a:gd name="T22" fmla="*/ 6 w 196"/>
                <a:gd name="T23" fmla="*/ 3 h 201"/>
                <a:gd name="T24" fmla="*/ 6 w 196"/>
                <a:gd name="T25" fmla="*/ 3 h 201"/>
                <a:gd name="T26" fmla="*/ 6 w 196"/>
                <a:gd name="T27" fmla="*/ 3 h 201"/>
                <a:gd name="T28" fmla="*/ 5 w 196"/>
                <a:gd name="T29" fmla="*/ 3 h 201"/>
                <a:gd name="T30" fmla="*/ 4 w 196"/>
                <a:gd name="T31" fmla="*/ 2 h 201"/>
                <a:gd name="T32" fmla="*/ 3 w 196"/>
                <a:gd name="T33" fmla="*/ 2 h 201"/>
                <a:gd name="T34" fmla="*/ 3 w 196"/>
                <a:gd name="T35" fmla="*/ 2 h 201"/>
                <a:gd name="T36" fmla="*/ 3 w 196"/>
                <a:gd name="T37" fmla="*/ 1 h 201"/>
                <a:gd name="T38" fmla="*/ 3 w 196"/>
                <a:gd name="T39" fmla="*/ 1 h 201"/>
                <a:gd name="T40" fmla="*/ 3 w 196"/>
                <a:gd name="T41" fmla="*/ 1 h 201"/>
                <a:gd name="T42" fmla="*/ 3 w 196"/>
                <a:gd name="T43" fmla="*/ 0 h 201"/>
                <a:gd name="T44" fmla="*/ 3 w 196"/>
                <a:gd name="T45" fmla="*/ 0 h 201"/>
                <a:gd name="T46" fmla="*/ 1 w 196"/>
                <a:gd name="T47" fmla="*/ 0 h 201"/>
                <a:gd name="T48" fmla="*/ 1 w 196"/>
                <a:gd name="T49" fmla="*/ 1 h 201"/>
                <a:gd name="T50" fmla="*/ 0 w 196"/>
                <a:gd name="T51" fmla="*/ 1 h 201"/>
                <a:gd name="T52" fmla="*/ 0 w 196"/>
                <a:gd name="T53" fmla="*/ 1 h 201"/>
                <a:gd name="T54" fmla="*/ 0 w 196"/>
                <a:gd name="T55" fmla="*/ 1 h 201"/>
                <a:gd name="T56" fmla="*/ 0 w 196"/>
                <a:gd name="T57" fmla="*/ 2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6" h="201">
                  <a:moveTo>
                    <a:pt x="15" y="77"/>
                  </a:moveTo>
                  <a:lnTo>
                    <a:pt x="30" y="62"/>
                  </a:lnTo>
                  <a:lnTo>
                    <a:pt x="45" y="77"/>
                  </a:lnTo>
                  <a:lnTo>
                    <a:pt x="60" y="92"/>
                  </a:lnTo>
                  <a:lnTo>
                    <a:pt x="105" y="138"/>
                  </a:lnTo>
                  <a:lnTo>
                    <a:pt x="120" y="138"/>
                  </a:lnTo>
                  <a:lnTo>
                    <a:pt x="150" y="154"/>
                  </a:lnTo>
                  <a:lnTo>
                    <a:pt x="150" y="185"/>
                  </a:lnTo>
                  <a:lnTo>
                    <a:pt x="150" y="200"/>
                  </a:lnTo>
                  <a:lnTo>
                    <a:pt x="165" y="200"/>
                  </a:lnTo>
                  <a:lnTo>
                    <a:pt x="180" y="169"/>
                  </a:lnTo>
                  <a:lnTo>
                    <a:pt x="165" y="169"/>
                  </a:lnTo>
                  <a:lnTo>
                    <a:pt x="180" y="154"/>
                  </a:lnTo>
                  <a:lnTo>
                    <a:pt x="195" y="154"/>
                  </a:lnTo>
                  <a:lnTo>
                    <a:pt x="150" y="123"/>
                  </a:lnTo>
                  <a:lnTo>
                    <a:pt x="120" y="108"/>
                  </a:lnTo>
                  <a:lnTo>
                    <a:pt x="105" y="77"/>
                  </a:lnTo>
                  <a:lnTo>
                    <a:pt x="90" y="77"/>
                  </a:lnTo>
                  <a:lnTo>
                    <a:pt x="90" y="46"/>
                  </a:lnTo>
                  <a:lnTo>
                    <a:pt x="105" y="46"/>
                  </a:lnTo>
                  <a:lnTo>
                    <a:pt x="105" y="31"/>
                  </a:lnTo>
                  <a:lnTo>
                    <a:pt x="105" y="15"/>
                  </a:lnTo>
                  <a:lnTo>
                    <a:pt x="90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31" name="Freeform 517"/>
            <p:cNvSpPr>
              <a:spLocks/>
            </p:cNvSpPr>
            <p:nvPr/>
          </p:nvSpPr>
          <p:spPr bwMode="auto">
            <a:xfrm>
              <a:off x="7136" y="1441"/>
              <a:ext cx="21" cy="12"/>
            </a:xfrm>
            <a:custGeom>
              <a:avLst/>
              <a:gdLst>
                <a:gd name="T0" fmla="*/ 2 w 46"/>
                <a:gd name="T1" fmla="*/ 0 h 31"/>
                <a:gd name="T2" fmla="*/ 1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1 w 46"/>
                <a:gd name="T9" fmla="*/ 1 h 31"/>
                <a:gd name="T10" fmla="*/ 2 w 46"/>
                <a:gd name="T11" fmla="*/ 0 h 31"/>
                <a:gd name="T12" fmla="*/ 1 w 46"/>
                <a:gd name="T13" fmla="*/ 0 h 31"/>
                <a:gd name="T14" fmla="*/ 2 w 46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31">
                  <a:moveTo>
                    <a:pt x="45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30" y="15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32" name="Freeform 518"/>
            <p:cNvSpPr>
              <a:spLocks/>
            </p:cNvSpPr>
            <p:nvPr/>
          </p:nvSpPr>
          <p:spPr bwMode="auto">
            <a:xfrm>
              <a:off x="7105" y="1417"/>
              <a:ext cx="7" cy="18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1 h 47"/>
                <a:gd name="T4" fmla="*/ 0 w 17"/>
                <a:gd name="T5" fmla="*/ 1 h 47"/>
                <a:gd name="T6" fmla="*/ 0 w 17"/>
                <a:gd name="T7" fmla="*/ 1 h 47"/>
                <a:gd name="T8" fmla="*/ 0 w 17"/>
                <a:gd name="T9" fmla="*/ 0 h 47"/>
                <a:gd name="T10" fmla="*/ 0 w 17"/>
                <a:gd name="T11" fmla="*/ 0 h 47"/>
                <a:gd name="T12" fmla="*/ 0 w 1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47">
                  <a:moveTo>
                    <a:pt x="0" y="15"/>
                  </a:moveTo>
                  <a:lnTo>
                    <a:pt x="0" y="31"/>
                  </a:lnTo>
                  <a:lnTo>
                    <a:pt x="0" y="46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33" name="Freeform 519"/>
            <p:cNvSpPr>
              <a:spLocks/>
            </p:cNvSpPr>
            <p:nvPr/>
          </p:nvSpPr>
          <p:spPr bwMode="auto">
            <a:xfrm>
              <a:off x="7085" y="1359"/>
              <a:ext cx="26" cy="18"/>
            </a:xfrm>
            <a:custGeom>
              <a:avLst/>
              <a:gdLst>
                <a:gd name="T0" fmla="*/ 2 w 60"/>
                <a:gd name="T1" fmla="*/ 0 h 47"/>
                <a:gd name="T2" fmla="*/ 1 w 60"/>
                <a:gd name="T3" fmla="*/ 0 h 47"/>
                <a:gd name="T4" fmla="*/ 0 w 60"/>
                <a:gd name="T5" fmla="*/ 1 h 47"/>
                <a:gd name="T6" fmla="*/ 0 w 60"/>
                <a:gd name="T7" fmla="*/ 1 h 47"/>
                <a:gd name="T8" fmla="*/ 0 w 60"/>
                <a:gd name="T9" fmla="*/ 1 h 47"/>
                <a:gd name="T10" fmla="*/ 1 w 60"/>
                <a:gd name="T11" fmla="*/ 1 h 47"/>
                <a:gd name="T12" fmla="*/ 1 w 60"/>
                <a:gd name="T13" fmla="*/ 1 h 47"/>
                <a:gd name="T14" fmla="*/ 2 w 60"/>
                <a:gd name="T15" fmla="*/ 1 h 47"/>
                <a:gd name="T16" fmla="*/ 2 w 60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7">
                  <a:moveTo>
                    <a:pt x="59" y="15"/>
                  </a:moveTo>
                  <a:lnTo>
                    <a:pt x="30" y="0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30" y="46"/>
                  </a:lnTo>
                  <a:lnTo>
                    <a:pt x="44" y="46"/>
                  </a:lnTo>
                  <a:lnTo>
                    <a:pt x="59" y="31"/>
                  </a:lnTo>
                  <a:lnTo>
                    <a:pt x="59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34" name="Freeform 520"/>
            <p:cNvSpPr>
              <a:spLocks/>
            </p:cNvSpPr>
            <p:nvPr/>
          </p:nvSpPr>
          <p:spPr bwMode="auto">
            <a:xfrm>
              <a:off x="7111" y="1347"/>
              <a:ext cx="51" cy="25"/>
            </a:xfrm>
            <a:custGeom>
              <a:avLst/>
              <a:gdLst>
                <a:gd name="T0" fmla="*/ 2 w 120"/>
                <a:gd name="T1" fmla="*/ 0 h 63"/>
                <a:gd name="T2" fmla="*/ 2 w 120"/>
                <a:gd name="T3" fmla="*/ 1 h 63"/>
                <a:gd name="T4" fmla="*/ 0 w 120"/>
                <a:gd name="T5" fmla="*/ 1 h 63"/>
                <a:gd name="T6" fmla="*/ 0 w 120"/>
                <a:gd name="T7" fmla="*/ 1 h 63"/>
                <a:gd name="T8" fmla="*/ 0 w 120"/>
                <a:gd name="T9" fmla="*/ 2 h 63"/>
                <a:gd name="T10" fmla="*/ 1 w 120"/>
                <a:gd name="T11" fmla="*/ 1 h 63"/>
                <a:gd name="T12" fmla="*/ 2 w 120"/>
                <a:gd name="T13" fmla="*/ 2 h 63"/>
                <a:gd name="T14" fmla="*/ 3 w 120"/>
                <a:gd name="T15" fmla="*/ 2 h 63"/>
                <a:gd name="T16" fmla="*/ 4 w 120"/>
                <a:gd name="T17" fmla="*/ 1 h 63"/>
                <a:gd name="T18" fmla="*/ 3 w 120"/>
                <a:gd name="T19" fmla="*/ 0 h 63"/>
                <a:gd name="T20" fmla="*/ 3 w 120"/>
                <a:gd name="T21" fmla="*/ 0 h 63"/>
                <a:gd name="T22" fmla="*/ 3 w 120"/>
                <a:gd name="T23" fmla="*/ 0 h 63"/>
                <a:gd name="T24" fmla="*/ 2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63">
                  <a:moveTo>
                    <a:pt x="60" y="16"/>
                  </a:moveTo>
                  <a:lnTo>
                    <a:pt x="60" y="31"/>
                  </a:lnTo>
                  <a:lnTo>
                    <a:pt x="15" y="31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45" y="47"/>
                  </a:lnTo>
                  <a:lnTo>
                    <a:pt x="60" y="62"/>
                  </a:lnTo>
                  <a:lnTo>
                    <a:pt x="104" y="62"/>
                  </a:lnTo>
                  <a:lnTo>
                    <a:pt x="119" y="31"/>
                  </a:lnTo>
                  <a:lnTo>
                    <a:pt x="104" y="16"/>
                  </a:lnTo>
                  <a:lnTo>
                    <a:pt x="89" y="0"/>
                  </a:lnTo>
                  <a:lnTo>
                    <a:pt x="74" y="16"/>
                  </a:lnTo>
                  <a:lnTo>
                    <a:pt x="6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35" name="Freeform 521"/>
            <p:cNvSpPr>
              <a:spLocks/>
            </p:cNvSpPr>
            <p:nvPr/>
          </p:nvSpPr>
          <p:spPr bwMode="auto">
            <a:xfrm>
              <a:off x="7156" y="1353"/>
              <a:ext cx="45" cy="24"/>
            </a:xfrm>
            <a:custGeom>
              <a:avLst/>
              <a:gdLst>
                <a:gd name="T0" fmla="*/ 3 w 105"/>
                <a:gd name="T1" fmla="*/ 0 h 62"/>
                <a:gd name="T2" fmla="*/ 3 w 105"/>
                <a:gd name="T3" fmla="*/ 0 h 62"/>
                <a:gd name="T4" fmla="*/ 1 w 105"/>
                <a:gd name="T5" fmla="*/ 0 h 62"/>
                <a:gd name="T6" fmla="*/ 1 w 105"/>
                <a:gd name="T7" fmla="*/ 0 h 62"/>
                <a:gd name="T8" fmla="*/ 0 w 105"/>
                <a:gd name="T9" fmla="*/ 0 h 62"/>
                <a:gd name="T10" fmla="*/ 0 w 105"/>
                <a:gd name="T11" fmla="*/ 1 h 62"/>
                <a:gd name="T12" fmla="*/ 1 w 105"/>
                <a:gd name="T13" fmla="*/ 1 h 62"/>
                <a:gd name="T14" fmla="*/ 1 w 105"/>
                <a:gd name="T15" fmla="*/ 1 h 62"/>
                <a:gd name="T16" fmla="*/ 3 w 105"/>
                <a:gd name="T17" fmla="*/ 1 h 62"/>
                <a:gd name="T18" fmla="*/ 3 w 105"/>
                <a:gd name="T19" fmla="*/ 1 h 62"/>
                <a:gd name="T20" fmla="*/ 3 w 105"/>
                <a:gd name="T21" fmla="*/ 0 h 62"/>
                <a:gd name="T22" fmla="*/ 3 w 105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62">
                  <a:moveTo>
                    <a:pt x="89" y="0"/>
                  </a:moveTo>
                  <a:lnTo>
                    <a:pt x="74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30" y="61"/>
                  </a:lnTo>
                  <a:lnTo>
                    <a:pt x="45" y="46"/>
                  </a:lnTo>
                  <a:lnTo>
                    <a:pt x="74" y="61"/>
                  </a:lnTo>
                  <a:lnTo>
                    <a:pt x="89" y="31"/>
                  </a:lnTo>
                  <a:lnTo>
                    <a:pt x="104" y="15"/>
                  </a:lnTo>
                  <a:lnTo>
                    <a:pt x="8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36" name="Freeform 522"/>
            <p:cNvSpPr>
              <a:spLocks/>
            </p:cNvSpPr>
            <p:nvPr/>
          </p:nvSpPr>
          <p:spPr bwMode="auto">
            <a:xfrm>
              <a:off x="7180" y="1406"/>
              <a:ext cx="15" cy="23"/>
            </a:xfrm>
            <a:custGeom>
              <a:avLst/>
              <a:gdLst>
                <a:gd name="T0" fmla="*/ 0 w 30"/>
                <a:gd name="T1" fmla="*/ 0 h 62"/>
                <a:gd name="T2" fmla="*/ 0 w 30"/>
                <a:gd name="T3" fmla="*/ 1 h 62"/>
                <a:gd name="T4" fmla="*/ 2 w 30"/>
                <a:gd name="T5" fmla="*/ 1 h 62"/>
                <a:gd name="T6" fmla="*/ 2 w 30"/>
                <a:gd name="T7" fmla="*/ 1 h 62"/>
                <a:gd name="T8" fmla="*/ 1 w 30"/>
                <a:gd name="T9" fmla="*/ 0 h 62"/>
                <a:gd name="T10" fmla="*/ 0 w 30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62">
                  <a:moveTo>
                    <a:pt x="0" y="15"/>
                  </a:moveTo>
                  <a:lnTo>
                    <a:pt x="0" y="46"/>
                  </a:lnTo>
                  <a:lnTo>
                    <a:pt x="29" y="61"/>
                  </a:lnTo>
                  <a:lnTo>
                    <a:pt x="29" y="46"/>
                  </a:lnTo>
                  <a:lnTo>
                    <a:pt x="15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37" name="Oval 523"/>
            <p:cNvSpPr>
              <a:spLocks noChangeArrowheads="1"/>
            </p:cNvSpPr>
            <p:nvPr/>
          </p:nvSpPr>
          <p:spPr bwMode="auto">
            <a:xfrm>
              <a:off x="7130" y="1453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38" name="Freeform 524"/>
            <p:cNvSpPr>
              <a:spLocks/>
            </p:cNvSpPr>
            <p:nvPr/>
          </p:nvSpPr>
          <p:spPr bwMode="auto">
            <a:xfrm>
              <a:off x="7099" y="1452"/>
              <a:ext cx="31" cy="53"/>
            </a:xfrm>
            <a:custGeom>
              <a:avLst/>
              <a:gdLst>
                <a:gd name="T0" fmla="*/ 0 w 75"/>
                <a:gd name="T1" fmla="*/ 0 h 140"/>
                <a:gd name="T2" fmla="*/ 0 w 75"/>
                <a:gd name="T3" fmla="*/ 1 h 140"/>
                <a:gd name="T4" fmla="*/ 0 w 75"/>
                <a:gd name="T5" fmla="*/ 1 h 140"/>
                <a:gd name="T6" fmla="*/ 0 w 75"/>
                <a:gd name="T7" fmla="*/ 2 h 140"/>
                <a:gd name="T8" fmla="*/ 1 w 75"/>
                <a:gd name="T9" fmla="*/ 2 h 140"/>
                <a:gd name="T10" fmla="*/ 1 w 75"/>
                <a:gd name="T11" fmla="*/ 3 h 140"/>
                <a:gd name="T12" fmla="*/ 1 w 75"/>
                <a:gd name="T13" fmla="*/ 3 h 140"/>
                <a:gd name="T14" fmla="*/ 1 w 75"/>
                <a:gd name="T15" fmla="*/ 2 h 140"/>
                <a:gd name="T16" fmla="*/ 2 w 75"/>
                <a:gd name="T17" fmla="*/ 2 h 140"/>
                <a:gd name="T18" fmla="*/ 2 w 75"/>
                <a:gd name="T19" fmla="*/ 2 h 140"/>
                <a:gd name="T20" fmla="*/ 1 w 75"/>
                <a:gd name="T21" fmla="*/ 2 h 140"/>
                <a:gd name="T22" fmla="*/ 2 w 75"/>
                <a:gd name="T23" fmla="*/ 0 h 140"/>
                <a:gd name="T24" fmla="*/ 1 w 75"/>
                <a:gd name="T25" fmla="*/ 0 h 140"/>
                <a:gd name="T26" fmla="*/ 0 w 75"/>
                <a:gd name="T27" fmla="*/ 0 h 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140">
                  <a:moveTo>
                    <a:pt x="15" y="15"/>
                  </a:moveTo>
                  <a:lnTo>
                    <a:pt x="15" y="46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30" y="108"/>
                  </a:lnTo>
                  <a:lnTo>
                    <a:pt x="30" y="139"/>
                  </a:lnTo>
                  <a:lnTo>
                    <a:pt x="44" y="139"/>
                  </a:lnTo>
                  <a:lnTo>
                    <a:pt x="44" y="108"/>
                  </a:lnTo>
                  <a:lnTo>
                    <a:pt x="59" y="108"/>
                  </a:lnTo>
                  <a:lnTo>
                    <a:pt x="74" y="93"/>
                  </a:lnTo>
                  <a:lnTo>
                    <a:pt x="44" y="77"/>
                  </a:lnTo>
                  <a:lnTo>
                    <a:pt x="59" y="15"/>
                  </a:lnTo>
                  <a:lnTo>
                    <a:pt x="44" y="0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39" name="Freeform 525"/>
            <p:cNvSpPr>
              <a:spLocks/>
            </p:cNvSpPr>
            <p:nvPr/>
          </p:nvSpPr>
          <p:spPr bwMode="auto">
            <a:xfrm>
              <a:off x="7111" y="1487"/>
              <a:ext cx="116" cy="105"/>
            </a:xfrm>
            <a:custGeom>
              <a:avLst/>
              <a:gdLst>
                <a:gd name="T0" fmla="*/ 1 w 270"/>
                <a:gd name="T1" fmla="*/ 0 h 278"/>
                <a:gd name="T2" fmla="*/ 1 w 270"/>
                <a:gd name="T3" fmla="*/ 0 h 278"/>
                <a:gd name="T4" fmla="*/ 0 w 270"/>
                <a:gd name="T5" fmla="*/ 0 h 278"/>
                <a:gd name="T6" fmla="*/ 0 w 270"/>
                <a:gd name="T7" fmla="*/ 1 h 278"/>
                <a:gd name="T8" fmla="*/ 0 w 270"/>
                <a:gd name="T9" fmla="*/ 1 h 278"/>
                <a:gd name="T10" fmla="*/ 0 w 270"/>
                <a:gd name="T11" fmla="*/ 2 h 278"/>
                <a:gd name="T12" fmla="*/ 0 w 270"/>
                <a:gd name="T13" fmla="*/ 2 h 278"/>
                <a:gd name="T14" fmla="*/ 0 w 270"/>
                <a:gd name="T15" fmla="*/ 3 h 278"/>
                <a:gd name="T16" fmla="*/ 0 w 270"/>
                <a:gd name="T17" fmla="*/ 3 h 278"/>
                <a:gd name="T18" fmla="*/ 2 w 270"/>
                <a:gd name="T19" fmla="*/ 4 h 278"/>
                <a:gd name="T20" fmla="*/ 3 w 270"/>
                <a:gd name="T21" fmla="*/ 5 h 278"/>
                <a:gd name="T22" fmla="*/ 3 w 270"/>
                <a:gd name="T23" fmla="*/ 4 h 278"/>
                <a:gd name="T24" fmla="*/ 9 w 270"/>
                <a:gd name="T25" fmla="*/ 6 h 278"/>
                <a:gd name="T26" fmla="*/ 9 w 270"/>
                <a:gd name="T27" fmla="*/ 5 h 278"/>
                <a:gd name="T28" fmla="*/ 9 w 270"/>
                <a:gd name="T29" fmla="*/ 5 h 278"/>
                <a:gd name="T30" fmla="*/ 9 w 270"/>
                <a:gd name="T31" fmla="*/ 5 h 278"/>
                <a:gd name="T32" fmla="*/ 9 w 270"/>
                <a:gd name="T33" fmla="*/ 2 h 278"/>
                <a:gd name="T34" fmla="*/ 9 w 270"/>
                <a:gd name="T35" fmla="*/ 1 h 278"/>
                <a:gd name="T36" fmla="*/ 9 w 270"/>
                <a:gd name="T37" fmla="*/ 1 h 278"/>
                <a:gd name="T38" fmla="*/ 7 w 270"/>
                <a:gd name="T39" fmla="*/ 0 h 278"/>
                <a:gd name="T40" fmla="*/ 6 w 270"/>
                <a:gd name="T41" fmla="*/ 0 h 278"/>
                <a:gd name="T42" fmla="*/ 6 w 270"/>
                <a:gd name="T43" fmla="*/ 1 h 278"/>
                <a:gd name="T44" fmla="*/ 6 w 270"/>
                <a:gd name="T45" fmla="*/ 1 h 278"/>
                <a:gd name="T46" fmla="*/ 3 w 270"/>
                <a:gd name="T47" fmla="*/ 1 h 278"/>
                <a:gd name="T48" fmla="*/ 1 w 270"/>
                <a:gd name="T49" fmla="*/ 0 h 2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0" h="278">
                  <a:moveTo>
                    <a:pt x="45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0" y="108"/>
                  </a:lnTo>
                  <a:lnTo>
                    <a:pt x="0" y="139"/>
                  </a:lnTo>
                  <a:lnTo>
                    <a:pt x="15" y="169"/>
                  </a:lnTo>
                  <a:lnTo>
                    <a:pt x="60" y="200"/>
                  </a:lnTo>
                  <a:lnTo>
                    <a:pt x="90" y="215"/>
                  </a:lnTo>
                  <a:lnTo>
                    <a:pt x="105" y="200"/>
                  </a:lnTo>
                  <a:lnTo>
                    <a:pt x="254" y="277"/>
                  </a:lnTo>
                  <a:lnTo>
                    <a:pt x="254" y="262"/>
                  </a:lnTo>
                  <a:lnTo>
                    <a:pt x="269" y="262"/>
                  </a:lnTo>
                  <a:lnTo>
                    <a:pt x="269" y="231"/>
                  </a:lnTo>
                  <a:lnTo>
                    <a:pt x="269" y="92"/>
                  </a:lnTo>
                  <a:lnTo>
                    <a:pt x="254" y="62"/>
                  </a:lnTo>
                  <a:lnTo>
                    <a:pt x="269" y="31"/>
                  </a:lnTo>
                  <a:lnTo>
                    <a:pt x="209" y="0"/>
                  </a:lnTo>
                  <a:lnTo>
                    <a:pt x="179" y="15"/>
                  </a:lnTo>
                  <a:lnTo>
                    <a:pt x="194" y="46"/>
                  </a:lnTo>
                  <a:lnTo>
                    <a:pt x="164" y="62"/>
                  </a:lnTo>
                  <a:lnTo>
                    <a:pt x="105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40" name="Freeform 526"/>
            <p:cNvSpPr>
              <a:spLocks/>
            </p:cNvSpPr>
            <p:nvPr/>
          </p:nvSpPr>
          <p:spPr bwMode="auto">
            <a:xfrm>
              <a:off x="7136" y="1371"/>
              <a:ext cx="71" cy="53"/>
            </a:xfrm>
            <a:custGeom>
              <a:avLst/>
              <a:gdLst>
                <a:gd name="T0" fmla="*/ 1 w 165"/>
                <a:gd name="T1" fmla="*/ 0 h 139"/>
                <a:gd name="T2" fmla="*/ 3 w 165"/>
                <a:gd name="T3" fmla="*/ 0 h 139"/>
                <a:gd name="T4" fmla="*/ 3 w 165"/>
                <a:gd name="T5" fmla="*/ 0 h 139"/>
                <a:gd name="T6" fmla="*/ 4 w 165"/>
                <a:gd name="T7" fmla="*/ 0 h 139"/>
                <a:gd name="T8" fmla="*/ 5 w 165"/>
                <a:gd name="T9" fmla="*/ 1 h 139"/>
                <a:gd name="T10" fmla="*/ 5 w 165"/>
                <a:gd name="T11" fmla="*/ 1 h 139"/>
                <a:gd name="T12" fmla="*/ 5 w 165"/>
                <a:gd name="T13" fmla="*/ 2 h 139"/>
                <a:gd name="T14" fmla="*/ 6 w 165"/>
                <a:gd name="T15" fmla="*/ 2 h 139"/>
                <a:gd name="T16" fmla="*/ 5 w 165"/>
                <a:gd name="T17" fmla="*/ 3 h 139"/>
                <a:gd name="T18" fmla="*/ 4 w 165"/>
                <a:gd name="T19" fmla="*/ 2 h 139"/>
                <a:gd name="T20" fmla="*/ 3 w 165"/>
                <a:gd name="T21" fmla="*/ 2 h 139"/>
                <a:gd name="T22" fmla="*/ 2 w 165"/>
                <a:gd name="T23" fmla="*/ 1 h 139"/>
                <a:gd name="T24" fmla="*/ 1 w 165"/>
                <a:gd name="T25" fmla="*/ 1 h 139"/>
                <a:gd name="T26" fmla="*/ 1 w 165"/>
                <a:gd name="T27" fmla="*/ 1 h 139"/>
                <a:gd name="T28" fmla="*/ 0 w 165"/>
                <a:gd name="T29" fmla="*/ 1 h 139"/>
                <a:gd name="T30" fmla="*/ 0 w 165"/>
                <a:gd name="T31" fmla="*/ 1 h 139"/>
                <a:gd name="T32" fmla="*/ 0 w 165"/>
                <a:gd name="T33" fmla="*/ 1 h 139"/>
                <a:gd name="T34" fmla="*/ 0 w 165"/>
                <a:gd name="T35" fmla="*/ 0 h 139"/>
                <a:gd name="T36" fmla="*/ 0 w 165"/>
                <a:gd name="T37" fmla="*/ 0 h 139"/>
                <a:gd name="T38" fmla="*/ 1 w 165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39">
                  <a:moveTo>
                    <a:pt x="45" y="0"/>
                  </a:moveTo>
                  <a:lnTo>
                    <a:pt x="75" y="15"/>
                  </a:lnTo>
                  <a:lnTo>
                    <a:pt x="89" y="0"/>
                  </a:lnTo>
                  <a:lnTo>
                    <a:pt x="119" y="15"/>
                  </a:lnTo>
                  <a:lnTo>
                    <a:pt x="149" y="31"/>
                  </a:lnTo>
                  <a:lnTo>
                    <a:pt x="149" y="46"/>
                  </a:lnTo>
                  <a:lnTo>
                    <a:pt x="149" y="77"/>
                  </a:lnTo>
                  <a:lnTo>
                    <a:pt x="164" y="107"/>
                  </a:lnTo>
                  <a:lnTo>
                    <a:pt x="134" y="138"/>
                  </a:lnTo>
                  <a:lnTo>
                    <a:pt x="119" y="92"/>
                  </a:lnTo>
                  <a:lnTo>
                    <a:pt x="104" y="107"/>
                  </a:lnTo>
                  <a:lnTo>
                    <a:pt x="60" y="61"/>
                  </a:lnTo>
                  <a:lnTo>
                    <a:pt x="45" y="61"/>
                  </a:lnTo>
                  <a:lnTo>
                    <a:pt x="30" y="46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41" name="Freeform 527"/>
            <p:cNvSpPr>
              <a:spLocks/>
            </p:cNvSpPr>
            <p:nvPr/>
          </p:nvSpPr>
          <p:spPr bwMode="auto">
            <a:xfrm>
              <a:off x="7194" y="1406"/>
              <a:ext cx="38" cy="47"/>
            </a:xfrm>
            <a:custGeom>
              <a:avLst/>
              <a:gdLst>
                <a:gd name="T0" fmla="*/ 0 w 91"/>
                <a:gd name="T1" fmla="*/ 1 h 123"/>
                <a:gd name="T2" fmla="*/ 0 w 91"/>
                <a:gd name="T3" fmla="*/ 2 h 123"/>
                <a:gd name="T4" fmla="*/ 0 w 91"/>
                <a:gd name="T5" fmla="*/ 2 h 123"/>
                <a:gd name="T6" fmla="*/ 1 w 91"/>
                <a:gd name="T7" fmla="*/ 2 h 123"/>
                <a:gd name="T8" fmla="*/ 0 w 91"/>
                <a:gd name="T9" fmla="*/ 2 h 123"/>
                <a:gd name="T10" fmla="*/ 1 w 91"/>
                <a:gd name="T11" fmla="*/ 3 h 123"/>
                <a:gd name="T12" fmla="*/ 1 w 91"/>
                <a:gd name="T13" fmla="*/ 2 h 123"/>
                <a:gd name="T14" fmla="*/ 1 w 91"/>
                <a:gd name="T15" fmla="*/ 2 h 123"/>
                <a:gd name="T16" fmla="*/ 2 w 91"/>
                <a:gd name="T17" fmla="*/ 2 h 123"/>
                <a:gd name="T18" fmla="*/ 2 w 91"/>
                <a:gd name="T19" fmla="*/ 2 h 123"/>
                <a:gd name="T20" fmla="*/ 1 w 91"/>
                <a:gd name="T21" fmla="*/ 1 h 123"/>
                <a:gd name="T22" fmla="*/ 1 w 91"/>
                <a:gd name="T23" fmla="*/ 1 h 123"/>
                <a:gd name="T24" fmla="*/ 2 w 91"/>
                <a:gd name="T25" fmla="*/ 1 h 123"/>
                <a:gd name="T26" fmla="*/ 2 w 91"/>
                <a:gd name="T27" fmla="*/ 0 h 123"/>
                <a:gd name="T28" fmla="*/ 3 w 91"/>
                <a:gd name="T29" fmla="*/ 1 h 123"/>
                <a:gd name="T30" fmla="*/ 3 w 91"/>
                <a:gd name="T31" fmla="*/ 0 h 123"/>
                <a:gd name="T32" fmla="*/ 2 w 91"/>
                <a:gd name="T33" fmla="*/ 0 h 123"/>
                <a:gd name="T34" fmla="*/ 2 w 91"/>
                <a:gd name="T35" fmla="*/ 0 h 123"/>
                <a:gd name="T36" fmla="*/ 1 w 91"/>
                <a:gd name="T37" fmla="*/ 0 h 123"/>
                <a:gd name="T38" fmla="*/ 0 w 91"/>
                <a:gd name="T39" fmla="*/ 1 h 123"/>
                <a:gd name="T40" fmla="*/ 0 w 91"/>
                <a:gd name="T41" fmla="*/ 1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3">
                  <a:moveTo>
                    <a:pt x="0" y="61"/>
                  </a:moveTo>
                  <a:lnTo>
                    <a:pt x="0" y="76"/>
                  </a:lnTo>
                  <a:lnTo>
                    <a:pt x="15" y="92"/>
                  </a:lnTo>
                  <a:lnTo>
                    <a:pt x="30" y="92"/>
                  </a:lnTo>
                  <a:lnTo>
                    <a:pt x="15" y="92"/>
                  </a:lnTo>
                  <a:lnTo>
                    <a:pt x="30" y="122"/>
                  </a:lnTo>
                  <a:lnTo>
                    <a:pt x="45" y="107"/>
                  </a:lnTo>
                  <a:lnTo>
                    <a:pt x="45" y="92"/>
                  </a:lnTo>
                  <a:lnTo>
                    <a:pt x="60" y="107"/>
                  </a:lnTo>
                  <a:lnTo>
                    <a:pt x="60" y="76"/>
                  </a:lnTo>
                  <a:lnTo>
                    <a:pt x="45" y="61"/>
                  </a:lnTo>
                  <a:lnTo>
                    <a:pt x="30" y="31"/>
                  </a:lnTo>
                  <a:lnTo>
                    <a:pt x="60" y="46"/>
                  </a:lnTo>
                  <a:lnTo>
                    <a:pt x="60" y="15"/>
                  </a:lnTo>
                  <a:lnTo>
                    <a:pt x="90" y="31"/>
                  </a:lnTo>
                  <a:lnTo>
                    <a:pt x="90" y="15"/>
                  </a:lnTo>
                  <a:lnTo>
                    <a:pt x="75" y="15"/>
                  </a:lnTo>
                  <a:lnTo>
                    <a:pt x="60" y="0"/>
                  </a:lnTo>
                  <a:lnTo>
                    <a:pt x="30" y="15"/>
                  </a:lnTo>
                  <a:lnTo>
                    <a:pt x="0" y="46"/>
                  </a:lnTo>
                  <a:lnTo>
                    <a:pt x="0" y="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42" name="Freeform 528"/>
            <p:cNvSpPr>
              <a:spLocks/>
            </p:cNvSpPr>
            <p:nvPr/>
          </p:nvSpPr>
          <p:spPr bwMode="auto">
            <a:xfrm>
              <a:off x="7188" y="1353"/>
              <a:ext cx="64" cy="41"/>
            </a:xfrm>
            <a:custGeom>
              <a:avLst/>
              <a:gdLst>
                <a:gd name="T0" fmla="*/ 1 w 150"/>
                <a:gd name="T1" fmla="*/ 0 h 108"/>
                <a:gd name="T2" fmla="*/ 0 w 150"/>
                <a:gd name="T3" fmla="*/ 1 h 108"/>
                <a:gd name="T4" fmla="*/ 0 w 150"/>
                <a:gd name="T5" fmla="*/ 1 h 108"/>
                <a:gd name="T6" fmla="*/ 1 w 150"/>
                <a:gd name="T7" fmla="*/ 2 h 108"/>
                <a:gd name="T8" fmla="*/ 1 w 150"/>
                <a:gd name="T9" fmla="*/ 2 h 108"/>
                <a:gd name="T10" fmla="*/ 1 w 150"/>
                <a:gd name="T11" fmla="*/ 2 h 108"/>
                <a:gd name="T12" fmla="*/ 3 w 150"/>
                <a:gd name="T13" fmla="*/ 2 h 108"/>
                <a:gd name="T14" fmla="*/ 3 w 150"/>
                <a:gd name="T15" fmla="*/ 2 h 108"/>
                <a:gd name="T16" fmla="*/ 4 w 150"/>
                <a:gd name="T17" fmla="*/ 2 h 108"/>
                <a:gd name="T18" fmla="*/ 4 w 150"/>
                <a:gd name="T19" fmla="*/ 2 h 108"/>
                <a:gd name="T20" fmla="*/ 5 w 150"/>
                <a:gd name="T21" fmla="*/ 1 h 108"/>
                <a:gd name="T22" fmla="*/ 4 w 150"/>
                <a:gd name="T23" fmla="*/ 1 h 108"/>
                <a:gd name="T24" fmla="*/ 4 w 150"/>
                <a:gd name="T25" fmla="*/ 1 h 108"/>
                <a:gd name="T26" fmla="*/ 3 w 150"/>
                <a:gd name="T27" fmla="*/ 0 h 108"/>
                <a:gd name="T28" fmla="*/ 3 w 150"/>
                <a:gd name="T29" fmla="*/ 0 h 108"/>
                <a:gd name="T30" fmla="*/ 1 w 150"/>
                <a:gd name="T31" fmla="*/ 0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0" h="108">
                  <a:moveTo>
                    <a:pt x="30" y="15"/>
                  </a:moveTo>
                  <a:lnTo>
                    <a:pt x="15" y="31"/>
                  </a:lnTo>
                  <a:lnTo>
                    <a:pt x="0" y="61"/>
                  </a:lnTo>
                  <a:lnTo>
                    <a:pt x="30" y="76"/>
                  </a:lnTo>
                  <a:lnTo>
                    <a:pt x="30" y="92"/>
                  </a:lnTo>
                  <a:lnTo>
                    <a:pt x="45" y="107"/>
                  </a:lnTo>
                  <a:lnTo>
                    <a:pt x="89" y="107"/>
                  </a:lnTo>
                  <a:lnTo>
                    <a:pt x="104" y="92"/>
                  </a:lnTo>
                  <a:lnTo>
                    <a:pt x="134" y="107"/>
                  </a:lnTo>
                  <a:lnTo>
                    <a:pt x="134" y="76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75" y="15"/>
                  </a:lnTo>
                  <a:lnTo>
                    <a:pt x="3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43" name="Freeform 529"/>
            <p:cNvSpPr>
              <a:spLocks/>
            </p:cNvSpPr>
            <p:nvPr/>
          </p:nvSpPr>
          <p:spPr bwMode="auto">
            <a:xfrm>
              <a:off x="7201" y="1389"/>
              <a:ext cx="45" cy="23"/>
            </a:xfrm>
            <a:custGeom>
              <a:avLst/>
              <a:gdLst>
                <a:gd name="T0" fmla="*/ 3 w 105"/>
                <a:gd name="T1" fmla="*/ 0 h 62"/>
                <a:gd name="T2" fmla="*/ 3 w 105"/>
                <a:gd name="T3" fmla="*/ 0 h 62"/>
                <a:gd name="T4" fmla="*/ 2 w 105"/>
                <a:gd name="T5" fmla="*/ 0 h 62"/>
                <a:gd name="T6" fmla="*/ 0 w 105"/>
                <a:gd name="T7" fmla="*/ 0 h 62"/>
                <a:gd name="T8" fmla="*/ 0 w 105"/>
                <a:gd name="T9" fmla="*/ 0 h 62"/>
                <a:gd name="T10" fmla="*/ 0 w 105"/>
                <a:gd name="T11" fmla="*/ 0 h 62"/>
                <a:gd name="T12" fmla="*/ 0 w 105"/>
                <a:gd name="T13" fmla="*/ 1 h 62"/>
                <a:gd name="T14" fmla="*/ 1 w 105"/>
                <a:gd name="T15" fmla="*/ 1 h 62"/>
                <a:gd name="T16" fmla="*/ 2 w 105"/>
                <a:gd name="T17" fmla="*/ 1 h 62"/>
                <a:gd name="T18" fmla="*/ 3 w 105"/>
                <a:gd name="T19" fmla="*/ 1 h 62"/>
                <a:gd name="T20" fmla="*/ 3 w 105"/>
                <a:gd name="T21" fmla="*/ 1 h 62"/>
                <a:gd name="T22" fmla="*/ 3 w 105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62">
                  <a:moveTo>
                    <a:pt x="104" y="15"/>
                  </a:moveTo>
                  <a:lnTo>
                    <a:pt x="74" y="0"/>
                  </a:lnTo>
                  <a:lnTo>
                    <a:pt x="59" y="15"/>
                  </a:lnTo>
                  <a:lnTo>
                    <a:pt x="15" y="15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5" y="61"/>
                  </a:lnTo>
                  <a:lnTo>
                    <a:pt x="45" y="46"/>
                  </a:lnTo>
                  <a:lnTo>
                    <a:pt x="59" y="61"/>
                  </a:lnTo>
                  <a:lnTo>
                    <a:pt x="74" y="61"/>
                  </a:lnTo>
                  <a:lnTo>
                    <a:pt x="89" y="46"/>
                  </a:lnTo>
                  <a:lnTo>
                    <a:pt x="104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44" name="Freeform 530"/>
            <p:cNvSpPr>
              <a:spLocks/>
            </p:cNvSpPr>
            <p:nvPr/>
          </p:nvSpPr>
          <p:spPr bwMode="auto">
            <a:xfrm>
              <a:off x="7219" y="1493"/>
              <a:ext cx="91" cy="81"/>
            </a:xfrm>
            <a:custGeom>
              <a:avLst/>
              <a:gdLst>
                <a:gd name="T0" fmla="*/ 0 w 211"/>
                <a:gd name="T1" fmla="*/ 0 h 216"/>
                <a:gd name="T2" fmla="*/ 0 w 211"/>
                <a:gd name="T3" fmla="*/ 1 h 216"/>
                <a:gd name="T4" fmla="*/ 0 w 211"/>
                <a:gd name="T5" fmla="*/ 2 h 216"/>
                <a:gd name="T6" fmla="*/ 0 w 211"/>
                <a:gd name="T7" fmla="*/ 4 h 216"/>
                <a:gd name="T8" fmla="*/ 6 w 211"/>
                <a:gd name="T9" fmla="*/ 4 h 216"/>
                <a:gd name="T10" fmla="*/ 6 w 211"/>
                <a:gd name="T11" fmla="*/ 4 h 216"/>
                <a:gd name="T12" fmla="*/ 7 w 211"/>
                <a:gd name="T13" fmla="*/ 4 h 216"/>
                <a:gd name="T14" fmla="*/ 5 w 211"/>
                <a:gd name="T15" fmla="*/ 1 h 216"/>
                <a:gd name="T16" fmla="*/ 5 w 211"/>
                <a:gd name="T17" fmla="*/ 1 h 216"/>
                <a:gd name="T18" fmla="*/ 6 w 211"/>
                <a:gd name="T19" fmla="*/ 2 h 216"/>
                <a:gd name="T20" fmla="*/ 6 w 211"/>
                <a:gd name="T21" fmla="*/ 1 h 216"/>
                <a:gd name="T22" fmla="*/ 6 w 211"/>
                <a:gd name="T23" fmla="*/ 0 h 216"/>
                <a:gd name="T24" fmla="*/ 5 w 211"/>
                <a:gd name="T25" fmla="*/ 0 h 216"/>
                <a:gd name="T26" fmla="*/ 4 w 211"/>
                <a:gd name="T27" fmla="*/ 0 h 216"/>
                <a:gd name="T28" fmla="*/ 3 w 211"/>
                <a:gd name="T29" fmla="*/ 0 h 216"/>
                <a:gd name="T30" fmla="*/ 0 w 211"/>
                <a:gd name="T31" fmla="*/ 0 h 2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1" h="216">
                  <a:moveTo>
                    <a:pt x="15" y="15"/>
                  </a:moveTo>
                  <a:lnTo>
                    <a:pt x="0" y="46"/>
                  </a:lnTo>
                  <a:lnTo>
                    <a:pt x="15" y="77"/>
                  </a:lnTo>
                  <a:lnTo>
                    <a:pt x="15" y="215"/>
                  </a:lnTo>
                  <a:lnTo>
                    <a:pt x="165" y="200"/>
                  </a:lnTo>
                  <a:lnTo>
                    <a:pt x="180" y="215"/>
                  </a:lnTo>
                  <a:lnTo>
                    <a:pt x="210" y="184"/>
                  </a:lnTo>
                  <a:lnTo>
                    <a:pt x="135" y="61"/>
                  </a:lnTo>
                  <a:lnTo>
                    <a:pt x="135" y="46"/>
                  </a:lnTo>
                  <a:lnTo>
                    <a:pt x="165" y="92"/>
                  </a:lnTo>
                  <a:lnTo>
                    <a:pt x="180" y="61"/>
                  </a:lnTo>
                  <a:lnTo>
                    <a:pt x="165" y="15"/>
                  </a:lnTo>
                  <a:lnTo>
                    <a:pt x="150" y="15"/>
                  </a:lnTo>
                  <a:lnTo>
                    <a:pt x="120" y="0"/>
                  </a:lnTo>
                  <a:lnTo>
                    <a:pt x="90" y="15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45" name="Line 531"/>
            <p:cNvSpPr>
              <a:spLocks noChangeShapeType="1"/>
            </p:cNvSpPr>
            <p:nvPr/>
          </p:nvSpPr>
          <p:spPr bwMode="auto">
            <a:xfrm>
              <a:off x="7290" y="1499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46" name="Line 532"/>
            <p:cNvSpPr>
              <a:spLocks noChangeShapeType="1"/>
            </p:cNvSpPr>
            <p:nvPr/>
          </p:nvSpPr>
          <p:spPr bwMode="auto">
            <a:xfrm>
              <a:off x="7290" y="1505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47" name="Line 533"/>
            <p:cNvSpPr>
              <a:spLocks noChangeShapeType="1"/>
            </p:cNvSpPr>
            <p:nvPr/>
          </p:nvSpPr>
          <p:spPr bwMode="auto">
            <a:xfrm flipV="1">
              <a:off x="7304" y="1505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48" name="Line 534"/>
            <p:cNvSpPr>
              <a:spLocks noChangeShapeType="1"/>
            </p:cNvSpPr>
            <p:nvPr/>
          </p:nvSpPr>
          <p:spPr bwMode="auto">
            <a:xfrm flipV="1">
              <a:off x="7304" y="1499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49" name="Line 535"/>
            <p:cNvSpPr>
              <a:spLocks noChangeShapeType="1"/>
            </p:cNvSpPr>
            <p:nvPr/>
          </p:nvSpPr>
          <p:spPr bwMode="auto">
            <a:xfrm flipV="1">
              <a:off x="7304" y="1493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50" name="Line 536"/>
            <p:cNvSpPr>
              <a:spLocks noChangeShapeType="1"/>
            </p:cNvSpPr>
            <p:nvPr/>
          </p:nvSpPr>
          <p:spPr bwMode="auto">
            <a:xfrm flipV="1">
              <a:off x="7304" y="1476"/>
              <a:ext cx="6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51" name="Freeform 537"/>
            <p:cNvSpPr>
              <a:spLocks/>
            </p:cNvSpPr>
            <p:nvPr/>
          </p:nvSpPr>
          <p:spPr bwMode="auto">
            <a:xfrm>
              <a:off x="7278" y="1459"/>
              <a:ext cx="12" cy="11"/>
            </a:xfrm>
            <a:custGeom>
              <a:avLst/>
              <a:gdLst>
                <a:gd name="T0" fmla="*/ 1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1 w 30"/>
                <a:gd name="T7" fmla="*/ 0 h 31"/>
                <a:gd name="T8" fmla="*/ 1 w 3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1">
                  <a:moveTo>
                    <a:pt x="29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29" y="15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538"/>
            <p:cNvSpPr>
              <a:spLocks/>
            </p:cNvSpPr>
            <p:nvPr/>
          </p:nvSpPr>
          <p:spPr bwMode="auto">
            <a:xfrm>
              <a:off x="7304" y="1476"/>
              <a:ext cx="0" cy="17"/>
            </a:xfrm>
            <a:custGeom>
              <a:avLst/>
              <a:gdLst>
                <a:gd name="T0" fmla="*/ 0 w 1"/>
                <a:gd name="T1" fmla="*/ 0 h 47"/>
                <a:gd name="T2" fmla="*/ 0 w 1"/>
                <a:gd name="T3" fmla="*/ 1 h 47"/>
                <a:gd name="T4" fmla="*/ 0 w 1"/>
                <a:gd name="T5" fmla="*/ 0 h 47"/>
                <a:gd name="T6" fmla="*/ 0 w 1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7">
                  <a:moveTo>
                    <a:pt x="0" y="0"/>
                  </a:moveTo>
                  <a:lnTo>
                    <a:pt x="0" y="46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Line 539"/>
            <p:cNvSpPr>
              <a:spLocks noChangeShapeType="1"/>
            </p:cNvSpPr>
            <p:nvPr/>
          </p:nvSpPr>
          <p:spPr bwMode="auto">
            <a:xfrm>
              <a:off x="7304" y="149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Line 540"/>
            <p:cNvSpPr>
              <a:spLocks noChangeShapeType="1"/>
            </p:cNvSpPr>
            <p:nvPr/>
          </p:nvSpPr>
          <p:spPr bwMode="auto">
            <a:xfrm>
              <a:off x="7304" y="148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Line 541"/>
            <p:cNvSpPr>
              <a:spLocks noChangeShapeType="1"/>
            </p:cNvSpPr>
            <p:nvPr/>
          </p:nvSpPr>
          <p:spPr bwMode="auto">
            <a:xfrm>
              <a:off x="7304" y="1481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Line 542"/>
            <p:cNvSpPr>
              <a:spLocks noChangeShapeType="1"/>
            </p:cNvSpPr>
            <p:nvPr/>
          </p:nvSpPr>
          <p:spPr bwMode="auto">
            <a:xfrm>
              <a:off x="7304" y="1476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Line 543"/>
            <p:cNvSpPr>
              <a:spLocks noChangeShapeType="1"/>
            </p:cNvSpPr>
            <p:nvPr/>
          </p:nvSpPr>
          <p:spPr bwMode="auto">
            <a:xfrm>
              <a:off x="7304" y="1476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Line 544"/>
            <p:cNvSpPr>
              <a:spLocks noChangeShapeType="1"/>
            </p:cNvSpPr>
            <p:nvPr/>
          </p:nvSpPr>
          <p:spPr bwMode="auto">
            <a:xfrm>
              <a:off x="7304" y="1481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Line 545"/>
            <p:cNvSpPr>
              <a:spLocks noChangeShapeType="1"/>
            </p:cNvSpPr>
            <p:nvPr/>
          </p:nvSpPr>
          <p:spPr bwMode="auto">
            <a:xfrm>
              <a:off x="7304" y="148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Line 546"/>
            <p:cNvSpPr>
              <a:spLocks noChangeShapeType="1"/>
            </p:cNvSpPr>
            <p:nvPr/>
          </p:nvSpPr>
          <p:spPr bwMode="auto">
            <a:xfrm flipH="1">
              <a:off x="7297" y="1487"/>
              <a:ext cx="6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Line 547"/>
            <p:cNvSpPr>
              <a:spLocks noChangeShapeType="1"/>
            </p:cNvSpPr>
            <p:nvPr/>
          </p:nvSpPr>
          <p:spPr bwMode="auto">
            <a:xfrm>
              <a:off x="7297" y="1493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Line 548"/>
            <p:cNvSpPr>
              <a:spLocks noChangeShapeType="1"/>
            </p:cNvSpPr>
            <p:nvPr/>
          </p:nvSpPr>
          <p:spPr bwMode="auto">
            <a:xfrm>
              <a:off x="7304" y="149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549"/>
            <p:cNvSpPr>
              <a:spLocks/>
            </p:cNvSpPr>
            <p:nvPr/>
          </p:nvSpPr>
          <p:spPr bwMode="auto">
            <a:xfrm>
              <a:off x="7290" y="1476"/>
              <a:ext cx="14" cy="41"/>
            </a:xfrm>
            <a:custGeom>
              <a:avLst/>
              <a:gdLst>
                <a:gd name="T0" fmla="*/ 0 w 32"/>
                <a:gd name="T1" fmla="*/ 1 h 108"/>
                <a:gd name="T2" fmla="*/ 0 w 32"/>
                <a:gd name="T3" fmla="*/ 2 h 108"/>
                <a:gd name="T4" fmla="*/ 1 w 32"/>
                <a:gd name="T5" fmla="*/ 1 h 108"/>
                <a:gd name="T6" fmla="*/ 1 w 32"/>
                <a:gd name="T7" fmla="*/ 1 h 108"/>
                <a:gd name="T8" fmla="*/ 1 w 32"/>
                <a:gd name="T9" fmla="*/ 0 h 108"/>
                <a:gd name="T10" fmla="*/ 0 w 32"/>
                <a:gd name="T11" fmla="*/ 1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108">
                  <a:moveTo>
                    <a:pt x="0" y="61"/>
                  </a:moveTo>
                  <a:lnTo>
                    <a:pt x="16" y="107"/>
                  </a:lnTo>
                  <a:lnTo>
                    <a:pt x="31" y="46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0" y="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Freeform 550"/>
            <p:cNvSpPr>
              <a:spLocks/>
            </p:cNvSpPr>
            <p:nvPr/>
          </p:nvSpPr>
          <p:spPr bwMode="auto">
            <a:xfrm>
              <a:off x="7304" y="1464"/>
              <a:ext cx="6" cy="12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0" y="31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551"/>
            <p:cNvSpPr>
              <a:spLocks/>
            </p:cNvSpPr>
            <p:nvPr/>
          </p:nvSpPr>
          <p:spPr bwMode="auto">
            <a:xfrm>
              <a:off x="7149" y="1650"/>
              <a:ext cx="97" cy="70"/>
            </a:xfrm>
            <a:custGeom>
              <a:avLst/>
              <a:gdLst>
                <a:gd name="T0" fmla="*/ 8 w 224"/>
                <a:gd name="T1" fmla="*/ 3 h 185"/>
                <a:gd name="T2" fmla="*/ 7 w 224"/>
                <a:gd name="T3" fmla="*/ 1 h 185"/>
                <a:gd name="T4" fmla="*/ 6 w 224"/>
                <a:gd name="T5" fmla="*/ 1 h 185"/>
                <a:gd name="T6" fmla="*/ 6 w 224"/>
                <a:gd name="T7" fmla="*/ 0 h 185"/>
                <a:gd name="T8" fmla="*/ 5 w 224"/>
                <a:gd name="T9" fmla="*/ 0 h 185"/>
                <a:gd name="T10" fmla="*/ 5 w 224"/>
                <a:gd name="T11" fmla="*/ 0 h 185"/>
                <a:gd name="T12" fmla="*/ 3 w 224"/>
                <a:gd name="T13" fmla="*/ 1 h 185"/>
                <a:gd name="T14" fmla="*/ 0 w 224"/>
                <a:gd name="T15" fmla="*/ 2 h 185"/>
                <a:gd name="T16" fmla="*/ 0 w 224"/>
                <a:gd name="T17" fmla="*/ 2 h 185"/>
                <a:gd name="T18" fmla="*/ 0 w 224"/>
                <a:gd name="T19" fmla="*/ 3 h 185"/>
                <a:gd name="T20" fmla="*/ 1 w 224"/>
                <a:gd name="T21" fmla="*/ 4 h 185"/>
                <a:gd name="T22" fmla="*/ 1 w 224"/>
                <a:gd name="T23" fmla="*/ 3 h 185"/>
                <a:gd name="T24" fmla="*/ 2 w 224"/>
                <a:gd name="T25" fmla="*/ 3 h 185"/>
                <a:gd name="T26" fmla="*/ 3 w 224"/>
                <a:gd name="T27" fmla="*/ 3 h 185"/>
                <a:gd name="T28" fmla="*/ 3 w 224"/>
                <a:gd name="T29" fmla="*/ 3 h 185"/>
                <a:gd name="T30" fmla="*/ 5 w 224"/>
                <a:gd name="T31" fmla="*/ 3 h 185"/>
                <a:gd name="T32" fmla="*/ 5 w 224"/>
                <a:gd name="T33" fmla="*/ 3 h 185"/>
                <a:gd name="T34" fmla="*/ 7 w 224"/>
                <a:gd name="T35" fmla="*/ 3 h 185"/>
                <a:gd name="T36" fmla="*/ 8 w 224"/>
                <a:gd name="T37" fmla="*/ 3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4" h="185">
                  <a:moveTo>
                    <a:pt x="223" y="123"/>
                  </a:moveTo>
                  <a:lnTo>
                    <a:pt x="193" y="61"/>
                  </a:lnTo>
                  <a:lnTo>
                    <a:pt x="164" y="61"/>
                  </a:lnTo>
                  <a:lnTo>
                    <a:pt x="164" y="15"/>
                  </a:lnTo>
                  <a:lnTo>
                    <a:pt x="149" y="0"/>
                  </a:lnTo>
                  <a:lnTo>
                    <a:pt x="134" y="15"/>
                  </a:lnTo>
                  <a:lnTo>
                    <a:pt x="104" y="46"/>
                  </a:lnTo>
                  <a:lnTo>
                    <a:pt x="15" y="77"/>
                  </a:lnTo>
                  <a:lnTo>
                    <a:pt x="0" y="107"/>
                  </a:lnTo>
                  <a:lnTo>
                    <a:pt x="15" y="153"/>
                  </a:lnTo>
                  <a:lnTo>
                    <a:pt x="30" y="184"/>
                  </a:lnTo>
                  <a:lnTo>
                    <a:pt x="45" y="153"/>
                  </a:lnTo>
                  <a:lnTo>
                    <a:pt x="59" y="153"/>
                  </a:lnTo>
                  <a:lnTo>
                    <a:pt x="74" y="123"/>
                  </a:lnTo>
                  <a:lnTo>
                    <a:pt x="89" y="123"/>
                  </a:lnTo>
                  <a:lnTo>
                    <a:pt x="134" y="138"/>
                  </a:lnTo>
                  <a:lnTo>
                    <a:pt x="149" y="123"/>
                  </a:lnTo>
                  <a:lnTo>
                    <a:pt x="193" y="123"/>
                  </a:lnTo>
                  <a:lnTo>
                    <a:pt x="223" y="12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Freeform 552"/>
            <p:cNvSpPr>
              <a:spLocks/>
            </p:cNvSpPr>
            <p:nvPr/>
          </p:nvSpPr>
          <p:spPr bwMode="auto">
            <a:xfrm>
              <a:off x="7264" y="1737"/>
              <a:ext cx="7" cy="18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1 h 47"/>
                <a:gd name="T4" fmla="*/ 0 w 17"/>
                <a:gd name="T5" fmla="*/ 1 h 47"/>
                <a:gd name="T6" fmla="*/ 0 w 17"/>
                <a:gd name="T7" fmla="*/ 0 h 47"/>
                <a:gd name="T8" fmla="*/ 0 w 1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7">
                  <a:moveTo>
                    <a:pt x="0" y="0"/>
                  </a:moveTo>
                  <a:lnTo>
                    <a:pt x="0" y="46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Freeform 553"/>
            <p:cNvSpPr>
              <a:spLocks/>
            </p:cNvSpPr>
            <p:nvPr/>
          </p:nvSpPr>
          <p:spPr bwMode="auto">
            <a:xfrm>
              <a:off x="7124" y="1708"/>
              <a:ext cx="51" cy="58"/>
            </a:xfrm>
            <a:custGeom>
              <a:avLst/>
              <a:gdLst>
                <a:gd name="T0" fmla="*/ 4 w 120"/>
                <a:gd name="T1" fmla="*/ 0 h 154"/>
                <a:gd name="T2" fmla="*/ 3 w 120"/>
                <a:gd name="T3" fmla="*/ 0 h 154"/>
                <a:gd name="T4" fmla="*/ 3 w 120"/>
                <a:gd name="T5" fmla="*/ 1 h 154"/>
                <a:gd name="T6" fmla="*/ 1 w 120"/>
                <a:gd name="T7" fmla="*/ 1 h 154"/>
                <a:gd name="T8" fmla="*/ 2 w 120"/>
                <a:gd name="T9" fmla="*/ 1 h 154"/>
                <a:gd name="T10" fmla="*/ 1 w 120"/>
                <a:gd name="T11" fmla="*/ 1 h 154"/>
                <a:gd name="T12" fmla="*/ 1 w 120"/>
                <a:gd name="T13" fmla="*/ 2 h 154"/>
                <a:gd name="T14" fmla="*/ 0 w 120"/>
                <a:gd name="T15" fmla="*/ 2 h 154"/>
                <a:gd name="T16" fmla="*/ 0 w 120"/>
                <a:gd name="T17" fmla="*/ 2 h 154"/>
                <a:gd name="T18" fmla="*/ 0 w 120"/>
                <a:gd name="T19" fmla="*/ 3 h 154"/>
                <a:gd name="T20" fmla="*/ 0 w 120"/>
                <a:gd name="T21" fmla="*/ 3 h 154"/>
                <a:gd name="T22" fmla="*/ 1 w 120"/>
                <a:gd name="T23" fmla="*/ 3 h 154"/>
                <a:gd name="T24" fmla="*/ 2 w 120"/>
                <a:gd name="T25" fmla="*/ 3 h 154"/>
                <a:gd name="T26" fmla="*/ 3 w 120"/>
                <a:gd name="T27" fmla="*/ 3 h 154"/>
                <a:gd name="T28" fmla="*/ 3 w 120"/>
                <a:gd name="T29" fmla="*/ 2 h 154"/>
                <a:gd name="T30" fmla="*/ 4 w 120"/>
                <a:gd name="T31" fmla="*/ 2 h 154"/>
                <a:gd name="T32" fmla="*/ 4 w 120"/>
                <a:gd name="T33" fmla="*/ 1 h 154"/>
                <a:gd name="T34" fmla="*/ 4 w 120"/>
                <a:gd name="T35" fmla="*/ 0 h 1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54">
                  <a:moveTo>
                    <a:pt x="119" y="0"/>
                  </a:moveTo>
                  <a:lnTo>
                    <a:pt x="104" y="0"/>
                  </a:lnTo>
                  <a:lnTo>
                    <a:pt x="89" y="31"/>
                  </a:lnTo>
                  <a:lnTo>
                    <a:pt x="30" y="31"/>
                  </a:lnTo>
                  <a:lnTo>
                    <a:pt x="60" y="46"/>
                  </a:lnTo>
                  <a:lnTo>
                    <a:pt x="45" y="61"/>
                  </a:lnTo>
                  <a:lnTo>
                    <a:pt x="45" y="92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0" y="138"/>
                  </a:lnTo>
                  <a:lnTo>
                    <a:pt x="15" y="153"/>
                  </a:lnTo>
                  <a:lnTo>
                    <a:pt x="30" y="153"/>
                  </a:lnTo>
                  <a:lnTo>
                    <a:pt x="60" y="153"/>
                  </a:lnTo>
                  <a:lnTo>
                    <a:pt x="74" y="138"/>
                  </a:lnTo>
                  <a:lnTo>
                    <a:pt x="89" y="92"/>
                  </a:lnTo>
                  <a:lnTo>
                    <a:pt x="119" y="77"/>
                  </a:lnTo>
                  <a:lnTo>
                    <a:pt x="119" y="31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68" name="Freeform 554"/>
            <p:cNvSpPr>
              <a:spLocks/>
            </p:cNvSpPr>
            <p:nvPr/>
          </p:nvSpPr>
          <p:spPr bwMode="auto">
            <a:xfrm>
              <a:off x="7105" y="1639"/>
              <a:ext cx="57" cy="81"/>
            </a:xfrm>
            <a:custGeom>
              <a:avLst/>
              <a:gdLst>
                <a:gd name="T0" fmla="*/ 0 w 134"/>
                <a:gd name="T1" fmla="*/ 4 h 216"/>
                <a:gd name="T2" fmla="*/ 1 w 134"/>
                <a:gd name="T3" fmla="*/ 4 h 216"/>
                <a:gd name="T4" fmla="*/ 3 w 134"/>
                <a:gd name="T5" fmla="*/ 4 h 216"/>
                <a:gd name="T6" fmla="*/ 4 w 134"/>
                <a:gd name="T7" fmla="*/ 4 h 216"/>
                <a:gd name="T8" fmla="*/ 4 w 134"/>
                <a:gd name="T9" fmla="*/ 4 h 216"/>
                <a:gd name="T10" fmla="*/ 3 w 134"/>
                <a:gd name="T11" fmla="*/ 3 h 216"/>
                <a:gd name="T12" fmla="*/ 4 w 134"/>
                <a:gd name="T13" fmla="*/ 2 h 216"/>
                <a:gd name="T14" fmla="*/ 3 w 134"/>
                <a:gd name="T15" fmla="*/ 2 h 216"/>
                <a:gd name="T16" fmla="*/ 4 w 134"/>
                <a:gd name="T17" fmla="*/ 1 h 216"/>
                <a:gd name="T18" fmla="*/ 3 w 134"/>
                <a:gd name="T19" fmla="*/ 0 h 216"/>
                <a:gd name="T20" fmla="*/ 3 w 134"/>
                <a:gd name="T21" fmla="*/ 1 h 216"/>
                <a:gd name="T22" fmla="*/ 3 w 134"/>
                <a:gd name="T23" fmla="*/ 2 h 216"/>
                <a:gd name="T24" fmla="*/ 1 w 134"/>
                <a:gd name="T25" fmla="*/ 2 h 216"/>
                <a:gd name="T26" fmla="*/ 1 w 134"/>
                <a:gd name="T27" fmla="*/ 2 h 216"/>
                <a:gd name="T28" fmla="*/ 0 w 134"/>
                <a:gd name="T29" fmla="*/ 3 h 216"/>
                <a:gd name="T30" fmla="*/ 0 w 134"/>
                <a:gd name="T31" fmla="*/ 3 h 216"/>
                <a:gd name="T32" fmla="*/ 0 w 134"/>
                <a:gd name="T33" fmla="*/ 4 h 216"/>
                <a:gd name="T34" fmla="*/ 0 w 134"/>
                <a:gd name="T35" fmla="*/ 4 h 2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4" h="216">
                  <a:moveTo>
                    <a:pt x="15" y="215"/>
                  </a:moveTo>
                  <a:lnTo>
                    <a:pt x="44" y="215"/>
                  </a:lnTo>
                  <a:lnTo>
                    <a:pt x="74" y="215"/>
                  </a:lnTo>
                  <a:lnTo>
                    <a:pt x="133" y="215"/>
                  </a:lnTo>
                  <a:lnTo>
                    <a:pt x="118" y="184"/>
                  </a:lnTo>
                  <a:lnTo>
                    <a:pt x="103" y="138"/>
                  </a:lnTo>
                  <a:lnTo>
                    <a:pt x="118" y="108"/>
                  </a:lnTo>
                  <a:lnTo>
                    <a:pt x="89" y="77"/>
                  </a:lnTo>
                  <a:lnTo>
                    <a:pt x="118" y="61"/>
                  </a:lnTo>
                  <a:lnTo>
                    <a:pt x="103" y="0"/>
                  </a:lnTo>
                  <a:lnTo>
                    <a:pt x="103" y="31"/>
                  </a:lnTo>
                  <a:lnTo>
                    <a:pt x="74" y="77"/>
                  </a:lnTo>
                  <a:lnTo>
                    <a:pt x="44" y="123"/>
                  </a:lnTo>
                  <a:lnTo>
                    <a:pt x="30" y="123"/>
                  </a:lnTo>
                  <a:lnTo>
                    <a:pt x="0" y="138"/>
                  </a:lnTo>
                  <a:lnTo>
                    <a:pt x="0" y="169"/>
                  </a:lnTo>
                  <a:lnTo>
                    <a:pt x="15" y="184"/>
                  </a:lnTo>
                  <a:lnTo>
                    <a:pt x="15" y="2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69" name="Freeform 555"/>
            <p:cNvSpPr>
              <a:spLocks/>
            </p:cNvSpPr>
            <p:nvPr/>
          </p:nvSpPr>
          <p:spPr bwMode="auto">
            <a:xfrm>
              <a:off x="7201" y="1563"/>
              <a:ext cx="134" cy="157"/>
            </a:xfrm>
            <a:custGeom>
              <a:avLst/>
              <a:gdLst>
                <a:gd name="T0" fmla="*/ 9 w 314"/>
                <a:gd name="T1" fmla="*/ 0 h 416"/>
                <a:gd name="T2" fmla="*/ 7 w 314"/>
                <a:gd name="T3" fmla="*/ 1 h 416"/>
                <a:gd name="T4" fmla="*/ 7 w 314"/>
                <a:gd name="T5" fmla="*/ 0 h 416"/>
                <a:gd name="T6" fmla="*/ 2 w 314"/>
                <a:gd name="T7" fmla="*/ 1 h 416"/>
                <a:gd name="T8" fmla="*/ 2 w 314"/>
                <a:gd name="T9" fmla="*/ 1 h 416"/>
                <a:gd name="T10" fmla="*/ 1 w 314"/>
                <a:gd name="T11" fmla="*/ 1 h 416"/>
                <a:gd name="T12" fmla="*/ 1 w 314"/>
                <a:gd name="T13" fmla="*/ 2 h 416"/>
                <a:gd name="T14" fmla="*/ 1 w 314"/>
                <a:gd name="T15" fmla="*/ 3 h 416"/>
                <a:gd name="T16" fmla="*/ 0 w 314"/>
                <a:gd name="T17" fmla="*/ 3 h 416"/>
                <a:gd name="T18" fmla="*/ 0 w 314"/>
                <a:gd name="T19" fmla="*/ 3 h 416"/>
                <a:gd name="T20" fmla="*/ 0 w 314"/>
                <a:gd name="T21" fmla="*/ 4 h 416"/>
                <a:gd name="T22" fmla="*/ 0 w 314"/>
                <a:gd name="T23" fmla="*/ 5 h 416"/>
                <a:gd name="T24" fmla="*/ 1 w 314"/>
                <a:gd name="T25" fmla="*/ 5 h 416"/>
                <a:gd name="T26" fmla="*/ 1 w 314"/>
                <a:gd name="T27" fmla="*/ 5 h 416"/>
                <a:gd name="T28" fmla="*/ 1 w 314"/>
                <a:gd name="T29" fmla="*/ 6 h 416"/>
                <a:gd name="T30" fmla="*/ 3 w 314"/>
                <a:gd name="T31" fmla="*/ 6 h 416"/>
                <a:gd name="T32" fmla="*/ 3 w 314"/>
                <a:gd name="T33" fmla="*/ 7 h 416"/>
                <a:gd name="T34" fmla="*/ 4 w 314"/>
                <a:gd name="T35" fmla="*/ 8 h 416"/>
                <a:gd name="T36" fmla="*/ 5 w 314"/>
                <a:gd name="T37" fmla="*/ 8 h 416"/>
                <a:gd name="T38" fmla="*/ 6 w 314"/>
                <a:gd name="T39" fmla="*/ 8 h 416"/>
                <a:gd name="T40" fmla="*/ 6 w 314"/>
                <a:gd name="T41" fmla="*/ 8 h 416"/>
                <a:gd name="T42" fmla="*/ 6 w 314"/>
                <a:gd name="T43" fmla="*/ 8 h 416"/>
                <a:gd name="T44" fmla="*/ 6 w 314"/>
                <a:gd name="T45" fmla="*/ 8 h 416"/>
                <a:gd name="T46" fmla="*/ 7 w 314"/>
                <a:gd name="T47" fmla="*/ 8 h 416"/>
                <a:gd name="T48" fmla="*/ 9 w 314"/>
                <a:gd name="T49" fmla="*/ 8 h 416"/>
                <a:gd name="T50" fmla="*/ 8 w 314"/>
                <a:gd name="T51" fmla="*/ 6 h 416"/>
                <a:gd name="T52" fmla="*/ 7 w 314"/>
                <a:gd name="T53" fmla="*/ 6 h 416"/>
                <a:gd name="T54" fmla="*/ 8 w 314"/>
                <a:gd name="T55" fmla="*/ 6 h 416"/>
                <a:gd name="T56" fmla="*/ 8 w 314"/>
                <a:gd name="T57" fmla="*/ 5 h 416"/>
                <a:gd name="T58" fmla="*/ 8 w 314"/>
                <a:gd name="T59" fmla="*/ 5 h 416"/>
                <a:gd name="T60" fmla="*/ 9 w 314"/>
                <a:gd name="T61" fmla="*/ 4 h 416"/>
                <a:gd name="T62" fmla="*/ 9 w 314"/>
                <a:gd name="T63" fmla="*/ 3 h 416"/>
                <a:gd name="T64" fmla="*/ 9 w 314"/>
                <a:gd name="T65" fmla="*/ 2 h 416"/>
                <a:gd name="T66" fmla="*/ 10 w 314"/>
                <a:gd name="T67" fmla="*/ 2 h 416"/>
                <a:gd name="T68" fmla="*/ 9 w 314"/>
                <a:gd name="T69" fmla="*/ 2 h 416"/>
                <a:gd name="T70" fmla="*/ 9 w 314"/>
                <a:gd name="T71" fmla="*/ 1 h 416"/>
                <a:gd name="T72" fmla="*/ 9 w 314"/>
                <a:gd name="T73" fmla="*/ 0 h 4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4" h="416">
                  <a:moveTo>
                    <a:pt x="253" y="0"/>
                  </a:moveTo>
                  <a:lnTo>
                    <a:pt x="224" y="31"/>
                  </a:lnTo>
                  <a:lnTo>
                    <a:pt x="209" y="15"/>
                  </a:lnTo>
                  <a:lnTo>
                    <a:pt x="60" y="31"/>
                  </a:lnTo>
                  <a:lnTo>
                    <a:pt x="60" y="61"/>
                  </a:lnTo>
                  <a:lnTo>
                    <a:pt x="45" y="61"/>
                  </a:lnTo>
                  <a:lnTo>
                    <a:pt x="45" y="77"/>
                  </a:lnTo>
                  <a:lnTo>
                    <a:pt x="45" y="154"/>
                  </a:lnTo>
                  <a:lnTo>
                    <a:pt x="15" y="138"/>
                  </a:lnTo>
                  <a:lnTo>
                    <a:pt x="15" y="169"/>
                  </a:lnTo>
                  <a:lnTo>
                    <a:pt x="15" y="184"/>
                  </a:lnTo>
                  <a:lnTo>
                    <a:pt x="0" y="215"/>
                  </a:lnTo>
                  <a:lnTo>
                    <a:pt x="30" y="231"/>
                  </a:lnTo>
                  <a:lnTo>
                    <a:pt x="45" y="246"/>
                  </a:lnTo>
                  <a:lnTo>
                    <a:pt x="45" y="292"/>
                  </a:lnTo>
                  <a:lnTo>
                    <a:pt x="75" y="292"/>
                  </a:lnTo>
                  <a:lnTo>
                    <a:pt x="104" y="354"/>
                  </a:lnTo>
                  <a:lnTo>
                    <a:pt x="119" y="369"/>
                  </a:lnTo>
                  <a:lnTo>
                    <a:pt x="149" y="369"/>
                  </a:lnTo>
                  <a:lnTo>
                    <a:pt x="164" y="384"/>
                  </a:lnTo>
                  <a:lnTo>
                    <a:pt x="179" y="415"/>
                  </a:lnTo>
                  <a:lnTo>
                    <a:pt x="179" y="400"/>
                  </a:lnTo>
                  <a:lnTo>
                    <a:pt x="179" y="384"/>
                  </a:lnTo>
                  <a:lnTo>
                    <a:pt x="224" y="369"/>
                  </a:lnTo>
                  <a:lnTo>
                    <a:pt x="268" y="369"/>
                  </a:lnTo>
                  <a:lnTo>
                    <a:pt x="238" y="307"/>
                  </a:lnTo>
                  <a:lnTo>
                    <a:pt x="209" y="292"/>
                  </a:lnTo>
                  <a:lnTo>
                    <a:pt x="238" y="277"/>
                  </a:lnTo>
                  <a:lnTo>
                    <a:pt x="238" y="246"/>
                  </a:lnTo>
                  <a:lnTo>
                    <a:pt x="238" y="215"/>
                  </a:lnTo>
                  <a:lnTo>
                    <a:pt x="268" y="200"/>
                  </a:lnTo>
                  <a:lnTo>
                    <a:pt x="268" y="138"/>
                  </a:lnTo>
                  <a:lnTo>
                    <a:pt x="283" y="123"/>
                  </a:lnTo>
                  <a:lnTo>
                    <a:pt x="313" y="108"/>
                  </a:lnTo>
                  <a:lnTo>
                    <a:pt x="283" y="92"/>
                  </a:lnTo>
                  <a:lnTo>
                    <a:pt x="268" y="31"/>
                  </a:lnTo>
                  <a:lnTo>
                    <a:pt x="253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70" name="Freeform 556"/>
            <p:cNvSpPr>
              <a:spLocks/>
            </p:cNvSpPr>
            <p:nvPr/>
          </p:nvSpPr>
          <p:spPr bwMode="auto">
            <a:xfrm>
              <a:off x="7367" y="1824"/>
              <a:ext cx="59" cy="99"/>
            </a:xfrm>
            <a:custGeom>
              <a:avLst/>
              <a:gdLst>
                <a:gd name="T0" fmla="*/ 4 w 135"/>
                <a:gd name="T1" fmla="*/ 0 h 263"/>
                <a:gd name="T2" fmla="*/ 3 w 135"/>
                <a:gd name="T3" fmla="*/ 0 h 263"/>
                <a:gd name="T4" fmla="*/ 3 w 135"/>
                <a:gd name="T5" fmla="*/ 1 h 263"/>
                <a:gd name="T6" fmla="*/ 3 w 135"/>
                <a:gd name="T7" fmla="*/ 1 h 263"/>
                <a:gd name="T8" fmla="*/ 1 w 135"/>
                <a:gd name="T9" fmla="*/ 2 h 263"/>
                <a:gd name="T10" fmla="*/ 0 w 135"/>
                <a:gd name="T11" fmla="*/ 2 h 263"/>
                <a:gd name="T12" fmla="*/ 0 w 135"/>
                <a:gd name="T13" fmla="*/ 3 h 263"/>
                <a:gd name="T14" fmla="*/ 0 w 135"/>
                <a:gd name="T15" fmla="*/ 4 h 263"/>
                <a:gd name="T16" fmla="*/ 0 w 135"/>
                <a:gd name="T17" fmla="*/ 4 h 263"/>
                <a:gd name="T18" fmla="*/ 0 w 135"/>
                <a:gd name="T19" fmla="*/ 5 h 263"/>
                <a:gd name="T20" fmla="*/ 0 w 135"/>
                <a:gd name="T21" fmla="*/ 5 h 263"/>
                <a:gd name="T22" fmla="*/ 2 w 135"/>
                <a:gd name="T23" fmla="*/ 5 h 263"/>
                <a:gd name="T24" fmla="*/ 3 w 135"/>
                <a:gd name="T25" fmla="*/ 3 h 263"/>
                <a:gd name="T26" fmla="*/ 4 w 135"/>
                <a:gd name="T27" fmla="*/ 2 h 263"/>
                <a:gd name="T28" fmla="*/ 5 w 135"/>
                <a:gd name="T29" fmla="*/ 1 h 263"/>
                <a:gd name="T30" fmla="*/ 4 w 135"/>
                <a:gd name="T31" fmla="*/ 0 h 2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5" h="263">
                  <a:moveTo>
                    <a:pt x="104" y="0"/>
                  </a:moveTo>
                  <a:lnTo>
                    <a:pt x="89" y="15"/>
                  </a:lnTo>
                  <a:lnTo>
                    <a:pt x="89" y="31"/>
                  </a:lnTo>
                  <a:lnTo>
                    <a:pt x="74" y="62"/>
                  </a:lnTo>
                  <a:lnTo>
                    <a:pt x="30" y="77"/>
                  </a:lnTo>
                  <a:lnTo>
                    <a:pt x="15" y="108"/>
                  </a:lnTo>
                  <a:lnTo>
                    <a:pt x="15" y="170"/>
                  </a:lnTo>
                  <a:lnTo>
                    <a:pt x="15" y="185"/>
                  </a:lnTo>
                  <a:lnTo>
                    <a:pt x="0" y="185"/>
                  </a:lnTo>
                  <a:lnTo>
                    <a:pt x="0" y="247"/>
                  </a:lnTo>
                  <a:lnTo>
                    <a:pt x="15" y="262"/>
                  </a:lnTo>
                  <a:lnTo>
                    <a:pt x="60" y="262"/>
                  </a:lnTo>
                  <a:lnTo>
                    <a:pt x="89" y="170"/>
                  </a:lnTo>
                  <a:lnTo>
                    <a:pt x="119" y="77"/>
                  </a:lnTo>
                  <a:lnTo>
                    <a:pt x="134" y="62"/>
                  </a:lnTo>
                  <a:lnTo>
                    <a:pt x="10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71" name="Freeform 557"/>
            <p:cNvSpPr>
              <a:spLocks/>
            </p:cNvSpPr>
            <p:nvPr/>
          </p:nvSpPr>
          <p:spPr bwMode="auto">
            <a:xfrm>
              <a:off x="7124" y="1853"/>
              <a:ext cx="103" cy="94"/>
            </a:xfrm>
            <a:custGeom>
              <a:avLst/>
              <a:gdLst>
                <a:gd name="T0" fmla="*/ 0 w 239"/>
                <a:gd name="T1" fmla="*/ 0 h 247"/>
                <a:gd name="T2" fmla="*/ 0 w 239"/>
                <a:gd name="T3" fmla="*/ 1 h 247"/>
                <a:gd name="T4" fmla="*/ 1 w 239"/>
                <a:gd name="T5" fmla="*/ 1 h 247"/>
                <a:gd name="T6" fmla="*/ 1 w 239"/>
                <a:gd name="T7" fmla="*/ 3 h 247"/>
                <a:gd name="T8" fmla="*/ 2 w 239"/>
                <a:gd name="T9" fmla="*/ 4 h 247"/>
                <a:gd name="T10" fmla="*/ 3 w 239"/>
                <a:gd name="T11" fmla="*/ 5 h 247"/>
                <a:gd name="T12" fmla="*/ 3 w 239"/>
                <a:gd name="T13" fmla="*/ 5 h 247"/>
                <a:gd name="T14" fmla="*/ 3 w 239"/>
                <a:gd name="T15" fmla="*/ 5 h 247"/>
                <a:gd name="T16" fmla="*/ 5 w 239"/>
                <a:gd name="T17" fmla="*/ 5 h 247"/>
                <a:gd name="T18" fmla="*/ 5 w 239"/>
                <a:gd name="T19" fmla="*/ 3 h 247"/>
                <a:gd name="T20" fmla="*/ 5 w 239"/>
                <a:gd name="T21" fmla="*/ 2 h 247"/>
                <a:gd name="T22" fmla="*/ 6 w 239"/>
                <a:gd name="T23" fmla="*/ 2 h 247"/>
                <a:gd name="T24" fmla="*/ 6 w 239"/>
                <a:gd name="T25" fmla="*/ 1 h 247"/>
                <a:gd name="T26" fmla="*/ 7 w 239"/>
                <a:gd name="T27" fmla="*/ 1 h 247"/>
                <a:gd name="T28" fmla="*/ 8 w 239"/>
                <a:gd name="T29" fmla="*/ 1 h 247"/>
                <a:gd name="T30" fmla="*/ 8 w 239"/>
                <a:gd name="T31" fmla="*/ 0 h 247"/>
                <a:gd name="T32" fmla="*/ 7 w 239"/>
                <a:gd name="T33" fmla="*/ 0 h 247"/>
                <a:gd name="T34" fmla="*/ 6 w 239"/>
                <a:gd name="T35" fmla="*/ 1 h 247"/>
                <a:gd name="T36" fmla="*/ 4 w 239"/>
                <a:gd name="T37" fmla="*/ 0 h 247"/>
                <a:gd name="T38" fmla="*/ 1 w 239"/>
                <a:gd name="T39" fmla="*/ 0 h 247"/>
                <a:gd name="T40" fmla="*/ 1 w 239"/>
                <a:gd name="T41" fmla="*/ 0 h 247"/>
                <a:gd name="T42" fmla="*/ 0 w 239"/>
                <a:gd name="T43" fmla="*/ 0 h 2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9" h="247">
                  <a:moveTo>
                    <a:pt x="15" y="0"/>
                  </a:moveTo>
                  <a:lnTo>
                    <a:pt x="0" y="31"/>
                  </a:lnTo>
                  <a:lnTo>
                    <a:pt x="30" y="46"/>
                  </a:lnTo>
                  <a:lnTo>
                    <a:pt x="45" y="123"/>
                  </a:lnTo>
                  <a:lnTo>
                    <a:pt x="60" y="185"/>
                  </a:lnTo>
                  <a:lnTo>
                    <a:pt x="89" y="246"/>
                  </a:lnTo>
                  <a:lnTo>
                    <a:pt x="104" y="231"/>
                  </a:lnTo>
                  <a:lnTo>
                    <a:pt x="104" y="246"/>
                  </a:lnTo>
                  <a:lnTo>
                    <a:pt x="149" y="231"/>
                  </a:lnTo>
                  <a:lnTo>
                    <a:pt x="149" y="169"/>
                  </a:lnTo>
                  <a:lnTo>
                    <a:pt x="149" y="108"/>
                  </a:lnTo>
                  <a:lnTo>
                    <a:pt x="164" y="108"/>
                  </a:lnTo>
                  <a:lnTo>
                    <a:pt x="164" y="46"/>
                  </a:lnTo>
                  <a:lnTo>
                    <a:pt x="193" y="31"/>
                  </a:lnTo>
                  <a:lnTo>
                    <a:pt x="238" y="31"/>
                  </a:lnTo>
                  <a:lnTo>
                    <a:pt x="238" y="15"/>
                  </a:lnTo>
                  <a:lnTo>
                    <a:pt x="208" y="15"/>
                  </a:lnTo>
                  <a:lnTo>
                    <a:pt x="179" y="31"/>
                  </a:lnTo>
                  <a:lnTo>
                    <a:pt x="119" y="15"/>
                  </a:lnTo>
                  <a:lnTo>
                    <a:pt x="45" y="15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72" name="Freeform 558"/>
            <p:cNvSpPr>
              <a:spLocks/>
            </p:cNvSpPr>
            <p:nvPr/>
          </p:nvSpPr>
          <p:spPr bwMode="auto">
            <a:xfrm>
              <a:off x="7162" y="1900"/>
              <a:ext cx="122" cy="93"/>
            </a:xfrm>
            <a:custGeom>
              <a:avLst/>
              <a:gdLst>
                <a:gd name="T0" fmla="*/ 0 w 284"/>
                <a:gd name="T1" fmla="*/ 3 h 246"/>
                <a:gd name="T2" fmla="*/ 0 w 284"/>
                <a:gd name="T3" fmla="*/ 3 h 246"/>
                <a:gd name="T4" fmla="*/ 0 w 284"/>
                <a:gd name="T5" fmla="*/ 4 h 246"/>
                <a:gd name="T6" fmla="*/ 0 w 284"/>
                <a:gd name="T7" fmla="*/ 5 h 246"/>
                <a:gd name="T8" fmla="*/ 1 w 284"/>
                <a:gd name="T9" fmla="*/ 5 h 246"/>
                <a:gd name="T10" fmla="*/ 3 w 284"/>
                <a:gd name="T11" fmla="*/ 5 h 246"/>
                <a:gd name="T12" fmla="*/ 3 w 284"/>
                <a:gd name="T13" fmla="*/ 5 h 246"/>
                <a:gd name="T14" fmla="*/ 4 w 284"/>
                <a:gd name="T15" fmla="*/ 5 h 246"/>
                <a:gd name="T16" fmla="*/ 5 w 284"/>
                <a:gd name="T17" fmla="*/ 5 h 246"/>
                <a:gd name="T18" fmla="*/ 5 w 284"/>
                <a:gd name="T19" fmla="*/ 5 h 246"/>
                <a:gd name="T20" fmla="*/ 6 w 284"/>
                <a:gd name="T21" fmla="*/ 5 h 246"/>
                <a:gd name="T22" fmla="*/ 8 w 284"/>
                <a:gd name="T23" fmla="*/ 4 h 246"/>
                <a:gd name="T24" fmla="*/ 9 w 284"/>
                <a:gd name="T25" fmla="*/ 3 h 246"/>
                <a:gd name="T26" fmla="*/ 9 w 284"/>
                <a:gd name="T27" fmla="*/ 3 h 246"/>
                <a:gd name="T28" fmla="*/ 9 w 284"/>
                <a:gd name="T29" fmla="*/ 2 h 246"/>
                <a:gd name="T30" fmla="*/ 9 w 284"/>
                <a:gd name="T31" fmla="*/ 2 h 246"/>
                <a:gd name="T32" fmla="*/ 9 w 284"/>
                <a:gd name="T33" fmla="*/ 2 h 246"/>
                <a:gd name="T34" fmla="*/ 8 w 284"/>
                <a:gd name="T35" fmla="*/ 2 h 246"/>
                <a:gd name="T36" fmla="*/ 9 w 284"/>
                <a:gd name="T37" fmla="*/ 1 h 246"/>
                <a:gd name="T38" fmla="*/ 9 w 284"/>
                <a:gd name="T39" fmla="*/ 1 h 246"/>
                <a:gd name="T40" fmla="*/ 9 w 284"/>
                <a:gd name="T41" fmla="*/ 0 h 246"/>
                <a:gd name="T42" fmla="*/ 9 w 284"/>
                <a:gd name="T43" fmla="*/ 0 h 246"/>
                <a:gd name="T44" fmla="*/ 8 w 284"/>
                <a:gd name="T45" fmla="*/ 0 h 246"/>
                <a:gd name="T46" fmla="*/ 8 w 284"/>
                <a:gd name="T47" fmla="*/ 0 h 246"/>
                <a:gd name="T48" fmla="*/ 6 w 284"/>
                <a:gd name="T49" fmla="*/ 0 h 246"/>
                <a:gd name="T50" fmla="*/ 6 w 284"/>
                <a:gd name="T51" fmla="*/ 1 h 246"/>
                <a:gd name="T52" fmla="*/ 5 w 284"/>
                <a:gd name="T53" fmla="*/ 1 h 246"/>
                <a:gd name="T54" fmla="*/ 3 w 284"/>
                <a:gd name="T55" fmla="*/ 1 h 246"/>
                <a:gd name="T56" fmla="*/ 3 w 284"/>
                <a:gd name="T57" fmla="*/ 2 h 246"/>
                <a:gd name="T58" fmla="*/ 3 w 284"/>
                <a:gd name="T59" fmla="*/ 1 h 246"/>
                <a:gd name="T60" fmla="*/ 2 w 284"/>
                <a:gd name="T61" fmla="*/ 1 h 246"/>
                <a:gd name="T62" fmla="*/ 2 w 284"/>
                <a:gd name="T63" fmla="*/ 2 h 246"/>
                <a:gd name="T64" fmla="*/ 0 w 284"/>
                <a:gd name="T65" fmla="*/ 3 h 246"/>
                <a:gd name="T66" fmla="*/ 0 w 284"/>
                <a:gd name="T67" fmla="*/ 2 h 246"/>
                <a:gd name="T68" fmla="*/ 0 w 284"/>
                <a:gd name="T69" fmla="*/ 3 h 2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4" h="246">
                  <a:moveTo>
                    <a:pt x="0" y="123"/>
                  </a:moveTo>
                  <a:lnTo>
                    <a:pt x="0" y="153"/>
                  </a:lnTo>
                  <a:lnTo>
                    <a:pt x="15" y="199"/>
                  </a:lnTo>
                  <a:lnTo>
                    <a:pt x="15" y="230"/>
                  </a:lnTo>
                  <a:lnTo>
                    <a:pt x="30" y="245"/>
                  </a:lnTo>
                  <a:lnTo>
                    <a:pt x="89" y="230"/>
                  </a:lnTo>
                  <a:lnTo>
                    <a:pt x="104" y="245"/>
                  </a:lnTo>
                  <a:lnTo>
                    <a:pt x="119" y="230"/>
                  </a:lnTo>
                  <a:lnTo>
                    <a:pt x="134" y="230"/>
                  </a:lnTo>
                  <a:lnTo>
                    <a:pt x="149" y="230"/>
                  </a:lnTo>
                  <a:lnTo>
                    <a:pt x="164" y="230"/>
                  </a:lnTo>
                  <a:lnTo>
                    <a:pt x="223" y="184"/>
                  </a:lnTo>
                  <a:lnTo>
                    <a:pt x="253" y="138"/>
                  </a:lnTo>
                  <a:lnTo>
                    <a:pt x="268" y="123"/>
                  </a:lnTo>
                  <a:lnTo>
                    <a:pt x="283" y="92"/>
                  </a:lnTo>
                  <a:lnTo>
                    <a:pt x="268" y="92"/>
                  </a:lnTo>
                  <a:lnTo>
                    <a:pt x="253" y="92"/>
                  </a:lnTo>
                  <a:lnTo>
                    <a:pt x="238" y="77"/>
                  </a:lnTo>
                  <a:lnTo>
                    <a:pt x="253" y="61"/>
                  </a:lnTo>
                  <a:lnTo>
                    <a:pt x="268" y="61"/>
                  </a:lnTo>
                  <a:lnTo>
                    <a:pt x="268" y="15"/>
                  </a:lnTo>
                  <a:lnTo>
                    <a:pt x="268" y="0"/>
                  </a:lnTo>
                  <a:lnTo>
                    <a:pt x="238" y="0"/>
                  </a:lnTo>
                  <a:lnTo>
                    <a:pt x="223" y="0"/>
                  </a:lnTo>
                  <a:lnTo>
                    <a:pt x="179" y="15"/>
                  </a:lnTo>
                  <a:lnTo>
                    <a:pt x="179" y="46"/>
                  </a:lnTo>
                  <a:lnTo>
                    <a:pt x="149" y="61"/>
                  </a:lnTo>
                  <a:lnTo>
                    <a:pt x="104" y="46"/>
                  </a:lnTo>
                  <a:lnTo>
                    <a:pt x="74" y="77"/>
                  </a:lnTo>
                  <a:lnTo>
                    <a:pt x="74" y="61"/>
                  </a:lnTo>
                  <a:lnTo>
                    <a:pt x="60" y="46"/>
                  </a:lnTo>
                  <a:lnTo>
                    <a:pt x="60" y="107"/>
                  </a:lnTo>
                  <a:lnTo>
                    <a:pt x="15" y="123"/>
                  </a:lnTo>
                  <a:lnTo>
                    <a:pt x="15" y="107"/>
                  </a:lnTo>
                  <a:lnTo>
                    <a:pt x="0" y="12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73" name="Freeform 559"/>
            <p:cNvSpPr>
              <a:spLocks/>
            </p:cNvSpPr>
            <p:nvPr/>
          </p:nvSpPr>
          <p:spPr bwMode="auto">
            <a:xfrm>
              <a:off x="7239" y="1947"/>
              <a:ext cx="20" cy="12"/>
            </a:xfrm>
            <a:custGeom>
              <a:avLst/>
              <a:gdLst>
                <a:gd name="T0" fmla="*/ 1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1 h 31"/>
                <a:gd name="T8" fmla="*/ 0 w 46"/>
                <a:gd name="T9" fmla="*/ 1 h 31"/>
                <a:gd name="T10" fmla="*/ 1 w 46"/>
                <a:gd name="T11" fmla="*/ 1 h 31"/>
                <a:gd name="T12" fmla="*/ 2 w 46"/>
                <a:gd name="T13" fmla="*/ 0 h 31"/>
                <a:gd name="T14" fmla="*/ 1 w 46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31">
                  <a:moveTo>
                    <a:pt x="30" y="0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Freeform 560"/>
            <p:cNvSpPr>
              <a:spLocks/>
            </p:cNvSpPr>
            <p:nvPr/>
          </p:nvSpPr>
          <p:spPr bwMode="auto">
            <a:xfrm>
              <a:off x="7264" y="1923"/>
              <a:ext cx="14" cy="12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0 h 32"/>
                <a:gd name="T4" fmla="*/ 0 w 32"/>
                <a:gd name="T5" fmla="*/ 0 h 32"/>
                <a:gd name="T6" fmla="*/ 0 w 32"/>
                <a:gd name="T7" fmla="*/ 0 h 32"/>
                <a:gd name="T8" fmla="*/ 0 w 32"/>
                <a:gd name="T9" fmla="*/ 1 h 32"/>
                <a:gd name="T10" fmla="*/ 1 w 32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2">
                  <a:moveTo>
                    <a:pt x="31" y="31"/>
                  </a:moveTo>
                  <a:lnTo>
                    <a:pt x="31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16" y="31"/>
                  </a:lnTo>
                  <a:lnTo>
                    <a:pt x="31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561"/>
            <p:cNvSpPr>
              <a:spLocks/>
            </p:cNvSpPr>
            <p:nvPr/>
          </p:nvSpPr>
          <p:spPr bwMode="auto">
            <a:xfrm>
              <a:off x="7188" y="1865"/>
              <a:ext cx="71" cy="65"/>
            </a:xfrm>
            <a:custGeom>
              <a:avLst/>
              <a:gdLst>
                <a:gd name="T0" fmla="*/ 6 w 165"/>
                <a:gd name="T1" fmla="*/ 2 h 170"/>
                <a:gd name="T2" fmla="*/ 5 w 165"/>
                <a:gd name="T3" fmla="*/ 1 h 170"/>
                <a:gd name="T4" fmla="*/ 5 w 165"/>
                <a:gd name="T5" fmla="*/ 1 h 170"/>
                <a:gd name="T6" fmla="*/ 4 w 165"/>
                <a:gd name="T7" fmla="*/ 1 h 170"/>
                <a:gd name="T8" fmla="*/ 4 w 165"/>
                <a:gd name="T9" fmla="*/ 1 h 170"/>
                <a:gd name="T10" fmla="*/ 3 w 165"/>
                <a:gd name="T11" fmla="*/ 0 h 170"/>
                <a:gd name="T12" fmla="*/ 1 w 165"/>
                <a:gd name="T13" fmla="*/ 0 h 170"/>
                <a:gd name="T14" fmla="*/ 0 w 165"/>
                <a:gd name="T15" fmla="*/ 0 h 170"/>
                <a:gd name="T16" fmla="*/ 0 w 165"/>
                <a:gd name="T17" fmla="*/ 2 h 170"/>
                <a:gd name="T18" fmla="*/ 0 w 165"/>
                <a:gd name="T19" fmla="*/ 2 h 170"/>
                <a:gd name="T20" fmla="*/ 0 w 165"/>
                <a:gd name="T21" fmla="*/ 3 h 170"/>
                <a:gd name="T22" fmla="*/ 0 w 165"/>
                <a:gd name="T23" fmla="*/ 3 h 170"/>
                <a:gd name="T24" fmla="*/ 0 w 165"/>
                <a:gd name="T25" fmla="*/ 4 h 170"/>
                <a:gd name="T26" fmla="*/ 1 w 165"/>
                <a:gd name="T27" fmla="*/ 3 h 170"/>
                <a:gd name="T28" fmla="*/ 3 w 165"/>
                <a:gd name="T29" fmla="*/ 3 h 170"/>
                <a:gd name="T30" fmla="*/ 4 w 165"/>
                <a:gd name="T31" fmla="*/ 3 h 170"/>
                <a:gd name="T32" fmla="*/ 4 w 165"/>
                <a:gd name="T33" fmla="*/ 2 h 170"/>
                <a:gd name="T34" fmla="*/ 6 w 165"/>
                <a:gd name="T35" fmla="*/ 2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5" h="170">
                  <a:moveTo>
                    <a:pt x="164" y="92"/>
                  </a:moveTo>
                  <a:lnTo>
                    <a:pt x="134" y="61"/>
                  </a:lnTo>
                  <a:lnTo>
                    <a:pt x="134" y="46"/>
                  </a:lnTo>
                  <a:lnTo>
                    <a:pt x="119" y="46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45" y="0"/>
                  </a:lnTo>
                  <a:lnTo>
                    <a:pt x="15" y="15"/>
                  </a:lnTo>
                  <a:lnTo>
                    <a:pt x="15" y="77"/>
                  </a:lnTo>
                  <a:lnTo>
                    <a:pt x="0" y="77"/>
                  </a:lnTo>
                  <a:lnTo>
                    <a:pt x="0" y="138"/>
                  </a:lnTo>
                  <a:lnTo>
                    <a:pt x="15" y="154"/>
                  </a:lnTo>
                  <a:lnTo>
                    <a:pt x="15" y="169"/>
                  </a:lnTo>
                  <a:lnTo>
                    <a:pt x="45" y="138"/>
                  </a:lnTo>
                  <a:lnTo>
                    <a:pt x="89" y="154"/>
                  </a:lnTo>
                  <a:lnTo>
                    <a:pt x="119" y="138"/>
                  </a:lnTo>
                  <a:lnTo>
                    <a:pt x="119" y="108"/>
                  </a:lnTo>
                  <a:lnTo>
                    <a:pt x="164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76" name="Freeform 562"/>
            <p:cNvSpPr>
              <a:spLocks/>
            </p:cNvSpPr>
            <p:nvPr/>
          </p:nvSpPr>
          <p:spPr bwMode="auto">
            <a:xfrm>
              <a:off x="7270" y="1812"/>
              <a:ext cx="72" cy="123"/>
            </a:xfrm>
            <a:custGeom>
              <a:avLst/>
              <a:gdLst>
                <a:gd name="T0" fmla="*/ 6 w 166"/>
                <a:gd name="T1" fmla="*/ 0 h 324"/>
                <a:gd name="T2" fmla="*/ 4 w 166"/>
                <a:gd name="T3" fmla="*/ 0 h 324"/>
                <a:gd name="T4" fmla="*/ 3 w 166"/>
                <a:gd name="T5" fmla="*/ 0 h 324"/>
                <a:gd name="T6" fmla="*/ 3 w 166"/>
                <a:gd name="T7" fmla="*/ 1 h 324"/>
                <a:gd name="T8" fmla="*/ 3 w 166"/>
                <a:gd name="T9" fmla="*/ 1 h 324"/>
                <a:gd name="T10" fmla="*/ 3 w 166"/>
                <a:gd name="T11" fmla="*/ 1 h 324"/>
                <a:gd name="T12" fmla="*/ 3 w 166"/>
                <a:gd name="T13" fmla="*/ 1 h 324"/>
                <a:gd name="T14" fmla="*/ 3 w 166"/>
                <a:gd name="T15" fmla="*/ 2 h 324"/>
                <a:gd name="T16" fmla="*/ 3 w 166"/>
                <a:gd name="T17" fmla="*/ 3 h 324"/>
                <a:gd name="T18" fmla="*/ 3 w 166"/>
                <a:gd name="T19" fmla="*/ 3 h 324"/>
                <a:gd name="T20" fmla="*/ 2 w 166"/>
                <a:gd name="T21" fmla="*/ 2 h 324"/>
                <a:gd name="T22" fmla="*/ 2 w 166"/>
                <a:gd name="T23" fmla="*/ 2 h 324"/>
                <a:gd name="T24" fmla="*/ 2 w 166"/>
                <a:gd name="T25" fmla="*/ 1 h 324"/>
                <a:gd name="T26" fmla="*/ 0 w 166"/>
                <a:gd name="T27" fmla="*/ 2 h 324"/>
                <a:gd name="T28" fmla="*/ 1 w 166"/>
                <a:gd name="T29" fmla="*/ 3 h 324"/>
                <a:gd name="T30" fmla="*/ 1 w 166"/>
                <a:gd name="T31" fmla="*/ 4 h 324"/>
                <a:gd name="T32" fmla="*/ 1 w 166"/>
                <a:gd name="T33" fmla="*/ 4 h 324"/>
                <a:gd name="T34" fmla="*/ 0 w 166"/>
                <a:gd name="T35" fmla="*/ 5 h 324"/>
                <a:gd name="T36" fmla="*/ 0 w 166"/>
                <a:gd name="T37" fmla="*/ 5 h 324"/>
                <a:gd name="T38" fmla="*/ 0 w 166"/>
                <a:gd name="T39" fmla="*/ 6 h 324"/>
                <a:gd name="T40" fmla="*/ 0 w 166"/>
                <a:gd name="T41" fmla="*/ 7 h 324"/>
                <a:gd name="T42" fmla="*/ 1 w 166"/>
                <a:gd name="T43" fmla="*/ 7 h 324"/>
                <a:gd name="T44" fmla="*/ 1 w 166"/>
                <a:gd name="T45" fmla="*/ 6 h 324"/>
                <a:gd name="T46" fmla="*/ 3 w 166"/>
                <a:gd name="T47" fmla="*/ 6 h 324"/>
                <a:gd name="T48" fmla="*/ 3 w 166"/>
                <a:gd name="T49" fmla="*/ 5 h 324"/>
                <a:gd name="T50" fmla="*/ 3 w 166"/>
                <a:gd name="T51" fmla="*/ 5 h 324"/>
                <a:gd name="T52" fmla="*/ 2 w 166"/>
                <a:gd name="T53" fmla="*/ 4 h 324"/>
                <a:gd name="T54" fmla="*/ 5 w 166"/>
                <a:gd name="T55" fmla="*/ 3 h 324"/>
                <a:gd name="T56" fmla="*/ 5 w 166"/>
                <a:gd name="T57" fmla="*/ 3 h 324"/>
                <a:gd name="T58" fmla="*/ 6 w 166"/>
                <a:gd name="T59" fmla="*/ 0 h 3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6" h="324">
                  <a:moveTo>
                    <a:pt x="165" y="0"/>
                  </a:moveTo>
                  <a:lnTo>
                    <a:pt x="105" y="15"/>
                  </a:lnTo>
                  <a:lnTo>
                    <a:pt x="75" y="15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75" y="62"/>
                  </a:lnTo>
                  <a:lnTo>
                    <a:pt x="90" y="62"/>
                  </a:lnTo>
                  <a:lnTo>
                    <a:pt x="90" y="108"/>
                  </a:lnTo>
                  <a:lnTo>
                    <a:pt x="75" y="123"/>
                  </a:lnTo>
                  <a:lnTo>
                    <a:pt x="75" y="138"/>
                  </a:lnTo>
                  <a:lnTo>
                    <a:pt x="60" y="108"/>
                  </a:lnTo>
                  <a:lnTo>
                    <a:pt x="60" y="77"/>
                  </a:lnTo>
                  <a:lnTo>
                    <a:pt x="45" y="62"/>
                  </a:lnTo>
                  <a:lnTo>
                    <a:pt x="0" y="92"/>
                  </a:lnTo>
                  <a:lnTo>
                    <a:pt x="30" y="123"/>
                  </a:lnTo>
                  <a:lnTo>
                    <a:pt x="30" y="185"/>
                  </a:lnTo>
                  <a:lnTo>
                    <a:pt x="30" y="200"/>
                  </a:lnTo>
                  <a:lnTo>
                    <a:pt x="15" y="231"/>
                  </a:lnTo>
                  <a:lnTo>
                    <a:pt x="15" y="246"/>
                  </a:lnTo>
                  <a:lnTo>
                    <a:pt x="15" y="292"/>
                  </a:lnTo>
                  <a:lnTo>
                    <a:pt x="15" y="323"/>
                  </a:lnTo>
                  <a:lnTo>
                    <a:pt x="30" y="323"/>
                  </a:lnTo>
                  <a:lnTo>
                    <a:pt x="30" y="292"/>
                  </a:lnTo>
                  <a:lnTo>
                    <a:pt x="75" y="277"/>
                  </a:lnTo>
                  <a:lnTo>
                    <a:pt x="75" y="261"/>
                  </a:lnTo>
                  <a:lnTo>
                    <a:pt x="75" y="231"/>
                  </a:lnTo>
                  <a:lnTo>
                    <a:pt x="60" y="185"/>
                  </a:lnTo>
                  <a:lnTo>
                    <a:pt x="135" y="123"/>
                  </a:lnTo>
                  <a:lnTo>
                    <a:pt x="150" y="123"/>
                  </a:lnTo>
                  <a:lnTo>
                    <a:pt x="16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77" name="Freeform 563"/>
            <p:cNvSpPr>
              <a:spLocks/>
            </p:cNvSpPr>
            <p:nvPr/>
          </p:nvSpPr>
          <p:spPr bwMode="auto">
            <a:xfrm>
              <a:off x="7226" y="1841"/>
              <a:ext cx="58" cy="60"/>
            </a:xfrm>
            <a:custGeom>
              <a:avLst/>
              <a:gdLst>
                <a:gd name="T0" fmla="*/ 3 w 134"/>
                <a:gd name="T1" fmla="*/ 0 h 155"/>
                <a:gd name="T2" fmla="*/ 3 w 134"/>
                <a:gd name="T3" fmla="*/ 0 h 155"/>
                <a:gd name="T4" fmla="*/ 3 w 134"/>
                <a:gd name="T5" fmla="*/ 1 h 155"/>
                <a:gd name="T6" fmla="*/ 2 w 134"/>
                <a:gd name="T7" fmla="*/ 1 h 155"/>
                <a:gd name="T8" fmla="*/ 1 w 134"/>
                <a:gd name="T9" fmla="*/ 1 h 155"/>
                <a:gd name="T10" fmla="*/ 0 w 134"/>
                <a:gd name="T11" fmla="*/ 1 h 155"/>
                <a:gd name="T12" fmla="*/ 1 w 134"/>
                <a:gd name="T13" fmla="*/ 2 h 155"/>
                <a:gd name="T14" fmla="*/ 1 w 134"/>
                <a:gd name="T15" fmla="*/ 2 h 155"/>
                <a:gd name="T16" fmla="*/ 1 w 134"/>
                <a:gd name="T17" fmla="*/ 2 h 155"/>
                <a:gd name="T18" fmla="*/ 1 w 134"/>
                <a:gd name="T19" fmla="*/ 3 h 155"/>
                <a:gd name="T20" fmla="*/ 3 w 134"/>
                <a:gd name="T21" fmla="*/ 3 h 155"/>
                <a:gd name="T22" fmla="*/ 3 w 134"/>
                <a:gd name="T23" fmla="*/ 3 h 155"/>
                <a:gd name="T24" fmla="*/ 4 w 134"/>
                <a:gd name="T25" fmla="*/ 3 h 155"/>
                <a:gd name="T26" fmla="*/ 5 w 134"/>
                <a:gd name="T27" fmla="*/ 3 h 155"/>
                <a:gd name="T28" fmla="*/ 5 w 134"/>
                <a:gd name="T29" fmla="*/ 2 h 155"/>
                <a:gd name="T30" fmla="*/ 5 w 134"/>
                <a:gd name="T31" fmla="*/ 1 h 155"/>
                <a:gd name="T32" fmla="*/ 3 w 134"/>
                <a:gd name="T33" fmla="*/ 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4" h="155">
                  <a:moveTo>
                    <a:pt x="103" y="15"/>
                  </a:moveTo>
                  <a:lnTo>
                    <a:pt x="74" y="0"/>
                  </a:lnTo>
                  <a:lnTo>
                    <a:pt x="74" y="31"/>
                  </a:lnTo>
                  <a:lnTo>
                    <a:pt x="59" y="31"/>
                  </a:lnTo>
                  <a:lnTo>
                    <a:pt x="30" y="62"/>
                  </a:lnTo>
                  <a:lnTo>
                    <a:pt x="0" y="62"/>
                  </a:lnTo>
                  <a:lnTo>
                    <a:pt x="30" y="92"/>
                  </a:lnTo>
                  <a:lnTo>
                    <a:pt x="30" y="108"/>
                  </a:lnTo>
                  <a:lnTo>
                    <a:pt x="44" y="108"/>
                  </a:lnTo>
                  <a:lnTo>
                    <a:pt x="44" y="123"/>
                  </a:lnTo>
                  <a:lnTo>
                    <a:pt x="74" y="154"/>
                  </a:lnTo>
                  <a:lnTo>
                    <a:pt x="89" y="154"/>
                  </a:lnTo>
                  <a:lnTo>
                    <a:pt x="118" y="154"/>
                  </a:lnTo>
                  <a:lnTo>
                    <a:pt x="133" y="123"/>
                  </a:lnTo>
                  <a:lnTo>
                    <a:pt x="133" y="108"/>
                  </a:lnTo>
                  <a:lnTo>
                    <a:pt x="133" y="46"/>
                  </a:lnTo>
                  <a:lnTo>
                    <a:pt x="103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78" name="Oval 564"/>
            <p:cNvSpPr>
              <a:spLocks noChangeArrowheads="1"/>
            </p:cNvSpPr>
            <p:nvPr/>
          </p:nvSpPr>
          <p:spPr bwMode="auto">
            <a:xfrm>
              <a:off x="7438" y="1865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79" name="Oval 565"/>
            <p:cNvSpPr>
              <a:spLocks noChangeArrowheads="1"/>
            </p:cNvSpPr>
            <p:nvPr/>
          </p:nvSpPr>
          <p:spPr bwMode="auto">
            <a:xfrm>
              <a:off x="7431" y="1877"/>
              <a:ext cx="7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80" name="Freeform 566"/>
            <p:cNvSpPr>
              <a:spLocks/>
            </p:cNvSpPr>
            <p:nvPr/>
          </p:nvSpPr>
          <p:spPr bwMode="auto">
            <a:xfrm>
              <a:off x="7431" y="1876"/>
              <a:ext cx="8" cy="7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1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81" name="Line 567"/>
            <p:cNvSpPr>
              <a:spLocks noChangeShapeType="1"/>
            </p:cNvSpPr>
            <p:nvPr/>
          </p:nvSpPr>
          <p:spPr bwMode="auto">
            <a:xfrm>
              <a:off x="7444" y="1865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82" name="Line 568"/>
            <p:cNvSpPr>
              <a:spLocks noChangeShapeType="1"/>
            </p:cNvSpPr>
            <p:nvPr/>
          </p:nvSpPr>
          <p:spPr bwMode="auto">
            <a:xfrm>
              <a:off x="7297" y="1511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83" name="Line 569"/>
            <p:cNvSpPr>
              <a:spLocks noChangeShapeType="1"/>
            </p:cNvSpPr>
            <p:nvPr/>
          </p:nvSpPr>
          <p:spPr bwMode="auto">
            <a:xfrm>
              <a:off x="7297" y="1511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84" name="Line 570"/>
            <p:cNvSpPr>
              <a:spLocks noChangeShapeType="1"/>
            </p:cNvSpPr>
            <p:nvPr/>
          </p:nvSpPr>
          <p:spPr bwMode="auto">
            <a:xfrm>
              <a:off x="7304" y="1511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85" name="Freeform 571"/>
            <p:cNvSpPr>
              <a:spLocks/>
            </p:cNvSpPr>
            <p:nvPr/>
          </p:nvSpPr>
          <p:spPr bwMode="auto">
            <a:xfrm>
              <a:off x="7361" y="1644"/>
              <a:ext cx="13" cy="12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1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86" name="Freeform 572"/>
            <p:cNvSpPr>
              <a:spLocks/>
            </p:cNvSpPr>
            <p:nvPr/>
          </p:nvSpPr>
          <p:spPr bwMode="auto">
            <a:xfrm>
              <a:off x="7290" y="1603"/>
              <a:ext cx="116" cy="106"/>
            </a:xfrm>
            <a:custGeom>
              <a:avLst/>
              <a:gdLst>
                <a:gd name="T0" fmla="*/ 6 w 270"/>
                <a:gd name="T1" fmla="*/ 2 h 278"/>
                <a:gd name="T2" fmla="*/ 6 w 270"/>
                <a:gd name="T3" fmla="*/ 2 h 278"/>
                <a:gd name="T4" fmla="*/ 5 w 270"/>
                <a:gd name="T5" fmla="*/ 1 h 278"/>
                <a:gd name="T6" fmla="*/ 4 w 270"/>
                <a:gd name="T7" fmla="*/ 1 h 278"/>
                <a:gd name="T8" fmla="*/ 3 w 270"/>
                <a:gd name="T9" fmla="*/ 0 h 278"/>
                <a:gd name="T10" fmla="*/ 3 w 270"/>
                <a:gd name="T11" fmla="*/ 0 h 278"/>
                <a:gd name="T12" fmla="*/ 2 w 270"/>
                <a:gd name="T13" fmla="*/ 1 h 278"/>
                <a:gd name="T14" fmla="*/ 2 w 270"/>
                <a:gd name="T15" fmla="*/ 2 h 278"/>
                <a:gd name="T16" fmla="*/ 1 w 270"/>
                <a:gd name="T17" fmla="*/ 2 h 278"/>
                <a:gd name="T18" fmla="*/ 1 w 270"/>
                <a:gd name="T19" fmla="*/ 3 h 278"/>
                <a:gd name="T20" fmla="*/ 1 w 270"/>
                <a:gd name="T21" fmla="*/ 3 h 278"/>
                <a:gd name="T22" fmla="*/ 0 w 270"/>
                <a:gd name="T23" fmla="*/ 4 h 278"/>
                <a:gd name="T24" fmla="*/ 1 w 270"/>
                <a:gd name="T25" fmla="*/ 4 h 278"/>
                <a:gd name="T26" fmla="*/ 2 w 270"/>
                <a:gd name="T27" fmla="*/ 5 h 278"/>
                <a:gd name="T28" fmla="*/ 3 w 270"/>
                <a:gd name="T29" fmla="*/ 5 h 278"/>
                <a:gd name="T30" fmla="*/ 4 w 270"/>
                <a:gd name="T31" fmla="*/ 6 h 278"/>
                <a:gd name="T32" fmla="*/ 5 w 270"/>
                <a:gd name="T33" fmla="*/ 5 h 278"/>
                <a:gd name="T34" fmla="*/ 5 w 270"/>
                <a:gd name="T35" fmla="*/ 5 h 278"/>
                <a:gd name="T36" fmla="*/ 6 w 270"/>
                <a:gd name="T37" fmla="*/ 5 h 278"/>
                <a:gd name="T38" fmla="*/ 6 w 270"/>
                <a:gd name="T39" fmla="*/ 5 h 278"/>
                <a:gd name="T40" fmla="*/ 8 w 270"/>
                <a:gd name="T41" fmla="*/ 5 h 278"/>
                <a:gd name="T42" fmla="*/ 9 w 270"/>
                <a:gd name="T43" fmla="*/ 4 h 278"/>
                <a:gd name="T44" fmla="*/ 8 w 270"/>
                <a:gd name="T45" fmla="*/ 4 h 278"/>
                <a:gd name="T46" fmla="*/ 6 w 270"/>
                <a:gd name="T47" fmla="*/ 3 h 278"/>
                <a:gd name="T48" fmla="*/ 6 w 270"/>
                <a:gd name="T49" fmla="*/ 3 h 278"/>
                <a:gd name="T50" fmla="*/ 6 w 270"/>
                <a:gd name="T51" fmla="*/ 3 h 278"/>
                <a:gd name="T52" fmla="*/ 6 w 270"/>
                <a:gd name="T53" fmla="*/ 2 h 2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70" h="278">
                  <a:moveTo>
                    <a:pt x="164" y="108"/>
                  </a:moveTo>
                  <a:lnTo>
                    <a:pt x="179" y="108"/>
                  </a:lnTo>
                  <a:lnTo>
                    <a:pt x="149" y="62"/>
                  </a:lnTo>
                  <a:lnTo>
                    <a:pt x="120" y="62"/>
                  </a:lnTo>
                  <a:lnTo>
                    <a:pt x="105" y="0"/>
                  </a:lnTo>
                  <a:lnTo>
                    <a:pt x="75" y="15"/>
                  </a:lnTo>
                  <a:lnTo>
                    <a:pt x="60" y="31"/>
                  </a:lnTo>
                  <a:lnTo>
                    <a:pt x="60" y="92"/>
                  </a:lnTo>
                  <a:lnTo>
                    <a:pt x="30" y="108"/>
                  </a:lnTo>
                  <a:lnTo>
                    <a:pt x="30" y="139"/>
                  </a:lnTo>
                  <a:lnTo>
                    <a:pt x="30" y="169"/>
                  </a:lnTo>
                  <a:lnTo>
                    <a:pt x="0" y="185"/>
                  </a:lnTo>
                  <a:lnTo>
                    <a:pt x="30" y="200"/>
                  </a:lnTo>
                  <a:lnTo>
                    <a:pt x="60" y="262"/>
                  </a:lnTo>
                  <a:lnTo>
                    <a:pt x="90" y="262"/>
                  </a:lnTo>
                  <a:lnTo>
                    <a:pt x="120" y="277"/>
                  </a:lnTo>
                  <a:lnTo>
                    <a:pt x="135" y="262"/>
                  </a:lnTo>
                  <a:lnTo>
                    <a:pt x="149" y="262"/>
                  </a:lnTo>
                  <a:lnTo>
                    <a:pt x="164" y="262"/>
                  </a:lnTo>
                  <a:lnTo>
                    <a:pt x="179" y="246"/>
                  </a:lnTo>
                  <a:lnTo>
                    <a:pt x="224" y="246"/>
                  </a:lnTo>
                  <a:lnTo>
                    <a:pt x="269" y="185"/>
                  </a:lnTo>
                  <a:lnTo>
                    <a:pt x="239" y="200"/>
                  </a:lnTo>
                  <a:lnTo>
                    <a:pt x="194" y="169"/>
                  </a:lnTo>
                  <a:lnTo>
                    <a:pt x="164" y="139"/>
                  </a:lnTo>
                  <a:lnTo>
                    <a:pt x="164" y="123"/>
                  </a:lnTo>
                  <a:lnTo>
                    <a:pt x="164" y="10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87" name="Freeform 573"/>
            <p:cNvSpPr>
              <a:spLocks/>
            </p:cNvSpPr>
            <p:nvPr/>
          </p:nvSpPr>
          <p:spPr bwMode="auto">
            <a:xfrm>
              <a:off x="7264" y="1737"/>
              <a:ext cx="78" cy="82"/>
            </a:xfrm>
            <a:custGeom>
              <a:avLst/>
              <a:gdLst>
                <a:gd name="T0" fmla="*/ 6 w 181"/>
                <a:gd name="T1" fmla="*/ 2 h 216"/>
                <a:gd name="T2" fmla="*/ 5 w 181"/>
                <a:gd name="T3" fmla="*/ 1 h 216"/>
                <a:gd name="T4" fmla="*/ 5 w 181"/>
                <a:gd name="T5" fmla="*/ 1 h 216"/>
                <a:gd name="T6" fmla="*/ 3 w 181"/>
                <a:gd name="T7" fmla="*/ 0 h 216"/>
                <a:gd name="T8" fmla="*/ 3 w 181"/>
                <a:gd name="T9" fmla="*/ 0 h 216"/>
                <a:gd name="T10" fmla="*/ 3 w 181"/>
                <a:gd name="T11" fmla="*/ 1 h 216"/>
                <a:gd name="T12" fmla="*/ 1 w 181"/>
                <a:gd name="T13" fmla="*/ 1 h 216"/>
                <a:gd name="T14" fmla="*/ 1 w 181"/>
                <a:gd name="T15" fmla="*/ 0 h 216"/>
                <a:gd name="T16" fmla="*/ 0 w 181"/>
                <a:gd name="T17" fmla="*/ 0 h 216"/>
                <a:gd name="T18" fmla="*/ 0 w 181"/>
                <a:gd name="T19" fmla="*/ 1 h 216"/>
                <a:gd name="T20" fmla="*/ 1 w 181"/>
                <a:gd name="T21" fmla="*/ 1 h 216"/>
                <a:gd name="T22" fmla="*/ 0 w 181"/>
                <a:gd name="T23" fmla="*/ 1 h 216"/>
                <a:gd name="T24" fmla="*/ 0 w 181"/>
                <a:gd name="T25" fmla="*/ 1 h 216"/>
                <a:gd name="T26" fmla="*/ 0 w 181"/>
                <a:gd name="T27" fmla="*/ 2 h 216"/>
                <a:gd name="T28" fmla="*/ 0 w 181"/>
                <a:gd name="T29" fmla="*/ 2 h 216"/>
                <a:gd name="T30" fmla="*/ 1 w 181"/>
                <a:gd name="T31" fmla="*/ 3 h 216"/>
                <a:gd name="T32" fmla="*/ 1 w 181"/>
                <a:gd name="T33" fmla="*/ 3 h 216"/>
                <a:gd name="T34" fmla="*/ 2 w 181"/>
                <a:gd name="T35" fmla="*/ 3 h 216"/>
                <a:gd name="T36" fmla="*/ 3 w 181"/>
                <a:gd name="T37" fmla="*/ 4 h 216"/>
                <a:gd name="T38" fmla="*/ 3 w 181"/>
                <a:gd name="T39" fmla="*/ 4 h 216"/>
                <a:gd name="T40" fmla="*/ 3 w 181"/>
                <a:gd name="T41" fmla="*/ 5 h 216"/>
                <a:gd name="T42" fmla="*/ 4 w 181"/>
                <a:gd name="T43" fmla="*/ 5 h 216"/>
                <a:gd name="T44" fmla="*/ 6 w 181"/>
                <a:gd name="T45" fmla="*/ 4 h 216"/>
                <a:gd name="T46" fmla="*/ 6 w 181"/>
                <a:gd name="T47" fmla="*/ 3 h 216"/>
                <a:gd name="T48" fmla="*/ 6 w 181"/>
                <a:gd name="T49" fmla="*/ 3 h 216"/>
                <a:gd name="T50" fmla="*/ 6 w 181"/>
                <a:gd name="T51" fmla="*/ 3 h 216"/>
                <a:gd name="T52" fmla="*/ 6 w 181"/>
                <a:gd name="T53" fmla="*/ 2 h 216"/>
                <a:gd name="T54" fmla="*/ 6 w 181"/>
                <a:gd name="T55" fmla="*/ 2 h 2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1" h="216">
                  <a:moveTo>
                    <a:pt x="180" y="77"/>
                  </a:moveTo>
                  <a:lnTo>
                    <a:pt x="150" y="61"/>
                  </a:lnTo>
                  <a:lnTo>
                    <a:pt x="135" y="46"/>
                  </a:lnTo>
                  <a:lnTo>
                    <a:pt x="90" y="0"/>
                  </a:lnTo>
                  <a:lnTo>
                    <a:pt x="75" y="15"/>
                  </a:lnTo>
                  <a:lnTo>
                    <a:pt x="75" y="31"/>
                  </a:lnTo>
                  <a:lnTo>
                    <a:pt x="45" y="46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15" y="31"/>
                  </a:lnTo>
                  <a:lnTo>
                    <a:pt x="30" y="46"/>
                  </a:lnTo>
                  <a:lnTo>
                    <a:pt x="15" y="61"/>
                  </a:lnTo>
                  <a:lnTo>
                    <a:pt x="0" y="61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30" y="123"/>
                  </a:lnTo>
                  <a:lnTo>
                    <a:pt x="30" y="138"/>
                  </a:lnTo>
                  <a:lnTo>
                    <a:pt x="60" y="169"/>
                  </a:lnTo>
                  <a:lnTo>
                    <a:pt x="75" y="184"/>
                  </a:lnTo>
                  <a:lnTo>
                    <a:pt x="90" y="184"/>
                  </a:lnTo>
                  <a:lnTo>
                    <a:pt x="90" y="215"/>
                  </a:lnTo>
                  <a:lnTo>
                    <a:pt x="120" y="215"/>
                  </a:lnTo>
                  <a:lnTo>
                    <a:pt x="180" y="200"/>
                  </a:lnTo>
                  <a:lnTo>
                    <a:pt x="180" y="169"/>
                  </a:lnTo>
                  <a:lnTo>
                    <a:pt x="165" y="154"/>
                  </a:lnTo>
                  <a:lnTo>
                    <a:pt x="180" y="123"/>
                  </a:lnTo>
                  <a:lnTo>
                    <a:pt x="165" y="108"/>
                  </a:lnTo>
                  <a:lnTo>
                    <a:pt x="180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88" name="Freeform 574"/>
            <p:cNvSpPr>
              <a:spLocks/>
            </p:cNvSpPr>
            <p:nvPr/>
          </p:nvSpPr>
          <p:spPr bwMode="auto">
            <a:xfrm>
              <a:off x="7354" y="1644"/>
              <a:ext cx="77" cy="99"/>
            </a:xfrm>
            <a:custGeom>
              <a:avLst/>
              <a:gdLst>
                <a:gd name="T0" fmla="*/ 6 w 180"/>
                <a:gd name="T1" fmla="*/ 0 h 262"/>
                <a:gd name="T2" fmla="*/ 6 w 180"/>
                <a:gd name="T3" fmla="*/ 0 h 262"/>
                <a:gd name="T4" fmla="*/ 5 w 180"/>
                <a:gd name="T5" fmla="*/ 0 h 262"/>
                <a:gd name="T6" fmla="*/ 4 w 180"/>
                <a:gd name="T7" fmla="*/ 0 h 262"/>
                <a:gd name="T8" fmla="*/ 4 w 180"/>
                <a:gd name="T9" fmla="*/ 0 h 262"/>
                <a:gd name="T10" fmla="*/ 3 w 180"/>
                <a:gd name="T11" fmla="*/ 1 h 262"/>
                <a:gd name="T12" fmla="*/ 2 w 180"/>
                <a:gd name="T13" fmla="*/ 1 h 262"/>
                <a:gd name="T14" fmla="*/ 1 w 180"/>
                <a:gd name="T15" fmla="*/ 0 h 262"/>
                <a:gd name="T16" fmla="*/ 0 w 180"/>
                <a:gd name="T17" fmla="*/ 1 h 262"/>
                <a:gd name="T18" fmla="*/ 1 w 180"/>
                <a:gd name="T19" fmla="*/ 1 h 262"/>
                <a:gd name="T20" fmla="*/ 3 w 180"/>
                <a:gd name="T21" fmla="*/ 2 h 262"/>
                <a:gd name="T22" fmla="*/ 4 w 180"/>
                <a:gd name="T23" fmla="*/ 2 h 262"/>
                <a:gd name="T24" fmla="*/ 3 w 180"/>
                <a:gd name="T25" fmla="*/ 3 h 262"/>
                <a:gd name="T26" fmla="*/ 1 w 180"/>
                <a:gd name="T27" fmla="*/ 3 h 262"/>
                <a:gd name="T28" fmla="*/ 0 w 180"/>
                <a:gd name="T29" fmla="*/ 3 h 262"/>
                <a:gd name="T30" fmla="*/ 0 w 180"/>
                <a:gd name="T31" fmla="*/ 3 h 262"/>
                <a:gd name="T32" fmla="*/ 0 w 180"/>
                <a:gd name="T33" fmla="*/ 3 h 262"/>
                <a:gd name="T34" fmla="*/ 0 w 180"/>
                <a:gd name="T35" fmla="*/ 5 h 262"/>
                <a:gd name="T36" fmla="*/ 0 w 180"/>
                <a:gd name="T37" fmla="*/ 5 h 262"/>
                <a:gd name="T38" fmla="*/ 0 w 180"/>
                <a:gd name="T39" fmla="*/ 5 h 262"/>
                <a:gd name="T40" fmla="*/ 1 w 180"/>
                <a:gd name="T41" fmla="*/ 5 h 262"/>
                <a:gd name="T42" fmla="*/ 2 w 180"/>
                <a:gd name="T43" fmla="*/ 5 h 262"/>
                <a:gd name="T44" fmla="*/ 4 w 180"/>
                <a:gd name="T45" fmla="*/ 3 h 262"/>
                <a:gd name="T46" fmla="*/ 4 w 180"/>
                <a:gd name="T47" fmla="*/ 3 h 262"/>
                <a:gd name="T48" fmla="*/ 5 w 180"/>
                <a:gd name="T49" fmla="*/ 2 h 262"/>
                <a:gd name="T50" fmla="*/ 5 w 180"/>
                <a:gd name="T51" fmla="*/ 2 h 262"/>
                <a:gd name="T52" fmla="*/ 6 w 180"/>
                <a:gd name="T53" fmla="*/ 1 h 262"/>
                <a:gd name="T54" fmla="*/ 6 w 180"/>
                <a:gd name="T55" fmla="*/ 0 h 2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0" h="262">
                  <a:moveTo>
                    <a:pt x="179" y="0"/>
                  </a:moveTo>
                  <a:lnTo>
                    <a:pt x="164" y="0"/>
                  </a:lnTo>
                  <a:lnTo>
                    <a:pt x="149" y="15"/>
                  </a:lnTo>
                  <a:lnTo>
                    <a:pt x="134" y="15"/>
                  </a:lnTo>
                  <a:lnTo>
                    <a:pt x="119" y="15"/>
                  </a:lnTo>
                  <a:lnTo>
                    <a:pt x="75" y="31"/>
                  </a:lnTo>
                  <a:lnTo>
                    <a:pt x="60" y="31"/>
                  </a:lnTo>
                  <a:lnTo>
                    <a:pt x="45" y="15"/>
                  </a:lnTo>
                  <a:lnTo>
                    <a:pt x="15" y="31"/>
                  </a:lnTo>
                  <a:lnTo>
                    <a:pt x="45" y="61"/>
                  </a:lnTo>
                  <a:lnTo>
                    <a:pt x="90" y="92"/>
                  </a:lnTo>
                  <a:lnTo>
                    <a:pt x="119" y="77"/>
                  </a:lnTo>
                  <a:lnTo>
                    <a:pt x="75" y="138"/>
                  </a:lnTo>
                  <a:lnTo>
                    <a:pt x="30" y="138"/>
                  </a:lnTo>
                  <a:lnTo>
                    <a:pt x="15" y="154"/>
                  </a:lnTo>
                  <a:lnTo>
                    <a:pt x="0" y="154"/>
                  </a:lnTo>
                  <a:lnTo>
                    <a:pt x="0" y="169"/>
                  </a:lnTo>
                  <a:lnTo>
                    <a:pt x="0" y="261"/>
                  </a:lnTo>
                  <a:lnTo>
                    <a:pt x="15" y="261"/>
                  </a:lnTo>
                  <a:lnTo>
                    <a:pt x="15" y="246"/>
                  </a:lnTo>
                  <a:lnTo>
                    <a:pt x="45" y="230"/>
                  </a:lnTo>
                  <a:lnTo>
                    <a:pt x="60" y="215"/>
                  </a:lnTo>
                  <a:lnTo>
                    <a:pt x="119" y="154"/>
                  </a:lnTo>
                  <a:lnTo>
                    <a:pt x="119" y="138"/>
                  </a:lnTo>
                  <a:lnTo>
                    <a:pt x="149" y="92"/>
                  </a:lnTo>
                  <a:lnTo>
                    <a:pt x="149" y="77"/>
                  </a:lnTo>
                  <a:lnTo>
                    <a:pt x="179" y="61"/>
                  </a:lnTo>
                  <a:lnTo>
                    <a:pt x="17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89" name="Freeform 575"/>
            <p:cNvSpPr>
              <a:spLocks/>
            </p:cNvSpPr>
            <p:nvPr/>
          </p:nvSpPr>
          <p:spPr bwMode="auto">
            <a:xfrm>
              <a:off x="7297" y="1702"/>
              <a:ext cx="65" cy="64"/>
            </a:xfrm>
            <a:custGeom>
              <a:avLst/>
              <a:gdLst>
                <a:gd name="T0" fmla="*/ 5 w 150"/>
                <a:gd name="T1" fmla="*/ 2 h 170"/>
                <a:gd name="T2" fmla="*/ 5 w 150"/>
                <a:gd name="T3" fmla="*/ 2 h 170"/>
                <a:gd name="T4" fmla="*/ 5 w 150"/>
                <a:gd name="T5" fmla="*/ 0 h 170"/>
                <a:gd name="T6" fmla="*/ 5 w 150"/>
                <a:gd name="T7" fmla="*/ 0 h 170"/>
                <a:gd name="T8" fmla="*/ 4 w 150"/>
                <a:gd name="T9" fmla="*/ 0 h 170"/>
                <a:gd name="T10" fmla="*/ 4 w 150"/>
                <a:gd name="T11" fmla="*/ 0 h 170"/>
                <a:gd name="T12" fmla="*/ 3 w 150"/>
                <a:gd name="T13" fmla="*/ 0 h 170"/>
                <a:gd name="T14" fmla="*/ 2 w 150"/>
                <a:gd name="T15" fmla="*/ 0 h 170"/>
                <a:gd name="T16" fmla="*/ 0 w 150"/>
                <a:gd name="T17" fmla="*/ 0 h 170"/>
                <a:gd name="T18" fmla="*/ 0 w 150"/>
                <a:gd name="T19" fmla="*/ 0 h 170"/>
                <a:gd name="T20" fmla="*/ 0 w 150"/>
                <a:gd name="T21" fmla="*/ 1 h 170"/>
                <a:gd name="T22" fmla="*/ 0 w 150"/>
                <a:gd name="T23" fmla="*/ 2 h 170"/>
                <a:gd name="T24" fmla="*/ 0 w 150"/>
                <a:gd name="T25" fmla="*/ 2 h 170"/>
                <a:gd name="T26" fmla="*/ 2 w 150"/>
                <a:gd name="T27" fmla="*/ 3 h 170"/>
                <a:gd name="T28" fmla="*/ 3 w 150"/>
                <a:gd name="T29" fmla="*/ 3 h 170"/>
                <a:gd name="T30" fmla="*/ 4 w 150"/>
                <a:gd name="T31" fmla="*/ 3 h 170"/>
                <a:gd name="T32" fmla="*/ 4 w 150"/>
                <a:gd name="T33" fmla="*/ 3 h 170"/>
                <a:gd name="T34" fmla="*/ 5 w 150"/>
                <a:gd name="T35" fmla="*/ 3 h 170"/>
                <a:gd name="T36" fmla="*/ 5 w 150"/>
                <a:gd name="T37" fmla="*/ 2 h 1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0" h="170">
                  <a:moveTo>
                    <a:pt x="149" y="108"/>
                  </a:moveTo>
                  <a:lnTo>
                    <a:pt x="134" y="108"/>
                  </a:lnTo>
                  <a:lnTo>
                    <a:pt x="134" y="15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4" y="15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15" y="15"/>
                  </a:lnTo>
                  <a:lnTo>
                    <a:pt x="15" y="61"/>
                  </a:lnTo>
                  <a:lnTo>
                    <a:pt x="15" y="77"/>
                  </a:lnTo>
                  <a:lnTo>
                    <a:pt x="15" y="92"/>
                  </a:lnTo>
                  <a:lnTo>
                    <a:pt x="60" y="138"/>
                  </a:lnTo>
                  <a:lnTo>
                    <a:pt x="75" y="154"/>
                  </a:lnTo>
                  <a:lnTo>
                    <a:pt x="104" y="169"/>
                  </a:lnTo>
                  <a:lnTo>
                    <a:pt x="119" y="138"/>
                  </a:lnTo>
                  <a:lnTo>
                    <a:pt x="134" y="138"/>
                  </a:lnTo>
                  <a:lnTo>
                    <a:pt x="149" y="10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90" name="Oval 576"/>
            <p:cNvSpPr>
              <a:spLocks noChangeArrowheads="1"/>
            </p:cNvSpPr>
            <p:nvPr/>
          </p:nvSpPr>
          <p:spPr bwMode="auto">
            <a:xfrm>
              <a:off x="7380" y="1807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91" name="Oval 577"/>
            <p:cNvSpPr>
              <a:spLocks noChangeArrowheads="1"/>
            </p:cNvSpPr>
            <p:nvPr/>
          </p:nvSpPr>
          <p:spPr bwMode="auto">
            <a:xfrm>
              <a:off x="7438" y="1760"/>
              <a:ext cx="1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92" name="Freeform 578"/>
            <p:cNvSpPr>
              <a:spLocks/>
            </p:cNvSpPr>
            <p:nvPr/>
          </p:nvSpPr>
          <p:spPr bwMode="auto">
            <a:xfrm>
              <a:off x="7367" y="1603"/>
              <a:ext cx="33" cy="36"/>
            </a:xfrm>
            <a:custGeom>
              <a:avLst/>
              <a:gdLst>
                <a:gd name="T0" fmla="*/ 1 w 76"/>
                <a:gd name="T1" fmla="*/ 2 h 93"/>
                <a:gd name="T2" fmla="*/ 0 w 76"/>
                <a:gd name="T3" fmla="*/ 1 h 93"/>
                <a:gd name="T4" fmla="*/ 0 w 76"/>
                <a:gd name="T5" fmla="*/ 1 h 93"/>
                <a:gd name="T6" fmla="*/ 0 w 76"/>
                <a:gd name="T7" fmla="*/ 0 h 93"/>
                <a:gd name="T8" fmla="*/ 0 w 76"/>
                <a:gd name="T9" fmla="*/ 0 h 93"/>
                <a:gd name="T10" fmla="*/ 3 w 76"/>
                <a:gd name="T11" fmla="*/ 0 h 93"/>
                <a:gd name="T12" fmla="*/ 2 w 76"/>
                <a:gd name="T13" fmla="*/ 2 h 93"/>
                <a:gd name="T14" fmla="*/ 1 w 76"/>
                <a:gd name="T15" fmla="*/ 2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93">
                  <a:moveTo>
                    <a:pt x="30" y="77"/>
                  </a:moveTo>
                  <a:lnTo>
                    <a:pt x="15" y="61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75" y="15"/>
                  </a:lnTo>
                  <a:lnTo>
                    <a:pt x="45" y="92"/>
                  </a:lnTo>
                  <a:lnTo>
                    <a:pt x="30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93" name="Line 579"/>
            <p:cNvSpPr>
              <a:spLocks noChangeShapeType="1"/>
            </p:cNvSpPr>
            <p:nvPr/>
          </p:nvSpPr>
          <p:spPr bwMode="auto">
            <a:xfrm>
              <a:off x="7367" y="1603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94" name="Line 580"/>
            <p:cNvSpPr>
              <a:spLocks noChangeShapeType="1"/>
            </p:cNvSpPr>
            <p:nvPr/>
          </p:nvSpPr>
          <p:spPr bwMode="auto">
            <a:xfrm flipV="1">
              <a:off x="7374" y="1597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95" name="Line 581"/>
            <p:cNvSpPr>
              <a:spLocks noChangeShapeType="1"/>
            </p:cNvSpPr>
            <p:nvPr/>
          </p:nvSpPr>
          <p:spPr bwMode="auto">
            <a:xfrm>
              <a:off x="7380" y="1598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96" name="Freeform 582"/>
            <p:cNvSpPr>
              <a:spLocks/>
            </p:cNvSpPr>
            <p:nvPr/>
          </p:nvSpPr>
          <p:spPr bwMode="auto">
            <a:xfrm>
              <a:off x="7418" y="1523"/>
              <a:ext cx="8" cy="11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1 w 17"/>
                <a:gd name="T5" fmla="*/ 0 h 31"/>
                <a:gd name="T6" fmla="*/ 1 w 17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1">
                  <a:moveTo>
                    <a:pt x="16" y="0"/>
                  </a:moveTo>
                  <a:lnTo>
                    <a:pt x="0" y="15"/>
                  </a:lnTo>
                  <a:lnTo>
                    <a:pt x="16" y="30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97" name="Freeform 583"/>
            <p:cNvSpPr>
              <a:spLocks/>
            </p:cNvSpPr>
            <p:nvPr/>
          </p:nvSpPr>
          <p:spPr bwMode="auto">
            <a:xfrm>
              <a:off x="7374" y="1511"/>
              <a:ext cx="32" cy="6"/>
            </a:xfrm>
            <a:custGeom>
              <a:avLst/>
              <a:gdLst>
                <a:gd name="T0" fmla="*/ 3 w 75"/>
                <a:gd name="T1" fmla="*/ 0 h 17"/>
                <a:gd name="T2" fmla="*/ 2 w 75"/>
                <a:gd name="T3" fmla="*/ 0 h 17"/>
                <a:gd name="T4" fmla="*/ 1 w 75"/>
                <a:gd name="T5" fmla="*/ 0 h 17"/>
                <a:gd name="T6" fmla="*/ 1 w 75"/>
                <a:gd name="T7" fmla="*/ 0 h 17"/>
                <a:gd name="T8" fmla="*/ 0 w 75"/>
                <a:gd name="T9" fmla="*/ 0 h 17"/>
                <a:gd name="T10" fmla="*/ 1 w 75"/>
                <a:gd name="T11" fmla="*/ 0 h 17"/>
                <a:gd name="T12" fmla="*/ 3 w 7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17">
                  <a:moveTo>
                    <a:pt x="74" y="16"/>
                  </a:moveTo>
                  <a:lnTo>
                    <a:pt x="59" y="16"/>
                  </a:lnTo>
                  <a:lnTo>
                    <a:pt x="44" y="16"/>
                  </a:lnTo>
                  <a:lnTo>
                    <a:pt x="30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74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98" name="Line 584"/>
            <p:cNvSpPr>
              <a:spLocks noChangeShapeType="1"/>
            </p:cNvSpPr>
            <p:nvPr/>
          </p:nvSpPr>
          <p:spPr bwMode="auto">
            <a:xfrm>
              <a:off x="7386" y="160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099" name="Line 585"/>
            <p:cNvSpPr>
              <a:spLocks noChangeShapeType="1"/>
            </p:cNvSpPr>
            <p:nvPr/>
          </p:nvSpPr>
          <p:spPr bwMode="auto">
            <a:xfrm>
              <a:off x="7400" y="1603"/>
              <a:ext cx="0" cy="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00" name="Line 586"/>
            <p:cNvSpPr>
              <a:spLocks noChangeShapeType="1"/>
            </p:cNvSpPr>
            <p:nvPr/>
          </p:nvSpPr>
          <p:spPr bwMode="auto">
            <a:xfrm>
              <a:off x="7406" y="160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01" name="Line 587"/>
            <p:cNvSpPr>
              <a:spLocks noChangeShapeType="1"/>
            </p:cNvSpPr>
            <p:nvPr/>
          </p:nvSpPr>
          <p:spPr bwMode="auto">
            <a:xfrm flipV="1">
              <a:off x="7412" y="1597"/>
              <a:ext cx="6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02" name="Freeform 588"/>
            <p:cNvSpPr>
              <a:spLocks/>
            </p:cNvSpPr>
            <p:nvPr/>
          </p:nvSpPr>
          <p:spPr bwMode="auto">
            <a:xfrm>
              <a:off x="7386" y="1592"/>
              <a:ext cx="65" cy="47"/>
            </a:xfrm>
            <a:custGeom>
              <a:avLst/>
              <a:gdLst>
                <a:gd name="T0" fmla="*/ 1 w 151"/>
                <a:gd name="T1" fmla="*/ 1 h 123"/>
                <a:gd name="T2" fmla="*/ 0 w 151"/>
                <a:gd name="T3" fmla="*/ 3 h 123"/>
                <a:gd name="T4" fmla="*/ 1 w 151"/>
                <a:gd name="T5" fmla="*/ 2 h 123"/>
                <a:gd name="T6" fmla="*/ 4 w 151"/>
                <a:gd name="T7" fmla="*/ 1 h 123"/>
                <a:gd name="T8" fmla="*/ 5 w 151"/>
                <a:gd name="T9" fmla="*/ 1 h 123"/>
                <a:gd name="T10" fmla="*/ 5 w 151"/>
                <a:gd name="T11" fmla="*/ 1 h 123"/>
                <a:gd name="T12" fmla="*/ 5 w 151"/>
                <a:gd name="T13" fmla="*/ 0 h 123"/>
                <a:gd name="T14" fmla="*/ 2 w 151"/>
                <a:gd name="T15" fmla="*/ 1 h 123"/>
                <a:gd name="T16" fmla="*/ 1 w 151"/>
                <a:gd name="T17" fmla="*/ 1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" h="123">
                  <a:moveTo>
                    <a:pt x="30" y="46"/>
                  </a:moveTo>
                  <a:lnTo>
                    <a:pt x="0" y="122"/>
                  </a:lnTo>
                  <a:lnTo>
                    <a:pt x="30" y="107"/>
                  </a:lnTo>
                  <a:lnTo>
                    <a:pt x="120" y="61"/>
                  </a:lnTo>
                  <a:lnTo>
                    <a:pt x="135" y="46"/>
                  </a:lnTo>
                  <a:lnTo>
                    <a:pt x="150" y="31"/>
                  </a:lnTo>
                  <a:lnTo>
                    <a:pt x="135" y="0"/>
                  </a:lnTo>
                  <a:lnTo>
                    <a:pt x="60" y="31"/>
                  </a:lnTo>
                  <a:lnTo>
                    <a:pt x="30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03" name="Line 589"/>
            <p:cNvSpPr>
              <a:spLocks noChangeShapeType="1"/>
            </p:cNvSpPr>
            <p:nvPr/>
          </p:nvSpPr>
          <p:spPr bwMode="auto">
            <a:xfrm>
              <a:off x="7418" y="1598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04" name="Freeform 590"/>
            <p:cNvSpPr>
              <a:spLocks/>
            </p:cNvSpPr>
            <p:nvPr/>
          </p:nvSpPr>
          <p:spPr bwMode="auto">
            <a:xfrm>
              <a:off x="7136" y="1278"/>
              <a:ext cx="71" cy="76"/>
            </a:xfrm>
            <a:custGeom>
              <a:avLst/>
              <a:gdLst>
                <a:gd name="T0" fmla="*/ 0 w 165"/>
                <a:gd name="T1" fmla="*/ 2 h 202"/>
                <a:gd name="T2" fmla="*/ 0 w 165"/>
                <a:gd name="T3" fmla="*/ 2 h 202"/>
                <a:gd name="T4" fmla="*/ 0 w 165"/>
                <a:gd name="T5" fmla="*/ 3 h 202"/>
                <a:gd name="T6" fmla="*/ 2 w 165"/>
                <a:gd name="T7" fmla="*/ 3 h 202"/>
                <a:gd name="T8" fmla="*/ 3 w 165"/>
                <a:gd name="T9" fmla="*/ 3 h 202"/>
                <a:gd name="T10" fmla="*/ 4 w 165"/>
                <a:gd name="T11" fmla="*/ 3 h 202"/>
                <a:gd name="T12" fmla="*/ 5 w 165"/>
                <a:gd name="T13" fmla="*/ 4 h 202"/>
                <a:gd name="T14" fmla="*/ 6 w 165"/>
                <a:gd name="T15" fmla="*/ 3 h 202"/>
                <a:gd name="T16" fmla="*/ 5 w 165"/>
                <a:gd name="T17" fmla="*/ 2 h 202"/>
                <a:gd name="T18" fmla="*/ 5 w 165"/>
                <a:gd name="T19" fmla="*/ 2 h 202"/>
                <a:gd name="T20" fmla="*/ 3 w 165"/>
                <a:gd name="T21" fmla="*/ 0 h 202"/>
                <a:gd name="T22" fmla="*/ 3 w 165"/>
                <a:gd name="T23" fmla="*/ 1 h 202"/>
                <a:gd name="T24" fmla="*/ 3 w 165"/>
                <a:gd name="T25" fmla="*/ 1 h 202"/>
                <a:gd name="T26" fmla="*/ 2 w 165"/>
                <a:gd name="T27" fmla="*/ 1 h 202"/>
                <a:gd name="T28" fmla="*/ 0 w 165"/>
                <a:gd name="T29" fmla="*/ 2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5" h="202">
                  <a:moveTo>
                    <a:pt x="15" y="77"/>
                  </a:moveTo>
                  <a:lnTo>
                    <a:pt x="0" y="93"/>
                  </a:lnTo>
                  <a:lnTo>
                    <a:pt x="15" y="139"/>
                  </a:lnTo>
                  <a:lnTo>
                    <a:pt x="60" y="155"/>
                  </a:lnTo>
                  <a:lnTo>
                    <a:pt x="89" y="170"/>
                  </a:lnTo>
                  <a:lnTo>
                    <a:pt x="119" y="170"/>
                  </a:lnTo>
                  <a:lnTo>
                    <a:pt x="149" y="201"/>
                  </a:lnTo>
                  <a:lnTo>
                    <a:pt x="164" y="139"/>
                  </a:lnTo>
                  <a:lnTo>
                    <a:pt x="149" y="108"/>
                  </a:lnTo>
                  <a:lnTo>
                    <a:pt x="149" y="77"/>
                  </a:lnTo>
                  <a:lnTo>
                    <a:pt x="104" y="0"/>
                  </a:lnTo>
                  <a:lnTo>
                    <a:pt x="104" y="46"/>
                  </a:lnTo>
                  <a:lnTo>
                    <a:pt x="75" y="62"/>
                  </a:lnTo>
                  <a:lnTo>
                    <a:pt x="60" y="46"/>
                  </a:lnTo>
                  <a:lnTo>
                    <a:pt x="15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05" name="Freeform 591"/>
            <p:cNvSpPr>
              <a:spLocks/>
            </p:cNvSpPr>
            <p:nvPr/>
          </p:nvSpPr>
          <p:spPr bwMode="auto">
            <a:xfrm>
              <a:off x="7214" y="1464"/>
              <a:ext cx="18" cy="0"/>
            </a:xfrm>
            <a:custGeom>
              <a:avLst/>
              <a:gdLst>
                <a:gd name="T0" fmla="*/ 1 w 46"/>
                <a:gd name="T1" fmla="*/ 0 h 1"/>
                <a:gd name="T2" fmla="*/ 1 w 46"/>
                <a:gd name="T3" fmla="*/ 0 h 1"/>
                <a:gd name="T4" fmla="*/ 0 w 46"/>
                <a:gd name="T5" fmla="*/ 0 h 1"/>
                <a:gd name="T6" fmla="*/ 1 w 46"/>
                <a:gd name="T7" fmla="*/ 0 h 1"/>
                <a:gd name="T8" fmla="*/ 1 w 4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">
                  <a:moveTo>
                    <a:pt x="45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06" name="Freeform 592"/>
            <p:cNvSpPr>
              <a:spLocks/>
            </p:cNvSpPr>
            <p:nvPr/>
          </p:nvSpPr>
          <p:spPr bwMode="auto">
            <a:xfrm>
              <a:off x="7304" y="1441"/>
              <a:ext cx="50" cy="47"/>
            </a:xfrm>
            <a:custGeom>
              <a:avLst/>
              <a:gdLst>
                <a:gd name="T0" fmla="*/ 0 w 120"/>
                <a:gd name="T1" fmla="*/ 1 h 124"/>
                <a:gd name="T2" fmla="*/ 0 w 120"/>
                <a:gd name="T3" fmla="*/ 2 h 124"/>
                <a:gd name="T4" fmla="*/ 0 w 120"/>
                <a:gd name="T5" fmla="*/ 2 h 124"/>
                <a:gd name="T6" fmla="*/ 0 w 120"/>
                <a:gd name="T7" fmla="*/ 3 h 124"/>
                <a:gd name="T8" fmla="*/ 1 w 120"/>
                <a:gd name="T9" fmla="*/ 3 h 124"/>
                <a:gd name="T10" fmla="*/ 1 w 120"/>
                <a:gd name="T11" fmla="*/ 2 h 124"/>
                <a:gd name="T12" fmla="*/ 3 w 120"/>
                <a:gd name="T13" fmla="*/ 1 h 124"/>
                <a:gd name="T14" fmla="*/ 3 w 120"/>
                <a:gd name="T15" fmla="*/ 1 h 124"/>
                <a:gd name="T16" fmla="*/ 4 w 120"/>
                <a:gd name="T17" fmla="*/ 0 h 124"/>
                <a:gd name="T18" fmla="*/ 3 w 120"/>
                <a:gd name="T19" fmla="*/ 0 h 124"/>
                <a:gd name="T20" fmla="*/ 1 w 120"/>
                <a:gd name="T21" fmla="*/ 1 h 124"/>
                <a:gd name="T22" fmla="*/ 0 w 120"/>
                <a:gd name="T23" fmla="*/ 1 h 124"/>
                <a:gd name="T24" fmla="*/ 0 w 120"/>
                <a:gd name="T25" fmla="*/ 1 h 124"/>
                <a:gd name="T26" fmla="*/ 0 w 120"/>
                <a:gd name="T27" fmla="*/ 1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" h="124">
                  <a:moveTo>
                    <a:pt x="0" y="62"/>
                  </a:moveTo>
                  <a:lnTo>
                    <a:pt x="15" y="77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45" y="92"/>
                  </a:lnTo>
                  <a:lnTo>
                    <a:pt x="89" y="62"/>
                  </a:lnTo>
                  <a:lnTo>
                    <a:pt x="104" y="31"/>
                  </a:lnTo>
                  <a:lnTo>
                    <a:pt x="119" y="15"/>
                  </a:lnTo>
                  <a:lnTo>
                    <a:pt x="104" y="0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6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07" name="Freeform 593"/>
            <p:cNvSpPr>
              <a:spLocks/>
            </p:cNvSpPr>
            <p:nvPr/>
          </p:nvSpPr>
          <p:spPr bwMode="auto">
            <a:xfrm>
              <a:off x="7297" y="1476"/>
              <a:ext cx="33" cy="41"/>
            </a:xfrm>
            <a:custGeom>
              <a:avLst/>
              <a:gdLst>
                <a:gd name="T0" fmla="*/ 3 w 76"/>
                <a:gd name="T1" fmla="*/ 0 h 108"/>
                <a:gd name="T2" fmla="*/ 2 w 76"/>
                <a:gd name="T3" fmla="*/ 0 h 108"/>
                <a:gd name="T4" fmla="*/ 2 w 76"/>
                <a:gd name="T5" fmla="*/ 1 h 108"/>
                <a:gd name="T6" fmla="*/ 0 w 76"/>
                <a:gd name="T7" fmla="*/ 1 h 108"/>
                <a:gd name="T8" fmla="*/ 0 w 76"/>
                <a:gd name="T9" fmla="*/ 1 h 108"/>
                <a:gd name="T10" fmla="*/ 0 w 76"/>
                <a:gd name="T11" fmla="*/ 2 h 108"/>
                <a:gd name="T12" fmla="*/ 2 w 76"/>
                <a:gd name="T13" fmla="*/ 2 h 108"/>
                <a:gd name="T14" fmla="*/ 3 w 76"/>
                <a:gd name="T15" fmla="*/ 1 h 108"/>
                <a:gd name="T16" fmla="*/ 2 w 76"/>
                <a:gd name="T17" fmla="*/ 1 h 108"/>
                <a:gd name="T18" fmla="*/ 3 w 7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108">
                  <a:moveTo>
                    <a:pt x="75" y="15"/>
                  </a:moveTo>
                  <a:lnTo>
                    <a:pt x="60" y="0"/>
                  </a:lnTo>
                  <a:lnTo>
                    <a:pt x="45" y="31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0" y="107"/>
                  </a:lnTo>
                  <a:lnTo>
                    <a:pt x="60" y="76"/>
                  </a:lnTo>
                  <a:lnTo>
                    <a:pt x="75" y="61"/>
                  </a:lnTo>
                  <a:lnTo>
                    <a:pt x="45" y="31"/>
                  </a:lnTo>
                  <a:lnTo>
                    <a:pt x="7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08" name="Freeform 594"/>
            <p:cNvSpPr>
              <a:spLocks/>
            </p:cNvSpPr>
            <p:nvPr/>
          </p:nvSpPr>
          <p:spPr bwMode="auto">
            <a:xfrm>
              <a:off x="7232" y="1406"/>
              <a:ext cx="135" cy="53"/>
            </a:xfrm>
            <a:custGeom>
              <a:avLst/>
              <a:gdLst>
                <a:gd name="T0" fmla="*/ 6 w 315"/>
                <a:gd name="T1" fmla="*/ 3 h 139"/>
                <a:gd name="T2" fmla="*/ 6 w 315"/>
                <a:gd name="T3" fmla="*/ 3 h 139"/>
                <a:gd name="T4" fmla="*/ 6 w 315"/>
                <a:gd name="T5" fmla="*/ 3 h 139"/>
                <a:gd name="T6" fmla="*/ 9 w 315"/>
                <a:gd name="T7" fmla="*/ 2 h 139"/>
                <a:gd name="T8" fmla="*/ 11 w 315"/>
                <a:gd name="T9" fmla="*/ 2 h 139"/>
                <a:gd name="T10" fmla="*/ 10 w 315"/>
                <a:gd name="T11" fmla="*/ 1 h 139"/>
                <a:gd name="T12" fmla="*/ 11 w 315"/>
                <a:gd name="T13" fmla="*/ 1 h 139"/>
                <a:gd name="T14" fmla="*/ 11 w 315"/>
                <a:gd name="T15" fmla="*/ 1 h 139"/>
                <a:gd name="T16" fmla="*/ 10 w 315"/>
                <a:gd name="T17" fmla="*/ 1 h 139"/>
                <a:gd name="T18" fmla="*/ 10 w 315"/>
                <a:gd name="T19" fmla="*/ 0 h 139"/>
                <a:gd name="T20" fmla="*/ 9 w 315"/>
                <a:gd name="T21" fmla="*/ 0 h 139"/>
                <a:gd name="T22" fmla="*/ 9 w 315"/>
                <a:gd name="T23" fmla="*/ 0 h 139"/>
                <a:gd name="T24" fmla="*/ 8 w 315"/>
                <a:gd name="T25" fmla="*/ 1 h 139"/>
                <a:gd name="T26" fmla="*/ 7 w 315"/>
                <a:gd name="T27" fmla="*/ 0 h 139"/>
                <a:gd name="T28" fmla="*/ 7 w 315"/>
                <a:gd name="T29" fmla="*/ 1 h 139"/>
                <a:gd name="T30" fmla="*/ 5 w 315"/>
                <a:gd name="T31" fmla="*/ 0 h 139"/>
                <a:gd name="T32" fmla="*/ 3 w 315"/>
                <a:gd name="T33" fmla="*/ 0 h 139"/>
                <a:gd name="T34" fmla="*/ 3 w 315"/>
                <a:gd name="T35" fmla="*/ 1 h 139"/>
                <a:gd name="T36" fmla="*/ 1 w 315"/>
                <a:gd name="T37" fmla="*/ 1 h 139"/>
                <a:gd name="T38" fmla="*/ 1 w 315"/>
                <a:gd name="T39" fmla="*/ 1 h 139"/>
                <a:gd name="T40" fmla="*/ 0 w 315"/>
                <a:gd name="T41" fmla="*/ 1 h 139"/>
                <a:gd name="T42" fmla="*/ 0 w 315"/>
                <a:gd name="T43" fmla="*/ 1 h 139"/>
                <a:gd name="T44" fmla="*/ 0 w 315"/>
                <a:gd name="T45" fmla="*/ 2 h 139"/>
                <a:gd name="T46" fmla="*/ 0 w 315"/>
                <a:gd name="T47" fmla="*/ 2 h 139"/>
                <a:gd name="T48" fmla="*/ 0 w 315"/>
                <a:gd name="T49" fmla="*/ 2 h 139"/>
                <a:gd name="T50" fmla="*/ 0 w 315"/>
                <a:gd name="T51" fmla="*/ 2 h 139"/>
                <a:gd name="T52" fmla="*/ 0 w 315"/>
                <a:gd name="T53" fmla="*/ 2 h 139"/>
                <a:gd name="T54" fmla="*/ 1 w 315"/>
                <a:gd name="T55" fmla="*/ 3 h 139"/>
                <a:gd name="T56" fmla="*/ 3 w 315"/>
                <a:gd name="T57" fmla="*/ 3 h 139"/>
                <a:gd name="T58" fmla="*/ 3 w 315"/>
                <a:gd name="T59" fmla="*/ 3 h 139"/>
                <a:gd name="T60" fmla="*/ 3 w 315"/>
                <a:gd name="T61" fmla="*/ 3 h 139"/>
                <a:gd name="T62" fmla="*/ 5 w 315"/>
                <a:gd name="T63" fmla="*/ 2 h 139"/>
                <a:gd name="T64" fmla="*/ 6 w 315"/>
                <a:gd name="T65" fmla="*/ 2 h 139"/>
                <a:gd name="T66" fmla="*/ 6 w 315"/>
                <a:gd name="T67" fmla="*/ 3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5" h="139">
                  <a:moveTo>
                    <a:pt x="164" y="138"/>
                  </a:moveTo>
                  <a:lnTo>
                    <a:pt x="179" y="138"/>
                  </a:lnTo>
                  <a:lnTo>
                    <a:pt x="194" y="123"/>
                  </a:lnTo>
                  <a:lnTo>
                    <a:pt x="269" y="92"/>
                  </a:lnTo>
                  <a:lnTo>
                    <a:pt x="314" y="92"/>
                  </a:lnTo>
                  <a:lnTo>
                    <a:pt x="299" y="61"/>
                  </a:lnTo>
                  <a:lnTo>
                    <a:pt x="314" y="46"/>
                  </a:lnTo>
                  <a:lnTo>
                    <a:pt x="314" y="31"/>
                  </a:lnTo>
                  <a:lnTo>
                    <a:pt x="299" y="31"/>
                  </a:lnTo>
                  <a:lnTo>
                    <a:pt x="299" y="15"/>
                  </a:lnTo>
                  <a:lnTo>
                    <a:pt x="284" y="0"/>
                  </a:lnTo>
                  <a:lnTo>
                    <a:pt x="254" y="0"/>
                  </a:lnTo>
                  <a:lnTo>
                    <a:pt x="224" y="31"/>
                  </a:lnTo>
                  <a:lnTo>
                    <a:pt x="209" y="15"/>
                  </a:lnTo>
                  <a:lnTo>
                    <a:pt x="209" y="31"/>
                  </a:lnTo>
                  <a:lnTo>
                    <a:pt x="150" y="0"/>
                  </a:lnTo>
                  <a:lnTo>
                    <a:pt x="105" y="0"/>
                  </a:lnTo>
                  <a:lnTo>
                    <a:pt x="75" y="31"/>
                  </a:lnTo>
                  <a:lnTo>
                    <a:pt x="45" y="31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5" y="77"/>
                  </a:lnTo>
                  <a:lnTo>
                    <a:pt x="0" y="77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30" y="138"/>
                  </a:lnTo>
                  <a:lnTo>
                    <a:pt x="75" y="138"/>
                  </a:lnTo>
                  <a:lnTo>
                    <a:pt x="90" y="123"/>
                  </a:lnTo>
                  <a:lnTo>
                    <a:pt x="105" y="138"/>
                  </a:lnTo>
                  <a:lnTo>
                    <a:pt x="150" y="107"/>
                  </a:lnTo>
                  <a:lnTo>
                    <a:pt x="164" y="107"/>
                  </a:lnTo>
                  <a:lnTo>
                    <a:pt x="164" y="13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09" name="Freeform 595"/>
            <p:cNvSpPr>
              <a:spLocks/>
            </p:cNvSpPr>
            <p:nvPr/>
          </p:nvSpPr>
          <p:spPr bwMode="auto">
            <a:xfrm>
              <a:off x="7232" y="1406"/>
              <a:ext cx="20" cy="11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1 w 46"/>
                <a:gd name="T9" fmla="*/ 0 h 31"/>
                <a:gd name="T10" fmla="*/ 2 w 46"/>
                <a:gd name="T11" fmla="*/ 0 h 31"/>
                <a:gd name="T12" fmla="*/ 0 w 46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1">
                  <a:moveTo>
                    <a:pt x="15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10" name="Freeform 596"/>
            <p:cNvSpPr>
              <a:spLocks/>
            </p:cNvSpPr>
            <p:nvPr/>
          </p:nvSpPr>
          <p:spPr bwMode="auto">
            <a:xfrm>
              <a:off x="7323" y="1441"/>
              <a:ext cx="83" cy="70"/>
            </a:xfrm>
            <a:custGeom>
              <a:avLst/>
              <a:gdLst>
                <a:gd name="T0" fmla="*/ 3 w 194"/>
                <a:gd name="T1" fmla="*/ 0 h 185"/>
                <a:gd name="T2" fmla="*/ 2 w 194"/>
                <a:gd name="T3" fmla="*/ 0 h 185"/>
                <a:gd name="T4" fmla="*/ 3 w 194"/>
                <a:gd name="T5" fmla="*/ 0 h 185"/>
                <a:gd name="T6" fmla="*/ 2 w 194"/>
                <a:gd name="T7" fmla="*/ 1 h 185"/>
                <a:gd name="T8" fmla="*/ 1 w 194"/>
                <a:gd name="T9" fmla="*/ 1 h 185"/>
                <a:gd name="T10" fmla="*/ 0 w 194"/>
                <a:gd name="T11" fmla="*/ 2 h 185"/>
                <a:gd name="T12" fmla="*/ 0 w 194"/>
                <a:gd name="T13" fmla="*/ 2 h 185"/>
                <a:gd name="T14" fmla="*/ 1 w 194"/>
                <a:gd name="T15" fmla="*/ 3 h 185"/>
                <a:gd name="T16" fmla="*/ 3 w 194"/>
                <a:gd name="T17" fmla="*/ 3 h 185"/>
                <a:gd name="T18" fmla="*/ 3 w 194"/>
                <a:gd name="T19" fmla="*/ 3 h 185"/>
                <a:gd name="T20" fmla="*/ 3 w 194"/>
                <a:gd name="T21" fmla="*/ 3 h 185"/>
                <a:gd name="T22" fmla="*/ 4 w 194"/>
                <a:gd name="T23" fmla="*/ 4 h 185"/>
                <a:gd name="T24" fmla="*/ 6 w 194"/>
                <a:gd name="T25" fmla="*/ 4 h 185"/>
                <a:gd name="T26" fmla="*/ 6 w 194"/>
                <a:gd name="T27" fmla="*/ 3 h 185"/>
                <a:gd name="T28" fmla="*/ 6 w 194"/>
                <a:gd name="T29" fmla="*/ 3 h 185"/>
                <a:gd name="T30" fmla="*/ 6 w 194"/>
                <a:gd name="T31" fmla="*/ 3 h 185"/>
                <a:gd name="T32" fmla="*/ 6 w 194"/>
                <a:gd name="T33" fmla="*/ 2 h 185"/>
                <a:gd name="T34" fmla="*/ 4 w 194"/>
                <a:gd name="T35" fmla="*/ 2 h 185"/>
                <a:gd name="T36" fmla="*/ 4 w 194"/>
                <a:gd name="T37" fmla="*/ 1 h 185"/>
                <a:gd name="T38" fmla="*/ 4 w 194"/>
                <a:gd name="T39" fmla="*/ 1 h 185"/>
                <a:gd name="T40" fmla="*/ 4 w 194"/>
                <a:gd name="T41" fmla="*/ 0 h 185"/>
                <a:gd name="T42" fmla="*/ 3 w 194"/>
                <a:gd name="T43" fmla="*/ 0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4" h="185">
                  <a:moveTo>
                    <a:pt x="104" y="0"/>
                  </a:moveTo>
                  <a:lnTo>
                    <a:pt x="59" y="0"/>
                  </a:lnTo>
                  <a:lnTo>
                    <a:pt x="74" y="15"/>
                  </a:lnTo>
                  <a:lnTo>
                    <a:pt x="59" y="31"/>
                  </a:lnTo>
                  <a:lnTo>
                    <a:pt x="45" y="61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30" y="123"/>
                  </a:lnTo>
                  <a:lnTo>
                    <a:pt x="89" y="138"/>
                  </a:lnTo>
                  <a:lnTo>
                    <a:pt x="89" y="153"/>
                  </a:lnTo>
                  <a:lnTo>
                    <a:pt x="104" y="153"/>
                  </a:lnTo>
                  <a:lnTo>
                    <a:pt x="119" y="184"/>
                  </a:lnTo>
                  <a:lnTo>
                    <a:pt x="163" y="184"/>
                  </a:lnTo>
                  <a:lnTo>
                    <a:pt x="178" y="153"/>
                  </a:lnTo>
                  <a:lnTo>
                    <a:pt x="193" y="169"/>
                  </a:lnTo>
                  <a:lnTo>
                    <a:pt x="193" y="153"/>
                  </a:lnTo>
                  <a:lnTo>
                    <a:pt x="163" y="107"/>
                  </a:lnTo>
                  <a:lnTo>
                    <a:pt x="134" y="77"/>
                  </a:lnTo>
                  <a:lnTo>
                    <a:pt x="134" y="46"/>
                  </a:lnTo>
                  <a:lnTo>
                    <a:pt x="134" y="31"/>
                  </a:lnTo>
                  <a:lnTo>
                    <a:pt x="119" y="15"/>
                  </a:lnTo>
                  <a:lnTo>
                    <a:pt x="10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11" name="Freeform 597"/>
            <p:cNvSpPr>
              <a:spLocks/>
            </p:cNvSpPr>
            <p:nvPr/>
          </p:nvSpPr>
          <p:spPr bwMode="auto">
            <a:xfrm>
              <a:off x="7297" y="1481"/>
              <a:ext cx="166" cy="129"/>
            </a:xfrm>
            <a:custGeom>
              <a:avLst/>
              <a:gdLst>
                <a:gd name="T0" fmla="*/ 10 w 388"/>
                <a:gd name="T1" fmla="*/ 3 h 340"/>
                <a:gd name="T2" fmla="*/ 10 w 388"/>
                <a:gd name="T3" fmla="*/ 4 h 340"/>
                <a:gd name="T4" fmla="*/ 10 w 388"/>
                <a:gd name="T5" fmla="*/ 3 h 340"/>
                <a:gd name="T6" fmla="*/ 11 w 388"/>
                <a:gd name="T7" fmla="*/ 4 h 340"/>
                <a:gd name="T8" fmla="*/ 11 w 388"/>
                <a:gd name="T9" fmla="*/ 4 h 340"/>
                <a:gd name="T10" fmla="*/ 12 w 388"/>
                <a:gd name="T11" fmla="*/ 4 h 340"/>
                <a:gd name="T12" fmla="*/ 13 w 388"/>
                <a:gd name="T13" fmla="*/ 5 h 340"/>
                <a:gd name="T14" fmla="*/ 13 w 388"/>
                <a:gd name="T15" fmla="*/ 5 h 340"/>
                <a:gd name="T16" fmla="*/ 12 w 388"/>
                <a:gd name="T17" fmla="*/ 6 h 340"/>
                <a:gd name="T18" fmla="*/ 9 w 388"/>
                <a:gd name="T19" fmla="*/ 7 h 340"/>
                <a:gd name="T20" fmla="*/ 8 w 388"/>
                <a:gd name="T21" fmla="*/ 7 h 340"/>
                <a:gd name="T22" fmla="*/ 6 w 388"/>
                <a:gd name="T23" fmla="*/ 7 h 340"/>
                <a:gd name="T24" fmla="*/ 6 w 388"/>
                <a:gd name="T25" fmla="*/ 7 h 340"/>
                <a:gd name="T26" fmla="*/ 4 w 388"/>
                <a:gd name="T27" fmla="*/ 6 h 340"/>
                <a:gd name="T28" fmla="*/ 4 w 388"/>
                <a:gd name="T29" fmla="*/ 5 h 340"/>
                <a:gd name="T30" fmla="*/ 3 w 388"/>
                <a:gd name="T31" fmla="*/ 5 h 340"/>
                <a:gd name="T32" fmla="*/ 3 w 388"/>
                <a:gd name="T33" fmla="*/ 5 h 340"/>
                <a:gd name="T34" fmla="*/ 3 w 388"/>
                <a:gd name="T35" fmla="*/ 5 h 340"/>
                <a:gd name="T36" fmla="*/ 3 w 388"/>
                <a:gd name="T37" fmla="*/ 4 h 340"/>
                <a:gd name="T38" fmla="*/ 2 w 388"/>
                <a:gd name="T39" fmla="*/ 4 h 340"/>
                <a:gd name="T40" fmla="*/ 2 w 388"/>
                <a:gd name="T41" fmla="*/ 3 h 340"/>
                <a:gd name="T42" fmla="*/ 0 w 388"/>
                <a:gd name="T43" fmla="*/ 2 h 340"/>
                <a:gd name="T44" fmla="*/ 0 w 388"/>
                <a:gd name="T45" fmla="*/ 2 h 340"/>
                <a:gd name="T46" fmla="*/ 2 w 388"/>
                <a:gd name="T47" fmla="*/ 1 h 340"/>
                <a:gd name="T48" fmla="*/ 3 w 388"/>
                <a:gd name="T49" fmla="*/ 1 h 340"/>
                <a:gd name="T50" fmla="*/ 1 w 388"/>
                <a:gd name="T51" fmla="*/ 0 h 340"/>
                <a:gd name="T52" fmla="*/ 3 w 388"/>
                <a:gd name="T53" fmla="*/ 0 h 340"/>
                <a:gd name="T54" fmla="*/ 3 w 388"/>
                <a:gd name="T55" fmla="*/ 0 h 340"/>
                <a:gd name="T56" fmla="*/ 5 w 388"/>
                <a:gd name="T57" fmla="*/ 1 h 340"/>
                <a:gd name="T58" fmla="*/ 5 w 388"/>
                <a:gd name="T59" fmla="*/ 1 h 340"/>
                <a:gd name="T60" fmla="*/ 6 w 388"/>
                <a:gd name="T61" fmla="*/ 1 h 340"/>
                <a:gd name="T62" fmla="*/ 6 w 388"/>
                <a:gd name="T63" fmla="*/ 2 h 340"/>
                <a:gd name="T64" fmla="*/ 7 w 388"/>
                <a:gd name="T65" fmla="*/ 2 h 340"/>
                <a:gd name="T66" fmla="*/ 8 w 388"/>
                <a:gd name="T67" fmla="*/ 2 h 340"/>
                <a:gd name="T68" fmla="*/ 8 w 388"/>
                <a:gd name="T69" fmla="*/ 2 h 340"/>
                <a:gd name="T70" fmla="*/ 9 w 388"/>
                <a:gd name="T71" fmla="*/ 2 h 340"/>
                <a:gd name="T72" fmla="*/ 9 w 388"/>
                <a:gd name="T73" fmla="*/ 2 h 340"/>
                <a:gd name="T74" fmla="*/ 10 w 388"/>
                <a:gd name="T75" fmla="*/ 3 h 3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8" h="340">
                  <a:moveTo>
                    <a:pt x="298" y="170"/>
                  </a:moveTo>
                  <a:lnTo>
                    <a:pt x="313" y="185"/>
                  </a:lnTo>
                  <a:lnTo>
                    <a:pt x="298" y="170"/>
                  </a:lnTo>
                  <a:lnTo>
                    <a:pt x="327" y="185"/>
                  </a:lnTo>
                  <a:lnTo>
                    <a:pt x="327" y="200"/>
                  </a:lnTo>
                  <a:lnTo>
                    <a:pt x="372" y="200"/>
                  </a:lnTo>
                  <a:lnTo>
                    <a:pt x="387" y="216"/>
                  </a:lnTo>
                  <a:lnTo>
                    <a:pt x="387" y="247"/>
                  </a:lnTo>
                  <a:lnTo>
                    <a:pt x="342" y="293"/>
                  </a:lnTo>
                  <a:lnTo>
                    <a:pt x="268" y="324"/>
                  </a:lnTo>
                  <a:lnTo>
                    <a:pt x="238" y="339"/>
                  </a:lnTo>
                  <a:lnTo>
                    <a:pt x="179" y="324"/>
                  </a:lnTo>
                  <a:lnTo>
                    <a:pt x="164" y="339"/>
                  </a:lnTo>
                  <a:lnTo>
                    <a:pt x="134" y="308"/>
                  </a:lnTo>
                  <a:lnTo>
                    <a:pt x="119" y="262"/>
                  </a:lnTo>
                  <a:lnTo>
                    <a:pt x="104" y="262"/>
                  </a:lnTo>
                  <a:lnTo>
                    <a:pt x="104" y="231"/>
                  </a:lnTo>
                  <a:lnTo>
                    <a:pt x="104" y="216"/>
                  </a:lnTo>
                  <a:lnTo>
                    <a:pt x="74" y="185"/>
                  </a:lnTo>
                  <a:lnTo>
                    <a:pt x="60" y="185"/>
                  </a:lnTo>
                  <a:lnTo>
                    <a:pt x="60" y="170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60" y="62"/>
                  </a:lnTo>
                  <a:lnTo>
                    <a:pt x="74" y="46"/>
                  </a:lnTo>
                  <a:lnTo>
                    <a:pt x="45" y="15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149" y="31"/>
                  </a:lnTo>
                  <a:lnTo>
                    <a:pt x="149" y="46"/>
                  </a:lnTo>
                  <a:lnTo>
                    <a:pt x="164" y="46"/>
                  </a:lnTo>
                  <a:lnTo>
                    <a:pt x="179" y="77"/>
                  </a:lnTo>
                  <a:lnTo>
                    <a:pt x="208" y="77"/>
                  </a:lnTo>
                  <a:lnTo>
                    <a:pt x="223" y="92"/>
                  </a:lnTo>
                  <a:lnTo>
                    <a:pt x="238" y="92"/>
                  </a:lnTo>
                  <a:lnTo>
                    <a:pt x="253" y="92"/>
                  </a:lnTo>
                  <a:lnTo>
                    <a:pt x="268" y="92"/>
                  </a:lnTo>
                  <a:lnTo>
                    <a:pt x="298" y="17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12" name="Freeform 598"/>
            <p:cNvSpPr>
              <a:spLocks/>
            </p:cNvSpPr>
            <p:nvPr/>
          </p:nvSpPr>
          <p:spPr bwMode="auto">
            <a:xfrm>
              <a:off x="7560" y="1423"/>
              <a:ext cx="205" cy="245"/>
            </a:xfrm>
            <a:custGeom>
              <a:avLst/>
              <a:gdLst>
                <a:gd name="T0" fmla="*/ 5 w 478"/>
                <a:gd name="T1" fmla="*/ 1 h 646"/>
                <a:gd name="T2" fmla="*/ 3 w 478"/>
                <a:gd name="T3" fmla="*/ 2 h 646"/>
                <a:gd name="T4" fmla="*/ 3 w 478"/>
                <a:gd name="T5" fmla="*/ 3 h 646"/>
                <a:gd name="T6" fmla="*/ 3 w 478"/>
                <a:gd name="T7" fmla="*/ 3 h 646"/>
                <a:gd name="T8" fmla="*/ 1 w 478"/>
                <a:gd name="T9" fmla="*/ 5 h 646"/>
                <a:gd name="T10" fmla="*/ 1 w 478"/>
                <a:gd name="T11" fmla="*/ 5 h 646"/>
                <a:gd name="T12" fmla="*/ 0 w 478"/>
                <a:gd name="T13" fmla="*/ 5 h 646"/>
                <a:gd name="T14" fmla="*/ 1 w 478"/>
                <a:gd name="T15" fmla="*/ 6 h 646"/>
                <a:gd name="T16" fmla="*/ 0 w 478"/>
                <a:gd name="T17" fmla="*/ 7 h 646"/>
                <a:gd name="T18" fmla="*/ 1 w 478"/>
                <a:gd name="T19" fmla="*/ 8 h 646"/>
                <a:gd name="T20" fmla="*/ 2 w 478"/>
                <a:gd name="T21" fmla="*/ 8 h 646"/>
                <a:gd name="T22" fmla="*/ 3 w 478"/>
                <a:gd name="T23" fmla="*/ 7 h 646"/>
                <a:gd name="T24" fmla="*/ 3 w 478"/>
                <a:gd name="T25" fmla="*/ 8 h 646"/>
                <a:gd name="T26" fmla="*/ 4 w 478"/>
                <a:gd name="T27" fmla="*/ 11 h 646"/>
                <a:gd name="T28" fmla="*/ 6 w 478"/>
                <a:gd name="T29" fmla="*/ 13 h 646"/>
                <a:gd name="T30" fmla="*/ 6 w 478"/>
                <a:gd name="T31" fmla="*/ 13 h 646"/>
                <a:gd name="T32" fmla="*/ 8 w 478"/>
                <a:gd name="T33" fmla="*/ 13 h 646"/>
                <a:gd name="T34" fmla="*/ 8 w 478"/>
                <a:gd name="T35" fmla="*/ 11 h 646"/>
                <a:gd name="T36" fmla="*/ 8 w 478"/>
                <a:gd name="T37" fmla="*/ 10 h 646"/>
                <a:gd name="T38" fmla="*/ 9 w 478"/>
                <a:gd name="T39" fmla="*/ 9 h 646"/>
                <a:gd name="T40" fmla="*/ 11 w 478"/>
                <a:gd name="T41" fmla="*/ 8 h 646"/>
                <a:gd name="T42" fmla="*/ 12 w 478"/>
                <a:gd name="T43" fmla="*/ 7 h 646"/>
                <a:gd name="T44" fmla="*/ 12 w 478"/>
                <a:gd name="T45" fmla="*/ 6 h 646"/>
                <a:gd name="T46" fmla="*/ 11 w 478"/>
                <a:gd name="T47" fmla="*/ 5 h 646"/>
                <a:gd name="T48" fmla="*/ 13 w 478"/>
                <a:gd name="T49" fmla="*/ 5 h 646"/>
                <a:gd name="T50" fmla="*/ 14 w 478"/>
                <a:gd name="T51" fmla="*/ 6 h 646"/>
                <a:gd name="T52" fmla="*/ 14 w 478"/>
                <a:gd name="T53" fmla="*/ 6 h 646"/>
                <a:gd name="T54" fmla="*/ 15 w 478"/>
                <a:gd name="T55" fmla="*/ 7 h 646"/>
                <a:gd name="T56" fmla="*/ 15 w 478"/>
                <a:gd name="T57" fmla="*/ 6 h 646"/>
                <a:gd name="T58" fmla="*/ 15 w 478"/>
                <a:gd name="T59" fmla="*/ 5 h 646"/>
                <a:gd name="T60" fmla="*/ 16 w 478"/>
                <a:gd name="T61" fmla="*/ 3 h 646"/>
                <a:gd name="T62" fmla="*/ 15 w 478"/>
                <a:gd name="T63" fmla="*/ 4 h 646"/>
                <a:gd name="T64" fmla="*/ 13 w 478"/>
                <a:gd name="T65" fmla="*/ 4 h 646"/>
                <a:gd name="T66" fmla="*/ 13 w 478"/>
                <a:gd name="T67" fmla="*/ 5 h 646"/>
                <a:gd name="T68" fmla="*/ 12 w 478"/>
                <a:gd name="T69" fmla="*/ 5 h 646"/>
                <a:gd name="T70" fmla="*/ 11 w 478"/>
                <a:gd name="T71" fmla="*/ 5 h 646"/>
                <a:gd name="T72" fmla="*/ 9 w 478"/>
                <a:gd name="T73" fmla="*/ 5 h 646"/>
                <a:gd name="T74" fmla="*/ 6 w 478"/>
                <a:gd name="T75" fmla="*/ 4 h 646"/>
                <a:gd name="T76" fmla="*/ 6 w 478"/>
                <a:gd name="T77" fmla="*/ 3 h 6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8" h="646">
                  <a:moveTo>
                    <a:pt x="149" y="108"/>
                  </a:moveTo>
                  <a:lnTo>
                    <a:pt x="149" y="61"/>
                  </a:lnTo>
                  <a:lnTo>
                    <a:pt x="60" y="0"/>
                  </a:lnTo>
                  <a:lnTo>
                    <a:pt x="104" y="77"/>
                  </a:lnTo>
                  <a:lnTo>
                    <a:pt x="75" y="108"/>
                  </a:lnTo>
                  <a:lnTo>
                    <a:pt x="89" y="123"/>
                  </a:lnTo>
                  <a:lnTo>
                    <a:pt x="89" y="138"/>
                  </a:lnTo>
                  <a:lnTo>
                    <a:pt x="75" y="154"/>
                  </a:lnTo>
                  <a:lnTo>
                    <a:pt x="60" y="200"/>
                  </a:lnTo>
                  <a:lnTo>
                    <a:pt x="45" y="215"/>
                  </a:lnTo>
                  <a:lnTo>
                    <a:pt x="45" y="230"/>
                  </a:lnTo>
                  <a:lnTo>
                    <a:pt x="30" y="230"/>
                  </a:lnTo>
                  <a:lnTo>
                    <a:pt x="15" y="230"/>
                  </a:lnTo>
                  <a:lnTo>
                    <a:pt x="15" y="246"/>
                  </a:lnTo>
                  <a:lnTo>
                    <a:pt x="15" y="261"/>
                  </a:lnTo>
                  <a:lnTo>
                    <a:pt x="30" y="292"/>
                  </a:lnTo>
                  <a:lnTo>
                    <a:pt x="0" y="323"/>
                  </a:lnTo>
                  <a:lnTo>
                    <a:pt x="15" y="338"/>
                  </a:lnTo>
                  <a:lnTo>
                    <a:pt x="15" y="353"/>
                  </a:lnTo>
                  <a:lnTo>
                    <a:pt x="30" y="384"/>
                  </a:lnTo>
                  <a:lnTo>
                    <a:pt x="60" y="384"/>
                  </a:lnTo>
                  <a:lnTo>
                    <a:pt x="60" y="369"/>
                  </a:lnTo>
                  <a:lnTo>
                    <a:pt x="60" y="353"/>
                  </a:lnTo>
                  <a:lnTo>
                    <a:pt x="75" y="353"/>
                  </a:lnTo>
                  <a:lnTo>
                    <a:pt x="89" y="399"/>
                  </a:lnTo>
                  <a:lnTo>
                    <a:pt x="75" y="399"/>
                  </a:lnTo>
                  <a:lnTo>
                    <a:pt x="104" y="461"/>
                  </a:lnTo>
                  <a:lnTo>
                    <a:pt x="134" y="522"/>
                  </a:lnTo>
                  <a:lnTo>
                    <a:pt x="149" y="553"/>
                  </a:lnTo>
                  <a:lnTo>
                    <a:pt x="164" y="599"/>
                  </a:lnTo>
                  <a:lnTo>
                    <a:pt x="179" y="645"/>
                  </a:lnTo>
                  <a:lnTo>
                    <a:pt x="194" y="630"/>
                  </a:lnTo>
                  <a:lnTo>
                    <a:pt x="209" y="630"/>
                  </a:lnTo>
                  <a:lnTo>
                    <a:pt x="224" y="599"/>
                  </a:lnTo>
                  <a:lnTo>
                    <a:pt x="224" y="568"/>
                  </a:lnTo>
                  <a:lnTo>
                    <a:pt x="224" y="538"/>
                  </a:lnTo>
                  <a:lnTo>
                    <a:pt x="224" y="476"/>
                  </a:lnTo>
                  <a:lnTo>
                    <a:pt x="239" y="476"/>
                  </a:lnTo>
                  <a:lnTo>
                    <a:pt x="253" y="461"/>
                  </a:lnTo>
                  <a:lnTo>
                    <a:pt x="253" y="445"/>
                  </a:lnTo>
                  <a:lnTo>
                    <a:pt x="283" y="415"/>
                  </a:lnTo>
                  <a:lnTo>
                    <a:pt x="328" y="384"/>
                  </a:lnTo>
                  <a:lnTo>
                    <a:pt x="328" y="353"/>
                  </a:lnTo>
                  <a:lnTo>
                    <a:pt x="343" y="353"/>
                  </a:lnTo>
                  <a:lnTo>
                    <a:pt x="373" y="338"/>
                  </a:lnTo>
                  <a:lnTo>
                    <a:pt x="343" y="292"/>
                  </a:lnTo>
                  <a:lnTo>
                    <a:pt x="343" y="261"/>
                  </a:lnTo>
                  <a:lnTo>
                    <a:pt x="328" y="246"/>
                  </a:lnTo>
                  <a:lnTo>
                    <a:pt x="373" y="246"/>
                  </a:lnTo>
                  <a:lnTo>
                    <a:pt x="373" y="261"/>
                  </a:lnTo>
                  <a:lnTo>
                    <a:pt x="417" y="261"/>
                  </a:lnTo>
                  <a:lnTo>
                    <a:pt x="417" y="292"/>
                  </a:lnTo>
                  <a:lnTo>
                    <a:pt x="402" y="292"/>
                  </a:lnTo>
                  <a:lnTo>
                    <a:pt x="417" y="307"/>
                  </a:lnTo>
                  <a:lnTo>
                    <a:pt x="417" y="338"/>
                  </a:lnTo>
                  <a:lnTo>
                    <a:pt x="432" y="338"/>
                  </a:lnTo>
                  <a:lnTo>
                    <a:pt x="432" y="292"/>
                  </a:lnTo>
                  <a:lnTo>
                    <a:pt x="447" y="292"/>
                  </a:lnTo>
                  <a:lnTo>
                    <a:pt x="447" y="246"/>
                  </a:lnTo>
                  <a:lnTo>
                    <a:pt x="462" y="230"/>
                  </a:lnTo>
                  <a:lnTo>
                    <a:pt x="477" y="184"/>
                  </a:lnTo>
                  <a:lnTo>
                    <a:pt x="477" y="169"/>
                  </a:lnTo>
                  <a:lnTo>
                    <a:pt x="462" y="169"/>
                  </a:lnTo>
                  <a:lnTo>
                    <a:pt x="447" y="184"/>
                  </a:lnTo>
                  <a:lnTo>
                    <a:pt x="432" y="169"/>
                  </a:lnTo>
                  <a:lnTo>
                    <a:pt x="388" y="200"/>
                  </a:lnTo>
                  <a:lnTo>
                    <a:pt x="388" y="215"/>
                  </a:lnTo>
                  <a:lnTo>
                    <a:pt x="388" y="230"/>
                  </a:lnTo>
                  <a:lnTo>
                    <a:pt x="343" y="230"/>
                  </a:lnTo>
                  <a:lnTo>
                    <a:pt x="343" y="215"/>
                  </a:lnTo>
                  <a:lnTo>
                    <a:pt x="328" y="200"/>
                  </a:lnTo>
                  <a:lnTo>
                    <a:pt x="328" y="215"/>
                  </a:lnTo>
                  <a:lnTo>
                    <a:pt x="328" y="230"/>
                  </a:lnTo>
                  <a:lnTo>
                    <a:pt x="283" y="246"/>
                  </a:lnTo>
                  <a:lnTo>
                    <a:pt x="239" y="230"/>
                  </a:lnTo>
                  <a:lnTo>
                    <a:pt x="194" y="200"/>
                  </a:lnTo>
                  <a:lnTo>
                    <a:pt x="194" y="169"/>
                  </a:lnTo>
                  <a:lnTo>
                    <a:pt x="164" y="154"/>
                  </a:lnTo>
                  <a:lnTo>
                    <a:pt x="149" y="10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13" name="Freeform 599"/>
            <p:cNvSpPr>
              <a:spLocks/>
            </p:cNvSpPr>
            <p:nvPr/>
          </p:nvSpPr>
          <p:spPr bwMode="auto">
            <a:xfrm>
              <a:off x="7361" y="1423"/>
              <a:ext cx="153" cy="117"/>
            </a:xfrm>
            <a:custGeom>
              <a:avLst/>
              <a:gdLst>
                <a:gd name="T0" fmla="*/ 0 w 358"/>
                <a:gd name="T1" fmla="*/ 0 h 308"/>
                <a:gd name="T2" fmla="*/ 0 w 358"/>
                <a:gd name="T3" fmla="*/ 0 h 308"/>
                <a:gd name="T4" fmla="*/ 0 w 358"/>
                <a:gd name="T5" fmla="*/ 1 h 308"/>
                <a:gd name="T6" fmla="*/ 1 w 358"/>
                <a:gd name="T7" fmla="*/ 1 h 308"/>
                <a:gd name="T8" fmla="*/ 1 w 358"/>
                <a:gd name="T9" fmla="*/ 2 h 308"/>
                <a:gd name="T10" fmla="*/ 1 w 358"/>
                <a:gd name="T11" fmla="*/ 2 h 308"/>
                <a:gd name="T12" fmla="*/ 1 w 358"/>
                <a:gd name="T13" fmla="*/ 3 h 308"/>
                <a:gd name="T14" fmla="*/ 3 w 358"/>
                <a:gd name="T15" fmla="*/ 3 h 308"/>
                <a:gd name="T16" fmla="*/ 3 w 358"/>
                <a:gd name="T17" fmla="*/ 4 h 308"/>
                <a:gd name="T18" fmla="*/ 4 w 358"/>
                <a:gd name="T19" fmla="*/ 4 h 308"/>
                <a:gd name="T20" fmla="*/ 6 w 358"/>
                <a:gd name="T21" fmla="*/ 5 h 308"/>
                <a:gd name="T22" fmla="*/ 8 w 358"/>
                <a:gd name="T23" fmla="*/ 6 h 308"/>
                <a:gd name="T24" fmla="*/ 8 w 358"/>
                <a:gd name="T25" fmla="*/ 5 h 308"/>
                <a:gd name="T26" fmla="*/ 9 w 358"/>
                <a:gd name="T27" fmla="*/ 5 h 308"/>
                <a:gd name="T28" fmla="*/ 9 w 358"/>
                <a:gd name="T29" fmla="*/ 6 h 308"/>
                <a:gd name="T30" fmla="*/ 11 w 358"/>
                <a:gd name="T31" fmla="*/ 6 h 308"/>
                <a:gd name="T32" fmla="*/ 11 w 358"/>
                <a:gd name="T33" fmla="*/ 6 h 308"/>
                <a:gd name="T34" fmla="*/ 12 w 358"/>
                <a:gd name="T35" fmla="*/ 5 h 308"/>
                <a:gd name="T36" fmla="*/ 11 w 358"/>
                <a:gd name="T37" fmla="*/ 5 h 308"/>
                <a:gd name="T38" fmla="*/ 11 w 358"/>
                <a:gd name="T39" fmla="*/ 5 h 308"/>
                <a:gd name="T40" fmla="*/ 10 w 358"/>
                <a:gd name="T41" fmla="*/ 4 h 308"/>
                <a:gd name="T42" fmla="*/ 11 w 358"/>
                <a:gd name="T43" fmla="*/ 3 h 308"/>
                <a:gd name="T44" fmla="*/ 11 w 358"/>
                <a:gd name="T45" fmla="*/ 3 h 308"/>
                <a:gd name="T46" fmla="*/ 10 w 358"/>
                <a:gd name="T47" fmla="*/ 3 h 308"/>
                <a:gd name="T48" fmla="*/ 10 w 358"/>
                <a:gd name="T49" fmla="*/ 3 h 308"/>
                <a:gd name="T50" fmla="*/ 10 w 358"/>
                <a:gd name="T51" fmla="*/ 2 h 308"/>
                <a:gd name="T52" fmla="*/ 10 w 358"/>
                <a:gd name="T53" fmla="*/ 1 h 308"/>
                <a:gd name="T54" fmla="*/ 10 w 358"/>
                <a:gd name="T55" fmla="*/ 1 h 308"/>
                <a:gd name="T56" fmla="*/ 7 w 358"/>
                <a:gd name="T57" fmla="*/ 0 h 308"/>
                <a:gd name="T58" fmla="*/ 6 w 358"/>
                <a:gd name="T59" fmla="*/ 0 h 308"/>
                <a:gd name="T60" fmla="*/ 6 w 358"/>
                <a:gd name="T61" fmla="*/ 1 h 308"/>
                <a:gd name="T62" fmla="*/ 6 w 358"/>
                <a:gd name="T63" fmla="*/ 1 h 308"/>
                <a:gd name="T64" fmla="*/ 5 w 358"/>
                <a:gd name="T65" fmla="*/ 1 h 308"/>
                <a:gd name="T66" fmla="*/ 4 w 358"/>
                <a:gd name="T67" fmla="*/ 1 h 308"/>
                <a:gd name="T68" fmla="*/ 3 w 358"/>
                <a:gd name="T69" fmla="*/ 1 h 308"/>
                <a:gd name="T70" fmla="*/ 3 w 358"/>
                <a:gd name="T71" fmla="*/ 0 h 308"/>
                <a:gd name="T72" fmla="*/ 1 w 358"/>
                <a:gd name="T73" fmla="*/ 0 h 308"/>
                <a:gd name="T74" fmla="*/ 0 w 358"/>
                <a:gd name="T75" fmla="*/ 0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8" h="308">
                  <a:moveTo>
                    <a:pt x="15" y="0"/>
                  </a:moveTo>
                  <a:lnTo>
                    <a:pt x="0" y="15"/>
                  </a:lnTo>
                  <a:lnTo>
                    <a:pt x="15" y="46"/>
                  </a:lnTo>
                  <a:lnTo>
                    <a:pt x="30" y="61"/>
                  </a:lnTo>
                  <a:lnTo>
                    <a:pt x="45" y="77"/>
                  </a:lnTo>
                  <a:lnTo>
                    <a:pt x="45" y="92"/>
                  </a:lnTo>
                  <a:lnTo>
                    <a:pt x="45" y="123"/>
                  </a:lnTo>
                  <a:lnTo>
                    <a:pt x="74" y="154"/>
                  </a:lnTo>
                  <a:lnTo>
                    <a:pt x="104" y="200"/>
                  </a:lnTo>
                  <a:lnTo>
                    <a:pt x="134" y="200"/>
                  </a:lnTo>
                  <a:lnTo>
                    <a:pt x="164" y="246"/>
                  </a:lnTo>
                  <a:lnTo>
                    <a:pt x="223" y="276"/>
                  </a:lnTo>
                  <a:lnTo>
                    <a:pt x="238" y="261"/>
                  </a:lnTo>
                  <a:lnTo>
                    <a:pt x="253" y="261"/>
                  </a:lnTo>
                  <a:lnTo>
                    <a:pt x="268" y="292"/>
                  </a:lnTo>
                  <a:lnTo>
                    <a:pt x="327" y="307"/>
                  </a:lnTo>
                  <a:lnTo>
                    <a:pt x="342" y="276"/>
                  </a:lnTo>
                  <a:lnTo>
                    <a:pt x="357" y="261"/>
                  </a:lnTo>
                  <a:lnTo>
                    <a:pt x="342" y="246"/>
                  </a:lnTo>
                  <a:lnTo>
                    <a:pt x="327" y="215"/>
                  </a:lnTo>
                  <a:lnTo>
                    <a:pt x="312" y="184"/>
                  </a:lnTo>
                  <a:lnTo>
                    <a:pt x="327" y="169"/>
                  </a:lnTo>
                  <a:lnTo>
                    <a:pt x="327" y="154"/>
                  </a:lnTo>
                  <a:lnTo>
                    <a:pt x="312" y="154"/>
                  </a:lnTo>
                  <a:lnTo>
                    <a:pt x="298" y="123"/>
                  </a:lnTo>
                  <a:lnTo>
                    <a:pt x="298" y="92"/>
                  </a:lnTo>
                  <a:lnTo>
                    <a:pt x="298" y="61"/>
                  </a:lnTo>
                  <a:lnTo>
                    <a:pt x="298" y="46"/>
                  </a:lnTo>
                  <a:lnTo>
                    <a:pt x="208" y="15"/>
                  </a:lnTo>
                  <a:lnTo>
                    <a:pt x="193" y="15"/>
                  </a:lnTo>
                  <a:lnTo>
                    <a:pt x="179" y="31"/>
                  </a:lnTo>
                  <a:lnTo>
                    <a:pt x="179" y="46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89" y="31"/>
                  </a:lnTo>
                  <a:lnTo>
                    <a:pt x="74" y="0"/>
                  </a:lnTo>
                  <a:lnTo>
                    <a:pt x="30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14" name="Line 600"/>
            <p:cNvSpPr>
              <a:spLocks noChangeShapeType="1"/>
            </p:cNvSpPr>
            <p:nvPr/>
          </p:nvSpPr>
          <p:spPr bwMode="auto">
            <a:xfrm>
              <a:off x="7431" y="1592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15" name="Line 601"/>
            <p:cNvSpPr>
              <a:spLocks noChangeShapeType="1"/>
            </p:cNvSpPr>
            <p:nvPr/>
          </p:nvSpPr>
          <p:spPr bwMode="auto">
            <a:xfrm flipV="1">
              <a:off x="7438" y="1586"/>
              <a:ext cx="12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16" name="Line 602"/>
            <p:cNvSpPr>
              <a:spLocks noChangeShapeType="1"/>
            </p:cNvSpPr>
            <p:nvPr/>
          </p:nvSpPr>
          <p:spPr bwMode="auto">
            <a:xfrm flipV="1">
              <a:off x="7450" y="1574"/>
              <a:ext cx="6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17" name="Line 603"/>
            <p:cNvSpPr>
              <a:spLocks noChangeShapeType="1"/>
            </p:cNvSpPr>
            <p:nvPr/>
          </p:nvSpPr>
          <p:spPr bwMode="auto">
            <a:xfrm flipV="1">
              <a:off x="7456" y="1569"/>
              <a:ext cx="7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18" name="Line 604"/>
            <p:cNvSpPr>
              <a:spLocks noChangeShapeType="1"/>
            </p:cNvSpPr>
            <p:nvPr/>
          </p:nvSpPr>
          <p:spPr bwMode="auto">
            <a:xfrm flipH="1" flipV="1">
              <a:off x="7456" y="1562"/>
              <a:ext cx="7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19" name="Line 605"/>
            <p:cNvSpPr>
              <a:spLocks noChangeShapeType="1"/>
            </p:cNvSpPr>
            <p:nvPr/>
          </p:nvSpPr>
          <p:spPr bwMode="auto">
            <a:xfrm flipH="1">
              <a:off x="7450" y="156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20" name="Line 606"/>
            <p:cNvSpPr>
              <a:spLocks noChangeShapeType="1"/>
            </p:cNvSpPr>
            <p:nvPr/>
          </p:nvSpPr>
          <p:spPr bwMode="auto">
            <a:xfrm flipH="1">
              <a:off x="7438" y="155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21" name="Line 607"/>
            <p:cNvSpPr>
              <a:spLocks noChangeShapeType="1"/>
            </p:cNvSpPr>
            <p:nvPr/>
          </p:nvSpPr>
          <p:spPr bwMode="auto">
            <a:xfrm>
              <a:off x="7444" y="1592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22" name="Line 608"/>
            <p:cNvSpPr>
              <a:spLocks noChangeShapeType="1"/>
            </p:cNvSpPr>
            <p:nvPr/>
          </p:nvSpPr>
          <p:spPr bwMode="auto">
            <a:xfrm>
              <a:off x="7444" y="1598"/>
              <a:ext cx="6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23" name="Freeform 609"/>
            <p:cNvSpPr>
              <a:spLocks/>
            </p:cNvSpPr>
            <p:nvPr/>
          </p:nvSpPr>
          <p:spPr bwMode="auto">
            <a:xfrm>
              <a:off x="7444" y="1539"/>
              <a:ext cx="45" cy="65"/>
            </a:xfrm>
            <a:custGeom>
              <a:avLst/>
              <a:gdLst>
                <a:gd name="T0" fmla="*/ 2 w 106"/>
                <a:gd name="T1" fmla="*/ 0 h 170"/>
                <a:gd name="T2" fmla="*/ 1 w 106"/>
                <a:gd name="T3" fmla="*/ 1 h 170"/>
                <a:gd name="T4" fmla="*/ 1 w 106"/>
                <a:gd name="T5" fmla="*/ 1 h 170"/>
                <a:gd name="T6" fmla="*/ 1 w 106"/>
                <a:gd name="T7" fmla="*/ 2 h 170"/>
                <a:gd name="T8" fmla="*/ 0 w 106"/>
                <a:gd name="T9" fmla="*/ 3 h 170"/>
                <a:gd name="T10" fmla="*/ 0 w 106"/>
                <a:gd name="T11" fmla="*/ 4 h 170"/>
                <a:gd name="T12" fmla="*/ 1 w 106"/>
                <a:gd name="T13" fmla="*/ 4 h 170"/>
                <a:gd name="T14" fmla="*/ 1 w 106"/>
                <a:gd name="T15" fmla="*/ 3 h 170"/>
                <a:gd name="T16" fmla="*/ 2 w 106"/>
                <a:gd name="T17" fmla="*/ 3 h 170"/>
                <a:gd name="T18" fmla="*/ 3 w 106"/>
                <a:gd name="T19" fmla="*/ 3 h 170"/>
                <a:gd name="T20" fmla="*/ 3 w 106"/>
                <a:gd name="T21" fmla="*/ 3 h 170"/>
                <a:gd name="T22" fmla="*/ 3 w 106"/>
                <a:gd name="T23" fmla="*/ 2 h 170"/>
                <a:gd name="T24" fmla="*/ 3 w 106"/>
                <a:gd name="T25" fmla="*/ 2 h 170"/>
                <a:gd name="T26" fmla="*/ 3 w 106"/>
                <a:gd name="T27" fmla="*/ 1 h 170"/>
                <a:gd name="T28" fmla="*/ 3 w 106"/>
                <a:gd name="T29" fmla="*/ 0 h 170"/>
                <a:gd name="T30" fmla="*/ 3 w 106"/>
                <a:gd name="T31" fmla="*/ 0 h 170"/>
                <a:gd name="T32" fmla="*/ 2 w 106"/>
                <a:gd name="T33" fmla="*/ 0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170">
                  <a:moveTo>
                    <a:pt x="60" y="0"/>
                  </a:moveTo>
                  <a:lnTo>
                    <a:pt x="30" y="46"/>
                  </a:lnTo>
                  <a:lnTo>
                    <a:pt x="45" y="61"/>
                  </a:lnTo>
                  <a:lnTo>
                    <a:pt x="45" y="92"/>
                  </a:lnTo>
                  <a:lnTo>
                    <a:pt x="0" y="138"/>
                  </a:lnTo>
                  <a:lnTo>
                    <a:pt x="15" y="169"/>
                  </a:lnTo>
                  <a:lnTo>
                    <a:pt x="45" y="169"/>
                  </a:lnTo>
                  <a:lnTo>
                    <a:pt x="45" y="154"/>
                  </a:lnTo>
                  <a:lnTo>
                    <a:pt x="60" y="154"/>
                  </a:lnTo>
                  <a:lnTo>
                    <a:pt x="75" y="123"/>
                  </a:lnTo>
                  <a:lnTo>
                    <a:pt x="90" y="123"/>
                  </a:lnTo>
                  <a:lnTo>
                    <a:pt x="90" y="108"/>
                  </a:lnTo>
                  <a:lnTo>
                    <a:pt x="105" y="77"/>
                  </a:lnTo>
                  <a:lnTo>
                    <a:pt x="105" y="46"/>
                  </a:lnTo>
                  <a:lnTo>
                    <a:pt x="90" y="15"/>
                  </a:lnTo>
                  <a:lnTo>
                    <a:pt x="75" y="15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24" name="Freeform 610"/>
            <p:cNvSpPr>
              <a:spLocks/>
            </p:cNvSpPr>
            <p:nvPr/>
          </p:nvSpPr>
          <p:spPr bwMode="auto">
            <a:xfrm>
              <a:off x="7438" y="1533"/>
              <a:ext cx="32" cy="25"/>
            </a:xfrm>
            <a:custGeom>
              <a:avLst/>
              <a:gdLst>
                <a:gd name="T0" fmla="*/ 0 w 75"/>
                <a:gd name="T1" fmla="*/ 1 h 63"/>
                <a:gd name="T2" fmla="*/ 0 w 75"/>
                <a:gd name="T3" fmla="*/ 2 h 63"/>
                <a:gd name="T4" fmla="*/ 1 w 75"/>
                <a:gd name="T5" fmla="*/ 2 h 63"/>
                <a:gd name="T6" fmla="*/ 3 w 75"/>
                <a:gd name="T7" fmla="*/ 0 h 63"/>
                <a:gd name="T8" fmla="*/ 3 w 75"/>
                <a:gd name="T9" fmla="*/ 0 h 63"/>
                <a:gd name="T10" fmla="*/ 2 w 75"/>
                <a:gd name="T11" fmla="*/ 0 h 63"/>
                <a:gd name="T12" fmla="*/ 1 w 75"/>
                <a:gd name="T13" fmla="*/ 1 h 63"/>
                <a:gd name="T14" fmla="*/ 0 w 75"/>
                <a:gd name="T15" fmla="*/ 1 h 63"/>
                <a:gd name="T16" fmla="*/ 0 w 75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63">
                  <a:moveTo>
                    <a:pt x="0" y="47"/>
                  </a:moveTo>
                  <a:lnTo>
                    <a:pt x="0" y="62"/>
                  </a:lnTo>
                  <a:lnTo>
                    <a:pt x="44" y="62"/>
                  </a:lnTo>
                  <a:lnTo>
                    <a:pt x="74" y="16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4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25" name="Freeform 611"/>
            <p:cNvSpPr>
              <a:spLocks/>
            </p:cNvSpPr>
            <p:nvPr/>
          </p:nvSpPr>
          <p:spPr bwMode="auto">
            <a:xfrm>
              <a:off x="7463" y="1527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26" name="Freeform 612"/>
            <p:cNvSpPr>
              <a:spLocks/>
            </p:cNvSpPr>
            <p:nvPr/>
          </p:nvSpPr>
          <p:spPr bwMode="auto">
            <a:xfrm>
              <a:off x="7425" y="1533"/>
              <a:ext cx="7" cy="18"/>
            </a:xfrm>
            <a:custGeom>
              <a:avLst/>
              <a:gdLst>
                <a:gd name="T0" fmla="*/ 0 w 17"/>
                <a:gd name="T1" fmla="*/ 1 h 47"/>
                <a:gd name="T2" fmla="*/ 0 w 17"/>
                <a:gd name="T3" fmla="*/ 1 h 47"/>
                <a:gd name="T4" fmla="*/ 0 w 17"/>
                <a:gd name="T5" fmla="*/ 0 h 47"/>
                <a:gd name="T6" fmla="*/ 0 w 17"/>
                <a:gd name="T7" fmla="*/ 0 h 47"/>
                <a:gd name="T8" fmla="*/ 0 w 17"/>
                <a:gd name="T9" fmla="*/ 0 h 47"/>
                <a:gd name="T10" fmla="*/ 0 w 17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47">
                  <a:moveTo>
                    <a:pt x="0" y="31"/>
                  </a:moveTo>
                  <a:lnTo>
                    <a:pt x="16" y="46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27" name="Line 613"/>
            <p:cNvSpPr>
              <a:spLocks noChangeShapeType="1"/>
            </p:cNvSpPr>
            <p:nvPr/>
          </p:nvSpPr>
          <p:spPr bwMode="auto">
            <a:xfrm>
              <a:off x="7438" y="1557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28" name="Line 614"/>
            <p:cNvSpPr>
              <a:spLocks noChangeShapeType="1"/>
            </p:cNvSpPr>
            <p:nvPr/>
          </p:nvSpPr>
          <p:spPr bwMode="auto">
            <a:xfrm flipH="1" flipV="1">
              <a:off x="7431" y="1551"/>
              <a:ext cx="7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29" name="Line 615"/>
            <p:cNvSpPr>
              <a:spLocks noChangeShapeType="1"/>
            </p:cNvSpPr>
            <p:nvPr/>
          </p:nvSpPr>
          <p:spPr bwMode="auto">
            <a:xfrm>
              <a:off x="7463" y="1551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30" name="Line 616"/>
            <p:cNvSpPr>
              <a:spLocks noChangeShapeType="1"/>
            </p:cNvSpPr>
            <p:nvPr/>
          </p:nvSpPr>
          <p:spPr bwMode="auto">
            <a:xfrm>
              <a:off x="7470" y="1539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31" name="Line 617"/>
            <p:cNvSpPr>
              <a:spLocks noChangeShapeType="1"/>
            </p:cNvSpPr>
            <p:nvPr/>
          </p:nvSpPr>
          <p:spPr bwMode="auto">
            <a:xfrm>
              <a:off x="7463" y="1545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32" name="Freeform 618"/>
            <p:cNvSpPr>
              <a:spLocks/>
            </p:cNvSpPr>
            <p:nvPr/>
          </p:nvSpPr>
          <p:spPr bwMode="auto">
            <a:xfrm>
              <a:off x="7706" y="1499"/>
              <a:ext cx="20" cy="12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1 h 32"/>
                <a:gd name="T6" fmla="*/ 2 w 46"/>
                <a:gd name="T7" fmla="*/ 1 h 32"/>
                <a:gd name="T8" fmla="*/ 2 w 46"/>
                <a:gd name="T9" fmla="*/ 0 h 32"/>
                <a:gd name="T10" fmla="*/ 2 w 46"/>
                <a:gd name="T11" fmla="*/ 0 h 32"/>
                <a:gd name="T12" fmla="*/ 0 w 4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2">
                  <a:moveTo>
                    <a:pt x="15" y="16"/>
                  </a:moveTo>
                  <a:lnTo>
                    <a:pt x="0" y="16"/>
                  </a:lnTo>
                  <a:lnTo>
                    <a:pt x="0" y="31"/>
                  </a:lnTo>
                  <a:lnTo>
                    <a:pt x="45" y="31"/>
                  </a:lnTo>
                  <a:lnTo>
                    <a:pt x="45" y="16"/>
                  </a:lnTo>
                  <a:lnTo>
                    <a:pt x="45" y="0"/>
                  </a:lnTo>
                  <a:lnTo>
                    <a:pt x="15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33" name="Freeform 619"/>
            <p:cNvSpPr>
              <a:spLocks/>
            </p:cNvSpPr>
            <p:nvPr/>
          </p:nvSpPr>
          <p:spPr bwMode="auto">
            <a:xfrm>
              <a:off x="7489" y="1417"/>
              <a:ext cx="97" cy="88"/>
            </a:xfrm>
            <a:custGeom>
              <a:avLst/>
              <a:gdLst>
                <a:gd name="T0" fmla="*/ 0 w 225"/>
                <a:gd name="T1" fmla="*/ 2 h 232"/>
                <a:gd name="T2" fmla="*/ 0 w 225"/>
                <a:gd name="T3" fmla="*/ 2 h 232"/>
                <a:gd name="T4" fmla="*/ 0 w 225"/>
                <a:gd name="T5" fmla="*/ 3 h 232"/>
                <a:gd name="T6" fmla="*/ 0 w 225"/>
                <a:gd name="T7" fmla="*/ 3 h 232"/>
                <a:gd name="T8" fmla="*/ 1 w 225"/>
                <a:gd name="T9" fmla="*/ 3 h 232"/>
                <a:gd name="T10" fmla="*/ 1 w 225"/>
                <a:gd name="T11" fmla="*/ 4 h 232"/>
                <a:gd name="T12" fmla="*/ 0 w 225"/>
                <a:gd name="T13" fmla="*/ 4 h 232"/>
                <a:gd name="T14" fmla="*/ 1 w 225"/>
                <a:gd name="T15" fmla="*/ 5 h 232"/>
                <a:gd name="T16" fmla="*/ 3 w 225"/>
                <a:gd name="T17" fmla="*/ 5 h 232"/>
                <a:gd name="T18" fmla="*/ 3 w 225"/>
                <a:gd name="T19" fmla="*/ 4 h 232"/>
                <a:gd name="T20" fmla="*/ 3 w 225"/>
                <a:gd name="T21" fmla="*/ 4 h 232"/>
                <a:gd name="T22" fmla="*/ 4 w 225"/>
                <a:gd name="T23" fmla="*/ 4 h 232"/>
                <a:gd name="T24" fmla="*/ 5 w 225"/>
                <a:gd name="T25" fmla="*/ 3 h 232"/>
                <a:gd name="T26" fmla="*/ 5 w 225"/>
                <a:gd name="T27" fmla="*/ 3 h 232"/>
                <a:gd name="T28" fmla="*/ 6 w 225"/>
                <a:gd name="T29" fmla="*/ 3 h 232"/>
                <a:gd name="T30" fmla="*/ 6 w 225"/>
                <a:gd name="T31" fmla="*/ 2 h 232"/>
                <a:gd name="T32" fmla="*/ 6 w 225"/>
                <a:gd name="T33" fmla="*/ 2 h 232"/>
                <a:gd name="T34" fmla="*/ 6 w 225"/>
                <a:gd name="T35" fmla="*/ 2 h 232"/>
                <a:gd name="T36" fmla="*/ 6 w 225"/>
                <a:gd name="T37" fmla="*/ 1 h 232"/>
                <a:gd name="T38" fmla="*/ 7 w 225"/>
                <a:gd name="T39" fmla="*/ 1 h 232"/>
                <a:gd name="T40" fmla="*/ 7 w 225"/>
                <a:gd name="T41" fmla="*/ 1 h 232"/>
                <a:gd name="T42" fmla="*/ 8 w 225"/>
                <a:gd name="T43" fmla="*/ 0 h 232"/>
                <a:gd name="T44" fmla="*/ 7 w 225"/>
                <a:gd name="T45" fmla="*/ 0 h 232"/>
                <a:gd name="T46" fmla="*/ 6 w 225"/>
                <a:gd name="T47" fmla="*/ 1 h 232"/>
                <a:gd name="T48" fmla="*/ 6 w 225"/>
                <a:gd name="T49" fmla="*/ 0 h 232"/>
                <a:gd name="T50" fmla="*/ 5 w 225"/>
                <a:gd name="T51" fmla="*/ 0 h 232"/>
                <a:gd name="T52" fmla="*/ 5 w 225"/>
                <a:gd name="T53" fmla="*/ 0 h 232"/>
                <a:gd name="T54" fmla="*/ 3 w 225"/>
                <a:gd name="T55" fmla="*/ 1 h 232"/>
                <a:gd name="T56" fmla="*/ 3 w 225"/>
                <a:gd name="T57" fmla="*/ 1 h 232"/>
                <a:gd name="T58" fmla="*/ 2 w 225"/>
                <a:gd name="T59" fmla="*/ 1 h 232"/>
                <a:gd name="T60" fmla="*/ 1 w 225"/>
                <a:gd name="T61" fmla="*/ 1 h 232"/>
                <a:gd name="T62" fmla="*/ 1 w 225"/>
                <a:gd name="T63" fmla="*/ 2 h 232"/>
                <a:gd name="T64" fmla="*/ 0 w 225"/>
                <a:gd name="T65" fmla="*/ 2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232">
                  <a:moveTo>
                    <a:pt x="0" y="77"/>
                  </a:moveTo>
                  <a:lnTo>
                    <a:pt x="0" y="108"/>
                  </a:lnTo>
                  <a:lnTo>
                    <a:pt x="0" y="139"/>
                  </a:lnTo>
                  <a:lnTo>
                    <a:pt x="15" y="169"/>
                  </a:lnTo>
                  <a:lnTo>
                    <a:pt x="30" y="169"/>
                  </a:lnTo>
                  <a:lnTo>
                    <a:pt x="30" y="185"/>
                  </a:lnTo>
                  <a:lnTo>
                    <a:pt x="15" y="200"/>
                  </a:lnTo>
                  <a:lnTo>
                    <a:pt x="30" y="231"/>
                  </a:lnTo>
                  <a:lnTo>
                    <a:pt x="74" y="216"/>
                  </a:lnTo>
                  <a:lnTo>
                    <a:pt x="89" y="200"/>
                  </a:lnTo>
                  <a:lnTo>
                    <a:pt x="104" y="185"/>
                  </a:lnTo>
                  <a:lnTo>
                    <a:pt x="119" y="185"/>
                  </a:lnTo>
                  <a:lnTo>
                    <a:pt x="134" y="169"/>
                  </a:lnTo>
                  <a:lnTo>
                    <a:pt x="149" y="139"/>
                  </a:lnTo>
                  <a:lnTo>
                    <a:pt x="164" y="123"/>
                  </a:lnTo>
                  <a:lnTo>
                    <a:pt x="164" y="108"/>
                  </a:lnTo>
                  <a:lnTo>
                    <a:pt x="164" y="92"/>
                  </a:lnTo>
                  <a:lnTo>
                    <a:pt x="178" y="77"/>
                  </a:lnTo>
                  <a:lnTo>
                    <a:pt x="164" y="46"/>
                  </a:lnTo>
                  <a:lnTo>
                    <a:pt x="193" y="31"/>
                  </a:lnTo>
                  <a:lnTo>
                    <a:pt x="208" y="31"/>
                  </a:lnTo>
                  <a:lnTo>
                    <a:pt x="224" y="15"/>
                  </a:lnTo>
                  <a:lnTo>
                    <a:pt x="193" y="15"/>
                  </a:lnTo>
                  <a:lnTo>
                    <a:pt x="178" y="31"/>
                  </a:lnTo>
                  <a:lnTo>
                    <a:pt x="164" y="15"/>
                  </a:lnTo>
                  <a:lnTo>
                    <a:pt x="149" y="0"/>
                  </a:lnTo>
                  <a:lnTo>
                    <a:pt x="134" y="15"/>
                  </a:lnTo>
                  <a:lnTo>
                    <a:pt x="104" y="31"/>
                  </a:lnTo>
                  <a:lnTo>
                    <a:pt x="89" y="31"/>
                  </a:lnTo>
                  <a:lnTo>
                    <a:pt x="59" y="31"/>
                  </a:lnTo>
                  <a:lnTo>
                    <a:pt x="45" y="62"/>
                  </a:lnTo>
                  <a:lnTo>
                    <a:pt x="30" y="77"/>
                  </a:lnTo>
                  <a:lnTo>
                    <a:pt x="0" y="77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34" name="Freeform 620"/>
            <p:cNvSpPr>
              <a:spLocks/>
            </p:cNvSpPr>
            <p:nvPr/>
          </p:nvSpPr>
          <p:spPr bwMode="auto">
            <a:xfrm>
              <a:off x="7502" y="1423"/>
              <a:ext cx="102" cy="123"/>
            </a:xfrm>
            <a:custGeom>
              <a:avLst/>
              <a:gdLst>
                <a:gd name="T0" fmla="*/ 4 w 239"/>
                <a:gd name="T1" fmla="*/ 7 h 323"/>
                <a:gd name="T2" fmla="*/ 6 w 239"/>
                <a:gd name="T3" fmla="*/ 6 h 323"/>
                <a:gd name="T4" fmla="*/ 5 w 239"/>
                <a:gd name="T5" fmla="*/ 5 h 323"/>
                <a:gd name="T6" fmla="*/ 5 w 239"/>
                <a:gd name="T7" fmla="*/ 5 h 323"/>
                <a:gd name="T8" fmla="*/ 5 w 239"/>
                <a:gd name="T9" fmla="*/ 5 h 323"/>
                <a:gd name="T10" fmla="*/ 6 w 239"/>
                <a:gd name="T11" fmla="*/ 5 h 323"/>
                <a:gd name="T12" fmla="*/ 6 w 239"/>
                <a:gd name="T13" fmla="*/ 5 h 323"/>
                <a:gd name="T14" fmla="*/ 6 w 239"/>
                <a:gd name="T15" fmla="*/ 5 h 323"/>
                <a:gd name="T16" fmla="*/ 6 w 239"/>
                <a:gd name="T17" fmla="*/ 4 h 323"/>
                <a:gd name="T18" fmla="*/ 7 w 239"/>
                <a:gd name="T19" fmla="*/ 3 h 323"/>
                <a:gd name="T20" fmla="*/ 7 w 239"/>
                <a:gd name="T21" fmla="*/ 3 h 323"/>
                <a:gd name="T22" fmla="*/ 7 w 239"/>
                <a:gd name="T23" fmla="*/ 3 h 323"/>
                <a:gd name="T24" fmla="*/ 7 w 239"/>
                <a:gd name="T25" fmla="*/ 2 h 323"/>
                <a:gd name="T26" fmla="*/ 8 w 239"/>
                <a:gd name="T27" fmla="*/ 2 h 323"/>
                <a:gd name="T28" fmla="*/ 7 w 239"/>
                <a:gd name="T29" fmla="*/ 1 h 323"/>
                <a:gd name="T30" fmla="*/ 6 w 239"/>
                <a:gd name="T31" fmla="*/ 0 h 323"/>
                <a:gd name="T32" fmla="*/ 6 w 239"/>
                <a:gd name="T33" fmla="*/ 0 h 323"/>
                <a:gd name="T34" fmla="*/ 6 w 239"/>
                <a:gd name="T35" fmla="*/ 0 h 323"/>
                <a:gd name="T36" fmla="*/ 4 w 239"/>
                <a:gd name="T37" fmla="*/ 1 h 323"/>
                <a:gd name="T38" fmla="*/ 5 w 239"/>
                <a:gd name="T39" fmla="*/ 1 h 323"/>
                <a:gd name="T40" fmla="*/ 4 w 239"/>
                <a:gd name="T41" fmla="*/ 2 h 323"/>
                <a:gd name="T42" fmla="*/ 4 w 239"/>
                <a:gd name="T43" fmla="*/ 2 h 323"/>
                <a:gd name="T44" fmla="*/ 4 w 239"/>
                <a:gd name="T45" fmla="*/ 2 h 323"/>
                <a:gd name="T46" fmla="*/ 4 w 239"/>
                <a:gd name="T47" fmla="*/ 3 h 323"/>
                <a:gd name="T48" fmla="*/ 3 w 239"/>
                <a:gd name="T49" fmla="*/ 3 h 323"/>
                <a:gd name="T50" fmla="*/ 3 w 239"/>
                <a:gd name="T51" fmla="*/ 3 h 323"/>
                <a:gd name="T52" fmla="*/ 3 w 239"/>
                <a:gd name="T53" fmla="*/ 3 h 323"/>
                <a:gd name="T54" fmla="*/ 2 w 239"/>
                <a:gd name="T55" fmla="*/ 4 h 323"/>
                <a:gd name="T56" fmla="*/ 1 w 239"/>
                <a:gd name="T57" fmla="*/ 4 h 323"/>
                <a:gd name="T58" fmla="*/ 0 w 239"/>
                <a:gd name="T59" fmla="*/ 5 h 323"/>
                <a:gd name="T60" fmla="*/ 0 w 239"/>
                <a:gd name="T61" fmla="*/ 5 h 323"/>
                <a:gd name="T62" fmla="*/ 1 w 239"/>
                <a:gd name="T63" fmla="*/ 5 h 323"/>
                <a:gd name="T64" fmla="*/ 0 w 239"/>
                <a:gd name="T65" fmla="*/ 6 h 323"/>
                <a:gd name="T66" fmla="*/ 0 w 239"/>
                <a:gd name="T67" fmla="*/ 6 h 323"/>
                <a:gd name="T68" fmla="*/ 0 w 239"/>
                <a:gd name="T69" fmla="*/ 6 h 323"/>
                <a:gd name="T70" fmla="*/ 3 w 239"/>
                <a:gd name="T71" fmla="*/ 6 h 323"/>
                <a:gd name="T72" fmla="*/ 4 w 239"/>
                <a:gd name="T73" fmla="*/ 7 h 3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9" h="323">
                  <a:moveTo>
                    <a:pt x="134" y="322"/>
                  </a:moveTo>
                  <a:lnTo>
                    <a:pt x="164" y="291"/>
                  </a:lnTo>
                  <a:lnTo>
                    <a:pt x="149" y="261"/>
                  </a:lnTo>
                  <a:lnTo>
                    <a:pt x="149" y="245"/>
                  </a:lnTo>
                  <a:lnTo>
                    <a:pt x="149" y="230"/>
                  </a:lnTo>
                  <a:lnTo>
                    <a:pt x="164" y="230"/>
                  </a:lnTo>
                  <a:lnTo>
                    <a:pt x="179" y="230"/>
                  </a:lnTo>
                  <a:lnTo>
                    <a:pt x="179" y="215"/>
                  </a:lnTo>
                  <a:lnTo>
                    <a:pt x="193" y="199"/>
                  </a:lnTo>
                  <a:lnTo>
                    <a:pt x="208" y="153"/>
                  </a:lnTo>
                  <a:lnTo>
                    <a:pt x="223" y="138"/>
                  </a:lnTo>
                  <a:lnTo>
                    <a:pt x="223" y="123"/>
                  </a:lnTo>
                  <a:lnTo>
                    <a:pt x="208" y="107"/>
                  </a:lnTo>
                  <a:lnTo>
                    <a:pt x="238" y="77"/>
                  </a:lnTo>
                  <a:lnTo>
                    <a:pt x="223" y="46"/>
                  </a:lnTo>
                  <a:lnTo>
                    <a:pt x="193" y="0"/>
                  </a:lnTo>
                  <a:lnTo>
                    <a:pt x="179" y="15"/>
                  </a:lnTo>
                  <a:lnTo>
                    <a:pt x="164" y="15"/>
                  </a:lnTo>
                  <a:lnTo>
                    <a:pt x="134" y="31"/>
                  </a:lnTo>
                  <a:lnTo>
                    <a:pt x="149" y="61"/>
                  </a:lnTo>
                  <a:lnTo>
                    <a:pt x="134" y="77"/>
                  </a:lnTo>
                  <a:lnTo>
                    <a:pt x="134" y="92"/>
                  </a:lnTo>
                  <a:lnTo>
                    <a:pt x="134" y="107"/>
                  </a:lnTo>
                  <a:lnTo>
                    <a:pt x="119" y="123"/>
                  </a:lnTo>
                  <a:lnTo>
                    <a:pt x="104" y="153"/>
                  </a:lnTo>
                  <a:lnTo>
                    <a:pt x="89" y="169"/>
                  </a:lnTo>
                  <a:lnTo>
                    <a:pt x="74" y="169"/>
                  </a:lnTo>
                  <a:lnTo>
                    <a:pt x="60" y="184"/>
                  </a:lnTo>
                  <a:lnTo>
                    <a:pt x="45" y="199"/>
                  </a:lnTo>
                  <a:lnTo>
                    <a:pt x="0" y="215"/>
                  </a:lnTo>
                  <a:lnTo>
                    <a:pt x="15" y="245"/>
                  </a:lnTo>
                  <a:lnTo>
                    <a:pt x="30" y="261"/>
                  </a:lnTo>
                  <a:lnTo>
                    <a:pt x="15" y="276"/>
                  </a:lnTo>
                  <a:lnTo>
                    <a:pt x="0" y="307"/>
                  </a:lnTo>
                  <a:lnTo>
                    <a:pt x="15" y="307"/>
                  </a:lnTo>
                  <a:lnTo>
                    <a:pt x="89" y="291"/>
                  </a:lnTo>
                  <a:lnTo>
                    <a:pt x="134" y="322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35" name="Line 621"/>
            <p:cNvSpPr>
              <a:spLocks noChangeShapeType="1"/>
            </p:cNvSpPr>
            <p:nvPr/>
          </p:nvSpPr>
          <p:spPr bwMode="auto">
            <a:xfrm>
              <a:off x="7585" y="1464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36" name="Freeform 622"/>
            <p:cNvSpPr>
              <a:spLocks/>
            </p:cNvSpPr>
            <p:nvPr/>
          </p:nvSpPr>
          <p:spPr bwMode="auto">
            <a:xfrm>
              <a:off x="7701" y="1516"/>
              <a:ext cx="44" cy="42"/>
            </a:xfrm>
            <a:custGeom>
              <a:avLst/>
              <a:gdLst>
                <a:gd name="T0" fmla="*/ 0 w 106"/>
                <a:gd name="T1" fmla="*/ 0 h 109"/>
                <a:gd name="T2" fmla="*/ 0 w 106"/>
                <a:gd name="T3" fmla="*/ 0 h 109"/>
                <a:gd name="T4" fmla="*/ 0 w 106"/>
                <a:gd name="T5" fmla="*/ 1 h 109"/>
                <a:gd name="T6" fmla="*/ 1 w 106"/>
                <a:gd name="T7" fmla="*/ 2 h 109"/>
                <a:gd name="T8" fmla="*/ 2 w 106"/>
                <a:gd name="T9" fmla="*/ 2 h 109"/>
                <a:gd name="T10" fmla="*/ 2 w 106"/>
                <a:gd name="T11" fmla="*/ 2 h 109"/>
                <a:gd name="T12" fmla="*/ 2 w 106"/>
                <a:gd name="T13" fmla="*/ 2 h 109"/>
                <a:gd name="T14" fmla="*/ 2 w 106"/>
                <a:gd name="T15" fmla="*/ 2 h 109"/>
                <a:gd name="T16" fmla="*/ 3 w 106"/>
                <a:gd name="T17" fmla="*/ 2 h 109"/>
                <a:gd name="T18" fmla="*/ 2 w 106"/>
                <a:gd name="T19" fmla="*/ 2 h 109"/>
                <a:gd name="T20" fmla="*/ 2 w 106"/>
                <a:gd name="T21" fmla="*/ 1 h 109"/>
                <a:gd name="T22" fmla="*/ 2 w 106"/>
                <a:gd name="T23" fmla="*/ 1 h 109"/>
                <a:gd name="T24" fmla="*/ 2 w 106"/>
                <a:gd name="T25" fmla="*/ 1 h 109"/>
                <a:gd name="T26" fmla="*/ 2 w 106"/>
                <a:gd name="T27" fmla="*/ 0 h 109"/>
                <a:gd name="T28" fmla="*/ 1 w 106"/>
                <a:gd name="T29" fmla="*/ 0 h 109"/>
                <a:gd name="T30" fmla="*/ 1 w 106"/>
                <a:gd name="T31" fmla="*/ 0 h 109"/>
                <a:gd name="T32" fmla="*/ 0 w 106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109">
                  <a:moveTo>
                    <a:pt x="0" y="0"/>
                  </a:moveTo>
                  <a:lnTo>
                    <a:pt x="15" y="15"/>
                  </a:lnTo>
                  <a:lnTo>
                    <a:pt x="15" y="46"/>
                  </a:lnTo>
                  <a:lnTo>
                    <a:pt x="45" y="93"/>
                  </a:lnTo>
                  <a:lnTo>
                    <a:pt x="60" y="93"/>
                  </a:lnTo>
                  <a:lnTo>
                    <a:pt x="60" y="77"/>
                  </a:lnTo>
                  <a:lnTo>
                    <a:pt x="90" y="93"/>
                  </a:lnTo>
                  <a:lnTo>
                    <a:pt x="90" y="108"/>
                  </a:lnTo>
                  <a:lnTo>
                    <a:pt x="105" y="108"/>
                  </a:lnTo>
                  <a:lnTo>
                    <a:pt x="90" y="93"/>
                  </a:lnTo>
                  <a:lnTo>
                    <a:pt x="90" y="62"/>
                  </a:lnTo>
                  <a:lnTo>
                    <a:pt x="75" y="46"/>
                  </a:lnTo>
                  <a:lnTo>
                    <a:pt x="90" y="46"/>
                  </a:lnTo>
                  <a:lnTo>
                    <a:pt x="90" y="15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37" name="Freeform 623"/>
            <p:cNvSpPr>
              <a:spLocks/>
            </p:cNvSpPr>
            <p:nvPr/>
          </p:nvSpPr>
          <p:spPr bwMode="auto">
            <a:xfrm>
              <a:off x="7643" y="1487"/>
              <a:ext cx="58" cy="30"/>
            </a:xfrm>
            <a:custGeom>
              <a:avLst/>
              <a:gdLst>
                <a:gd name="T0" fmla="*/ 1 w 135"/>
                <a:gd name="T1" fmla="*/ 0 h 77"/>
                <a:gd name="T2" fmla="*/ 0 w 135"/>
                <a:gd name="T3" fmla="*/ 0 h 77"/>
                <a:gd name="T4" fmla="*/ 0 w 135"/>
                <a:gd name="T5" fmla="*/ 1 h 77"/>
                <a:gd name="T6" fmla="*/ 1 w 135"/>
                <a:gd name="T7" fmla="*/ 2 h 77"/>
                <a:gd name="T8" fmla="*/ 3 w 135"/>
                <a:gd name="T9" fmla="*/ 2 h 77"/>
                <a:gd name="T10" fmla="*/ 5 w 135"/>
                <a:gd name="T11" fmla="*/ 2 h 77"/>
                <a:gd name="T12" fmla="*/ 5 w 135"/>
                <a:gd name="T13" fmla="*/ 1 h 77"/>
                <a:gd name="T14" fmla="*/ 3 w 135"/>
                <a:gd name="T15" fmla="*/ 1 h 77"/>
                <a:gd name="T16" fmla="*/ 1 w 135"/>
                <a:gd name="T17" fmla="*/ 0 h 77"/>
                <a:gd name="T18" fmla="*/ 1 w 135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77">
                  <a:moveTo>
                    <a:pt x="3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45" y="61"/>
                  </a:lnTo>
                  <a:lnTo>
                    <a:pt x="89" y="76"/>
                  </a:lnTo>
                  <a:lnTo>
                    <a:pt x="134" y="61"/>
                  </a:lnTo>
                  <a:lnTo>
                    <a:pt x="134" y="46"/>
                  </a:lnTo>
                  <a:lnTo>
                    <a:pt x="89" y="30"/>
                  </a:lnTo>
                  <a:lnTo>
                    <a:pt x="45" y="15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38" name="Line 624"/>
            <p:cNvSpPr>
              <a:spLocks noChangeShapeType="1"/>
            </p:cNvSpPr>
            <p:nvPr/>
          </p:nvSpPr>
          <p:spPr bwMode="auto">
            <a:xfrm>
              <a:off x="7585" y="1452"/>
              <a:ext cx="0" cy="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39" name="Freeform 625"/>
            <p:cNvSpPr>
              <a:spLocks/>
            </p:cNvSpPr>
            <p:nvPr/>
          </p:nvSpPr>
          <p:spPr bwMode="auto">
            <a:xfrm>
              <a:off x="7183" y="976"/>
              <a:ext cx="1000" cy="465"/>
            </a:xfrm>
            <a:custGeom>
              <a:avLst/>
              <a:gdLst>
                <a:gd name="T0" fmla="*/ 29 w 2327"/>
                <a:gd name="T1" fmla="*/ 20 h 1231"/>
                <a:gd name="T2" fmla="*/ 22 w 2327"/>
                <a:gd name="T3" fmla="*/ 20 h 1231"/>
                <a:gd name="T4" fmla="*/ 23 w 2327"/>
                <a:gd name="T5" fmla="*/ 21 h 1231"/>
                <a:gd name="T6" fmla="*/ 37 w 2327"/>
                <a:gd name="T7" fmla="*/ 18 h 1231"/>
                <a:gd name="T8" fmla="*/ 34 w 2327"/>
                <a:gd name="T9" fmla="*/ 21 h 1231"/>
                <a:gd name="T10" fmla="*/ 31 w 2327"/>
                <a:gd name="T11" fmla="*/ 23 h 1231"/>
                <a:gd name="T12" fmla="*/ 29 w 2327"/>
                <a:gd name="T13" fmla="*/ 23 h 1231"/>
                <a:gd name="T14" fmla="*/ 26 w 2327"/>
                <a:gd name="T15" fmla="*/ 25 h 1231"/>
                <a:gd name="T16" fmla="*/ 21 w 2327"/>
                <a:gd name="T17" fmla="*/ 24 h 1231"/>
                <a:gd name="T18" fmla="*/ 18 w 2327"/>
                <a:gd name="T19" fmla="*/ 23 h 1231"/>
                <a:gd name="T20" fmla="*/ 18 w 2327"/>
                <a:gd name="T21" fmla="*/ 21 h 1231"/>
                <a:gd name="T22" fmla="*/ 15 w 2327"/>
                <a:gd name="T23" fmla="*/ 21 h 1231"/>
                <a:gd name="T24" fmla="*/ 17 w 2327"/>
                <a:gd name="T25" fmla="*/ 24 h 1231"/>
                <a:gd name="T26" fmla="*/ 14 w 2327"/>
                <a:gd name="T27" fmla="*/ 23 h 1231"/>
                <a:gd name="T28" fmla="*/ 9 w 2327"/>
                <a:gd name="T29" fmla="*/ 22 h 1231"/>
                <a:gd name="T30" fmla="*/ 8 w 2327"/>
                <a:gd name="T31" fmla="*/ 22 h 1231"/>
                <a:gd name="T32" fmla="*/ 4 w 2327"/>
                <a:gd name="T33" fmla="*/ 21 h 1231"/>
                <a:gd name="T34" fmla="*/ 1 w 2327"/>
                <a:gd name="T35" fmla="*/ 20 h 1231"/>
                <a:gd name="T36" fmla="*/ 0 w 2327"/>
                <a:gd name="T37" fmla="*/ 15 h 1231"/>
                <a:gd name="T38" fmla="*/ 3 w 2327"/>
                <a:gd name="T39" fmla="*/ 15 h 1231"/>
                <a:gd name="T40" fmla="*/ 3 w 2327"/>
                <a:gd name="T41" fmla="*/ 11 h 1231"/>
                <a:gd name="T42" fmla="*/ 3 w 2327"/>
                <a:gd name="T43" fmla="*/ 9 h 1231"/>
                <a:gd name="T44" fmla="*/ 6 w 2327"/>
                <a:gd name="T45" fmla="*/ 11 h 1231"/>
                <a:gd name="T46" fmla="*/ 7 w 2327"/>
                <a:gd name="T47" fmla="*/ 12 h 1231"/>
                <a:gd name="T48" fmla="*/ 10 w 2327"/>
                <a:gd name="T49" fmla="*/ 10 h 1231"/>
                <a:gd name="T50" fmla="*/ 11 w 2327"/>
                <a:gd name="T51" fmla="*/ 9 h 1231"/>
                <a:gd name="T52" fmla="*/ 14 w 2327"/>
                <a:gd name="T53" fmla="*/ 9 h 1231"/>
                <a:gd name="T54" fmla="*/ 20 w 2327"/>
                <a:gd name="T55" fmla="*/ 8 h 1231"/>
                <a:gd name="T56" fmla="*/ 21 w 2327"/>
                <a:gd name="T57" fmla="*/ 5 h 1231"/>
                <a:gd name="T58" fmla="*/ 22 w 2327"/>
                <a:gd name="T59" fmla="*/ 9 h 1231"/>
                <a:gd name="T60" fmla="*/ 26 w 2327"/>
                <a:gd name="T61" fmla="*/ 8 h 1231"/>
                <a:gd name="T62" fmla="*/ 22 w 2327"/>
                <a:gd name="T63" fmla="*/ 5 h 1231"/>
                <a:gd name="T64" fmla="*/ 24 w 2327"/>
                <a:gd name="T65" fmla="*/ 5 h 1231"/>
                <a:gd name="T66" fmla="*/ 31 w 2327"/>
                <a:gd name="T67" fmla="*/ 1 h 1231"/>
                <a:gd name="T68" fmla="*/ 35 w 2327"/>
                <a:gd name="T69" fmla="*/ 0 h 1231"/>
                <a:gd name="T70" fmla="*/ 37 w 2327"/>
                <a:gd name="T71" fmla="*/ 2 h 1231"/>
                <a:gd name="T72" fmla="*/ 41 w 2327"/>
                <a:gd name="T73" fmla="*/ 1 h 1231"/>
                <a:gd name="T74" fmla="*/ 55 w 2327"/>
                <a:gd name="T75" fmla="*/ 1 h 1231"/>
                <a:gd name="T76" fmla="*/ 69 w 2327"/>
                <a:gd name="T77" fmla="*/ 1 h 1231"/>
                <a:gd name="T78" fmla="*/ 75 w 2327"/>
                <a:gd name="T79" fmla="*/ 1 h 1231"/>
                <a:gd name="T80" fmla="*/ 76 w 2327"/>
                <a:gd name="T81" fmla="*/ 2 h 1231"/>
                <a:gd name="T82" fmla="*/ 77 w 2327"/>
                <a:gd name="T83" fmla="*/ 5 h 1231"/>
                <a:gd name="T84" fmla="*/ 72 w 2327"/>
                <a:gd name="T85" fmla="*/ 6 h 1231"/>
                <a:gd name="T86" fmla="*/ 73 w 2327"/>
                <a:gd name="T87" fmla="*/ 8 h 1231"/>
                <a:gd name="T88" fmla="*/ 73 w 2327"/>
                <a:gd name="T89" fmla="*/ 11 h 1231"/>
                <a:gd name="T90" fmla="*/ 71 w 2327"/>
                <a:gd name="T91" fmla="*/ 6 h 1231"/>
                <a:gd name="T92" fmla="*/ 68 w 2327"/>
                <a:gd name="T93" fmla="*/ 6 h 1231"/>
                <a:gd name="T94" fmla="*/ 64 w 2327"/>
                <a:gd name="T95" fmla="*/ 8 h 1231"/>
                <a:gd name="T96" fmla="*/ 61 w 2327"/>
                <a:gd name="T97" fmla="*/ 12 h 1231"/>
                <a:gd name="T98" fmla="*/ 64 w 2327"/>
                <a:gd name="T99" fmla="*/ 14 h 1231"/>
                <a:gd name="T100" fmla="*/ 63 w 2327"/>
                <a:gd name="T101" fmla="*/ 17 h 1231"/>
                <a:gd name="T102" fmla="*/ 59 w 2327"/>
                <a:gd name="T103" fmla="*/ 15 h 1231"/>
                <a:gd name="T104" fmla="*/ 54 w 2327"/>
                <a:gd name="T105" fmla="*/ 13 h 1231"/>
                <a:gd name="T106" fmla="*/ 52 w 2327"/>
                <a:gd name="T107" fmla="*/ 16 h 1231"/>
                <a:gd name="T108" fmla="*/ 49 w 2327"/>
                <a:gd name="T109" fmla="*/ 17 h 1231"/>
                <a:gd name="T110" fmla="*/ 41 w 2327"/>
                <a:gd name="T111" fmla="*/ 16 h 1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27" h="1231">
                  <a:moveTo>
                    <a:pt x="1082" y="881"/>
                  </a:moveTo>
                  <a:lnTo>
                    <a:pt x="948" y="941"/>
                  </a:lnTo>
                  <a:lnTo>
                    <a:pt x="904" y="941"/>
                  </a:lnTo>
                  <a:lnTo>
                    <a:pt x="889" y="972"/>
                  </a:lnTo>
                  <a:lnTo>
                    <a:pt x="859" y="972"/>
                  </a:lnTo>
                  <a:lnTo>
                    <a:pt x="859" y="957"/>
                  </a:lnTo>
                  <a:lnTo>
                    <a:pt x="667" y="1017"/>
                  </a:lnTo>
                  <a:lnTo>
                    <a:pt x="667" y="1002"/>
                  </a:lnTo>
                  <a:lnTo>
                    <a:pt x="652" y="987"/>
                  </a:lnTo>
                  <a:lnTo>
                    <a:pt x="637" y="1002"/>
                  </a:lnTo>
                  <a:lnTo>
                    <a:pt x="637" y="1017"/>
                  </a:lnTo>
                  <a:lnTo>
                    <a:pt x="652" y="1048"/>
                  </a:lnTo>
                  <a:lnTo>
                    <a:pt x="667" y="1048"/>
                  </a:lnTo>
                  <a:lnTo>
                    <a:pt x="667" y="1033"/>
                  </a:lnTo>
                  <a:lnTo>
                    <a:pt x="667" y="1017"/>
                  </a:lnTo>
                  <a:lnTo>
                    <a:pt x="859" y="957"/>
                  </a:lnTo>
                  <a:lnTo>
                    <a:pt x="859" y="926"/>
                  </a:lnTo>
                  <a:lnTo>
                    <a:pt x="948" y="926"/>
                  </a:lnTo>
                  <a:lnTo>
                    <a:pt x="948" y="941"/>
                  </a:lnTo>
                  <a:lnTo>
                    <a:pt x="1082" y="881"/>
                  </a:lnTo>
                  <a:lnTo>
                    <a:pt x="1067" y="941"/>
                  </a:lnTo>
                  <a:lnTo>
                    <a:pt x="1007" y="941"/>
                  </a:lnTo>
                  <a:lnTo>
                    <a:pt x="1022" y="972"/>
                  </a:lnTo>
                  <a:lnTo>
                    <a:pt x="993" y="987"/>
                  </a:lnTo>
                  <a:lnTo>
                    <a:pt x="1007" y="1017"/>
                  </a:lnTo>
                  <a:lnTo>
                    <a:pt x="993" y="1078"/>
                  </a:lnTo>
                  <a:lnTo>
                    <a:pt x="948" y="1109"/>
                  </a:lnTo>
                  <a:lnTo>
                    <a:pt x="933" y="1093"/>
                  </a:lnTo>
                  <a:lnTo>
                    <a:pt x="904" y="1124"/>
                  </a:lnTo>
                  <a:lnTo>
                    <a:pt x="919" y="1139"/>
                  </a:lnTo>
                  <a:lnTo>
                    <a:pt x="933" y="1169"/>
                  </a:lnTo>
                  <a:lnTo>
                    <a:pt x="904" y="1169"/>
                  </a:lnTo>
                  <a:lnTo>
                    <a:pt x="889" y="1184"/>
                  </a:lnTo>
                  <a:lnTo>
                    <a:pt x="874" y="1169"/>
                  </a:lnTo>
                  <a:lnTo>
                    <a:pt x="859" y="1154"/>
                  </a:lnTo>
                  <a:lnTo>
                    <a:pt x="844" y="1169"/>
                  </a:lnTo>
                  <a:lnTo>
                    <a:pt x="815" y="1184"/>
                  </a:lnTo>
                  <a:lnTo>
                    <a:pt x="800" y="1184"/>
                  </a:lnTo>
                  <a:lnTo>
                    <a:pt x="770" y="1184"/>
                  </a:lnTo>
                  <a:lnTo>
                    <a:pt x="756" y="1215"/>
                  </a:lnTo>
                  <a:lnTo>
                    <a:pt x="741" y="1230"/>
                  </a:lnTo>
                  <a:lnTo>
                    <a:pt x="711" y="1230"/>
                  </a:lnTo>
                  <a:lnTo>
                    <a:pt x="711" y="1215"/>
                  </a:lnTo>
                  <a:lnTo>
                    <a:pt x="622" y="1184"/>
                  </a:lnTo>
                  <a:lnTo>
                    <a:pt x="607" y="1184"/>
                  </a:lnTo>
                  <a:lnTo>
                    <a:pt x="593" y="1200"/>
                  </a:lnTo>
                  <a:lnTo>
                    <a:pt x="563" y="1139"/>
                  </a:lnTo>
                  <a:lnTo>
                    <a:pt x="578" y="1139"/>
                  </a:lnTo>
                  <a:lnTo>
                    <a:pt x="563" y="1109"/>
                  </a:lnTo>
                  <a:lnTo>
                    <a:pt x="548" y="1124"/>
                  </a:lnTo>
                  <a:lnTo>
                    <a:pt x="548" y="1093"/>
                  </a:lnTo>
                  <a:lnTo>
                    <a:pt x="519" y="1063"/>
                  </a:lnTo>
                  <a:lnTo>
                    <a:pt x="504" y="1048"/>
                  </a:lnTo>
                  <a:lnTo>
                    <a:pt x="519" y="1048"/>
                  </a:lnTo>
                  <a:lnTo>
                    <a:pt x="519" y="1017"/>
                  </a:lnTo>
                  <a:lnTo>
                    <a:pt x="533" y="1017"/>
                  </a:lnTo>
                  <a:lnTo>
                    <a:pt x="533" y="987"/>
                  </a:lnTo>
                  <a:lnTo>
                    <a:pt x="504" y="987"/>
                  </a:lnTo>
                  <a:lnTo>
                    <a:pt x="489" y="987"/>
                  </a:lnTo>
                  <a:lnTo>
                    <a:pt x="444" y="1017"/>
                  </a:lnTo>
                  <a:lnTo>
                    <a:pt x="444" y="1048"/>
                  </a:lnTo>
                  <a:lnTo>
                    <a:pt x="489" y="1109"/>
                  </a:lnTo>
                  <a:lnTo>
                    <a:pt x="504" y="1139"/>
                  </a:lnTo>
                  <a:lnTo>
                    <a:pt x="504" y="1200"/>
                  </a:lnTo>
                  <a:lnTo>
                    <a:pt x="489" y="1169"/>
                  </a:lnTo>
                  <a:lnTo>
                    <a:pt x="444" y="1184"/>
                  </a:lnTo>
                  <a:lnTo>
                    <a:pt x="430" y="1169"/>
                  </a:lnTo>
                  <a:lnTo>
                    <a:pt x="430" y="1154"/>
                  </a:lnTo>
                  <a:lnTo>
                    <a:pt x="415" y="1154"/>
                  </a:lnTo>
                  <a:lnTo>
                    <a:pt x="415" y="1139"/>
                  </a:lnTo>
                  <a:lnTo>
                    <a:pt x="400" y="1124"/>
                  </a:lnTo>
                  <a:lnTo>
                    <a:pt x="370" y="1124"/>
                  </a:lnTo>
                  <a:lnTo>
                    <a:pt x="356" y="1093"/>
                  </a:lnTo>
                  <a:lnTo>
                    <a:pt x="326" y="1093"/>
                  </a:lnTo>
                  <a:lnTo>
                    <a:pt x="281" y="1048"/>
                  </a:lnTo>
                  <a:lnTo>
                    <a:pt x="296" y="1017"/>
                  </a:lnTo>
                  <a:lnTo>
                    <a:pt x="267" y="1017"/>
                  </a:lnTo>
                  <a:lnTo>
                    <a:pt x="237" y="1033"/>
                  </a:lnTo>
                  <a:lnTo>
                    <a:pt x="267" y="1048"/>
                  </a:lnTo>
                  <a:lnTo>
                    <a:pt x="222" y="1063"/>
                  </a:lnTo>
                  <a:lnTo>
                    <a:pt x="207" y="1033"/>
                  </a:lnTo>
                  <a:lnTo>
                    <a:pt x="163" y="1033"/>
                  </a:lnTo>
                  <a:lnTo>
                    <a:pt x="163" y="1048"/>
                  </a:lnTo>
                  <a:lnTo>
                    <a:pt x="133" y="1048"/>
                  </a:lnTo>
                  <a:lnTo>
                    <a:pt x="133" y="1017"/>
                  </a:lnTo>
                  <a:lnTo>
                    <a:pt x="104" y="987"/>
                  </a:lnTo>
                  <a:lnTo>
                    <a:pt x="89" y="1002"/>
                  </a:lnTo>
                  <a:lnTo>
                    <a:pt x="44" y="1002"/>
                  </a:lnTo>
                  <a:lnTo>
                    <a:pt x="30" y="987"/>
                  </a:lnTo>
                  <a:lnTo>
                    <a:pt x="44" y="987"/>
                  </a:lnTo>
                  <a:lnTo>
                    <a:pt x="59" y="926"/>
                  </a:lnTo>
                  <a:lnTo>
                    <a:pt x="44" y="896"/>
                  </a:lnTo>
                  <a:lnTo>
                    <a:pt x="44" y="866"/>
                  </a:lnTo>
                  <a:lnTo>
                    <a:pt x="0" y="790"/>
                  </a:lnTo>
                  <a:lnTo>
                    <a:pt x="15" y="759"/>
                  </a:lnTo>
                  <a:lnTo>
                    <a:pt x="30" y="774"/>
                  </a:lnTo>
                  <a:lnTo>
                    <a:pt x="44" y="759"/>
                  </a:lnTo>
                  <a:lnTo>
                    <a:pt x="30" y="729"/>
                  </a:lnTo>
                  <a:lnTo>
                    <a:pt x="59" y="714"/>
                  </a:lnTo>
                  <a:lnTo>
                    <a:pt x="89" y="729"/>
                  </a:lnTo>
                  <a:lnTo>
                    <a:pt x="119" y="699"/>
                  </a:lnTo>
                  <a:lnTo>
                    <a:pt x="104" y="683"/>
                  </a:lnTo>
                  <a:lnTo>
                    <a:pt x="133" y="623"/>
                  </a:lnTo>
                  <a:lnTo>
                    <a:pt x="119" y="592"/>
                  </a:lnTo>
                  <a:lnTo>
                    <a:pt x="104" y="547"/>
                  </a:lnTo>
                  <a:lnTo>
                    <a:pt x="119" y="531"/>
                  </a:lnTo>
                  <a:lnTo>
                    <a:pt x="104" y="486"/>
                  </a:lnTo>
                  <a:lnTo>
                    <a:pt x="89" y="471"/>
                  </a:lnTo>
                  <a:lnTo>
                    <a:pt x="89" y="440"/>
                  </a:lnTo>
                  <a:lnTo>
                    <a:pt x="89" y="425"/>
                  </a:lnTo>
                  <a:lnTo>
                    <a:pt x="163" y="440"/>
                  </a:lnTo>
                  <a:lnTo>
                    <a:pt x="252" y="456"/>
                  </a:lnTo>
                  <a:lnTo>
                    <a:pt x="252" y="486"/>
                  </a:lnTo>
                  <a:lnTo>
                    <a:pt x="237" y="516"/>
                  </a:lnTo>
                  <a:lnTo>
                    <a:pt x="193" y="516"/>
                  </a:lnTo>
                  <a:lnTo>
                    <a:pt x="133" y="486"/>
                  </a:lnTo>
                  <a:lnTo>
                    <a:pt x="148" y="516"/>
                  </a:lnTo>
                  <a:lnTo>
                    <a:pt x="163" y="531"/>
                  </a:lnTo>
                  <a:lnTo>
                    <a:pt x="178" y="577"/>
                  </a:lnTo>
                  <a:lnTo>
                    <a:pt x="207" y="577"/>
                  </a:lnTo>
                  <a:lnTo>
                    <a:pt x="207" y="547"/>
                  </a:lnTo>
                  <a:lnTo>
                    <a:pt x="237" y="562"/>
                  </a:lnTo>
                  <a:lnTo>
                    <a:pt x="237" y="531"/>
                  </a:lnTo>
                  <a:lnTo>
                    <a:pt x="267" y="501"/>
                  </a:lnTo>
                  <a:lnTo>
                    <a:pt x="296" y="501"/>
                  </a:lnTo>
                  <a:lnTo>
                    <a:pt x="281" y="471"/>
                  </a:lnTo>
                  <a:lnTo>
                    <a:pt x="281" y="440"/>
                  </a:lnTo>
                  <a:lnTo>
                    <a:pt x="311" y="440"/>
                  </a:lnTo>
                  <a:lnTo>
                    <a:pt x="311" y="456"/>
                  </a:lnTo>
                  <a:lnTo>
                    <a:pt x="326" y="471"/>
                  </a:lnTo>
                  <a:lnTo>
                    <a:pt x="356" y="471"/>
                  </a:lnTo>
                  <a:lnTo>
                    <a:pt x="341" y="440"/>
                  </a:lnTo>
                  <a:lnTo>
                    <a:pt x="415" y="410"/>
                  </a:lnTo>
                  <a:lnTo>
                    <a:pt x="400" y="456"/>
                  </a:lnTo>
                  <a:lnTo>
                    <a:pt x="400" y="471"/>
                  </a:lnTo>
                  <a:lnTo>
                    <a:pt x="430" y="425"/>
                  </a:lnTo>
                  <a:lnTo>
                    <a:pt x="489" y="410"/>
                  </a:lnTo>
                  <a:lnTo>
                    <a:pt x="504" y="410"/>
                  </a:lnTo>
                  <a:lnTo>
                    <a:pt x="489" y="380"/>
                  </a:lnTo>
                  <a:lnTo>
                    <a:pt x="593" y="380"/>
                  </a:lnTo>
                  <a:lnTo>
                    <a:pt x="593" y="395"/>
                  </a:lnTo>
                  <a:lnTo>
                    <a:pt x="563" y="319"/>
                  </a:lnTo>
                  <a:lnTo>
                    <a:pt x="578" y="304"/>
                  </a:lnTo>
                  <a:lnTo>
                    <a:pt x="578" y="258"/>
                  </a:lnTo>
                  <a:lnTo>
                    <a:pt x="607" y="258"/>
                  </a:lnTo>
                  <a:lnTo>
                    <a:pt x="622" y="304"/>
                  </a:lnTo>
                  <a:lnTo>
                    <a:pt x="667" y="380"/>
                  </a:lnTo>
                  <a:lnTo>
                    <a:pt x="682" y="410"/>
                  </a:lnTo>
                  <a:lnTo>
                    <a:pt x="667" y="440"/>
                  </a:lnTo>
                  <a:lnTo>
                    <a:pt x="637" y="456"/>
                  </a:lnTo>
                  <a:lnTo>
                    <a:pt x="682" y="471"/>
                  </a:lnTo>
                  <a:lnTo>
                    <a:pt x="696" y="410"/>
                  </a:lnTo>
                  <a:lnTo>
                    <a:pt x="696" y="380"/>
                  </a:lnTo>
                  <a:lnTo>
                    <a:pt x="711" y="380"/>
                  </a:lnTo>
                  <a:lnTo>
                    <a:pt x="756" y="410"/>
                  </a:lnTo>
                  <a:lnTo>
                    <a:pt x="711" y="364"/>
                  </a:lnTo>
                  <a:lnTo>
                    <a:pt x="682" y="364"/>
                  </a:lnTo>
                  <a:lnTo>
                    <a:pt x="667" y="319"/>
                  </a:lnTo>
                  <a:lnTo>
                    <a:pt x="637" y="304"/>
                  </a:lnTo>
                  <a:lnTo>
                    <a:pt x="652" y="258"/>
                  </a:lnTo>
                  <a:lnTo>
                    <a:pt x="682" y="289"/>
                  </a:lnTo>
                  <a:lnTo>
                    <a:pt x="682" y="258"/>
                  </a:lnTo>
                  <a:lnTo>
                    <a:pt x="741" y="273"/>
                  </a:lnTo>
                  <a:lnTo>
                    <a:pt x="741" y="243"/>
                  </a:lnTo>
                  <a:lnTo>
                    <a:pt x="711" y="243"/>
                  </a:lnTo>
                  <a:lnTo>
                    <a:pt x="696" y="213"/>
                  </a:lnTo>
                  <a:lnTo>
                    <a:pt x="741" y="182"/>
                  </a:lnTo>
                  <a:lnTo>
                    <a:pt x="726" y="167"/>
                  </a:lnTo>
                  <a:lnTo>
                    <a:pt x="800" y="91"/>
                  </a:lnTo>
                  <a:lnTo>
                    <a:pt x="919" y="61"/>
                  </a:lnTo>
                  <a:lnTo>
                    <a:pt x="919" y="30"/>
                  </a:lnTo>
                  <a:lnTo>
                    <a:pt x="933" y="0"/>
                  </a:lnTo>
                  <a:lnTo>
                    <a:pt x="978" y="0"/>
                  </a:lnTo>
                  <a:lnTo>
                    <a:pt x="993" y="30"/>
                  </a:lnTo>
                  <a:lnTo>
                    <a:pt x="1022" y="0"/>
                  </a:lnTo>
                  <a:lnTo>
                    <a:pt x="1052" y="0"/>
                  </a:lnTo>
                  <a:lnTo>
                    <a:pt x="1067" y="0"/>
                  </a:lnTo>
                  <a:lnTo>
                    <a:pt x="1096" y="30"/>
                  </a:lnTo>
                  <a:lnTo>
                    <a:pt x="1082" y="61"/>
                  </a:lnTo>
                  <a:lnTo>
                    <a:pt x="1067" y="91"/>
                  </a:lnTo>
                  <a:lnTo>
                    <a:pt x="1096" y="106"/>
                  </a:lnTo>
                  <a:lnTo>
                    <a:pt x="1082" y="137"/>
                  </a:lnTo>
                  <a:lnTo>
                    <a:pt x="1156" y="61"/>
                  </a:lnTo>
                  <a:lnTo>
                    <a:pt x="1185" y="91"/>
                  </a:lnTo>
                  <a:lnTo>
                    <a:pt x="1200" y="46"/>
                  </a:lnTo>
                  <a:lnTo>
                    <a:pt x="1333" y="61"/>
                  </a:lnTo>
                  <a:lnTo>
                    <a:pt x="1452" y="106"/>
                  </a:lnTo>
                  <a:lnTo>
                    <a:pt x="1467" y="76"/>
                  </a:lnTo>
                  <a:lnTo>
                    <a:pt x="1526" y="46"/>
                  </a:lnTo>
                  <a:lnTo>
                    <a:pt x="1600" y="46"/>
                  </a:lnTo>
                  <a:lnTo>
                    <a:pt x="1644" y="61"/>
                  </a:lnTo>
                  <a:lnTo>
                    <a:pt x="1733" y="30"/>
                  </a:lnTo>
                  <a:lnTo>
                    <a:pt x="1837" y="46"/>
                  </a:lnTo>
                  <a:lnTo>
                    <a:pt x="1941" y="106"/>
                  </a:lnTo>
                  <a:lnTo>
                    <a:pt x="2015" y="61"/>
                  </a:lnTo>
                  <a:lnTo>
                    <a:pt x="2030" y="91"/>
                  </a:lnTo>
                  <a:lnTo>
                    <a:pt x="2059" y="76"/>
                  </a:lnTo>
                  <a:lnTo>
                    <a:pt x="2059" y="46"/>
                  </a:lnTo>
                  <a:lnTo>
                    <a:pt x="2133" y="30"/>
                  </a:lnTo>
                  <a:lnTo>
                    <a:pt x="2193" y="61"/>
                  </a:lnTo>
                  <a:lnTo>
                    <a:pt x="2296" y="46"/>
                  </a:lnTo>
                  <a:lnTo>
                    <a:pt x="2326" y="106"/>
                  </a:lnTo>
                  <a:lnTo>
                    <a:pt x="2296" y="106"/>
                  </a:lnTo>
                  <a:lnTo>
                    <a:pt x="2237" y="91"/>
                  </a:lnTo>
                  <a:lnTo>
                    <a:pt x="2237" y="121"/>
                  </a:lnTo>
                  <a:lnTo>
                    <a:pt x="2252" y="137"/>
                  </a:lnTo>
                  <a:lnTo>
                    <a:pt x="2296" y="137"/>
                  </a:lnTo>
                  <a:lnTo>
                    <a:pt x="2311" y="137"/>
                  </a:lnTo>
                  <a:lnTo>
                    <a:pt x="2311" y="182"/>
                  </a:lnTo>
                  <a:lnTo>
                    <a:pt x="2267" y="228"/>
                  </a:lnTo>
                  <a:lnTo>
                    <a:pt x="2237" y="273"/>
                  </a:lnTo>
                  <a:lnTo>
                    <a:pt x="2193" y="258"/>
                  </a:lnTo>
                  <a:lnTo>
                    <a:pt x="2148" y="258"/>
                  </a:lnTo>
                  <a:lnTo>
                    <a:pt x="2133" y="304"/>
                  </a:lnTo>
                  <a:lnTo>
                    <a:pt x="2119" y="273"/>
                  </a:lnTo>
                  <a:lnTo>
                    <a:pt x="2089" y="304"/>
                  </a:lnTo>
                  <a:lnTo>
                    <a:pt x="2104" y="364"/>
                  </a:lnTo>
                  <a:lnTo>
                    <a:pt x="2133" y="364"/>
                  </a:lnTo>
                  <a:lnTo>
                    <a:pt x="2133" y="395"/>
                  </a:lnTo>
                  <a:lnTo>
                    <a:pt x="2148" y="410"/>
                  </a:lnTo>
                  <a:lnTo>
                    <a:pt x="2148" y="456"/>
                  </a:lnTo>
                  <a:lnTo>
                    <a:pt x="2163" y="471"/>
                  </a:lnTo>
                  <a:lnTo>
                    <a:pt x="2148" y="486"/>
                  </a:lnTo>
                  <a:lnTo>
                    <a:pt x="2163" y="531"/>
                  </a:lnTo>
                  <a:lnTo>
                    <a:pt x="2148" y="531"/>
                  </a:lnTo>
                  <a:lnTo>
                    <a:pt x="2133" y="607"/>
                  </a:lnTo>
                  <a:lnTo>
                    <a:pt x="2045" y="456"/>
                  </a:lnTo>
                  <a:lnTo>
                    <a:pt x="2030" y="395"/>
                  </a:lnTo>
                  <a:lnTo>
                    <a:pt x="2045" y="395"/>
                  </a:lnTo>
                  <a:lnTo>
                    <a:pt x="2074" y="289"/>
                  </a:lnTo>
                  <a:lnTo>
                    <a:pt x="2045" y="213"/>
                  </a:lnTo>
                  <a:lnTo>
                    <a:pt x="2015" y="228"/>
                  </a:lnTo>
                  <a:lnTo>
                    <a:pt x="2030" y="243"/>
                  </a:lnTo>
                  <a:lnTo>
                    <a:pt x="2030" y="289"/>
                  </a:lnTo>
                  <a:lnTo>
                    <a:pt x="2000" y="289"/>
                  </a:lnTo>
                  <a:lnTo>
                    <a:pt x="2000" y="243"/>
                  </a:lnTo>
                  <a:lnTo>
                    <a:pt x="1956" y="304"/>
                  </a:lnTo>
                  <a:lnTo>
                    <a:pt x="1956" y="380"/>
                  </a:lnTo>
                  <a:lnTo>
                    <a:pt x="1926" y="395"/>
                  </a:lnTo>
                  <a:lnTo>
                    <a:pt x="1882" y="380"/>
                  </a:lnTo>
                  <a:lnTo>
                    <a:pt x="1882" y="395"/>
                  </a:lnTo>
                  <a:lnTo>
                    <a:pt x="1793" y="425"/>
                  </a:lnTo>
                  <a:lnTo>
                    <a:pt x="1763" y="547"/>
                  </a:lnTo>
                  <a:lnTo>
                    <a:pt x="1748" y="577"/>
                  </a:lnTo>
                  <a:lnTo>
                    <a:pt x="1793" y="592"/>
                  </a:lnTo>
                  <a:lnTo>
                    <a:pt x="1807" y="623"/>
                  </a:lnTo>
                  <a:lnTo>
                    <a:pt x="1837" y="577"/>
                  </a:lnTo>
                  <a:lnTo>
                    <a:pt x="1867" y="592"/>
                  </a:lnTo>
                  <a:lnTo>
                    <a:pt x="1882" y="607"/>
                  </a:lnTo>
                  <a:lnTo>
                    <a:pt x="1896" y="683"/>
                  </a:lnTo>
                  <a:lnTo>
                    <a:pt x="1911" y="744"/>
                  </a:lnTo>
                  <a:lnTo>
                    <a:pt x="1882" y="896"/>
                  </a:lnTo>
                  <a:lnTo>
                    <a:pt x="1837" y="926"/>
                  </a:lnTo>
                  <a:lnTo>
                    <a:pt x="1807" y="866"/>
                  </a:lnTo>
                  <a:lnTo>
                    <a:pt x="1837" y="850"/>
                  </a:lnTo>
                  <a:lnTo>
                    <a:pt x="1837" y="774"/>
                  </a:lnTo>
                  <a:lnTo>
                    <a:pt x="1807" y="774"/>
                  </a:lnTo>
                  <a:lnTo>
                    <a:pt x="1793" y="790"/>
                  </a:lnTo>
                  <a:lnTo>
                    <a:pt x="1778" y="790"/>
                  </a:lnTo>
                  <a:lnTo>
                    <a:pt x="1719" y="744"/>
                  </a:lnTo>
                  <a:lnTo>
                    <a:pt x="1719" y="759"/>
                  </a:lnTo>
                  <a:lnTo>
                    <a:pt x="1689" y="729"/>
                  </a:lnTo>
                  <a:lnTo>
                    <a:pt x="1644" y="683"/>
                  </a:lnTo>
                  <a:lnTo>
                    <a:pt x="1600" y="653"/>
                  </a:lnTo>
                  <a:lnTo>
                    <a:pt x="1570" y="653"/>
                  </a:lnTo>
                  <a:lnTo>
                    <a:pt x="1556" y="699"/>
                  </a:lnTo>
                  <a:lnTo>
                    <a:pt x="1570" y="699"/>
                  </a:lnTo>
                  <a:lnTo>
                    <a:pt x="1570" y="729"/>
                  </a:lnTo>
                  <a:lnTo>
                    <a:pt x="1556" y="774"/>
                  </a:lnTo>
                  <a:lnTo>
                    <a:pt x="1541" y="790"/>
                  </a:lnTo>
                  <a:lnTo>
                    <a:pt x="1526" y="790"/>
                  </a:lnTo>
                  <a:lnTo>
                    <a:pt x="1482" y="790"/>
                  </a:lnTo>
                  <a:lnTo>
                    <a:pt x="1467" y="805"/>
                  </a:lnTo>
                  <a:lnTo>
                    <a:pt x="1437" y="805"/>
                  </a:lnTo>
                  <a:lnTo>
                    <a:pt x="1422" y="820"/>
                  </a:lnTo>
                  <a:lnTo>
                    <a:pt x="1348" y="790"/>
                  </a:lnTo>
                  <a:lnTo>
                    <a:pt x="1304" y="805"/>
                  </a:lnTo>
                  <a:lnTo>
                    <a:pt x="1289" y="790"/>
                  </a:lnTo>
                  <a:lnTo>
                    <a:pt x="1230" y="759"/>
                  </a:lnTo>
                  <a:lnTo>
                    <a:pt x="1215" y="805"/>
                  </a:lnTo>
                  <a:lnTo>
                    <a:pt x="1215" y="835"/>
                  </a:lnTo>
                  <a:lnTo>
                    <a:pt x="1170" y="835"/>
                  </a:lnTo>
                  <a:lnTo>
                    <a:pt x="1126" y="835"/>
                  </a:lnTo>
                  <a:lnTo>
                    <a:pt x="1082" y="88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40" name="Freeform 626"/>
            <p:cNvSpPr>
              <a:spLocks/>
            </p:cNvSpPr>
            <p:nvPr/>
          </p:nvSpPr>
          <p:spPr bwMode="auto">
            <a:xfrm>
              <a:off x="7180" y="976"/>
              <a:ext cx="1007" cy="471"/>
            </a:xfrm>
            <a:custGeom>
              <a:avLst/>
              <a:gdLst>
                <a:gd name="T0" fmla="*/ 34 w 2342"/>
                <a:gd name="T1" fmla="*/ 20 h 1246"/>
                <a:gd name="T2" fmla="*/ 31 w 2342"/>
                <a:gd name="T3" fmla="*/ 23 h 1246"/>
                <a:gd name="T4" fmla="*/ 30 w 2342"/>
                <a:gd name="T5" fmla="*/ 24 h 1246"/>
                <a:gd name="T6" fmla="*/ 26 w 2342"/>
                <a:gd name="T7" fmla="*/ 25 h 1246"/>
                <a:gd name="T8" fmla="*/ 21 w 2342"/>
                <a:gd name="T9" fmla="*/ 25 h 1246"/>
                <a:gd name="T10" fmla="*/ 19 w 2342"/>
                <a:gd name="T11" fmla="*/ 23 h 1246"/>
                <a:gd name="T12" fmla="*/ 18 w 2342"/>
                <a:gd name="T13" fmla="*/ 22 h 1246"/>
                <a:gd name="T14" fmla="*/ 17 w 2342"/>
                <a:gd name="T15" fmla="*/ 20 h 1246"/>
                <a:gd name="T16" fmla="*/ 17 w 2342"/>
                <a:gd name="T17" fmla="*/ 25 h 1246"/>
                <a:gd name="T18" fmla="*/ 14 w 2342"/>
                <a:gd name="T19" fmla="*/ 24 h 1246"/>
                <a:gd name="T20" fmla="*/ 11 w 2342"/>
                <a:gd name="T21" fmla="*/ 23 h 1246"/>
                <a:gd name="T22" fmla="*/ 9 w 2342"/>
                <a:gd name="T23" fmla="*/ 22 h 1246"/>
                <a:gd name="T24" fmla="*/ 5 w 2342"/>
                <a:gd name="T25" fmla="*/ 22 h 1246"/>
                <a:gd name="T26" fmla="*/ 1 w 2342"/>
                <a:gd name="T27" fmla="*/ 20 h 1246"/>
                <a:gd name="T28" fmla="*/ 0 w 2342"/>
                <a:gd name="T29" fmla="*/ 16 h 1246"/>
                <a:gd name="T30" fmla="*/ 2 w 2342"/>
                <a:gd name="T31" fmla="*/ 15 h 1246"/>
                <a:gd name="T32" fmla="*/ 4 w 2342"/>
                <a:gd name="T33" fmla="*/ 12 h 1246"/>
                <a:gd name="T34" fmla="*/ 3 w 2342"/>
                <a:gd name="T35" fmla="*/ 9 h 1246"/>
                <a:gd name="T36" fmla="*/ 8 w 2342"/>
                <a:gd name="T37" fmla="*/ 11 h 1246"/>
                <a:gd name="T38" fmla="*/ 6 w 2342"/>
                <a:gd name="T39" fmla="*/ 12 h 1246"/>
                <a:gd name="T40" fmla="*/ 9 w 2342"/>
                <a:gd name="T41" fmla="*/ 11 h 1246"/>
                <a:gd name="T42" fmla="*/ 11 w 2342"/>
                <a:gd name="T43" fmla="*/ 9 h 1246"/>
                <a:gd name="T44" fmla="*/ 14 w 2342"/>
                <a:gd name="T45" fmla="*/ 9 h 1246"/>
                <a:gd name="T46" fmla="*/ 17 w 2342"/>
                <a:gd name="T47" fmla="*/ 8 h 1246"/>
                <a:gd name="T48" fmla="*/ 20 w 2342"/>
                <a:gd name="T49" fmla="*/ 5 h 1246"/>
                <a:gd name="T50" fmla="*/ 23 w 2342"/>
                <a:gd name="T51" fmla="*/ 9 h 1246"/>
                <a:gd name="T52" fmla="*/ 25 w 2342"/>
                <a:gd name="T53" fmla="*/ 8 h 1246"/>
                <a:gd name="T54" fmla="*/ 22 w 2342"/>
                <a:gd name="T55" fmla="*/ 6 h 1246"/>
                <a:gd name="T56" fmla="*/ 25 w 2342"/>
                <a:gd name="T57" fmla="*/ 5 h 1246"/>
                <a:gd name="T58" fmla="*/ 28 w 2342"/>
                <a:gd name="T59" fmla="*/ 2 h 1246"/>
                <a:gd name="T60" fmla="*/ 34 w 2342"/>
                <a:gd name="T61" fmla="*/ 1 h 1246"/>
                <a:gd name="T62" fmla="*/ 37 w 2342"/>
                <a:gd name="T63" fmla="*/ 1 h 1246"/>
                <a:gd name="T64" fmla="*/ 41 w 2342"/>
                <a:gd name="T65" fmla="*/ 2 h 1246"/>
                <a:gd name="T66" fmla="*/ 52 w 2342"/>
                <a:gd name="T67" fmla="*/ 1 h 1246"/>
                <a:gd name="T68" fmla="*/ 67 w 2342"/>
                <a:gd name="T69" fmla="*/ 2 h 1246"/>
                <a:gd name="T70" fmla="*/ 74 w 2342"/>
                <a:gd name="T71" fmla="*/ 1 h 1246"/>
                <a:gd name="T72" fmla="*/ 77 w 2342"/>
                <a:gd name="T73" fmla="*/ 2 h 1246"/>
                <a:gd name="T74" fmla="*/ 80 w 2342"/>
                <a:gd name="T75" fmla="*/ 4 h 1246"/>
                <a:gd name="T76" fmla="*/ 74 w 2342"/>
                <a:gd name="T77" fmla="*/ 6 h 1246"/>
                <a:gd name="T78" fmla="*/ 74 w 2342"/>
                <a:gd name="T79" fmla="*/ 8 h 1246"/>
                <a:gd name="T80" fmla="*/ 74 w 2342"/>
                <a:gd name="T81" fmla="*/ 11 h 1246"/>
                <a:gd name="T82" fmla="*/ 71 w 2342"/>
                <a:gd name="T83" fmla="*/ 8 h 1246"/>
                <a:gd name="T84" fmla="*/ 70 w 2342"/>
                <a:gd name="T85" fmla="*/ 6 h 1246"/>
                <a:gd name="T86" fmla="*/ 66 w 2342"/>
                <a:gd name="T87" fmla="*/ 8 h 1246"/>
                <a:gd name="T88" fmla="*/ 60 w 2342"/>
                <a:gd name="T89" fmla="*/ 12 h 1246"/>
                <a:gd name="T90" fmla="*/ 64 w 2342"/>
                <a:gd name="T91" fmla="*/ 12 h 1246"/>
                <a:gd name="T92" fmla="*/ 62 w 2342"/>
                <a:gd name="T93" fmla="*/ 18 h 1246"/>
                <a:gd name="T94" fmla="*/ 61 w 2342"/>
                <a:gd name="T95" fmla="*/ 16 h 1246"/>
                <a:gd name="T96" fmla="*/ 55 w 2342"/>
                <a:gd name="T97" fmla="*/ 14 h 1246"/>
                <a:gd name="T98" fmla="*/ 53 w 2342"/>
                <a:gd name="T99" fmla="*/ 16 h 1246"/>
                <a:gd name="T100" fmla="*/ 49 w 2342"/>
                <a:gd name="T101" fmla="*/ 17 h 1246"/>
                <a:gd name="T102" fmla="*/ 42 w 2342"/>
                <a:gd name="T103" fmla="*/ 16 h 1246"/>
                <a:gd name="T104" fmla="*/ 37 w 2342"/>
                <a:gd name="T105" fmla="*/ 18 h 12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42" h="1246">
                  <a:moveTo>
                    <a:pt x="1088" y="891"/>
                  </a:moveTo>
                  <a:lnTo>
                    <a:pt x="1074" y="953"/>
                  </a:lnTo>
                  <a:lnTo>
                    <a:pt x="1014" y="953"/>
                  </a:lnTo>
                  <a:lnTo>
                    <a:pt x="1029" y="984"/>
                  </a:lnTo>
                  <a:lnTo>
                    <a:pt x="999" y="999"/>
                  </a:lnTo>
                  <a:lnTo>
                    <a:pt x="1014" y="1030"/>
                  </a:lnTo>
                  <a:lnTo>
                    <a:pt x="999" y="1091"/>
                  </a:lnTo>
                  <a:lnTo>
                    <a:pt x="954" y="1122"/>
                  </a:lnTo>
                  <a:lnTo>
                    <a:pt x="939" y="1107"/>
                  </a:lnTo>
                  <a:lnTo>
                    <a:pt x="910" y="1137"/>
                  </a:lnTo>
                  <a:lnTo>
                    <a:pt x="924" y="1153"/>
                  </a:lnTo>
                  <a:lnTo>
                    <a:pt x="939" y="1184"/>
                  </a:lnTo>
                  <a:lnTo>
                    <a:pt x="910" y="1184"/>
                  </a:lnTo>
                  <a:lnTo>
                    <a:pt x="895" y="1199"/>
                  </a:lnTo>
                  <a:lnTo>
                    <a:pt x="880" y="1184"/>
                  </a:lnTo>
                  <a:lnTo>
                    <a:pt x="865" y="1168"/>
                  </a:lnTo>
                  <a:lnTo>
                    <a:pt x="850" y="1184"/>
                  </a:lnTo>
                  <a:lnTo>
                    <a:pt x="820" y="1199"/>
                  </a:lnTo>
                  <a:lnTo>
                    <a:pt x="805" y="1199"/>
                  </a:lnTo>
                  <a:lnTo>
                    <a:pt x="775" y="1199"/>
                  </a:lnTo>
                  <a:lnTo>
                    <a:pt x="760" y="1230"/>
                  </a:lnTo>
                  <a:lnTo>
                    <a:pt x="746" y="1245"/>
                  </a:lnTo>
                  <a:lnTo>
                    <a:pt x="716" y="1245"/>
                  </a:lnTo>
                  <a:lnTo>
                    <a:pt x="716" y="1230"/>
                  </a:lnTo>
                  <a:lnTo>
                    <a:pt x="626" y="1199"/>
                  </a:lnTo>
                  <a:lnTo>
                    <a:pt x="611" y="1199"/>
                  </a:lnTo>
                  <a:lnTo>
                    <a:pt x="596" y="1214"/>
                  </a:lnTo>
                  <a:lnTo>
                    <a:pt x="567" y="1153"/>
                  </a:lnTo>
                  <a:lnTo>
                    <a:pt x="582" y="1153"/>
                  </a:lnTo>
                  <a:lnTo>
                    <a:pt x="567" y="1122"/>
                  </a:lnTo>
                  <a:lnTo>
                    <a:pt x="552" y="1137"/>
                  </a:lnTo>
                  <a:lnTo>
                    <a:pt x="552" y="1107"/>
                  </a:lnTo>
                  <a:lnTo>
                    <a:pt x="522" y="1076"/>
                  </a:lnTo>
                  <a:lnTo>
                    <a:pt x="507" y="1061"/>
                  </a:lnTo>
                  <a:lnTo>
                    <a:pt x="522" y="1061"/>
                  </a:lnTo>
                  <a:lnTo>
                    <a:pt x="522" y="1030"/>
                  </a:lnTo>
                  <a:lnTo>
                    <a:pt x="537" y="1030"/>
                  </a:lnTo>
                  <a:lnTo>
                    <a:pt x="537" y="999"/>
                  </a:lnTo>
                  <a:lnTo>
                    <a:pt x="507" y="999"/>
                  </a:lnTo>
                  <a:lnTo>
                    <a:pt x="492" y="999"/>
                  </a:lnTo>
                  <a:lnTo>
                    <a:pt x="447" y="1030"/>
                  </a:lnTo>
                  <a:lnTo>
                    <a:pt x="447" y="1061"/>
                  </a:lnTo>
                  <a:lnTo>
                    <a:pt x="492" y="1122"/>
                  </a:lnTo>
                  <a:lnTo>
                    <a:pt x="507" y="1153"/>
                  </a:lnTo>
                  <a:lnTo>
                    <a:pt x="507" y="1214"/>
                  </a:lnTo>
                  <a:lnTo>
                    <a:pt x="492" y="1184"/>
                  </a:lnTo>
                  <a:lnTo>
                    <a:pt x="447" y="1199"/>
                  </a:lnTo>
                  <a:lnTo>
                    <a:pt x="432" y="1184"/>
                  </a:lnTo>
                  <a:lnTo>
                    <a:pt x="432" y="1168"/>
                  </a:lnTo>
                  <a:lnTo>
                    <a:pt x="418" y="1168"/>
                  </a:lnTo>
                  <a:lnTo>
                    <a:pt x="418" y="1153"/>
                  </a:lnTo>
                  <a:lnTo>
                    <a:pt x="403" y="1137"/>
                  </a:lnTo>
                  <a:lnTo>
                    <a:pt x="373" y="1137"/>
                  </a:lnTo>
                  <a:lnTo>
                    <a:pt x="358" y="1107"/>
                  </a:lnTo>
                  <a:lnTo>
                    <a:pt x="328" y="1107"/>
                  </a:lnTo>
                  <a:lnTo>
                    <a:pt x="283" y="1061"/>
                  </a:lnTo>
                  <a:lnTo>
                    <a:pt x="298" y="1030"/>
                  </a:lnTo>
                  <a:lnTo>
                    <a:pt x="268" y="1030"/>
                  </a:lnTo>
                  <a:lnTo>
                    <a:pt x="239" y="1045"/>
                  </a:lnTo>
                  <a:lnTo>
                    <a:pt x="268" y="1061"/>
                  </a:lnTo>
                  <a:lnTo>
                    <a:pt x="224" y="1076"/>
                  </a:lnTo>
                  <a:lnTo>
                    <a:pt x="209" y="1045"/>
                  </a:lnTo>
                  <a:lnTo>
                    <a:pt x="164" y="1045"/>
                  </a:lnTo>
                  <a:lnTo>
                    <a:pt x="164" y="1061"/>
                  </a:lnTo>
                  <a:lnTo>
                    <a:pt x="134" y="1061"/>
                  </a:lnTo>
                  <a:lnTo>
                    <a:pt x="134" y="1030"/>
                  </a:lnTo>
                  <a:lnTo>
                    <a:pt x="104" y="999"/>
                  </a:lnTo>
                  <a:lnTo>
                    <a:pt x="89" y="1014"/>
                  </a:lnTo>
                  <a:lnTo>
                    <a:pt x="45" y="1014"/>
                  </a:lnTo>
                  <a:lnTo>
                    <a:pt x="30" y="999"/>
                  </a:lnTo>
                  <a:lnTo>
                    <a:pt x="45" y="999"/>
                  </a:lnTo>
                  <a:lnTo>
                    <a:pt x="60" y="938"/>
                  </a:lnTo>
                  <a:lnTo>
                    <a:pt x="45" y="907"/>
                  </a:lnTo>
                  <a:lnTo>
                    <a:pt x="45" y="876"/>
                  </a:lnTo>
                  <a:lnTo>
                    <a:pt x="0" y="799"/>
                  </a:lnTo>
                  <a:lnTo>
                    <a:pt x="15" y="769"/>
                  </a:lnTo>
                  <a:lnTo>
                    <a:pt x="30" y="784"/>
                  </a:lnTo>
                  <a:lnTo>
                    <a:pt x="45" y="769"/>
                  </a:lnTo>
                  <a:lnTo>
                    <a:pt x="30" y="738"/>
                  </a:lnTo>
                  <a:lnTo>
                    <a:pt x="60" y="722"/>
                  </a:lnTo>
                  <a:lnTo>
                    <a:pt x="89" y="738"/>
                  </a:lnTo>
                  <a:lnTo>
                    <a:pt x="119" y="707"/>
                  </a:lnTo>
                  <a:lnTo>
                    <a:pt x="104" y="692"/>
                  </a:lnTo>
                  <a:lnTo>
                    <a:pt x="134" y="630"/>
                  </a:lnTo>
                  <a:lnTo>
                    <a:pt x="119" y="599"/>
                  </a:lnTo>
                  <a:lnTo>
                    <a:pt x="104" y="553"/>
                  </a:lnTo>
                  <a:lnTo>
                    <a:pt x="119" y="538"/>
                  </a:lnTo>
                  <a:lnTo>
                    <a:pt x="104" y="492"/>
                  </a:lnTo>
                  <a:lnTo>
                    <a:pt x="89" y="476"/>
                  </a:lnTo>
                  <a:lnTo>
                    <a:pt x="89" y="446"/>
                  </a:lnTo>
                  <a:lnTo>
                    <a:pt x="89" y="430"/>
                  </a:lnTo>
                  <a:lnTo>
                    <a:pt x="164" y="446"/>
                  </a:lnTo>
                  <a:lnTo>
                    <a:pt x="253" y="461"/>
                  </a:lnTo>
                  <a:lnTo>
                    <a:pt x="253" y="492"/>
                  </a:lnTo>
                  <a:lnTo>
                    <a:pt x="239" y="523"/>
                  </a:lnTo>
                  <a:lnTo>
                    <a:pt x="194" y="523"/>
                  </a:lnTo>
                  <a:lnTo>
                    <a:pt x="134" y="492"/>
                  </a:lnTo>
                  <a:lnTo>
                    <a:pt x="149" y="523"/>
                  </a:lnTo>
                  <a:lnTo>
                    <a:pt x="164" y="538"/>
                  </a:lnTo>
                  <a:lnTo>
                    <a:pt x="179" y="584"/>
                  </a:lnTo>
                  <a:lnTo>
                    <a:pt x="209" y="584"/>
                  </a:lnTo>
                  <a:lnTo>
                    <a:pt x="209" y="553"/>
                  </a:lnTo>
                  <a:lnTo>
                    <a:pt x="239" y="569"/>
                  </a:lnTo>
                  <a:lnTo>
                    <a:pt x="239" y="538"/>
                  </a:lnTo>
                  <a:lnTo>
                    <a:pt x="268" y="507"/>
                  </a:lnTo>
                  <a:lnTo>
                    <a:pt x="298" y="507"/>
                  </a:lnTo>
                  <a:lnTo>
                    <a:pt x="283" y="476"/>
                  </a:lnTo>
                  <a:lnTo>
                    <a:pt x="283" y="446"/>
                  </a:lnTo>
                  <a:lnTo>
                    <a:pt x="313" y="446"/>
                  </a:lnTo>
                  <a:lnTo>
                    <a:pt x="313" y="461"/>
                  </a:lnTo>
                  <a:lnTo>
                    <a:pt x="328" y="476"/>
                  </a:lnTo>
                  <a:lnTo>
                    <a:pt x="358" y="476"/>
                  </a:lnTo>
                  <a:lnTo>
                    <a:pt x="343" y="446"/>
                  </a:lnTo>
                  <a:lnTo>
                    <a:pt x="418" y="415"/>
                  </a:lnTo>
                  <a:lnTo>
                    <a:pt x="403" y="461"/>
                  </a:lnTo>
                  <a:lnTo>
                    <a:pt x="403" y="476"/>
                  </a:lnTo>
                  <a:lnTo>
                    <a:pt x="432" y="430"/>
                  </a:lnTo>
                  <a:lnTo>
                    <a:pt x="492" y="415"/>
                  </a:lnTo>
                  <a:lnTo>
                    <a:pt x="507" y="415"/>
                  </a:lnTo>
                  <a:lnTo>
                    <a:pt x="492" y="384"/>
                  </a:lnTo>
                  <a:lnTo>
                    <a:pt x="596" y="384"/>
                  </a:lnTo>
                  <a:lnTo>
                    <a:pt x="596" y="400"/>
                  </a:lnTo>
                  <a:lnTo>
                    <a:pt x="567" y="323"/>
                  </a:lnTo>
                  <a:lnTo>
                    <a:pt x="582" y="307"/>
                  </a:lnTo>
                  <a:lnTo>
                    <a:pt x="582" y="261"/>
                  </a:lnTo>
                  <a:lnTo>
                    <a:pt x="611" y="261"/>
                  </a:lnTo>
                  <a:lnTo>
                    <a:pt x="626" y="307"/>
                  </a:lnTo>
                  <a:lnTo>
                    <a:pt x="671" y="384"/>
                  </a:lnTo>
                  <a:lnTo>
                    <a:pt x="686" y="415"/>
                  </a:lnTo>
                  <a:lnTo>
                    <a:pt x="671" y="446"/>
                  </a:lnTo>
                  <a:lnTo>
                    <a:pt x="641" y="461"/>
                  </a:lnTo>
                  <a:lnTo>
                    <a:pt x="686" y="476"/>
                  </a:lnTo>
                  <a:lnTo>
                    <a:pt x="701" y="415"/>
                  </a:lnTo>
                  <a:lnTo>
                    <a:pt x="701" y="384"/>
                  </a:lnTo>
                  <a:lnTo>
                    <a:pt x="716" y="384"/>
                  </a:lnTo>
                  <a:lnTo>
                    <a:pt x="760" y="415"/>
                  </a:lnTo>
                  <a:lnTo>
                    <a:pt x="716" y="369"/>
                  </a:lnTo>
                  <a:lnTo>
                    <a:pt x="686" y="369"/>
                  </a:lnTo>
                  <a:lnTo>
                    <a:pt x="671" y="323"/>
                  </a:lnTo>
                  <a:lnTo>
                    <a:pt x="641" y="307"/>
                  </a:lnTo>
                  <a:lnTo>
                    <a:pt x="656" y="261"/>
                  </a:lnTo>
                  <a:lnTo>
                    <a:pt x="686" y="292"/>
                  </a:lnTo>
                  <a:lnTo>
                    <a:pt x="686" y="261"/>
                  </a:lnTo>
                  <a:lnTo>
                    <a:pt x="746" y="277"/>
                  </a:lnTo>
                  <a:lnTo>
                    <a:pt x="746" y="246"/>
                  </a:lnTo>
                  <a:lnTo>
                    <a:pt x="716" y="246"/>
                  </a:lnTo>
                  <a:lnTo>
                    <a:pt x="701" y="215"/>
                  </a:lnTo>
                  <a:lnTo>
                    <a:pt x="746" y="184"/>
                  </a:lnTo>
                  <a:lnTo>
                    <a:pt x="731" y="169"/>
                  </a:lnTo>
                  <a:lnTo>
                    <a:pt x="805" y="92"/>
                  </a:lnTo>
                  <a:lnTo>
                    <a:pt x="924" y="61"/>
                  </a:lnTo>
                  <a:lnTo>
                    <a:pt x="924" y="31"/>
                  </a:lnTo>
                  <a:lnTo>
                    <a:pt x="939" y="0"/>
                  </a:lnTo>
                  <a:lnTo>
                    <a:pt x="984" y="0"/>
                  </a:lnTo>
                  <a:lnTo>
                    <a:pt x="999" y="31"/>
                  </a:lnTo>
                  <a:lnTo>
                    <a:pt x="1029" y="0"/>
                  </a:lnTo>
                  <a:lnTo>
                    <a:pt x="1059" y="0"/>
                  </a:lnTo>
                  <a:lnTo>
                    <a:pt x="1074" y="0"/>
                  </a:lnTo>
                  <a:lnTo>
                    <a:pt x="1103" y="31"/>
                  </a:lnTo>
                  <a:lnTo>
                    <a:pt x="1088" y="61"/>
                  </a:lnTo>
                  <a:lnTo>
                    <a:pt x="1074" y="92"/>
                  </a:lnTo>
                  <a:lnTo>
                    <a:pt x="1103" y="108"/>
                  </a:lnTo>
                  <a:lnTo>
                    <a:pt x="1088" y="138"/>
                  </a:lnTo>
                  <a:lnTo>
                    <a:pt x="1163" y="61"/>
                  </a:lnTo>
                  <a:lnTo>
                    <a:pt x="1193" y="92"/>
                  </a:lnTo>
                  <a:lnTo>
                    <a:pt x="1208" y="46"/>
                  </a:lnTo>
                  <a:lnTo>
                    <a:pt x="1342" y="61"/>
                  </a:lnTo>
                  <a:lnTo>
                    <a:pt x="1461" y="108"/>
                  </a:lnTo>
                  <a:lnTo>
                    <a:pt x="1476" y="77"/>
                  </a:lnTo>
                  <a:lnTo>
                    <a:pt x="1536" y="46"/>
                  </a:lnTo>
                  <a:lnTo>
                    <a:pt x="1610" y="46"/>
                  </a:lnTo>
                  <a:lnTo>
                    <a:pt x="1655" y="61"/>
                  </a:lnTo>
                  <a:lnTo>
                    <a:pt x="1745" y="31"/>
                  </a:lnTo>
                  <a:lnTo>
                    <a:pt x="1849" y="46"/>
                  </a:lnTo>
                  <a:lnTo>
                    <a:pt x="1953" y="108"/>
                  </a:lnTo>
                  <a:lnTo>
                    <a:pt x="2028" y="61"/>
                  </a:lnTo>
                  <a:lnTo>
                    <a:pt x="2043" y="92"/>
                  </a:lnTo>
                  <a:lnTo>
                    <a:pt x="2073" y="77"/>
                  </a:lnTo>
                  <a:lnTo>
                    <a:pt x="2073" y="46"/>
                  </a:lnTo>
                  <a:lnTo>
                    <a:pt x="2147" y="31"/>
                  </a:lnTo>
                  <a:lnTo>
                    <a:pt x="2207" y="61"/>
                  </a:lnTo>
                  <a:lnTo>
                    <a:pt x="2311" y="46"/>
                  </a:lnTo>
                  <a:lnTo>
                    <a:pt x="2341" y="108"/>
                  </a:lnTo>
                  <a:lnTo>
                    <a:pt x="2311" y="108"/>
                  </a:lnTo>
                  <a:lnTo>
                    <a:pt x="2252" y="92"/>
                  </a:lnTo>
                  <a:lnTo>
                    <a:pt x="2252" y="123"/>
                  </a:lnTo>
                  <a:lnTo>
                    <a:pt x="2266" y="138"/>
                  </a:lnTo>
                  <a:lnTo>
                    <a:pt x="2311" y="138"/>
                  </a:lnTo>
                  <a:lnTo>
                    <a:pt x="2326" y="138"/>
                  </a:lnTo>
                  <a:lnTo>
                    <a:pt x="2326" y="184"/>
                  </a:lnTo>
                  <a:lnTo>
                    <a:pt x="2281" y="231"/>
                  </a:lnTo>
                  <a:lnTo>
                    <a:pt x="2252" y="277"/>
                  </a:lnTo>
                  <a:lnTo>
                    <a:pt x="2207" y="261"/>
                  </a:lnTo>
                  <a:lnTo>
                    <a:pt x="2162" y="261"/>
                  </a:lnTo>
                  <a:lnTo>
                    <a:pt x="2147" y="307"/>
                  </a:lnTo>
                  <a:lnTo>
                    <a:pt x="2132" y="277"/>
                  </a:lnTo>
                  <a:lnTo>
                    <a:pt x="2102" y="307"/>
                  </a:lnTo>
                  <a:lnTo>
                    <a:pt x="2117" y="369"/>
                  </a:lnTo>
                  <a:lnTo>
                    <a:pt x="2147" y="369"/>
                  </a:lnTo>
                  <a:lnTo>
                    <a:pt x="2147" y="400"/>
                  </a:lnTo>
                  <a:lnTo>
                    <a:pt x="2162" y="415"/>
                  </a:lnTo>
                  <a:lnTo>
                    <a:pt x="2162" y="461"/>
                  </a:lnTo>
                  <a:lnTo>
                    <a:pt x="2177" y="476"/>
                  </a:lnTo>
                  <a:lnTo>
                    <a:pt x="2162" y="492"/>
                  </a:lnTo>
                  <a:lnTo>
                    <a:pt x="2177" y="538"/>
                  </a:lnTo>
                  <a:lnTo>
                    <a:pt x="2162" y="538"/>
                  </a:lnTo>
                  <a:lnTo>
                    <a:pt x="2147" y="615"/>
                  </a:lnTo>
                  <a:lnTo>
                    <a:pt x="2058" y="461"/>
                  </a:lnTo>
                  <a:lnTo>
                    <a:pt x="2043" y="400"/>
                  </a:lnTo>
                  <a:lnTo>
                    <a:pt x="2058" y="400"/>
                  </a:lnTo>
                  <a:lnTo>
                    <a:pt x="2088" y="292"/>
                  </a:lnTo>
                  <a:lnTo>
                    <a:pt x="2058" y="215"/>
                  </a:lnTo>
                  <a:lnTo>
                    <a:pt x="2028" y="231"/>
                  </a:lnTo>
                  <a:lnTo>
                    <a:pt x="2043" y="246"/>
                  </a:lnTo>
                  <a:lnTo>
                    <a:pt x="2043" y="292"/>
                  </a:lnTo>
                  <a:lnTo>
                    <a:pt x="2013" y="292"/>
                  </a:lnTo>
                  <a:lnTo>
                    <a:pt x="2013" y="246"/>
                  </a:lnTo>
                  <a:lnTo>
                    <a:pt x="1968" y="307"/>
                  </a:lnTo>
                  <a:lnTo>
                    <a:pt x="1968" y="384"/>
                  </a:lnTo>
                  <a:lnTo>
                    <a:pt x="1938" y="400"/>
                  </a:lnTo>
                  <a:lnTo>
                    <a:pt x="1894" y="384"/>
                  </a:lnTo>
                  <a:lnTo>
                    <a:pt x="1894" y="400"/>
                  </a:lnTo>
                  <a:lnTo>
                    <a:pt x="1804" y="430"/>
                  </a:lnTo>
                  <a:lnTo>
                    <a:pt x="1774" y="553"/>
                  </a:lnTo>
                  <a:lnTo>
                    <a:pt x="1759" y="584"/>
                  </a:lnTo>
                  <a:lnTo>
                    <a:pt x="1804" y="599"/>
                  </a:lnTo>
                  <a:lnTo>
                    <a:pt x="1819" y="630"/>
                  </a:lnTo>
                  <a:lnTo>
                    <a:pt x="1849" y="584"/>
                  </a:lnTo>
                  <a:lnTo>
                    <a:pt x="1879" y="599"/>
                  </a:lnTo>
                  <a:lnTo>
                    <a:pt x="1894" y="615"/>
                  </a:lnTo>
                  <a:lnTo>
                    <a:pt x="1909" y="692"/>
                  </a:lnTo>
                  <a:lnTo>
                    <a:pt x="1923" y="753"/>
                  </a:lnTo>
                  <a:lnTo>
                    <a:pt x="1894" y="907"/>
                  </a:lnTo>
                  <a:lnTo>
                    <a:pt x="1849" y="938"/>
                  </a:lnTo>
                  <a:lnTo>
                    <a:pt x="1819" y="876"/>
                  </a:lnTo>
                  <a:lnTo>
                    <a:pt x="1849" y="861"/>
                  </a:lnTo>
                  <a:lnTo>
                    <a:pt x="1849" y="784"/>
                  </a:lnTo>
                  <a:lnTo>
                    <a:pt x="1819" y="784"/>
                  </a:lnTo>
                  <a:lnTo>
                    <a:pt x="1804" y="799"/>
                  </a:lnTo>
                  <a:lnTo>
                    <a:pt x="1789" y="799"/>
                  </a:lnTo>
                  <a:lnTo>
                    <a:pt x="1730" y="753"/>
                  </a:lnTo>
                  <a:lnTo>
                    <a:pt x="1730" y="769"/>
                  </a:lnTo>
                  <a:lnTo>
                    <a:pt x="1700" y="738"/>
                  </a:lnTo>
                  <a:lnTo>
                    <a:pt x="1655" y="692"/>
                  </a:lnTo>
                  <a:lnTo>
                    <a:pt x="1610" y="661"/>
                  </a:lnTo>
                  <a:lnTo>
                    <a:pt x="1581" y="661"/>
                  </a:lnTo>
                  <a:lnTo>
                    <a:pt x="1566" y="707"/>
                  </a:lnTo>
                  <a:lnTo>
                    <a:pt x="1581" y="707"/>
                  </a:lnTo>
                  <a:lnTo>
                    <a:pt x="1581" y="738"/>
                  </a:lnTo>
                  <a:lnTo>
                    <a:pt x="1566" y="784"/>
                  </a:lnTo>
                  <a:lnTo>
                    <a:pt x="1551" y="799"/>
                  </a:lnTo>
                  <a:lnTo>
                    <a:pt x="1536" y="799"/>
                  </a:lnTo>
                  <a:lnTo>
                    <a:pt x="1491" y="799"/>
                  </a:lnTo>
                  <a:lnTo>
                    <a:pt x="1476" y="815"/>
                  </a:lnTo>
                  <a:lnTo>
                    <a:pt x="1446" y="815"/>
                  </a:lnTo>
                  <a:lnTo>
                    <a:pt x="1431" y="830"/>
                  </a:lnTo>
                  <a:lnTo>
                    <a:pt x="1357" y="799"/>
                  </a:lnTo>
                  <a:lnTo>
                    <a:pt x="1312" y="815"/>
                  </a:lnTo>
                  <a:lnTo>
                    <a:pt x="1297" y="799"/>
                  </a:lnTo>
                  <a:lnTo>
                    <a:pt x="1238" y="769"/>
                  </a:lnTo>
                  <a:lnTo>
                    <a:pt x="1223" y="815"/>
                  </a:lnTo>
                  <a:lnTo>
                    <a:pt x="1223" y="845"/>
                  </a:lnTo>
                  <a:lnTo>
                    <a:pt x="1178" y="845"/>
                  </a:lnTo>
                  <a:lnTo>
                    <a:pt x="1133" y="845"/>
                  </a:lnTo>
                  <a:lnTo>
                    <a:pt x="1088" y="8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41" name="Freeform 627"/>
            <p:cNvSpPr>
              <a:spLocks/>
            </p:cNvSpPr>
            <p:nvPr/>
          </p:nvSpPr>
          <p:spPr bwMode="auto">
            <a:xfrm>
              <a:off x="7553" y="1330"/>
              <a:ext cx="38" cy="19"/>
            </a:xfrm>
            <a:custGeom>
              <a:avLst/>
              <a:gdLst>
                <a:gd name="T0" fmla="*/ 1 w 90"/>
                <a:gd name="T1" fmla="*/ 1 h 47"/>
                <a:gd name="T2" fmla="*/ 0 w 90"/>
                <a:gd name="T3" fmla="*/ 1 h 47"/>
                <a:gd name="T4" fmla="*/ 0 w 90"/>
                <a:gd name="T5" fmla="*/ 0 h 47"/>
                <a:gd name="T6" fmla="*/ 3 w 90"/>
                <a:gd name="T7" fmla="*/ 0 h 47"/>
                <a:gd name="T8" fmla="*/ 3 w 90"/>
                <a:gd name="T9" fmla="*/ 0 h 47"/>
                <a:gd name="T10" fmla="*/ 1 w 90"/>
                <a:gd name="T11" fmla="*/ 0 h 47"/>
                <a:gd name="T12" fmla="*/ 1 w 90"/>
                <a:gd name="T13" fmla="*/ 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7">
                  <a:moveTo>
                    <a:pt x="30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89" y="0"/>
                  </a:lnTo>
                  <a:lnTo>
                    <a:pt x="89" y="15"/>
                  </a:lnTo>
                  <a:lnTo>
                    <a:pt x="45" y="15"/>
                  </a:lnTo>
                  <a:lnTo>
                    <a:pt x="30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42" name="Freeform 628"/>
            <p:cNvSpPr>
              <a:spLocks/>
            </p:cNvSpPr>
            <p:nvPr/>
          </p:nvSpPr>
          <p:spPr bwMode="auto">
            <a:xfrm>
              <a:off x="7456" y="1353"/>
              <a:ext cx="14" cy="24"/>
            </a:xfrm>
            <a:custGeom>
              <a:avLst/>
              <a:gdLst>
                <a:gd name="T0" fmla="*/ 1 w 31"/>
                <a:gd name="T1" fmla="*/ 1 h 62"/>
                <a:gd name="T2" fmla="*/ 1 w 31"/>
                <a:gd name="T3" fmla="*/ 0 h 62"/>
                <a:gd name="T4" fmla="*/ 0 w 31"/>
                <a:gd name="T5" fmla="*/ 0 h 62"/>
                <a:gd name="T6" fmla="*/ 0 w 31"/>
                <a:gd name="T7" fmla="*/ 0 h 62"/>
                <a:gd name="T8" fmla="*/ 0 w 31"/>
                <a:gd name="T9" fmla="*/ 1 h 62"/>
                <a:gd name="T10" fmla="*/ 0 w 31"/>
                <a:gd name="T11" fmla="*/ 1 h 62"/>
                <a:gd name="T12" fmla="*/ 1 w 31"/>
                <a:gd name="T13" fmla="*/ 1 h 62"/>
                <a:gd name="T14" fmla="*/ 1 w 31"/>
                <a:gd name="T15" fmla="*/ 1 h 62"/>
                <a:gd name="T16" fmla="*/ 1 w 31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62">
                  <a:moveTo>
                    <a:pt x="30" y="31"/>
                  </a:moveTo>
                  <a:lnTo>
                    <a:pt x="30" y="15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30" y="46"/>
                  </a:lnTo>
                  <a:lnTo>
                    <a:pt x="3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43" name="Freeform 629"/>
            <p:cNvSpPr>
              <a:spLocks/>
            </p:cNvSpPr>
            <p:nvPr/>
          </p:nvSpPr>
          <p:spPr bwMode="auto">
            <a:xfrm>
              <a:off x="7348" y="1023"/>
              <a:ext cx="58" cy="58"/>
            </a:xfrm>
            <a:custGeom>
              <a:avLst/>
              <a:gdLst>
                <a:gd name="T0" fmla="*/ 0 w 134"/>
                <a:gd name="T1" fmla="*/ 3 h 156"/>
                <a:gd name="T2" fmla="*/ 0 w 134"/>
                <a:gd name="T3" fmla="*/ 3 h 156"/>
                <a:gd name="T4" fmla="*/ 2 w 134"/>
                <a:gd name="T5" fmla="*/ 2 h 156"/>
                <a:gd name="T6" fmla="*/ 3 w 134"/>
                <a:gd name="T7" fmla="*/ 1 h 156"/>
                <a:gd name="T8" fmla="*/ 5 w 134"/>
                <a:gd name="T9" fmla="*/ 0 h 156"/>
                <a:gd name="T10" fmla="*/ 4 w 134"/>
                <a:gd name="T11" fmla="*/ 0 h 156"/>
                <a:gd name="T12" fmla="*/ 3 w 134"/>
                <a:gd name="T13" fmla="*/ 0 h 156"/>
                <a:gd name="T14" fmla="*/ 3 w 134"/>
                <a:gd name="T15" fmla="*/ 0 h 156"/>
                <a:gd name="T16" fmla="*/ 3 w 134"/>
                <a:gd name="T17" fmla="*/ 0 h 156"/>
                <a:gd name="T18" fmla="*/ 1 w 134"/>
                <a:gd name="T19" fmla="*/ 1 h 156"/>
                <a:gd name="T20" fmla="*/ 0 w 134"/>
                <a:gd name="T21" fmla="*/ 2 h 156"/>
                <a:gd name="T22" fmla="*/ 0 w 134"/>
                <a:gd name="T23" fmla="*/ 3 h 156"/>
                <a:gd name="T24" fmla="*/ 0 w 134"/>
                <a:gd name="T25" fmla="*/ 3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56">
                  <a:moveTo>
                    <a:pt x="15" y="155"/>
                  </a:moveTo>
                  <a:lnTo>
                    <a:pt x="15" y="140"/>
                  </a:lnTo>
                  <a:lnTo>
                    <a:pt x="59" y="93"/>
                  </a:lnTo>
                  <a:lnTo>
                    <a:pt x="103" y="47"/>
                  </a:lnTo>
                  <a:lnTo>
                    <a:pt x="133" y="31"/>
                  </a:lnTo>
                  <a:lnTo>
                    <a:pt x="118" y="0"/>
                  </a:lnTo>
                  <a:lnTo>
                    <a:pt x="103" y="0"/>
                  </a:lnTo>
                  <a:lnTo>
                    <a:pt x="89" y="16"/>
                  </a:lnTo>
                  <a:lnTo>
                    <a:pt x="74" y="31"/>
                  </a:lnTo>
                  <a:lnTo>
                    <a:pt x="30" y="62"/>
                  </a:lnTo>
                  <a:lnTo>
                    <a:pt x="0" y="109"/>
                  </a:lnTo>
                  <a:lnTo>
                    <a:pt x="0" y="140"/>
                  </a:lnTo>
                  <a:lnTo>
                    <a:pt x="15" y="15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44" name="Freeform 630"/>
            <p:cNvSpPr>
              <a:spLocks/>
            </p:cNvSpPr>
            <p:nvPr/>
          </p:nvSpPr>
          <p:spPr bwMode="auto">
            <a:xfrm>
              <a:off x="7988" y="1190"/>
              <a:ext cx="59" cy="88"/>
            </a:xfrm>
            <a:custGeom>
              <a:avLst/>
              <a:gdLst>
                <a:gd name="T0" fmla="*/ 0 w 136"/>
                <a:gd name="T1" fmla="*/ 0 h 231"/>
                <a:gd name="T2" fmla="*/ 1 w 136"/>
                <a:gd name="T3" fmla="*/ 1 h 231"/>
                <a:gd name="T4" fmla="*/ 2 w 136"/>
                <a:gd name="T5" fmla="*/ 2 h 231"/>
                <a:gd name="T6" fmla="*/ 2 w 136"/>
                <a:gd name="T7" fmla="*/ 3 h 231"/>
                <a:gd name="T8" fmla="*/ 3 w 136"/>
                <a:gd name="T9" fmla="*/ 3 h 231"/>
                <a:gd name="T10" fmla="*/ 3 w 136"/>
                <a:gd name="T11" fmla="*/ 4 h 231"/>
                <a:gd name="T12" fmla="*/ 4 w 136"/>
                <a:gd name="T13" fmla="*/ 5 h 231"/>
                <a:gd name="T14" fmla="*/ 4 w 136"/>
                <a:gd name="T15" fmla="*/ 5 h 231"/>
                <a:gd name="T16" fmla="*/ 5 w 136"/>
                <a:gd name="T17" fmla="*/ 5 h 231"/>
                <a:gd name="T18" fmla="*/ 5 w 136"/>
                <a:gd name="T19" fmla="*/ 5 h 231"/>
                <a:gd name="T20" fmla="*/ 4 w 136"/>
                <a:gd name="T21" fmla="*/ 4 h 231"/>
                <a:gd name="T22" fmla="*/ 3 w 136"/>
                <a:gd name="T23" fmla="*/ 3 h 231"/>
                <a:gd name="T24" fmla="*/ 4 w 136"/>
                <a:gd name="T25" fmla="*/ 3 h 231"/>
                <a:gd name="T26" fmla="*/ 3 w 136"/>
                <a:gd name="T27" fmla="*/ 2 h 231"/>
                <a:gd name="T28" fmla="*/ 2 w 136"/>
                <a:gd name="T29" fmla="*/ 1 h 231"/>
                <a:gd name="T30" fmla="*/ 0 w 136"/>
                <a:gd name="T31" fmla="*/ 0 h 2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6" h="231">
                  <a:moveTo>
                    <a:pt x="0" y="0"/>
                  </a:moveTo>
                  <a:lnTo>
                    <a:pt x="30" y="61"/>
                  </a:lnTo>
                  <a:lnTo>
                    <a:pt x="45" y="77"/>
                  </a:lnTo>
                  <a:lnTo>
                    <a:pt x="60" y="153"/>
                  </a:lnTo>
                  <a:lnTo>
                    <a:pt x="75" y="169"/>
                  </a:lnTo>
                  <a:lnTo>
                    <a:pt x="90" y="199"/>
                  </a:lnTo>
                  <a:lnTo>
                    <a:pt x="105" y="230"/>
                  </a:lnTo>
                  <a:lnTo>
                    <a:pt x="105" y="215"/>
                  </a:lnTo>
                  <a:lnTo>
                    <a:pt x="135" y="230"/>
                  </a:lnTo>
                  <a:lnTo>
                    <a:pt x="135" y="215"/>
                  </a:lnTo>
                  <a:lnTo>
                    <a:pt x="105" y="184"/>
                  </a:lnTo>
                  <a:lnTo>
                    <a:pt x="90" y="138"/>
                  </a:lnTo>
                  <a:lnTo>
                    <a:pt x="105" y="153"/>
                  </a:lnTo>
                  <a:lnTo>
                    <a:pt x="90" y="107"/>
                  </a:lnTo>
                  <a:lnTo>
                    <a:pt x="45" y="6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45" name="Freeform 631"/>
            <p:cNvSpPr>
              <a:spLocks/>
            </p:cNvSpPr>
            <p:nvPr/>
          </p:nvSpPr>
          <p:spPr bwMode="auto">
            <a:xfrm>
              <a:off x="7521" y="935"/>
              <a:ext cx="39" cy="35"/>
            </a:xfrm>
            <a:custGeom>
              <a:avLst/>
              <a:gdLst>
                <a:gd name="T0" fmla="*/ 3 w 90"/>
                <a:gd name="T1" fmla="*/ 1 h 93"/>
                <a:gd name="T2" fmla="*/ 0 w 90"/>
                <a:gd name="T3" fmla="*/ 0 h 93"/>
                <a:gd name="T4" fmla="*/ 0 w 90"/>
                <a:gd name="T5" fmla="*/ 1 h 93"/>
                <a:gd name="T6" fmla="*/ 1 w 90"/>
                <a:gd name="T7" fmla="*/ 2 h 93"/>
                <a:gd name="T8" fmla="*/ 3 w 90"/>
                <a:gd name="T9" fmla="*/ 2 h 93"/>
                <a:gd name="T10" fmla="*/ 3 w 90"/>
                <a:gd name="T11" fmla="*/ 1 h 93"/>
                <a:gd name="T12" fmla="*/ 3 w 90"/>
                <a:gd name="T13" fmla="*/ 1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93">
                  <a:moveTo>
                    <a:pt x="74" y="31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92"/>
                  </a:lnTo>
                  <a:lnTo>
                    <a:pt x="74" y="77"/>
                  </a:lnTo>
                  <a:lnTo>
                    <a:pt x="89" y="31"/>
                  </a:lnTo>
                  <a:lnTo>
                    <a:pt x="74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46" name="Freeform 632"/>
            <p:cNvSpPr>
              <a:spLocks/>
            </p:cNvSpPr>
            <p:nvPr/>
          </p:nvSpPr>
          <p:spPr bwMode="auto">
            <a:xfrm>
              <a:off x="7335" y="1086"/>
              <a:ext cx="39" cy="30"/>
            </a:xfrm>
            <a:custGeom>
              <a:avLst/>
              <a:gdLst>
                <a:gd name="T0" fmla="*/ 1 w 91"/>
                <a:gd name="T1" fmla="*/ 0 h 78"/>
                <a:gd name="T2" fmla="*/ 0 w 91"/>
                <a:gd name="T3" fmla="*/ 0 h 78"/>
                <a:gd name="T4" fmla="*/ 0 w 91"/>
                <a:gd name="T5" fmla="*/ 1 h 78"/>
                <a:gd name="T6" fmla="*/ 0 w 91"/>
                <a:gd name="T7" fmla="*/ 1 h 78"/>
                <a:gd name="T8" fmla="*/ 1 w 91"/>
                <a:gd name="T9" fmla="*/ 1 h 78"/>
                <a:gd name="T10" fmla="*/ 1 w 91"/>
                <a:gd name="T11" fmla="*/ 2 h 78"/>
                <a:gd name="T12" fmla="*/ 3 w 91"/>
                <a:gd name="T13" fmla="*/ 1 h 78"/>
                <a:gd name="T14" fmla="*/ 1 w 91"/>
                <a:gd name="T15" fmla="*/ 1 h 78"/>
                <a:gd name="T16" fmla="*/ 1 w 91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" h="78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15" y="62"/>
                  </a:lnTo>
                  <a:lnTo>
                    <a:pt x="30" y="62"/>
                  </a:lnTo>
                  <a:lnTo>
                    <a:pt x="45" y="77"/>
                  </a:lnTo>
                  <a:lnTo>
                    <a:pt x="90" y="62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47" name="Freeform 633"/>
            <p:cNvSpPr>
              <a:spLocks/>
            </p:cNvSpPr>
            <p:nvPr/>
          </p:nvSpPr>
          <p:spPr bwMode="auto">
            <a:xfrm>
              <a:off x="7565" y="947"/>
              <a:ext cx="21" cy="23"/>
            </a:xfrm>
            <a:custGeom>
              <a:avLst/>
              <a:gdLst>
                <a:gd name="T0" fmla="*/ 0 w 47"/>
                <a:gd name="T1" fmla="*/ 0 h 62"/>
                <a:gd name="T2" fmla="*/ 0 w 47"/>
                <a:gd name="T3" fmla="*/ 1 h 62"/>
                <a:gd name="T4" fmla="*/ 0 w 47"/>
                <a:gd name="T5" fmla="*/ 1 h 62"/>
                <a:gd name="T6" fmla="*/ 2 w 47"/>
                <a:gd name="T7" fmla="*/ 0 h 62"/>
                <a:gd name="T8" fmla="*/ 1 w 47"/>
                <a:gd name="T9" fmla="*/ 0 h 62"/>
                <a:gd name="T10" fmla="*/ 0 w 47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62">
                  <a:moveTo>
                    <a:pt x="0" y="0"/>
                  </a:moveTo>
                  <a:lnTo>
                    <a:pt x="0" y="46"/>
                  </a:lnTo>
                  <a:lnTo>
                    <a:pt x="15" y="61"/>
                  </a:lnTo>
                  <a:lnTo>
                    <a:pt x="46" y="31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48" name="Freeform 634"/>
            <p:cNvSpPr>
              <a:spLocks/>
            </p:cNvSpPr>
            <p:nvPr/>
          </p:nvSpPr>
          <p:spPr bwMode="auto">
            <a:xfrm>
              <a:off x="7822" y="958"/>
              <a:ext cx="19" cy="12"/>
            </a:xfrm>
            <a:custGeom>
              <a:avLst/>
              <a:gdLst>
                <a:gd name="T0" fmla="*/ 0 w 45"/>
                <a:gd name="T1" fmla="*/ 0 h 32"/>
                <a:gd name="T2" fmla="*/ 1 w 45"/>
                <a:gd name="T3" fmla="*/ 0 h 32"/>
                <a:gd name="T4" fmla="*/ 1 w 45"/>
                <a:gd name="T5" fmla="*/ 1 h 32"/>
                <a:gd name="T6" fmla="*/ 0 w 45"/>
                <a:gd name="T7" fmla="*/ 0 h 32"/>
                <a:gd name="T8" fmla="*/ 0 w 4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2">
                  <a:moveTo>
                    <a:pt x="0" y="0"/>
                  </a:moveTo>
                  <a:lnTo>
                    <a:pt x="44" y="16"/>
                  </a:lnTo>
                  <a:lnTo>
                    <a:pt x="44" y="31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49" name="Freeform 635"/>
            <p:cNvSpPr>
              <a:spLocks/>
            </p:cNvSpPr>
            <p:nvPr/>
          </p:nvSpPr>
          <p:spPr bwMode="auto">
            <a:xfrm>
              <a:off x="8072" y="964"/>
              <a:ext cx="20" cy="12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1 h 31"/>
                <a:gd name="T4" fmla="*/ 1 w 46"/>
                <a:gd name="T5" fmla="*/ 0 h 31"/>
                <a:gd name="T6" fmla="*/ 2 w 46"/>
                <a:gd name="T7" fmla="*/ 0 h 31"/>
                <a:gd name="T8" fmla="*/ 0 w 4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1">
                  <a:moveTo>
                    <a:pt x="0" y="0"/>
                  </a:moveTo>
                  <a:lnTo>
                    <a:pt x="0" y="30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50" name="Freeform 636"/>
            <p:cNvSpPr>
              <a:spLocks/>
            </p:cNvSpPr>
            <p:nvPr/>
          </p:nvSpPr>
          <p:spPr bwMode="auto">
            <a:xfrm>
              <a:off x="7797" y="958"/>
              <a:ext cx="13" cy="18"/>
            </a:xfrm>
            <a:custGeom>
              <a:avLst/>
              <a:gdLst>
                <a:gd name="T0" fmla="*/ 0 w 30"/>
                <a:gd name="T1" fmla="*/ 0 h 47"/>
                <a:gd name="T2" fmla="*/ 0 w 30"/>
                <a:gd name="T3" fmla="*/ 1 h 47"/>
                <a:gd name="T4" fmla="*/ 1 w 30"/>
                <a:gd name="T5" fmla="*/ 1 h 47"/>
                <a:gd name="T6" fmla="*/ 1 w 30"/>
                <a:gd name="T7" fmla="*/ 0 h 47"/>
                <a:gd name="T8" fmla="*/ 0 w 30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7">
                  <a:moveTo>
                    <a:pt x="0" y="0"/>
                  </a:moveTo>
                  <a:lnTo>
                    <a:pt x="0" y="31"/>
                  </a:lnTo>
                  <a:lnTo>
                    <a:pt x="29" y="46"/>
                  </a:lnTo>
                  <a:lnTo>
                    <a:pt x="29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51" name="Freeform 637"/>
            <p:cNvSpPr>
              <a:spLocks/>
            </p:cNvSpPr>
            <p:nvPr/>
          </p:nvSpPr>
          <p:spPr bwMode="auto">
            <a:xfrm>
              <a:off x="7380" y="1110"/>
              <a:ext cx="13" cy="11"/>
            </a:xfrm>
            <a:custGeom>
              <a:avLst/>
              <a:gdLst>
                <a:gd name="T0" fmla="*/ 0 w 30"/>
                <a:gd name="T1" fmla="*/ 0 h 32"/>
                <a:gd name="T2" fmla="*/ 1 w 30"/>
                <a:gd name="T3" fmla="*/ 0 h 32"/>
                <a:gd name="T4" fmla="*/ 0 w 30"/>
                <a:gd name="T5" fmla="*/ 0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29" y="16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52" name="Freeform 638"/>
            <p:cNvSpPr>
              <a:spLocks/>
            </p:cNvSpPr>
            <p:nvPr/>
          </p:nvSpPr>
          <p:spPr bwMode="auto">
            <a:xfrm>
              <a:off x="8130" y="1144"/>
              <a:ext cx="19" cy="7"/>
            </a:xfrm>
            <a:custGeom>
              <a:avLst/>
              <a:gdLst>
                <a:gd name="T0" fmla="*/ 0 w 45"/>
                <a:gd name="T1" fmla="*/ 0 h 17"/>
                <a:gd name="T2" fmla="*/ 0 w 45"/>
                <a:gd name="T3" fmla="*/ 0 h 17"/>
                <a:gd name="T4" fmla="*/ 1 w 45"/>
                <a:gd name="T5" fmla="*/ 0 h 17"/>
                <a:gd name="T6" fmla="*/ 0 w 4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7">
                  <a:moveTo>
                    <a:pt x="14" y="0"/>
                  </a:moveTo>
                  <a:lnTo>
                    <a:pt x="0" y="0"/>
                  </a:lnTo>
                  <a:lnTo>
                    <a:pt x="44" y="1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53" name="Line 639"/>
            <p:cNvSpPr>
              <a:spLocks noChangeShapeType="1"/>
            </p:cNvSpPr>
            <p:nvPr/>
          </p:nvSpPr>
          <p:spPr bwMode="auto">
            <a:xfrm>
              <a:off x="8194" y="1162"/>
              <a:ext cx="6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54" name="Line 640"/>
            <p:cNvSpPr>
              <a:spLocks noChangeShapeType="1"/>
            </p:cNvSpPr>
            <p:nvPr/>
          </p:nvSpPr>
          <p:spPr bwMode="auto">
            <a:xfrm>
              <a:off x="7585" y="142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55" name="Line 641"/>
            <p:cNvSpPr>
              <a:spLocks noChangeShapeType="1"/>
            </p:cNvSpPr>
            <p:nvPr/>
          </p:nvSpPr>
          <p:spPr bwMode="auto">
            <a:xfrm>
              <a:off x="7578" y="1429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56" name="Line 642"/>
            <p:cNvSpPr>
              <a:spLocks noChangeShapeType="1"/>
            </p:cNvSpPr>
            <p:nvPr/>
          </p:nvSpPr>
          <p:spPr bwMode="auto">
            <a:xfrm>
              <a:off x="7578" y="1429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57" name="Line 643"/>
            <p:cNvSpPr>
              <a:spLocks noChangeShapeType="1"/>
            </p:cNvSpPr>
            <p:nvPr/>
          </p:nvSpPr>
          <p:spPr bwMode="auto">
            <a:xfrm flipH="1">
              <a:off x="7573" y="1435"/>
              <a:ext cx="5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58" name="Line 644"/>
            <p:cNvSpPr>
              <a:spLocks noChangeShapeType="1"/>
            </p:cNvSpPr>
            <p:nvPr/>
          </p:nvSpPr>
          <p:spPr bwMode="auto">
            <a:xfrm>
              <a:off x="7573" y="1435"/>
              <a:ext cx="5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59" name="Line 645"/>
            <p:cNvSpPr>
              <a:spLocks noChangeShapeType="1"/>
            </p:cNvSpPr>
            <p:nvPr/>
          </p:nvSpPr>
          <p:spPr bwMode="auto">
            <a:xfrm>
              <a:off x="7578" y="1441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60" name="Line 646"/>
            <p:cNvSpPr>
              <a:spLocks noChangeShapeType="1"/>
            </p:cNvSpPr>
            <p:nvPr/>
          </p:nvSpPr>
          <p:spPr bwMode="auto">
            <a:xfrm>
              <a:off x="7585" y="1441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61" name="Line 647"/>
            <p:cNvSpPr>
              <a:spLocks noChangeShapeType="1"/>
            </p:cNvSpPr>
            <p:nvPr/>
          </p:nvSpPr>
          <p:spPr bwMode="auto">
            <a:xfrm>
              <a:off x="7585" y="144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62" name="Line 648"/>
            <p:cNvSpPr>
              <a:spLocks noChangeShapeType="1"/>
            </p:cNvSpPr>
            <p:nvPr/>
          </p:nvSpPr>
          <p:spPr bwMode="auto">
            <a:xfrm>
              <a:off x="7585" y="144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63" name="Line 649"/>
            <p:cNvSpPr>
              <a:spLocks noChangeShapeType="1"/>
            </p:cNvSpPr>
            <p:nvPr/>
          </p:nvSpPr>
          <p:spPr bwMode="auto">
            <a:xfrm>
              <a:off x="7591" y="144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64" name="Line 650"/>
            <p:cNvSpPr>
              <a:spLocks noChangeShapeType="1"/>
            </p:cNvSpPr>
            <p:nvPr/>
          </p:nvSpPr>
          <p:spPr bwMode="auto">
            <a:xfrm>
              <a:off x="7604" y="1441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65" name="Line 651"/>
            <p:cNvSpPr>
              <a:spLocks noChangeShapeType="1"/>
            </p:cNvSpPr>
            <p:nvPr/>
          </p:nvSpPr>
          <p:spPr bwMode="auto">
            <a:xfrm flipV="1">
              <a:off x="7604" y="1435"/>
              <a:ext cx="7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66" name="Freeform 652"/>
            <p:cNvSpPr>
              <a:spLocks/>
            </p:cNvSpPr>
            <p:nvPr/>
          </p:nvSpPr>
          <p:spPr bwMode="auto">
            <a:xfrm>
              <a:off x="7649" y="1266"/>
              <a:ext cx="225" cy="99"/>
            </a:xfrm>
            <a:custGeom>
              <a:avLst/>
              <a:gdLst>
                <a:gd name="T0" fmla="*/ 15 w 523"/>
                <a:gd name="T1" fmla="*/ 1 h 262"/>
                <a:gd name="T2" fmla="*/ 14 w 523"/>
                <a:gd name="T3" fmla="*/ 1 h 262"/>
                <a:gd name="T4" fmla="*/ 13 w 523"/>
                <a:gd name="T5" fmla="*/ 1 h 262"/>
                <a:gd name="T6" fmla="*/ 12 w 523"/>
                <a:gd name="T7" fmla="*/ 1 h 262"/>
                <a:gd name="T8" fmla="*/ 12 w 523"/>
                <a:gd name="T9" fmla="*/ 1 h 262"/>
                <a:gd name="T10" fmla="*/ 9 w 523"/>
                <a:gd name="T11" fmla="*/ 1 h 262"/>
                <a:gd name="T12" fmla="*/ 8 w 523"/>
                <a:gd name="T13" fmla="*/ 1 h 262"/>
                <a:gd name="T14" fmla="*/ 7 w 523"/>
                <a:gd name="T15" fmla="*/ 1 h 262"/>
                <a:gd name="T16" fmla="*/ 5 w 523"/>
                <a:gd name="T17" fmla="*/ 0 h 262"/>
                <a:gd name="T18" fmla="*/ 5 w 523"/>
                <a:gd name="T19" fmla="*/ 1 h 262"/>
                <a:gd name="T20" fmla="*/ 5 w 523"/>
                <a:gd name="T21" fmla="*/ 2 h 262"/>
                <a:gd name="T22" fmla="*/ 3 w 523"/>
                <a:gd name="T23" fmla="*/ 2 h 262"/>
                <a:gd name="T24" fmla="*/ 1 w 523"/>
                <a:gd name="T25" fmla="*/ 2 h 262"/>
                <a:gd name="T26" fmla="*/ 0 w 523"/>
                <a:gd name="T27" fmla="*/ 2 h 262"/>
                <a:gd name="T28" fmla="*/ 0 w 523"/>
                <a:gd name="T29" fmla="*/ 3 h 262"/>
                <a:gd name="T30" fmla="*/ 1 w 523"/>
                <a:gd name="T31" fmla="*/ 3 h 262"/>
                <a:gd name="T32" fmla="*/ 2 w 523"/>
                <a:gd name="T33" fmla="*/ 3 h 262"/>
                <a:gd name="T34" fmla="*/ 3 w 523"/>
                <a:gd name="T35" fmla="*/ 4 h 262"/>
                <a:gd name="T36" fmla="*/ 3 w 523"/>
                <a:gd name="T37" fmla="*/ 4 h 262"/>
                <a:gd name="T38" fmla="*/ 6 w 523"/>
                <a:gd name="T39" fmla="*/ 5 h 262"/>
                <a:gd name="T40" fmla="*/ 6 w 523"/>
                <a:gd name="T41" fmla="*/ 5 h 262"/>
                <a:gd name="T42" fmla="*/ 8 w 523"/>
                <a:gd name="T43" fmla="*/ 5 h 262"/>
                <a:gd name="T44" fmla="*/ 9 w 523"/>
                <a:gd name="T45" fmla="*/ 5 h 262"/>
                <a:gd name="T46" fmla="*/ 9 w 523"/>
                <a:gd name="T47" fmla="*/ 5 h 262"/>
                <a:gd name="T48" fmla="*/ 12 w 523"/>
                <a:gd name="T49" fmla="*/ 5 h 262"/>
                <a:gd name="T50" fmla="*/ 12 w 523"/>
                <a:gd name="T51" fmla="*/ 5 h 262"/>
                <a:gd name="T52" fmla="*/ 14 w 523"/>
                <a:gd name="T53" fmla="*/ 5 h 262"/>
                <a:gd name="T54" fmla="*/ 14 w 523"/>
                <a:gd name="T55" fmla="*/ 4 h 262"/>
                <a:gd name="T56" fmla="*/ 14 w 523"/>
                <a:gd name="T57" fmla="*/ 4 h 262"/>
                <a:gd name="T58" fmla="*/ 15 w 523"/>
                <a:gd name="T59" fmla="*/ 3 h 262"/>
                <a:gd name="T60" fmla="*/ 15 w 523"/>
                <a:gd name="T61" fmla="*/ 3 h 262"/>
                <a:gd name="T62" fmla="*/ 16 w 523"/>
                <a:gd name="T63" fmla="*/ 3 h 262"/>
                <a:gd name="T64" fmla="*/ 17 w 523"/>
                <a:gd name="T65" fmla="*/ 2 h 262"/>
                <a:gd name="T66" fmla="*/ 18 w 523"/>
                <a:gd name="T67" fmla="*/ 2 h 262"/>
                <a:gd name="T68" fmla="*/ 17 w 523"/>
                <a:gd name="T69" fmla="*/ 1 h 262"/>
                <a:gd name="T70" fmla="*/ 16 w 523"/>
                <a:gd name="T71" fmla="*/ 1 h 262"/>
                <a:gd name="T72" fmla="*/ 15 w 523"/>
                <a:gd name="T73" fmla="*/ 1 h 2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3" h="262">
                  <a:moveTo>
                    <a:pt x="447" y="31"/>
                  </a:moveTo>
                  <a:lnTo>
                    <a:pt x="403" y="31"/>
                  </a:lnTo>
                  <a:lnTo>
                    <a:pt x="388" y="46"/>
                  </a:lnTo>
                  <a:lnTo>
                    <a:pt x="358" y="46"/>
                  </a:lnTo>
                  <a:lnTo>
                    <a:pt x="343" y="61"/>
                  </a:lnTo>
                  <a:lnTo>
                    <a:pt x="268" y="31"/>
                  </a:lnTo>
                  <a:lnTo>
                    <a:pt x="224" y="46"/>
                  </a:lnTo>
                  <a:lnTo>
                    <a:pt x="209" y="31"/>
                  </a:lnTo>
                  <a:lnTo>
                    <a:pt x="149" y="0"/>
                  </a:lnTo>
                  <a:lnTo>
                    <a:pt x="134" y="46"/>
                  </a:lnTo>
                  <a:lnTo>
                    <a:pt x="134" y="77"/>
                  </a:lnTo>
                  <a:lnTo>
                    <a:pt x="89" y="77"/>
                  </a:lnTo>
                  <a:lnTo>
                    <a:pt x="45" y="77"/>
                  </a:lnTo>
                  <a:lnTo>
                    <a:pt x="0" y="123"/>
                  </a:lnTo>
                  <a:lnTo>
                    <a:pt x="15" y="138"/>
                  </a:lnTo>
                  <a:lnTo>
                    <a:pt x="30" y="154"/>
                  </a:lnTo>
                  <a:lnTo>
                    <a:pt x="60" y="154"/>
                  </a:lnTo>
                  <a:lnTo>
                    <a:pt x="75" y="184"/>
                  </a:lnTo>
                  <a:lnTo>
                    <a:pt x="75" y="200"/>
                  </a:lnTo>
                  <a:lnTo>
                    <a:pt x="164" y="230"/>
                  </a:lnTo>
                  <a:lnTo>
                    <a:pt x="179" y="261"/>
                  </a:lnTo>
                  <a:lnTo>
                    <a:pt x="239" y="230"/>
                  </a:lnTo>
                  <a:lnTo>
                    <a:pt x="254" y="246"/>
                  </a:lnTo>
                  <a:lnTo>
                    <a:pt x="268" y="261"/>
                  </a:lnTo>
                  <a:lnTo>
                    <a:pt x="343" y="261"/>
                  </a:lnTo>
                  <a:lnTo>
                    <a:pt x="358" y="246"/>
                  </a:lnTo>
                  <a:lnTo>
                    <a:pt x="403" y="230"/>
                  </a:lnTo>
                  <a:lnTo>
                    <a:pt x="418" y="200"/>
                  </a:lnTo>
                  <a:lnTo>
                    <a:pt x="403" y="184"/>
                  </a:lnTo>
                  <a:lnTo>
                    <a:pt x="433" y="154"/>
                  </a:lnTo>
                  <a:lnTo>
                    <a:pt x="447" y="154"/>
                  </a:lnTo>
                  <a:lnTo>
                    <a:pt x="477" y="138"/>
                  </a:lnTo>
                  <a:lnTo>
                    <a:pt x="492" y="107"/>
                  </a:lnTo>
                  <a:lnTo>
                    <a:pt x="522" y="92"/>
                  </a:lnTo>
                  <a:lnTo>
                    <a:pt x="492" y="61"/>
                  </a:lnTo>
                  <a:lnTo>
                    <a:pt x="462" y="61"/>
                  </a:lnTo>
                  <a:lnTo>
                    <a:pt x="447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67" name="Freeform 653"/>
            <p:cNvSpPr>
              <a:spLocks/>
            </p:cNvSpPr>
            <p:nvPr/>
          </p:nvSpPr>
          <p:spPr bwMode="auto">
            <a:xfrm>
              <a:off x="7573" y="1226"/>
              <a:ext cx="403" cy="332"/>
            </a:xfrm>
            <a:custGeom>
              <a:avLst/>
              <a:gdLst>
                <a:gd name="T0" fmla="*/ 23 w 941"/>
                <a:gd name="T1" fmla="*/ 5 h 877"/>
                <a:gd name="T2" fmla="*/ 21 w 941"/>
                <a:gd name="T3" fmla="*/ 5 h 877"/>
                <a:gd name="T4" fmla="*/ 20 w 941"/>
                <a:gd name="T5" fmla="*/ 6 h 877"/>
                <a:gd name="T6" fmla="*/ 20 w 941"/>
                <a:gd name="T7" fmla="*/ 7 h 877"/>
                <a:gd name="T8" fmla="*/ 18 w 941"/>
                <a:gd name="T9" fmla="*/ 8 h 877"/>
                <a:gd name="T10" fmla="*/ 15 w 941"/>
                <a:gd name="T11" fmla="*/ 7 h 877"/>
                <a:gd name="T12" fmla="*/ 12 w 941"/>
                <a:gd name="T13" fmla="*/ 8 h 877"/>
                <a:gd name="T14" fmla="*/ 9 w 941"/>
                <a:gd name="T15" fmla="*/ 6 h 877"/>
                <a:gd name="T16" fmla="*/ 8 w 941"/>
                <a:gd name="T17" fmla="*/ 5 h 877"/>
                <a:gd name="T18" fmla="*/ 6 w 941"/>
                <a:gd name="T19" fmla="*/ 5 h 877"/>
                <a:gd name="T20" fmla="*/ 6 w 941"/>
                <a:gd name="T21" fmla="*/ 6 h 877"/>
                <a:gd name="T22" fmla="*/ 4 w 941"/>
                <a:gd name="T23" fmla="*/ 6 h 877"/>
                <a:gd name="T24" fmla="*/ 3 w 941"/>
                <a:gd name="T25" fmla="*/ 8 h 877"/>
                <a:gd name="T26" fmla="*/ 1 w 941"/>
                <a:gd name="T27" fmla="*/ 9 h 877"/>
                <a:gd name="T28" fmla="*/ 0 w 941"/>
                <a:gd name="T29" fmla="*/ 10 h 877"/>
                <a:gd name="T30" fmla="*/ 1 w 941"/>
                <a:gd name="T31" fmla="*/ 11 h 877"/>
                <a:gd name="T32" fmla="*/ 4 w 941"/>
                <a:gd name="T33" fmla="*/ 12 h 877"/>
                <a:gd name="T34" fmla="*/ 4 w 941"/>
                <a:gd name="T35" fmla="*/ 14 h 877"/>
                <a:gd name="T36" fmla="*/ 6 w 941"/>
                <a:gd name="T37" fmla="*/ 14 h 877"/>
                <a:gd name="T38" fmla="*/ 9 w 941"/>
                <a:gd name="T39" fmla="*/ 15 h 877"/>
                <a:gd name="T40" fmla="*/ 10 w 941"/>
                <a:gd name="T41" fmla="*/ 15 h 877"/>
                <a:gd name="T42" fmla="*/ 11 w 941"/>
                <a:gd name="T43" fmla="*/ 15 h 877"/>
                <a:gd name="T44" fmla="*/ 14 w 941"/>
                <a:gd name="T45" fmla="*/ 14 h 877"/>
                <a:gd name="T46" fmla="*/ 15 w 941"/>
                <a:gd name="T47" fmla="*/ 14 h 877"/>
                <a:gd name="T48" fmla="*/ 15 w 941"/>
                <a:gd name="T49" fmla="*/ 14 h 877"/>
                <a:gd name="T50" fmla="*/ 16 w 941"/>
                <a:gd name="T51" fmla="*/ 15 h 877"/>
                <a:gd name="T52" fmla="*/ 16 w 941"/>
                <a:gd name="T53" fmla="*/ 16 h 877"/>
                <a:gd name="T54" fmla="*/ 17 w 941"/>
                <a:gd name="T55" fmla="*/ 16 h 877"/>
                <a:gd name="T56" fmla="*/ 18 w 941"/>
                <a:gd name="T57" fmla="*/ 18 h 877"/>
                <a:gd name="T58" fmla="*/ 19 w 941"/>
                <a:gd name="T59" fmla="*/ 18 h 877"/>
                <a:gd name="T60" fmla="*/ 20 w 941"/>
                <a:gd name="T61" fmla="*/ 17 h 877"/>
                <a:gd name="T62" fmla="*/ 21 w 941"/>
                <a:gd name="T63" fmla="*/ 17 h 877"/>
                <a:gd name="T64" fmla="*/ 22 w 941"/>
                <a:gd name="T65" fmla="*/ 17 h 877"/>
                <a:gd name="T66" fmla="*/ 24 w 941"/>
                <a:gd name="T67" fmla="*/ 17 h 877"/>
                <a:gd name="T68" fmla="*/ 24 w 941"/>
                <a:gd name="T69" fmla="*/ 18 h 877"/>
                <a:gd name="T70" fmla="*/ 24 w 941"/>
                <a:gd name="T71" fmla="*/ 17 h 877"/>
                <a:gd name="T72" fmla="*/ 26 w 941"/>
                <a:gd name="T73" fmla="*/ 17 h 877"/>
                <a:gd name="T74" fmla="*/ 26 w 941"/>
                <a:gd name="T75" fmla="*/ 17 h 877"/>
                <a:gd name="T76" fmla="*/ 29 w 941"/>
                <a:gd name="T77" fmla="*/ 16 h 877"/>
                <a:gd name="T78" fmla="*/ 29 w 941"/>
                <a:gd name="T79" fmla="*/ 13 h 877"/>
                <a:gd name="T80" fmla="*/ 29 w 941"/>
                <a:gd name="T81" fmla="*/ 12 h 877"/>
                <a:gd name="T82" fmla="*/ 28 w 941"/>
                <a:gd name="T83" fmla="*/ 11 h 877"/>
                <a:gd name="T84" fmla="*/ 27 w 941"/>
                <a:gd name="T85" fmla="*/ 10 h 877"/>
                <a:gd name="T86" fmla="*/ 28 w 941"/>
                <a:gd name="T87" fmla="*/ 9 h 877"/>
                <a:gd name="T88" fmla="*/ 27 w 941"/>
                <a:gd name="T89" fmla="*/ 9 h 877"/>
                <a:gd name="T90" fmla="*/ 25 w 941"/>
                <a:gd name="T91" fmla="*/ 8 h 877"/>
                <a:gd name="T92" fmla="*/ 27 w 941"/>
                <a:gd name="T93" fmla="*/ 7 h 877"/>
                <a:gd name="T94" fmla="*/ 27 w 941"/>
                <a:gd name="T95" fmla="*/ 8 h 877"/>
                <a:gd name="T96" fmla="*/ 29 w 941"/>
                <a:gd name="T97" fmla="*/ 8 h 877"/>
                <a:gd name="T98" fmla="*/ 30 w 941"/>
                <a:gd name="T99" fmla="*/ 6 h 877"/>
                <a:gd name="T100" fmla="*/ 32 w 941"/>
                <a:gd name="T101" fmla="*/ 6 h 877"/>
                <a:gd name="T102" fmla="*/ 32 w 941"/>
                <a:gd name="T103" fmla="*/ 4 h 877"/>
                <a:gd name="T104" fmla="*/ 31 w 941"/>
                <a:gd name="T105" fmla="*/ 3 h 877"/>
                <a:gd name="T106" fmla="*/ 30 w 941"/>
                <a:gd name="T107" fmla="*/ 3 h 877"/>
                <a:gd name="T108" fmla="*/ 28 w 941"/>
                <a:gd name="T109" fmla="*/ 2 h 877"/>
                <a:gd name="T110" fmla="*/ 25 w 941"/>
                <a:gd name="T111" fmla="*/ 1 h 877"/>
                <a:gd name="T112" fmla="*/ 23 w 941"/>
                <a:gd name="T113" fmla="*/ 0 h 877"/>
                <a:gd name="T114" fmla="*/ 23 w 941"/>
                <a:gd name="T115" fmla="*/ 1 h 877"/>
                <a:gd name="T116" fmla="*/ 22 w 941"/>
                <a:gd name="T117" fmla="*/ 3 h 877"/>
                <a:gd name="T118" fmla="*/ 21 w 941"/>
                <a:gd name="T119" fmla="*/ 3 h 877"/>
                <a:gd name="T120" fmla="*/ 23 w 941"/>
                <a:gd name="T121" fmla="*/ 3 h 8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41" h="877">
                  <a:moveTo>
                    <a:pt x="701" y="200"/>
                  </a:moveTo>
                  <a:lnTo>
                    <a:pt x="671" y="215"/>
                  </a:lnTo>
                  <a:lnTo>
                    <a:pt x="657" y="246"/>
                  </a:lnTo>
                  <a:lnTo>
                    <a:pt x="627" y="261"/>
                  </a:lnTo>
                  <a:lnTo>
                    <a:pt x="612" y="261"/>
                  </a:lnTo>
                  <a:lnTo>
                    <a:pt x="582" y="292"/>
                  </a:lnTo>
                  <a:lnTo>
                    <a:pt x="597" y="307"/>
                  </a:lnTo>
                  <a:lnTo>
                    <a:pt x="582" y="338"/>
                  </a:lnTo>
                  <a:lnTo>
                    <a:pt x="537" y="353"/>
                  </a:lnTo>
                  <a:lnTo>
                    <a:pt x="522" y="369"/>
                  </a:lnTo>
                  <a:lnTo>
                    <a:pt x="448" y="369"/>
                  </a:lnTo>
                  <a:lnTo>
                    <a:pt x="433" y="353"/>
                  </a:lnTo>
                  <a:lnTo>
                    <a:pt x="418" y="338"/>
                  </a:lnTo>
                  <a:lnTo>
                    <a:pt x="358" y="369"/>
                  </a:lnTo>
                  <a:lnTo>
                    <a:pt x="343" y="338"/>
                  </a:lnTo>
                  <a:lnTo>
                    <a:pt x="254" y="307"/>
                  </a:lnTo>
                  <a:lnTo>
                    <a:pt x="254" y="292"/>
                  </a:lnTo>
                  <a:lnTo>
                    <a:pt x="239" y="261"/>
                  </a:lnTo>
                  <a:lnTo>
                    <a:pt x="209" y="261"/>
                  </a:lnTo>
                  <a:lnTo>
                    <a:pt x="194" y="246"/>
                  </a:lnTo>
                  <a:lnTo>
                    <a:pt x="179" y="231"/>
                  </a:lnTo>
                  <a:lnTo>
                    <a:pt x="164" y="292"/>
                  </a:lnTo>
                  <a:lnTo>
                    <a:pt x="104" y="292"/>
                  </a:lnTo>
                  <a:lnTo>
                    <a:pt x="119" y="323"/>
                  </a:lnTo>
                  <a:lnTo>
                    <a:pt x="90" y="338"/>
                  </a:lnTo>
                  <a:lnTo>
                    <a:pt x="104" y="369"/>
                  </a:lnTo>
                  <a:lnTo>
                    <a:pt x="90" y="430"/>
                  </a:lnTo>
                  <a:lnTo>
                    <a:pt x="45" y="461"/>
                  </a:lnTo>
                  <a:lnTo>
                    <a:pt x="30" y="446"/>
                  </a:lnTo>
                  <a:lnTo>
                    <a:pt x="0" y="476"/>
                  </a:lnTo>
                  <a:lnTo>
                    <a:pt x="15" y="492"/>
                  </a:lnTo>
                  <a:lnTo>
                    <a:pt x="30" y="523"/>
                  </a:lnTo>
                  <a:lnTo>
                    <a:pt x="75" y="553"/>
                  </a:lnTo>
                  <a:lnTo>
                    <a:pt x="119" y="584"/>
                  </a:lnTo>
                  <a:lnTo>
                    <a:pt x="119" y="630"/>
                  </a:lnTo>
                  <a:lnTo>
                    <a:pt x="134" y="676"/>
                  </a:lnTo>
                  <a:lnTo>
                    <a:pt x="164" y="692"/>
                  </a:lnTo>
                  <a:lnTo>
                    <a:pt x="194" y="692"/>
                  </a:lnTo>
                  <a:lnTo>
                    <a:pt x="209" y="707"/>
                  </a:lnTo>
                  <a:lnTo>
                    <a:pt x="254" y="722"/>
                  </a:lnTo>
                  <a:lnTo>
                    <a:pt x="298" y="738"/>
                  </a:lnTo>
                  <a:lnTo>
                    <a:pt x="298" y="722"/>
                  </a:lnTo>
                  <a:lnTo>
                    <a:pt x="313" y="738"/>
                  </a:lnTo>
                  <a:lnTo>
                    <a:pt x="328" y="738"/>
                  </a:lnTo>
                  <a:lnTo>
                    <a:pt x="358" y="722"/>
                  </a:lnTo>
                  <a:lnTo>
                    <a:pt x="403" y="692"/>
                  </a:lnTo>
                  <a:lnTo>
                    <a:pt x="418" y="707"/>
                  </a:lnTo>
                  <a:lnTo>
                    <a:pt x="433" y="692"/>
                  </a:lnTo>
                  <a:lnTo>
                    <a:pt x="448" y="692"/>
                  </a:lnTo>
                  <a:lnTo>
                    <a:pt x="448" y="707"/>
                  </a:lnTo>
                  <a:lnTo>
                    <a:pt x="477" y="707"/>
                  </a:lnTo>
                  <a:lnTo>
                    <a:pt x="477" y="722"/>
                  </a:lnTo>
                  <a:lnTo>
                    <a:pt x="492" y="768"/>
                  </a:lnTo>
                  <a:lnTo>
                    <a:pt x="477" y="784"/>
                  </a:lnTo>
                  <a:lnTo>
                    <a:pt x="477" y="815"/>
                  </a:lnTo>
                  <a:lnTo>
                    <a:pt x="492" y="799"/>
                  </a:lnTo>
                  <a:lnTo>
                    <a:pt x="507" y="861"/>
                  </a:lnTo>
                  <a:lnTo>
                    <a:pt x="537" y="861"/>
                  </a:lnTo>
                  <a:lnTo>
                    <a:pt x="552" y="876"/>
                  </a:lnTo>
                  <a:lnTo>
                    <a:pt x="567" y="861"/>
                  </a:lnTo>
                  <a:lnTo>
                    <a:pt x="567" y="845"/>
                  </a:lnTo>
                  <a:lnTo>
                    <a:pt x="582" y="830"/>
                  </a:lnTo>
                  <a:lnTo>
                    <a:pt x="597" y="830"/>
                  </a:lnTo>
                  <a:lnTo>
                    <a:pt x="627" y="815"/>
                  </a:lnTo>
                  <a:lnTo>
                    <a:pt x="642" y="830"/>
                  </a:lnTo>
                  <a:lnTo>
                    <a:pt x="642" y="845"/>
                  </a:lnTo>
                  <a:lnTo>
                    <a:pt x="671" y="861"/>
                  </a:lnTo>
                  <a:lnTo>
                    <a:pt x="701" y="845"/>
                  </a:lnTo>
                  <a:lnTo>
                    <a:pt x="701" y="861"/>
                  </a:lnTo>
                  <a:lnTo>
                    <a:pt x="716" y="876"/>
                  </a:lnTo>
                  <a:lnTo>
                    <a:pt x="716" y="861"/>
                  </a:lnTo>
                  <a:lnTo>
                    <a:pt x="716" y="845"/>
                  </a:lnTo>
                  <a:lnTo>
                    <a:pt x="761" y="830"/>
                  </a:lnTo>
                  <a:lnTo>
                    <a:pt x="761" y="815"/>
                  </a:lnTo>
                  <a:lnTo>
                    <a:pt x="776" y="830"/>
                  </a:lnTo>
                  <a:lnTo>
                    <a:pt x="776" y="815"/>
                  </a:lnTo>
                  <a:lnTo>
                    <a:pt x="806" y="815"/>
                  </a:lnTo>
                  <a:lnTo>
                    <a:pt x="850" y="753"/>
                  </a:lnTo>
                  <a:lnTo>
                    <a:pt x="880" y="645"/>
                  </a:lnTo>
                  <a:lnTo>
                    <a:pt x="865" y="630"/>
                  </a:lnTo>
                  <a:lnTo>
                    <a:pt x="850" y="615"/>
                  </a:lnTo>
                  <a:lnTo>
                    <a:pt x="865" y="599"/>
                  </a:lnTo>
                  <a:lnTo>
                    <a:pt x="865" y="584"/>
                  </a:lnTo>
                  <a:lnTo>
                    <a:pt x="836" y="538"/>
                  </a:lnTo>
                  <a:lnTo>
                    <a:pt x="806" y="523"/>
                  </a:lnTo>
                  <a:lnTo>
                    <a:pt x="806" y="492"/>
                  </a:lnTo>
                  <a:lnTo>
                    <a:pt x="821" y="461"/>
                  </a:lnTo>
                  <a:lnTo>
                    <a:pt x="836" y="461"/>
                  </a:lnTo>
                  <a:lnTo>
                    <a:pt x="836" y="446"/>
                  </a:lnTo>
                  <a:lnTo>
                    <a:pt x="806" y="430"/>
                  </a:lnTo>
                  <a:lnTo>
                    <a:pt x="791" y="461"/>
                  </a:lnTo>
                  <a:lnTo>
                    <a:pt x="746" y="415"/>
                  </a:lnTo>
                  <a:lnTo>
                    <a:pt x="761" y="400"/>
                  </a:lnTo>
                  <a:lnTo>
                    <a:pt x="806" y="353"/>
                  </a:lnTo>
                  <a:lnTo>
                    <a:pt x="821" y="369"/>
                  </a:lnTo>
                  <a:lnTo>
                    <a:pt x="806" y="400"/>
                  </a:lnTo>
                  <a:lnTo>
                    <a:pt x="821" y="384"/>
                  </a:lnTo>
                  <a:lnTo>
                    <a:pt x="865" y="369"/>
                  </a:lnTo>
                  <a:lnTo>
                    <a:pt x="865" y="323"/>
                  </a:lnTo>
                  <a:lnTo>
                    <a:pt x="895" y="323"/>
                  </a:lnTo>
                  <a:lnTo>
                    <a:pt x="910" y="277"/>
                  </a:lnTo>
                  <a:lnTo>
                    <a:pt x="940" y="277"/>
                  </a:lnTo>
                  <a:lnTo>
                    <a:pt x="910" y="215"/>
                  </a:lnTo>
                  <a:lnTo>
                    <a:pt x="940" y="200"/>
                  </a:lnTo>
                  <a:lnTo>
                    <a:pt x="940" y="123"/>
                  </a:lnTo>
                  <a:lnTo>
                    <a:pt x="910" y="123"/>
                  </a:lnTo>
                  <a:lnTo>
                    <a:pt x="895" y="138"/>
                  </a:lnTo>
                  <a:lnTo>
                    <a:pt x="880" y="138"/>
                  </a:lnTo>
                  <a:lnTo>
                    <a:pt x="821" y="92"/>
                  </a:lnTo>
                  <a:lnTo>
                    <a:pt x="821" y="108"/>
                  </a:lnTo>
                  <a:lnTo>
                    <a:pt x="791" y="77"/>
                  </a:lnTo>
                  <a:lnTo>
                    <a:pt x="746" y="31"/>
                  </a:lnTo>
                  <a:lnTo>
                    <a:pt x="701" y="0"/>
                  </a:lnTo>
                  <a:lnTo>
                    <a:pt x="671" y="0"/>
                  </a:lnTo>
                  <a:lnTo>
                    <a:pt x="657" y="46"/>
                  </a:lnTo>
                  <a:lnTo>
                    <a:pt x="671" y="46"/>
                  </a:lnTo>
                  <a:lnTo>
                    <a:pt x="671" y="77"/>
                  </a:lnTo>
                  <a:lnTo>
                    <a:pt x="657" y="123"/>
                  </a:lnTo>
                  <a:lnTo>
                    <a:pt x="642" y="138"/>
                  </a:lnTo>
                  <a:lnTo>
                    <a:pt x="627" y="138"/>
                  </a:lnTo>
                  <a:lnTo>
                    <a:pt x="642" y="169"/>
                  </a:lnTo>
                  <a:lnTo>
                    <a:pt x="671" y="169"/>
                  </a:lnTo>
                  <a:lnTo>
                    <a:pt x="701" y="20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68" name="Freeform 654"/>
            <p:cNvSpPr>
              <a:spLocks/>
            </p:cNvSpPr>
            <p:nvPr/>
          </p:nvSpPr>
          <p:spPr bwMode="auto">
            <a:xfrm>
              <a:off x="7867" y="1563"/>
              <a:ext cx="20" cy="11"/>
            </a:xfrm>
            <a:custGeom>
              <a:avLst/>
              <a:gdLst>
                <a:gd name="T0" fmla="*/ 2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1 w 46"/>
                <a:gd name="T7" fmla="*/ 0 h 32"/>
                <a:gd name="T8" fmla="*/ 2 w 46"/>
                <a:gd name="T9" fmla="*/ 0 h 32"/>
                <a:gd name="T10" fmla="*/ 2 w 46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2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31"/>
                  </a:lnTo>
                  <a:lnTo>
                    <a:pt x="45" y="16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69" name="Line 655"/>
            <p:cNvSpPr>
              <a:spLocks noChangeShapeType="1"/>
            </p:cNvSpPr>
            <p:nvPr/>
          </p:nvSpPr>
          <p:spPr bwMode="auto">
            <a:xfrm>
              <a:off x="7591" y="1464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70" name="Line 656"/>
            <p:cNvSpPr>
              <a:spLocks noChangeShapeType="1"/>
            </p:cNvSpPr>
            <p:nvPr/>
          </p:nvSpPr>
          <p:spPr bwMode="auto">
            <a:xfrm>
              <a:off x="7726" y="1499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71" name="Line 657"/>
            <p:cNvSpPr>
              <a:spLocks noChangeShapeType="1"/>
            </p:cNvSpPr>
            <p:nvPr/>
          </p:nvSpPr>
          <p:spPr bwMode="auto">
            <a:xfrm flipV="1">
              <a:off x="7739" y="1493"/>
              <a:ext cx="0" cy="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72" name="Line 658"/>
            <p:cNvSpPr>
              <a:spLocks noChangeShapeType="1"/>
            </p:cNvSpPr>
            <p:nvPr/>
          </p:nvSpPr>
          <p:spPr bwMode="auto">
            <a:xfrm>
              <a:off x="7745" y="1493"/>
              <a:ext cx="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73" name="Line 659"/>
            <p:cNvSpPr>
              <a:spLocks noChangeShapeType="1"/>
            </p:cNvSpPr>
            <p:nvPr/>
          </p:nvSpPr>
          <p:spPr bwMode="auto">
            <a:xfrm>
              <a:off x="7745" y="1493"/>
              <a:ext cx="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74" name="Line 660"/>
            <p:cNvSpPr>
              <a:spLocks noChangeShapeType="1"/>
            </p:cNvSpPr>
            <p:nvPr/>
          </p:nvSpPr>
          <p:spPr bwMode="auto">
            <a:xfrm>
              <a:off x="7753" y="1493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75" name="Line 661"/>
            <p:cNvSpPr>
              <a:spLocks noChangeShapeType="1"/>
            </p:cNvSpPr>
            <p:nvPr/>
          </p:nvSpPr>
          <p:spPr bwMode="auto">
            <a:xfrm flipV="1">
              <a:off x="7758" y="1487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76" name="Line 662"/>
            <p:cNvSpPr>
              <a:spLocks noChangeShapeType="1"/>
            </p:cNvSpPr>
            <p:nvPr/>
          </p:nvSpPr>
          <p:spPr bwMode="auto">
            <a:xfrm>
              <a:off x="7758" y="1487"/>
              <a:ext cx="6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77" name="Line 663"/>
            <p:cNvSpPr>
              <a:spLocks noChangeShapeType="1"/>
            </p:cNvSpPr>
            <p:nvPr/>
          </p:nvSpPr>
          <p:spPr bwMode="auto">
            <a:xfrm>
              <a:off x="7764" y="1493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78" name="Line 664"/>
            <p:cNvSpPr>
              <a:spLocks noChangeShapeType="1"/>
            </p:cNvSpPr>
            <p:nvPr/>
          </p:nvSpPr>
          <p:spPr bwMode="auto">
            <a:xfrm>
              <a:off x="7597" y="1464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79" name="Line 665"/>
            <p:cNvSpPr>
              <a:spLocks noChangeShapeType="1"/>
            </p:cNvSpPr>
            <p:nvPr/>
          </p:nvSpPr>
          <p:spPr bwMode="auto">
            <a:xfrm>
              <a:off x="7604" y="1459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80" name="Line 666"/>
            <p:cNvSpPr>
              <a:spLocks noChangeShapeType="1"/>
            </p:cNvSpPr>
            <p:nvPr/>
          </p:nvSpPr>
          <p:spPr bwMode="auto">
            <a:xfrm>
              <a:off x="7611" y="1459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81" name="Line 667"/>
            <p:cNvSpPr>
              <a:spLocks noChangeShapeType="1"/>
            </p:cNvSpPr>
            <p:nvPr/>
          </p:nvSpPr>
          <p:spPr bwMode="auto">
            <a:xfrm>
              <a:off x="7617" y="1464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82" name="Freeform 668"/>
            <p:cNvSpPr>
              <a:spLocks/>
            </p:cNvSpPr>
            <p:nvPr/>
          </p:nvSpPr>
          <p:spPr bwMode="auto">
            <a:xfrm>
              <a:off x="7822" y="1533"/>
              <a:ext cx="58" cy="129"/>
            </a:xfrm>
            <a:custGeom>
              <a:avLst/>
              <a:gdLst>
                <a:gd name="T0" fmla="*/ 0 w 135"/>
                <a:gd name="T1" fmla="*/ 0 h 340"/>
                <a:gd name="T2" fmla="*/ 0 w 135"/>
                <a:gd name="T3" fmla="*/ 1 h 340"/>
                <a:gd name="T4" fmla="*/ 0 w 135"/>
                <a:gd name="T5" fmla="*/ 1 h 340"/>
                <a:gd name="T6" fmla="*/ 1 w 135"/>
                <a:gd name="T7" fmla="*/ 2 h 340"/>
                <a:gd name="T8" fmla="*/ 1 w 135"/>
                <a:gd name="T9" fmla="*/ 2 h 340"/>
                <a:gd name="T10" fmla="*/ 3 w 135"/>
                <a:gd name="T11" fmla="*/ 3 h 340"/>
                <a:gd name="T12" fmla="*/ 3 w 135"/>
                <a:gd name="T13" fmla="*/ 3 h 340"/>
                <a:gd name="T14" fmla="*/ 3 w 135"/>
                <a:gd name="T15" fmla="*/ 4 h 340"/>
                <a:gd name="T16" fmla="*/ 3 w 135"/>
                <a:gd name="T17" fmla="*/ 5 h 340"/>
                <a:gd name="T18" fmla="*/ 3 w 135"/>
                <a:gd name="T19" fmla="*/ 5 h 340"/>
                <a:gd name="T20" fmla="*/ 3 w 135"/>
                <a:gd name="T21" fmla="*/ 5 h 340"/>
                <a:gd name="T22" fmla="*/ 3 w 135"/>
                <a:gd name="T23" fmla="*/ 5 h 340"/>
                <a:gd name="T24" fmla="*/ 1 w 135"/>
                <a:gd name="T25" fmla="*/ 6 h 340"/>
                <a:gd name="T26" fmla="*/ 2 w 135"/>
                <a:gd name="T27" fmla="*/ 6 h 340"/>
                <a:gd name="T28" fmla="*/ 1 w 135"/>
                <a:gd name="T29" fmla="*/ 6 h 340"/>
                <a:gd name="T30" fmla="*/ 2 w 135"/>
                <a:gd name="T31" fmla="*/ 7 h 340"/>
                <a:gd name="T32" fmla="*/ 3 w 135"/>
                <a:gd name="T33" fmla="*/ 7 h 340"/>
                <a:gd name="T34" fmla="*/ 3 w 135"/>
                <a:gd name="T35" fmla="*/ 6 h 340"/>
                <a:gd name="T36" fmla="*/ 4 w 135"/>
                <a:gd name="T37" fmla="*/ 5 h 340"/>
                <a:gd name="T38" fmla="*/ 5 w 135"/>
                <a:gd name="T39" fmla="*/ 5 h 340"/>
                <a:gd name="T40" fmla="*/ 4 w 135"/>
                <a:gd name="T41" fmla="*/ 4 h 340"/>
                <a:gd name="T42" fmla="*/ 3 w 135"/>
                <a:gd name="T43" fmla="*/ 3 h 340"/>
                <a:gd name="T44" fmla="*/ 2 w 135"/>
                <a:gd name="T45" fmla="*/ 2 h 340"/>
                <a:gd name="T46" fmla="*/ 1 w 135"/>
                <a:gd name="T47" fmla="*/ 2 h 340"/>
                <a:gd name="T48" fmla="*/ 3 w 135"/>
                <a:gd name="T49" fmla="*/ 1 h 340"/>
                <a:gd name="T50" fmla="*/ 3 w 135"/>
                <a:gd name="T51" fmla="*/ 1 h 340"/>
                <a:gd name="T52" fmla="*/ 2 w 135"/>
                <a:gd name="T53" fmla="*/ 1 h 340"/>
                <a:gd name="T54" fmla="*/ 2 w 135"/>
                <a:gd name="T55" fmla="*/ 0 h 340"/>
                <a:gd name="T56" fmla="*/ 1 w 135"/>
                <a:gd name="T57" fmla="*/ 0 h 340"/>
                <a:gd name="T58" fmla="*/ 0 w 135"/>
                <a:gd name="T59" fmla="*/ 0 h 340"/>
                <a:gd name="T60" fmla="*/ 0 w 135"/>
                <a:gd name="T61" fmla="*/ 0 h 3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5" h="340">
                  <a:moveTo>
                    <a:pt x="0" y="15"/>
                  </a:moveTo>
                  <a:lnTo>
                    <a:pt x="0" y="46"/>
                  </a:lnTo>
                  <a:lnTo>
                    <a:pt x="15" y="46"/>
                  </a:lnTo>
                  <a:lnTo>
                    <a:pt x="30" y="77"/>
                  </a:lnTo>
                  <a:lnTo>
                    <a:pt x="45" y="108"/>
                  </a:lnTo>
                  <a:lnTo>
                    <a:pt x="74" y="154"/>
                  </a:lnTo>
                  <a:lnTo>
                    <a:pt x="89" y="170"/>
                  </a:lnTo>
                  <a:lnTo>
                    <a:pt x="89" y="200"/>
                  </a:lnTo>
                  <a:lnTo>
                    <a:pt x="89" y="247"/>
                  </a:lnTo>
                  <a:lnTo>
                    <a:pt x="89" y="262"/>
                  </a:lnTo>
                  <a:lnTo>
                    <a:pt x="74" y="247"/>
                  </a:lnTo>
                  <a:lnTo>
                    <a:pt x="74" y="262"/>
                  </a:lnTo>
                  <a:lnTo>
                    <a:pt x="45" y="293"/>
                  </a:lnTo>
                  <a:lnTo>
                    <a:pt x="60" y="293"/>
                  </a:lnTo>
                  <a:lnTo>
                    <a:pt x="45" y="308"/>
                  </a:lnTo>
                  <a:lnTo>
                    <a:pt x="60" y="339"/>
                  </a:lnTo>
                  <a:lnTo>
                    <a:pt x="74" y="339"/>
                  </a:lnTo>
                  <a:lnTo>
                    <a:pt x="89" y="293"/>
                  </a:lnTo>
                  <a:lnTo>
                    <a:pt x="119" y="262"/>
                  </a:lnTo>
                  <a:lnTo>
                    <a:pt x="134" y="231"/>
                  </a:lnTo>
                  <a:lnTo>
                    <a:pt x="119" y="185"/>
                  </a:lnTo>
                  <a:lnTo>
                    <a:pt x="104" y="154"/>
                  </a:lnTo>
                  <a:lnTo>
                    <a:pt x="60" y="108"/>
                  </a:lnTo>
                  <a:lnTo>
                    <a:pt x="45" y="77"/>
                  </a:lnTo>
                  <a:lnTo>
                    <a:pt x="74" y="62"/>
                  </a:lnTo>
                  <a:lnTo>
                    <a:pt x="89" y="46"/>
                  </a:lnTo>
                  <a:lnTo>
                    <a:pt x="60" y="31"/>
                  </a:lnTo>
                  <a:lnTo>
                    <a:pt x="60" y="15"/>
                  </a:lnTo>
                  <a:lnTo>
                    <a:pt x="45" y="0"/>
                  </a:lnTo>
                  <a:lnTo>
                    <a:pt x="15" y="15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83" name="Freeform 669"/>
            <p:cNvSpPr>
              <a:spLocks/>
            </p:cNvSpPr>
            <p:nvPr/>
          </p:nvSpPr>
          <p:spPr bwMode="auto">
            <a:xfrm>
              <a:off x="7828" y="1610"/>
              <a:ext cx="33" cy="35"/>
            </a:xfrm>
            <a:custGeom>
              <a:avLst/>
              <a:gdLst>
                <a:gd name="T0" fmla="*/ 0 w 75"/>
                <a:gd name="T1" fmla="*/ 1 h 93"/>
                <a:gd name="T2" fmla="*/ 0 w 75"/>
                <a:gd name="T3" fmla="*/ 1 h 93"/>
                <a:gd name="T4" fmla="*/ 0 w 75"/>
                <a:gd name="T5" fmla="*/ 2 h 93"/>
                <a:gd name="T6" fmla="*/ 1 w 75"/>
                <a:gd name="T7" fmla="*/ 2 h 93"/>
                <a:gd name="T8" fmla="*/ 2 w 75"/>
                <a:gd name="T9" fmla="*/ 1 h 93"/>
                <a:gd name="T10" fmla="*/ 2 w 75"/>
                <a:gd name="T11" fmla="*/ 1 h 93"/>
                <a:gd name="T12" fmla="*/ 3 w 75"/>
                <a:gd name="T13" fmla="*/ 1 h 93"/>
                <a:gd name="T14" fmla="*/ 3 w 75"/>
                <a:gd name="T15" fmla="*/ 1 h 93"/>
                <a:gd name="T16" fmla="*/ 3 w 75"/>
                <a:gd name="T17" fmla="*/ 0 h 93"/>
                <a:gd name="T18" fmla="*/ 2 w 75"/>
                <a:gd name="T19" fmla="*/ 0 h 93"/>
                <a:gd name="T20" fmla="*/ 2 w 75"/>
                <a:gd name="T21" fmla="*/ 0 h 93"/>
                <a:gd name="T22" fmla="*/ 0 w 75"/>
                <a:gd name="T23" fmla="*/ 0 h 93"/>
                <a:gd name="T24" fmla="*/ 0 w 75"/>
                <a:gd name="T25" fmla="*/ 1 h 93"/>
                <a:gd name="T26" fmla="*/ 0 w 75"/>
                <a:gd name="T27" fmla="*/ 1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93">
                  <a:moveTo>
                    <a:pt x="0" y="61"/>
                  </a:moveTo>
                  <a:lnTo>
                    <a:pt x="15" y="61"/>
                  </a:lnTo>
                  <a:lnTo>
                    <a:pt x="15" y="77"/>
                  </a:lnTo>
                  <a:lnTo>
                    <a:pt x="30" y="92"/>
                  </a:lnTo>
                  <a:lnTo>
                    <a:pt x="59" y="61"/>
                  </a:lnTo>
                  <a:lnTo>
                    <a:pt x="59" y="46"/>
                  </a:lnTo>
                  <a:lnTo>
                    <a:pt x="74" y="61"/>
                  </a:lnTo>
                  <a:lnTo>
                    <a:pt x="74" y="46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0" y="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84" name="Freeform 670"/>
            <p:cNvSpPr>
              <a:spLocks/>
            </p:cNvSpPr>
            <p:nvPr/>
          </p:nvSpPr>
          <p:spPr bwMode="auto">
            <a:xfrm>
              <a:off x="7739" y="1493"/>
              <a:ext cx="65" cy="152"/>
            </a:xfrm>
            <a:custGeom>
              <a:avLst/>
              <a:gdLst>
                <a:gd name="T0" fmla="*/ 5 w 151"/>
                <a:gd name="T1" fmla="*/ 3 h 401"/>
                <a:gd name="T2" fmla="*/ 4 w 151"/>
                <a:gd name="T3" fmla="*/ 3 h 401"/>
                <a:gd name="T4" fmla="*/ 3 w 151"/>
                <a:gd name="T5" fmla="*/ 2 h 401"/>
                <a:gd name="T6" fmla="*/ 3 w 151"/>
                <a:gd name="T7" fmla="*/ 2 h 401"/>
                <a:gd name="T8" fmla="*/ 3 w 151"/>
                <a:gd name="T9" fmla="*/ 2 h 401"/>
                <a:gd name="T10" fmla="*/ 3 w 151"/>
                <a:gd name="T11" fmla="*/ 1 h 401"/>
                <a:gd name="T12" fmla="*/ 3 w 151"/>
                <a:gd name="T13" fmla="*/ 0 h 401"/>
                <a:gd name="T14" fmla="*/ 3 w 151"/>
                <a:gd name="T15" fmla="*/ 0 h 401"/>
                <a:gd name="T16" fmla="*/ 2 w 151"/>
                <a:gd name="T17" fmla="*/ 0 h 401"/>
                <a:gd name="T18" fmla="*/ 1 w 151"/>
                <a:gd name="T19" fmla="*/ 1 h 401"/>
                <a:gd name="T20" fmla="*/ 1 w 151"/>
                <a:gd name="T21" fmla="*/ 1 h 401"/>
                <a:gd name="T22" fmla="*/ 1 w 151"/>
                <a:gd name="T23" fmla="*/ 2 h 401"/>
                <a:gd name="T24" fmla="*/ 0 w 151"/>
                <a:gd name="T25" fmla="*/ 2 h 401"/>
                <a:gd name="T26" fmla="*/ 0 w 151"/>
                <a:gd name="T27" fmla="*/ 3 h 401"/>
                <a:gd name="T28" fmla="*/ 0 w 151"/>
                <a:gd name="T29" fmla="*/ 3 h 401"/>
                <a:gd name="T30" fmla="*/ 0 w 151"/>
                <a:gd name="T31" fmla="*/ 3 h 401"/>
                <a:gd name="T32" fmla="*/ 0 w 151"/>
                <a:gd name="T33" fmla="*/ 3 h 401"/>
                <a:gd name="T34" fmla="*/ 0 w 151"/>
                <a:gd name="T35" fmla="*/ 4 h 401"/>
                <a:gd name="T36" fmla="*/ 1 w 151"/>
                <a:gd name="T37" fmla="*/ 4 h 401"/>
                <a:gd name="T38" fmla="*/ 2 w 151"/>
                <a:gd name="T39" fmla="*/ 5 h 401"/>
                <a:gd name="T40" fmla="*/ 1 w 151"/>
                <a:gd name="T41" fmla="*/ 6 h 401"/>
                <a:gd name="T42" fmla="*/ 3 w 151"/>
                <a:gd name="T43" fmla="*/ 6 h 401"/>
                <a:gd name="T44" fmla="*/ 3 w 151"/>
                <a:gd name="T45" fmla="*/ 5 h 401"/>
                <a:gd name="T46" fmla="*/ 4 w 151"/>
                <a:gd name="T47" fmla="*/ 6 h 401"/>
                <a:gd name="T48" fmla="*/ 4 w 151"/>
                <a:gd name="T49" fmla="*/ 6 h 401"/>
                <a:gd name="T50" fmla="*/ 5 w 151"/>
                <a:gd name="T51" fmla="*/ 8 h 401"/>
                <a:gd name="T52" fmla="*/ 5 w 151"/>
                <a:gd name="T53" fmla="*/ 8 h 401"/>
                <a:gd name="T54" fmla="*/ 5 w 151"/>
                <a:gd name="T55" fmla="*/ 8 h 401"/>
                <a:gd name="T56" fmla="*/ 5 w 151"/>
                <a:gd name="T57" fmla="*/ 6 h 401"/>
                <a:gd name="T58" fmla="*/ 5 w 151"/>
                <a:gd name="T59" fmla="*/ 5 h 401"/>
                <a:gd name="T60" fmla="*/ 3 w 151"/>
                <a:gd name="T61" fmla="*/ 5 h 401"/>
                <a:gd name="T62" fmla="*/ 4 w 151"/>
                <a:gd name="T63" fmla="*/ 4 h 401"/>
                <a:gd name="T64" fmla="*/ 5 w 151"/>
                <a:gd name="T65" fmla="*/ 4 h 401"/>
                <a:gd name="T66" fmla="*/ 5 w 151"/>
                <a:gd name="T67" fmla="*/ 3 h 4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1" h="401">
                  <a:moveTo>
                    <a:pt x="150" y="154"/>
                  </a:moveTo>
                  <a:lnTo>
                    <a:pt x="120" y="154"/>
                  </a:lnTo>
                  <a:lnTo>
                    <a:pt x="105" y="92"/>
                  </a:lnTo>
                  <a:lnTo>
                    <a:pt x="90" y="108"/>
                  </a:lnTo>
                  <a:lnTo>
                    <a:pt x="90" y="77"/>
                  </a:lnTo>
                  <a:lnTo>
                    <a:pt x="105" y="62"/>
                  </a:lnTo>
                  <a:lnTo>
                    <a:pt x="90" y="15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45" y="46"/>
                  </a:lnTo>
                  <a:lnTo>
                    <a:pt x="30" y="62"/>
                  </a:lnTo>
                  <a:lnTo>
                    <a:pt x="30" y="108"/>
                  </a:lnTo>
                  <a:lnTo>
                    <a:pt x="15" y="108"/>
                  </a:lnTo>
                  <a:lnTo>
                    <a:pt x="15" y="154"/>
                  </a:lnTo>
                  <a:lnTo>
                    <a:pt x="0" y="154"/>
                  </a:lnTo>
                  <a:lnTo>
                    <a:pt x="15" y="169"/>
                  </a:lnTo>
                  <a:lnTo>
                    <a:pt x="0" y="169"/>
                  </a:lnTo>
                  <a:lnTo>
                    <a:pt x="15" y="200"/>
                  </a:lnTo>
                  <a:lnTo>
                    <a:pt x="30" y="200"/>
                  </a:lnTo>
                  <a:lnTo>
                    <a:pt x="60" y="246"/>
                  </a:lnTo>
                  <a:lnTo>
                    <a:pt x="45" y="277"/>
                  </a:lnTo>
                  <a:lnTo>
                    <a:pt x="75" y="277"/>
                  </a:lnTo>
                  <a:lnTo>
                    <a:pt x="90" y="262"/>
                  </a:lnTo>
                  <a:lnTo>
                    <a:pt x="120" y="308"/>
                  </a:lnTo>
                  <a:lnTo>
                    <a:pt x="120" y="323"/>
                  </a:lnTo>
                  <a:lnTo>
                    <a:pt x="135" y="369"/>
                  </a:lnTo>
                  <a:lnTo>
                    <a:pt x="135" y="400"/>
                  </a:lnTo>
                  <a:lnTo>
                    <a:pt x="150" y="369"/>
                  </a:lnTo>
                  <a:lnTo>
                    <a:pt x="135" y="292"/>
                  </a:lnTo>
                  <a:lnTo>
                    <a:pt x="135" y="262"/>
                  </a:lnTo>
                  <a:lnTo>
                    <a:pt x="105" y="215"/>
                  </a:lnTo>
                  <a:lnTo>
                    <a:pt x="120" y="185"/>
                  </a:lnTo>
                  <a:lnTo>
                    <a:pt x="150" y="185"/>
                  </a:lnTo>
                  <a:lnTo>
                    <a:pt x="150" y="15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85" name="Freeform 671"/>
            <p:cNvSpPr>
              <a:spLocks/>
            </p:cNvSpPr>
            <p:nvPr/>
          </p:nvSpPr>
          <p:spPr bwMode="auto">
            <a:xfrm>
              <a:off x="7804" y="1539"/>
              <a:ext cx="57" cy="71"/>
            </a:xfrm>
            <a:custGeom>
              <a:avLst/>
              <a:gdLst>
                <a:gd name="T0" fmla="*/ 0 w 134"/>
                <a:gd name="T1" fmla="*/ 1 h 186"/>
                <a:gd name="T2" fmla="*/ 0 w 134"/>
                <a:gd name="T3" fmla="*/ 1 h 186"/>
                <a:gd name="T4" fmla="*/ 0 w 134"/>
                <a:gd name="T5" fmla="*/ 2 h 186"/>
                <a:gd name="T6" fmla="*/ 0 w 134"/>
                <a:gd name="T7" fmla="*/ 2 h 186"/>
                <a:gd name="T8" fmla="*/ 1 w 134"/>
                <a:gd name="T9" fmla="*/ 2 h 186"/>
                <a:gd name="T10" fmla="*/ 1 w 134"/>
                <a:gd name="T11" fmla="*/ 3 h 186"/>
                <a:gd name="T12" fmla="*/ 2 w 134"/>
                <a:gd name="T13" fmla="*/ 2 h 186"/>
                <a:gd name="T14" fmla="*/ 3 w 134"/>
                <a:gd name="T15" fmla="*/ 3 h 186"/>
                <a:gd name="T16" fmla="*/ 3 w 134"/>
                <a:gd name="T17" fmla="*/ 3 h 186"/>
                <a:gd name="T18" fmla="*/ 3 w 134"/>
                <a:gd name="T19" fmla="*/ 4 h 186"/>
                <a:gd name="T20" fmla="*/ 4 w 134"/>
                <a:gd name="T21" fmla="*/ 4 h 186"/>
                <a:gd name="T22" fmla="*/ 4 w 134"/>
                <a:gd name="T23" fmla="*/ 4 h 186"/>
                <a:gd name="T24" fmla="*/ 4 w 134"/>
                <a:gd name="T25" fmla="*/ 3 h 186"/>
                <a:gd name="T26" fmla="*/ 4 w 134"/>
                <a:gd name="T27" fmla="*/ 3 h 186"/>
                <a:gd name="T28" fmla="*/ 3 w 134"/>
                <a:gd name="T29" fmla="*/ 2 h 186"/>
                <a:gd name="T30" fmla="*/ 3 w 134"/>
                <a:gd name="T31" fmla="*/ 1 h 186"/>
                <a:gd name="T32" fmla="*/ 2 w 134"/>
                <a:gd name="T33" fmla="*/ 1 h 186"/>
                <a:gd name="T34" fmla="*/ 1 w 134"/>
                <a:gd name="T35" fmla="*/ 1 h 186"/>
                <a:gd name="T36" fmla="*/ 1 w 134"/>
                <a:gd name="T37" fmla="*/ 0 h 186"/>
                <a:gd name="T38" fmla="*/ 1 w 134"/>
                <a:gd name="T39" fmla="*/ 0 h 186"/>
                <a:gd name="T40" fmla="*/ 1 w 134"/>
                <a:gd name="T41" fmla="*/ 1 h 186"/>
                <a:gd name="T42" fmla="*/ 0 w 134"/>
                <a:gd name="T43" fmla="*/ 1 h 186"/>
                <a:gd name="T44" fmla="*/ 0 w 134"/>
                <a:gd name="T45" fmla="*/ 1 h 1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4" h="186">
                  <a:moveTo>
                    <a:pt x="0" y="31"/>
                  </a:moveTo>
                  <a:lnTo>
                    <a:pt x="0" y="62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30" y="108"/>
                  </a:lnTo>
                  <a:lnTo>
                    <a:pt x="44" y="123"/>
                  </a:lnTo>
                  <a:lnTo>
                    <a:pt x="59" y="108"/>
                  </a:lnTo>
                  <a:lnTo>
                    <a:pt x="74" y="123"/>
                  </a:lnTo>
                  <a:lnTo>
                    <a:pt x="89" y="139"/>
                  </a:lnTo>
                  <a:lnTo>
                    <a:pt x="103" y="170"/>
                  </a:lnTo>
                  <a:lnTo>
                    <a:pt x="118" y="185"/>
                  </a:lnTo>
                  <a:lnTo>
                    <a:pt x="133" y="185"/>
                  </a:lnTo>
                  <a:lnTo>
                    <a:pt x="133" y="154"/>
                  </a:lnTo>
                  <a:lnTo>
                    <a:pt x="118" y="139"/>
                  </a:lnTo>
                  <a:lnTo>
                    <a:pt x="89" y="93"/>
                  </a:lnTo>
                  <a:lnTo>
                    <a:pt x="74" y="62"/>
                  </a:lnTo>
                  <a:lnTo>
                    <a:pt x="59" y="31"/>
                  </a:lnTo>
                  <a:lnTo>
                    <a:pt x="44" y="31"/>
                  </a:lnTo>
                  <a:lnTo>
                    <a:pt x="44" y="0"/>
                  </a:lnTo>
                  <a:lnTo>
                    <a:pt x="30" y="15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86" name="Oval 672"/>
            <p:cNvSpPr>
              <a:spLocks noChangeArrowheads="1"/>
            </p:cNvSpPr>
            <p:nvPr/>
          </p:nvSpPr>
          <p:spPr bwMode="auto">
            <a:xfrm>
              <a:off x="7918" y="1527"/>
              <a:ext cx="1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87" name="Oval 673"/>
            <p:cNvSpPr>
              <a:spLocks noChangeArrowheads="1"/>
            </p:cNvSpPr>
            <p:nvPr/>
          </p:nvSpPr>
          <p:spPr bwMode="auto">
            <a:xfrm>
              <a:off x="7906" y="1527"/>
              <a:ext cx="5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88" name="Freeform 674"/>
            <p:cNvSpPr>
              <a:spLocks/>
            </p:cNvSpPr>
            <p:nvPr/>
          </p:nvSpPr>
          <p:spPr bwMode="auto">
            <a:xfrm>
              <a:off x="7745" y="1226"/>
              <a:ext cx="13" cy="35"/>
            </a:xfrm>
            <a:custGeom>
              <a:avLst/>
              <a:gdLst>
                <a:gd name="T0" fmla="*/ 0 w 30"/>
                <a:gd name="T1" fmla="*/ 0 h 93"/>
                <a:gd name="T2" fmla="*/ 0 w 30"/>
                <a:gd name="T3" fmla="*/ 1 h 93"/>
                <a:gd name="T4" fmla="*/ 0 w 30"/>
                <a:gd name="T5" fmla="*/ 2 h 93"/>
                <a:gd name="T6" fmla="*/ 1 w 30"/>
                <a:gd name="T7" fmla="*/ 2 h 93"/>
                <a:gd name="T8" fmla="*/ 1 w 30"/>
                <a:gd name="T9" fmla="*/ 1 h 93"/>
                <a:gd name="T10" fmla="*/ 0 w 30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93">
                  <a:moveTo>
                    <a:pt x="15" y="0"/>
                  </a:moveTo>
                  <a:lnTo>
                    <a:pt x="15" y="46"/>
                  </a:lnTo>
                  <a:lnTo>
                    <a:pt x="0" y="92"/>
                  </a:lnTo>
                  <a:lnTo>
                    <a:pt x="29" y="92"/>
                  </a:lnTo>
                  <a:lnTo>
                    <a:pt x="29" y="46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89" name="Line 675"/>
            <p:cNvSpPr>
              <a:spLocks noChangeShapeType="1"/>
            </p:cNvSpPr>
            <p:nvPr/>
          </p:nvSpPr>
          <p:spPr bwMode="auto">
            <a:xfrm>
              <a:off x="7963" y="1383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90" name="Line 676"/>
            <p:cNvSpPr>
              <a:spLocks noChangeShapeType="1"/>
            </p:cNvSpPr>
            <p:nvPr/>
          </p:nvSpPr>
          <p:spPr bwMode="auto">
            <a:xfrm>
              <a:off x="7970" y="1383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91" name="Line 677"/>
            <p:cNvSpPr>
              <a:spLocks noChangeShapeType="1"/>
            </p:cNvSpPr>
            <p:nvPr/>
          </p:nvSpPr>
          <p:spPr bwMode="auto">
            <a:xfrm flipV="1">
              <a:off x="7970" y="1376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92" name="Line 678"/>
            <p:cNvSpPr>
              <a:spLocks noChangeShapeType="1"/>
            </p:cNvSpPr>
            <p:nvPr/>
          </p:nvSpPr>
          <p:spPr bwMode="auto">
            <a:xfrm>
              <a:off x="7970" y="137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93" name="Line 679"/>
            <p:cNvSpPr>
              <a:spLocks noChangeShapeType="1"/>
            </p:cNvSpPr>
            <p:nvPr/>
          </p:nvSpPr>
          <p:spPr bwMode="auto">
            <a:xfrm>
              <a:off x="7970" y="1377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94" name="Line 680"/>
            <p:cNvSpPr>
              <a:spLocks noChangeShapeType="1"/>
            </p:cNvSpPr>
            <p:nvPr/>
          </p:nvSpPr>
          <p:spPr bwMode="auto">
            <a:xfrm>
              <a:off x="7976" y="1377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95" name="Line 681"/>
            <p:cNvSpPr>
              <a:spLocks noChangeShapeType="1"/>
            </p:cNvSpPr>
            <p:nvPr/>
          </p:nvSpPr>
          <p:spPr bwMode="auto">
            <a:xfrm>
              <a:off x="7976" y="1377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96" name="Freeform 682"/>
            <p:cNvSpPr>
              <a:spLocks/>
            </p:cNvSpPr>
            <p:nvPr/>
          </p:nvSpPr>
          <p:spPr bwMode="auto">
            <a:xfrm>
              <a:off x="7963" y="1377"/>
              <a:ext cx="26" cy="40"/>
            </a:xfrm>
            <a:custGeom>
              <a:avLst/>
              <a:gdLst>
                <a:gd name="T0" fmla="*/ 1 w 61"/>
                <a:gd name="T1" fmla="*/ 0 h 108"/>
                <a:gd name="T2" fmla="*/ 0 w 61"/>
                <a:gd name="T3" fmla="*/ 0 h 108"/>
                <a:gd name="T4" fmla="*/ 0 w 61"/>
                <a:gd name="T5" fmla="*/ 0 h 108"/>
                <a:gd name="T6" fmla="*/ 0 w 61"/>
                <a:gd name="T7" fmla="*/ 1 h 108"/>
                <a:gd name="T8" fmla="*/ 0 w 61"/>
                <a:gd name="T9" fmla="*/ 1 h 108"/>
                <a:gd name="T10" fmla="*/ 0 w 61"/>
                <a:gd name="T11" fmla="*/ 2 h 108"/>
                <a:gd name="T12" fmla="*/ 2 w 61"/>
                <a:gd name="T13" fmla="*/ 1 h 108"/>
                <a:gd name="T14" fmla="*/ 2 w 61"/>
                <a:gd name="T15" fmla="*/ 1 h 108"/>
                <a:gd name="T16" fmla="*/ 2 w 61"/>
                <a:gd name="T17" fmla="*/ 0 h 108"/>
                <a:gd name="T18" fmla="*/ 1 w 61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08">
                  <a:moveTo>
                    <a:pt x="30" y="0"/>
                  </a:moveTo>
                  <a:lnTo>
                    <a:pt x="0" y="15"/>
                  </a:lnTo>
                  <a:lnTo>
                    <a:pt x="15" y="31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15" y="107"/>
                  </a:lnTo>
                  <a:lnTo>
                    <a:pt x="60" y="76"/>
                  </a:lnTo>
                  <a:lnTo>
                    <a:pt x="60" y="46"/>
                  </a:lnTo>
                  <a:lnTo>
                    <a:pt x="60" y="31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97" name="Freeform 683"/>
            <p:cNvSpPr>
              <a:spLocks/>
            </p:cNvSpPr>
            <p:nvPr/>
          </p:nvSpPr>
          <p:spPr bwMode="auto">
            <a:xfrm>
              <a:off x="7944" y="1330"/>
              <a:ext cx="32" cy="53"/>
            </a:xfrm>
            <a:custGeom>
              <a:avLst/>
              <a:gdLst>
                <a:gd name="T0" fmla="*/ 3 w 75"/>
                <a:gd name="T1" fmla="*/ 0 h 139"/>
                <a:gd name="T2" fmla="*/ 1 w 75"/>
                <a:gd name="T3" fmla="*/ 0 h 139"/>
                <a:gd name="T4" fmla="*/ 1 w 75"/>
                <a:gd name="T5" fmla="*/ 1 h 139"/>
                <a:gd name="T6" fmla="*/ 0 w 75"/>
                <a:gd name="T7" fmla="*/ 1 h 139"/>
                <a:gd name="T8" fmla="*/ 0 w 75"/>
                <a:gd name="T9" fmla="*/ 2 h 139"/>
                <a:gd name="T10" fmla="*/ 0 w 75"/>
                <a:gd name="T11" fmla="*/ 2 h 139"/>
                <a:gd name="T12" fmla="*/ 0 w 75"/>
                <a:gd name="T13" fmla="*/ 3 h 139"/>
                <a:gd name="T14" fmla="*/ 1 w 75"/>
                <a:gd name="T15" fmla="*/ 3 h 139"/>
                <a:gd name="T16" fmla="*/ 1 w 75"/>
                <a:gd name="T17" fmla="*/ 3 h 139"/>
                <a:gd name="T18" fmla="*/ 3 w 75"/>
                <a:gd name="T19" fmla="*/ 3 h 139"/>
                <a:gd name="T20" fmla="*/ 2 w 75"/>
                <a:gd name="T21" fmla="*/ 2 h 139"/>
                <a:gd name="T22" fmla="*/ 1 w 75"/>
                <a:gd name="T23" fmla="*/ 2 h 139"/>
                <a:gd name="T24" fmla="*/ 3 w 75"/>
                <a:gd name="T25" fmla="*/ 1 h 139"/>
                <a:gd name="T26" fmla="*/ 2 w 75"/>
                <a:gd name="T27" fmla="*/ 1 h 139"/>
                <a:gd name="T28" fmla="*/ 3 w 75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" h="139">
                  <a:moveTo>
                    <a:pt x="74" y="0"/>
                  </a:moveTo>
                  <a:lnTo>
                    <a:pt x="44" y="0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0" y="123"/>
                  </a:lnTo>
                  <a:lnTo>
                    <a:pt x="30" y="138"/>
                  </a:lnTo>
                  <a:lnTo>
                    <a:pt x="44" y="138"/>
                  </a:lnTo>
                  <a:lnTo>
                    <a:pt x="74" y="123"/>
                  </a:lnTo>
                  <a:lnTo>
                    <a:pt x="59" y="107"/>
                  </a:lnTo>
                  <a:lnTo>
                    <a:pt x="44" y="92"/>
                  </a:lnTo>
                  <a:lnTo>
                    <a:pt x="74" y="46"/>
                  </a:lnTo>
                  <a:lnTo>
                    <a:pt x="59" y="31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98" name="Freeform 684"/>
            <p:cNvSpPr>
              <a:spLocks/>
            </p:cNvSpPr>
            <p:nvPr/>
          </p:nvSpPr>
          <p:spPr bwMode="auto">
            <a:xfrm>
              <a:off x="8002" y="1337"/>
              <a:ext cx="70" cy="75"/>
            </a:xfrm>
            <a:custGeom>
              <a:avLst/>
              <a:gdLst>
                <a:gd name="T0" fmla="*/ 4 w 165"/>
                <a:gd name="T1" fmla="*/ 0 h 200"/>
                <a:gd name="T2" fmla="*/ 3 w 165"/>
                <a:gd name="T3" fmla="*/ 1 h 200"/>
                <a:gd name="T4" fmla="*/ 4 w 165"/>
                <a:gd name="T5" fmla="*/ 1 h 200"/>
                <a:gd name="T6" fmla="*/ 4 w 165"/>
                <a:gd name="T7" fmla="*/ 2 h 200"/>
                <a:gd name="T8" fmla="*/ 3 w 165"/>
                <a:gd name="T9" fmla="*/ 2 h 200"/>
                <a:gd name="T10" fmla="*/ 3 w 165"/>
                <a:gd name="T11" fmla="*/ 2 h 200"/>
                <a:gd name="T12" fmla="*/ 3 w 165"/>
                <a:gd name="T13" fmla="*/ 3 h 200"/>
                <a:gd name="T14" fmla="*/ 2 w 165"/>
                <a:gd name="T15" fmla="*/ 3 h 200"/>
                <a:gd name="T16" fmla="*/ 1 w 165"/>
                <a:gd name="T17" fmla="*/ 3 h 200"/>
                <a:gd name="T18" fmla="*/ 0 w 165"/>
                <a:gd name="T19" fmla="*/ 4 h 200"/>
                <a:gd name="T20" fmla="*/ 0 w 165"/>
                <a:gd name="T21" fmla="*/ 4 h 200"/>
                <a:gd name="T22" fmla="*/ 1 w 165"/>
                <a:gd name="T23" fmla="*/ 4 h 200"/>
                <a:gd name="T24" fmla="*/ 3 w 165"/>
                <a:gd name="T25" fmla="*/ 4 h 200"/>
                <a:gd name="T26" fmla="*/ 3 w 165"/>
                <a:gd name="T27" fmla="*/ 4 h 200"/>
                <a:gd name="T28" fmla="*/ 3 w 165"/>
                <a:gd name="T29" fmla="*/ 4 h 200"/>
                <a:gd name="T30" fmla="*/ 3 w 165"/>
                <a:gd name="T31" fmla="*/ 3 h 200"/>
                <a:gd name="T32" fmla="*/ 4 w 165"/>
                <a:gd name="T33" fmla="*/ 4 h 200"/>
                <a:gd name="T34" fmla="*/ 4 w 165"/>
                <a:gd name="T35" fmla="*/ 3 h 200"/>
                <a:gd name="T36" fmla="*/ 6 w 165"/>
                <a:gd name="T37" fmla="*/ 3 h 200"/>
                <a:gd name="T38" fmla="*/ 5 w 165"/>
                <a:gd name="T39" fmla="*/ 2 h 200"/>
                <a:gd name="T40" fmla="*/ 6 w 165"/>
                <a:gd name="T41" fmla="*/ 2 h 200"/>
                <a:gd name="T42" fmla="*/ 5 w 165"/>
                <a:gd name="T43" fmla="*/ 1 h 200"/>
                <a:gd name="T44" fmla="*/ 4 w 165"/>
                <a:gd name="T45" fmla="*/ 0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5" h="200">
                  <a:moveTo>
                    <a:pt x="119" y="0"/>
                  </a:moveTo>
                  <a:lnTo>
                    <a:pt x="104" y="31"/>
                  </a:lnTo>
                  <a:lnTo>
                    <a:pt x="119" y="46"/>
                  </a:lnTo>
                  <a:lnTo>
                    <a:pt x="119" y="92"/>
                  </a:lnTo>
                  <a:lnTo>
                    <a:pt x="104" y="122"/>
                  </a:lnTo>
                  <a:lnTo>
                    <a:pt x="89" y="107"/>
                  </a:lnTo>
                  <a:lnTo>
                    <a:pt x="75" y="153"/>
                  </a:lnTo>
                  <a:lnTo>
                    <a:pt x="60" y="153"/>
                  </a:lnTo>
                  <a:lnTo>
                    <a:pt x="30" y="153"/>
                  </a:lnTo>
                  <a:lnTo>
                    <a:pt x="0" y="199"/>
                  </a:lnTo>
                  <a:lnTo>
                    <a:pt x="15" y="199"/>
                  </a:lnTo>
                  <a:lnTo>
                    <a:pt x="30" y="199"/>
                  </a:lnTo>
                  <a:lnTo>
                    <a:pt x="75" y="184"/>
                  </a:lnTo>
                  <a:lnTo>
                    <a:pt x="89" y="199"/>
                  </a:lnTo>
                  <a:lnTo>
                    <a:pt x="104" y="184"/>
                  </a:lnTo>
                  <a:lnTo>
                    <a:pt x="104" y="168"/>
                  </a:lnTo>
                  <a:lnTo>
                    <a:pt x="119" y="184"/>
                  </a:lnTo>
                  <a:lnTo>
                    <a:pt x="134" y="168"/>
                  </a:lnTo>
                  <a:lnTo>
                    <a:pt x="164" y="153"/>
                  </a:lnTo>
                  <a:lnTo>
                    <a:pt x="149" y="77"/>
                  </a:lnTo>
                  <a:lnTo>
                    <a:pt x="164" y="77"/>
                  </a:lnTo>
                  <a:lnTo>
                    <a:pt x="149" y="31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99" name="Freeform 685"/>
            <p:cNvSpPr>
              <a:spLocks/>
            </p:cNvSpPr>
            <p:nvPr/>
          </p:nvSpPr>
          <p:spPr bwMode="auto">
            <a:xfrm>
              <a:off x="8033" y="1290"/>
              <a:ext cx="39" cy="47"/>
            </a:xfrm>
            <a:custGeom>
              <a:avLst/>
              <a:gdLst>
                <a:gd name="T0" fmla="*/ 0 w 91"/>
                <a:gd name="T1" fmla="*/ 0 h 125"/>
                <a:gd name="T2" fmla="*/ 1 w 91"/>
                <a:gd name="T3" fmla="*/ 1 h 125"/>
                <a:gd name="T4" fmla="*/ 0 w 91"/>
                <a:gd name="T5" fmla="*/ 1 h 125"/>
                <a:gd name="T6" fmla="*/ 0 w 91"/>
                <a:gd name="T7" fmla="*/ 2 h 125"/>
                <a:gd name="T8" fmla="*/ 0 w 91"/>
                <a:gd name="T9" fmla="*/ 2 h 125"/>
                <a:gd name="T10" fmla="*/ 1 w 91"/>
                <a:gd name="T11" fmla="*/ 3 h 125"/>
                <a:gd name="T12" fmla="*/ 1 w 91"/>
                <a:gd name="T13" fmla="*/ 2 h 125"/>
                <a:gd name="T14" fmla="*/ 1 w 91"/>
                <a:gd name="T15" fmla="*/ 2 h 125"/>
                <a:gd name="T16" fmla="*/ 3 w 91"/>
                <a:gd name="T17" fmla="*/ 2 h 125"/>
                <a:gd name="T18" fmla="*/ 3 w 91"/>
                <a:gd name="T19" fmla="*/ 1 h 125"/>
                <a:gd name="T20" fmla="*/ 3 w 91"/>
                <a:gd name="T21" fmla="*/ 1 h 125"/>
                <a:gd name="T22" fmla="*/ 3 w 91"/>
                <a:gd name="T23" fmla="*/ 0 h 125"/>
                <a:gd name="T24" fmla="*/ 2 w 91"/>
                <a:gd name="T25" fmla="*/ 0 h 125"/>
                <a:gd name="T26" fmla="*/ 0 w 91"/>
                <a:gd name="T27" fmla="*/ 0 h 1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125">
                  <a:moveTo>
                    <a:pt x="15" y="0"/>
                  </a:moveTo>
                  <a:lnTo>
                    <a:pt x="30" y="62"/>
                  </a:lnTo>
                  <a:lnTo>
                    <a:pt x="15" y="62"/>
                  </a:lnTo>
                  <a:lnTo>
                    <a:pt x="0" y="78"/>
                  </a:lnTo>
                  <a:lnTo>
                    <a:pt x="0" y="109"/>
                  </a:lnTo>
                  <a:lnTo>
                    <a:pt x="30" y="124"/>
                  </a:lnTo>
                  <a:lnTo>
                    <a:pt x="45" y="93"/>
                  </a:lnTo>
                  <a:lnTo>
                    <a:pt x="30" y="78"/>
                  </a:lnTo>
                  <a:lnTo>
                    <a:pt x="75" y="78"/>
                  </a:lnTo>
                  <a:lnTo>
                    <a:pt x="75" y="62"/>
                  </a:lnTo>
                  <a:lnTo>
                    <a:pt x="90" y="47"/>
                  </a:lnTo>
                  <a:lnTo>
                    <a:pt x="75" y="16"/>
                  </a:lnTo>
                  <a:lnTo>
                    <a:pt x="60" y="16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00" name="Freeform 686"/>
            <p:cNvSpPr>
              <a:spLocks/>
            </p:cNvSpPr>
            <p:nvPr/>
          </p:nvSpPr>
          <p:spPr bwMode="auto">
            <a:xfrm>
              <a:off x="8002" y="1417"/>
              <a:ext cx="12" cy="24"/>
            </a:xfrm>
            <a:custGeom>
              <a:avLst/>
              <a:gdLst>
                <a:gd name="T0" fmla="*/ 0 w 30"/>
                <a:gd name="T1" fmla="*/ 0 h 63"/>
                <a:gd name="T2" fmla="*/ 0 w 30"/>
                <a:gd name="T3" fmla="*/ 1 h 63"/>
                <a:gd name="T4" fmla="*/ 0 w 30"/>
                <a:gd name="T5" fmla="*/ 0 h 63"/>
                <a:gd name="T6" fmla="*/ 0 w 30"/>
                <a:gd name="T7" fmla="*/ 1 h 63"/>
                <a:gd name="T8" fmla="*/ 1 w 30"/>
                <a:gd name="T9" fmla="*/ 1 h 63"/>
                <a:gd name="T10" fmla="*/ 1 w 30"/>
                <a:gd name="T11" fmla="*/ 0 h 63"/>
                <a:gd name="T12" fmla="*/ 0 w 30"/>
                <a:gd name="T13" fmla="*/ 0 h 63"/>
                <a:gd name="T14" fmla="*/ 0 w 3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63">
                  <a:moveTo>
                    <a:pt x="0" y="16"/>
                  </a:moveTo>
                  <a:lnTo>
                    <a:pt x="0" y="31"/>
                  </a:lnTo>
                  <a:lnTo>
                    <a:pt x="15" y="16"/>
                  </a:lnTo>
                  <a:lnTo>
                    <a:pt x="15" y="62"/>
                  </a:lnTo>
                  <a:lnTo>
                    <a:pt x="29" y="62"/>
                  </a:lnTo>
                  <a:lnTo>
                    <a:pt x="29" y="16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01" name="Freeform 687"/>
            <p:cNvSpPr>
              <a:spLocks/>
            </p:cNvSpPr>
            <p:nvPr/>
          </p:nvSpPr>
          <p:spPr bwMode="auto">
            <a:xfrm>
              <a:off x="8013" y="1411"/>
              <a:ext cx="20" cy="13"/>
            </a:xfrm>
            <a:custGeom>
              <a:avLst/>
              <a:gdLst>
                <a:gd name="T0" fmla="*/ 0 w 46"/>
                <a:gd name="T1" fmla="*/ 1 h 32"/>
                <a:gd name="T2" fmla="*/ 1 w 46"/>
                <a:gd name="T3" fmla="*/ 0 h 32"/>
                <a:gd name="T4" fmla="*/ 2 w 46"/>
                <a:gd name="T5" fmla="*/ 0 h 32"/>
                <a:gd name="T6" fmla="*/ 1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w 46"/>
                <a:gd name="T13" fmla="*/ 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2">
                  <a:moveTo>
                    <a:pt x="15" y="31"/>
                  </a:moveTo>
                  <a:lnTo>
                    <a:pt x="30" y="16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5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02" name="Freeform 688"/>
            <p:cNvSpPr>
              <a:spLocks/>
            </p:cNvSpPr>
            <p:nvPr/>
          </p:nvSpPr>
          <p:spPr bwMode="auto">
            <a:xfrm>
              <a:off x="7656" y="1656"/>
              <a:ext cx="13" cy="30"/>
            </a:xfrm>
            <a:custGeom>
              <a:avLst/>
              <a:gdLst>
                <a:gd name="T0" fmla="*/ 0 w 30"/>
                <a:gd name="T1" fmla="*/ 0 h 78"/>
                <a:gd name="T2" fmla="*/ 0 w 30"/>
                <a:gd name="T3" fmla="*/ 1 h 78"/>
                <a:gd name="T4" fmla="*/ 0 w 30"/>
                <a:gd name="T5" fmla="*/ 1 h 78"/>
                <a:gd name="T6" fmla="*/ 0 w 30"/>
                <a:gd name="T7" fmla="*/ 2 h 78"/>
                <a:gd name="T8" fmla="*/ 1 w 30"/>
                <a:gd name="T9" fmla="*/ 1 h 78"/>
                <a:gd name="T10" fmla="*/ 1 w 30"/>
                <a:gd name="T11" fmla="*/ 1 h 78"/>
                <a:gd name="T12" fmla="*/ 0 w 30"/>
                <a:gd name="T13" fmla="*/ 0 h 78"/>
                <a:gd name="T14" fmla="*/ 0 w 30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78">
                  <a:moveTo>
                    <a:pt x="0" y="0"/>
                  </a:moveTo>
                  <a:lnTo>
                    <a:pt x="0" y="31"/>
                  </a:lnTo>
                  <a:lnTo>
                    <a:pt x="0" y="62"/>
                  </a:lnTo>
                  <a:lnTo>
                    <a:pt x="15" y="77"/>
                  </a:lnTo>
                  <a:lnTo>
                    <a:pt x="29" y="62"/>
                  </a:lnTo>
                  <a:lnTo>
                    <a:pt x="29" y="46"/>
                  </a:lnTo>
                  <a:lnTo>
                    <a:pt x="15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03" name="Freeform 689"/>
            <p:cNvSpPr>
              <a:spLocks/>
            </p:cNvSpPr>
            <p:nvPr/>
          </p:nvSpPr>
          <p:spPr bwMode="auto">
            <a:xfrm>
              <a:off x="7950" y="1511"/>
              <a:ext cx="13" cy="23"/>
            </a:xfrm>
            <a:custGeom>
              <a:avLst/>
              <a:gdLst>
                <a:gd name="T0" fmla="*/ 0 w 30"/>
                <a:gd name="T1" fmla="*/ 0 h 62"/>
                <a:gd name="T2" fmla="*/ 0 w 30"/>
                <a:gd name="T3" fmla="*/ 0 h 62"/>
                <a:gd name="T4" fmla="*/ 0 w 30"/>
                <a:gd name="T5" fmla="*/ 0 h 62"/>
                <a:gd name="T6" fmla="*/ 0 w 30"/>
                <a:gd name="T7" fmla="*/ 1 h 62"/>
                <a:gd name="T8" fmla="*/ 0 w 30"/>
                <a:gd name="T9" fmla="*/ 1 h 62"/>
                <a:gd name="T10" fmla="*/ 1 w 30"/>
                <a:gd name="T11" fmla="*/ 1 h 62"/>
                <a:gd name="T12" fmla="*/ 1 w 30"/>
                <a:gd name="T13" fmla="*/ 0 h 62"/>
                <a:gd name="T14" fmla="*/ 0 w 3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62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" y="61"/>
                  </a:lnTo>
                  <a:lnTo>
                    <a:pt x="15" y="46"/>
                  </a:lnTo>
                  <a:lnTo>
                    <a:pt x="29" y="46"/>
                  </a:lnTo>
                  <a:lnTo>
                    <a:pt x="29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04" name="Freeform 690"/>
            <p:cNvSpPr>
              <a:spLocks/>
            </p:cNvSpPr>
            <p:nvPr/>
          </p:nvSpPr>
          <p:spPr bwMode="auto">
            <a:xfrm>
              <a:off x="7892" y="1673"/>
              <a:ext cx="65" cy="53"/>
            </a:xfrm>
            <a:custGeom>
              <a:avLst/>
              <a:gdLst>
                <a:gd name="T0" fmla="*/ 0 w 151"/>
                <a:gd name="T1" fmla="*/ 3 h 140"/>
                <a:gd name="T2" fmla="*/ 0 w 151"/>
                <a:gd name="T3" fmla="*/ 3 h 140"/>
                <a:gd name="T4" fmla="*/ 1 w 151"/>
                <a:gd name="T5" fmla="*/ 3 h 140"/>
                <a:gd name="T6" fmla="*/ 1 w 151"/>
                <a:gd name="T7" fmla="*/ 3 h 140"/>
                <a:gd name="T8" fmla="*/ 3 w 151"/>
                <a:gd name="T9" fmla="*/ 3 h 140"/>
                <a:gd name="T10" fmla="*/ 3 w 151"/>
                <a:gd name="T11" fmla="*/ 2 h 140"/>
                <a:gd name="T12" fmla="*/ 3 w 151"/>
                <a:gd name="T13" fmla="*/ 1 h 140"/>
                <a:gd name="T14" fmla="*/ 5 w 151"/>
                <a:gd name="T15" fmla="*/ 2 h 140"/>
                <a:gd name="T16" fmla="*/ 5 w 151"/>
                <a:gd name="T17" fmla="*/ 1 h 140"/>
                <a:gd name="T18" fmla="*/ 5 w 151"/>
                <a:gd name="T19" fmla="*/ 1 h 140"/>
                <a:gd name="T20" fmla="*/ 5 w 151"/>
                <a:gd name="T21" fmla="*/ 1 h 140"/>
                <a:gd name="T22" fmla="*/ 5 w 151"/>
                <a:gd name="T23" fmla="*/ 1 h 140"/>
                <a:gd name="T24" fmla="*/ 4 w 151"/>
                <a:gd name="T25" fmla="*/ 0 h 140"/>
                <a:gd name="T26" fmla="*/ 3 w 151"/>
                <a:gd name="T27" fmla="*/ 0 h 140"/>
                <a:gd name="T28" fmla="*/ 3 w 151"/>
                <a:gd name="T29" fmla="*/ 1 h 140"/>
                <a:gd name="T30" fmla="*/ 3 w 151"/>
                <a:gd name="T31" fmla="*/ 1 h 140"/>
                <a:gd name="T32" fmla="*/ 3 w 151"/>
                <a:gd name="T33" fmla="*/ 1 h 140"/>
                <a:gd name="T34" fmla="*/ 1 w 151"/>
                <a:gd name="T35" fmla="*/ 2 h 140"/>
                <a:gd name="T36" fmla="*/ 0 w 151"/>
                <a:gd name="T37" fmla="*/ 2 h 140"/>
                <a:gd name="T38" fmla="*/ 0 w 151"/>
                <a:gd name="T39" fmla="*/ 3 h 140"/>
                <a:gd name="T40" fmla="*/ 0 w 151"/>
                <a:gd name="T41" fmla="*/ 3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1" h="140">
                  <a:moveTo>
                    <a:pt x="0" y="124"/>
                  </a:moveTo>
                  <a:lnTo>
                    <a:pt x="0" y="139"/>
                  </a:lnTo>
                  <a:lnTo>
                    <a:pt x="30" y="139"/>
                  </a:lnTo>
                  <a:lnTo>
                    <a:pt x="45" y="124"/>
                  </a:lnTo>
                  <a:lnTo>
                    <a:pt x="90" y="124"/>
                  </a:lnTo>
                  <a:lnTo>
                    <a:pt x="105" y="77"/>
                  </a:lnTo>
                  <a:lnTo>
                    <a:pt x="105" y="62"/>
                  </a:lnTo>
                  <a:lnTo>
                    <a:pt x="135" y="77"/>
                  </a:lnTo>
                  <a:lnTo>
                    <a:pt x="150" y="62"/>
                  </a:lnTo>
                  <a:lnTo>
                    <a:pt x="135" y="46"/>
                  </a:lnTo>
                  <a:lnTo>
                    <a:pt x="150" y="31"/>
                  </a:lnTo>
                  <a:lnTo>
                    <a:pt x="135" y="31"/>
                  </a:lnTo>
                  <a:lnTo>
                    <a:pt x="120" y="0"/>
                  </a:lnTo>
                  <a:lnTo>
                    <a:pt x="105" y="15"/>
                  </a:lnTo>
                  <a:lnTo>
                    <a:pt x="90" y="46"/>
                  </a:lnTo>
                  <a:lnTo>
                    <a:pt x="90" y="62"/>
                  </a:lnTo>
                  <a:lnTo>
                    <a:pt x="75" y="62"/>
                  </a:lnTo>
                  <a:lnTo>
                    <a:pt x="45" y="93"/>
                  </a:lnTo>
                  <a:lnTo>
                    <a:pt x="15" y="93"/>
                  </a:lnTo>
                  <a:lnTo>
                    <a:pt x="15" y="124"/>
                  </a:lnTo>
                  <a:lnTo>
                    <a:pt x="0" y="12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05" name="Freeform 691"/>
            <p:cNvSpPr>
              <a:spLocks/>
            </p:cNvSpPr>
            <p:nvPr/>
          </p:nvSpPr>
          <p:spPr bwMode="auto">
            <a:xfrm>
              <a:off x="7809" y="1673"/>
              <a:ext cx="39" cy="47"/>
            </a:xfrm>
            <a:custGeom>
              <a:avLst/>
              <a:gdLst>
                <a:gd name="T0" fmla="*/ 0 w 91"/>
                <a:gd name="T1" fmla="*/ 0 h 124"/>
                <a:gd name="T2" fmla="*/ 0 w 91"/>
                <a:gd name="T3" fmla="*/ 1 h 124"/>
                <a:gd name="T4" fmla="*/ 1 w 91"/>
                <a:gd name="T5" fmla="*/ 2 h 124"/>
                <a:gd name="T6" fmla="*/ 2 w 91"/>
                <a:gd name="T7" fmla="*/ 3 h 124"/>
                <a:gd name="T8" fmla="*/ 3 w 91"/>
                <a:gd name="T9" fmla="*/ 2 h 124"/>
                <a:gd name="T10" fmla="*/ 3 w 91"/>
                <a:gd name="T11" fmla="*/ 2 h 124"/>
                <a:gd name="T12" fmla="*/ 3 w 91"/>
                <a:gd name="T13" fmla="*/ 2 h 124"/>
                <a:gd name="T14" fmla="*/ 3 w 91"/>
                <a:gd name="T15" fmla="*/ 1 h 124"/>
                <a:gd name="T16" fmla="*/ 3 w 91"/>
                <a:gd name="T17" fmla="*/ 1 h 124"/>
                <a:gd name="T18" fmla="*/ 1 w 91"/>
                <a:gd name="T19" fmla="*/ 1 h 124"/>
                <a:gd name="T20" fmla="*/ 1 w 91"/>
                <a:gd name="T21" fmla="*/ 0 h 124"/>
                <a:gd name="T22" fmla="*/ 0 w 91"/>
                <a:gd name="T23" fmla="*/ 0 h 1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1" h="124">
                  <a:moveTo>
                    <a:pt x="0" y="0"/>
                  </a:moveTo>
                  <a:lnTo>
                    <a:pt x="15" y="31"/>
                  </a:lnTo>
                  <a:lnTo>
                    <a:pt x="30" y="92"/>
                  </a:lnTo>
                  <a:lnTo>
                    <a:pt x="60" y="123"/>
                  </a:lnTo>
                  <a:lnTo>
                    <a:pt x="75" y="108"/>
                  </a:lnTo>
                  <a:lnTo>
                    <a:pt x="90" y="108"/>
                  </a:lnTo>
                  <a:lnTo>
                    <a:pt x="75" y="77"/>
                  </a:lnTo>
                  <a:lnTo>
                    <a:pt x="75" y="62"/>
                  </a:lnTo>
                  <a:lnTo>
                    <a:pt x="75" y="46"/>
                  </a:lnTo>
                  <a:lnTo>
                    <a:pt x="45" y="31"/>
                  </a:lnTo>
                  <a:lnTo>
                    <a:pt x="30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06" name="Freeform 692"/>
            <p:cNvSpPr>
              <a:spLocks/>
            </p:cNvSpPr>
            <p:nvPr/>
          </p:nvSpPr>
          <p:spPr bwMode="auto">
            <a:xfrm>
              <a:off x="7784" y="1563"/>
              <a:ext cx="70" cy="123"/>
            </a:xfrm>
            <a:custGeom>
              <a:avLst/>
              <a:gdLst>
                <a:gd name="T0" fmla="*/ 1 w 165"/>
                <a:gd name="T1" fmla="*/ 0 h 324"/>
                <a:gd name="T2" fmla="*/ 0 w 165"/>
                <a:gd name="T3" fmla="*/ 0 h 324"/>
                <a:gd name="T4" fmla="*/ 0 w 165"/>
                <a:gd name="T5" fmla="*/ 1 h 324"/>
                <a:gd name="T6" fmla="*/ 1 w 165"/>
                <a:gd name="T7" fmla="*/ 2 h 324"/>
                <a:gd name="T8" fmla="*/ 1 w 165"/>
                <a:gd name="T9" fmla="*/ 2 h 324"/>
                <a:gd name="T10" fmla="*/ 1 w 165"/>
                <a:gd name="T11" fmla="*/ 4 h 324"/>
                <a:gd name="T12" fmla="*/ 1 w 165"/>
                <a:gd name="T13" fmla="*/ 5 h 324"/>
                <a:gd name="T14" fmla="*/ 1 w 165"/>
                <a:gd name="T15" fmla="*/ 5 h 324"/>
                <a:gd name="T16" fmla="*/ 1 w 165"/>
                <a:gd name="T17" fmla="*/ 5 h 324"/>
                <a:gd name="T18" fmla="*/ 2 w 165"/>
                <a:gd name="T19" fmla="*/ 6 h 324"/>
                <a:gd name="T20" fmla="*/ 3 w 165"/>
                <a:gd name="T21" fmla="*/ 6 h 324"/>
                <a:gd name="T22" fmla="*/ 3 w 165"/>
                <a:gd name="T23" fmla="*/ 7 h 324"/>
                <a:gd name="T24" fmla="*/ 3 w 165"/>
                <a:gd name="T25" fmla="*/ 6 h 324"/>
                <a:gd name="T26" fmla="*/ 3 w 165"/>
                <a:gd name="T27" fmla="*/ 6 h 324"/>
                <a:gd name="T28" fmla="*/ 3 w 165"/>
                <a:gd name="T29" fmla="*/ 5 h 324"/>
                <a:gd name="T30" fmla="*/ 2 w 165"/>
                <a:gd name="T31" fmla="*/ 5 h 324"/>
                <a:gd name="T32" fmla="*/ 1 w 165"/>
                <a:gd name="T33" fmla="*/ 5 h 324"/>
                <a:gd name="T34" fmla="*/ 1 w 165"/>
                <a:gd name="T35" fmla="*/ 5 h 324"/>
                <a:gd name="T36" fmla="*/ 2 w 165"/>
                <a:gd name="T37" fmla="*/ 4 h 324"/>
                <a:gd name="T38" fmla="*/ 2 w 165"/>
                <a:gd name="T39" fmla="*/ 3 h 324"/>
                <a:gd name="T40" fmla="*/ 2 w 165"/>
                <a:gd name="T41" fmla="*/ 3 h 324"/>
                <a:gd name="T42" fmla="*/ 3 w 165"/>
                <a:gd name="T43" fmla="*/ 3 h 324"/>
                <a:gd name="T44" fmla="*/ 3 w 165"/>
                <a:gd name="T45" fmla="*/ 4 h 324"/>
                <a:gd name="T46" fmla="*/ 3 w 165"/>
                <a:gd name="T47" fmla="*/ 3 h 324"/>
                <a:gd name="T48" fmla="*/ 4 w 165"/>
                <a:gd name="T49" fmla="*/ 3 h 324"/>
                <a:gd name="T50" fmla="*/ 5 w 165"/>
                <a:gd name="T51" fmla="*/ 3 h 324"/>
                <a:gd name="T52" fmla="*/ 6 w 165"/>
                <a:gd name="T53" fmla="*/ 3 h 324"/>
                <a:gd name="T54" fmla="*/ 5 w 165"/>
                <a:gd name="T55" fmla="*/ 2 h 324"/>
                <a:gd name="T56" fmla="*/ 4 w 165"/>
                <a:gd name="T57" fmla="*/ 2 h 324"/>
                <a:gd name="T58" fmla="*/ 4 w 165"/>
                <a:gd name="T59" fmla="*/ 1 h 324"/>
                <a:gd name="T60" fmla="*/ 3 w 165"/>
                <a:gd name="T61" fmla="*/ 1 h 324"/>
                <a:gd name="T62" fmla="*/ 3 w 165"/>
                <a:gd name="T63" fmla="*/ 1 h 324"/>
                <a:gd name="T64" fmla="*/ 3 w 165"/>
                <a:gd name="T65" fmla="*/ 1 h 324"/>
                <a:gd name="T66" fmla="*/ 2 w 165"/>
                <a:gd name="T67" fmla="*/ 0 h 324"/>
                <a:gd name="T68" fmla="*/ 1 w 165"/>
                <a:gd name="T69" fmla="*/ 0 h 324"/>
                <a:gd name="T70" fmla="*/ 1 w 165"/>
                <a:gd name="T71" fmla="*/ 0 h 3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5" h="324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77"/>
                  </a:lnTo>
                  <a:lnTo>
                    <a:pt x="30" y="108"/>
                  </a:lnTo>
                  <a:lnTo>
                    <a:pt x="45" y="185"/>
                  </a:lnTo>
                  <a:lnTo>
                    <a:pt x="30" y="215"/>
                  </a:lnTo>
                  <a:lnTo>
                    <a:pt x="30" y="261"/>
                  </a:lnTo>
                  <a:lnTo>
                    <a:pt x="45" y="261"/>
                  </a:lnTo>
                  <a:lnTo>
                    <a:pt x="60" y="292"/>
                  </a:lnTo>
                  <a:lnTo>
                    <a:pt x="89" y="308"/>
                  </a:lnTo>
                  <a:lnTo>
                    <a:pt x="104" y="323"/>
                  </a:lnTo>
                  <a:lnTo>
                    <a:pt x="89" y="292"/>
                  </a:lnTo>
                  <a:lnTo>
                    <a:pt x="75" y="277"/>
                  </a:lnTo>
                  <a:lnTo>
                    <a:pt x="75" y="261"/>
                  </a:lnTo>
                  <a:lnTo>
                    <a:pt x="60" y="246"/>
                  </a:lnTo>
                  <a:lnTo>
                    <a:pt x="45" y="246"/>
                  </a:lnTo>
                  <a:lnTo>
                    <a:pt x="45" y="231"/>
                  </a:lnTo>
                  <a:lnTo>
                    <a:pt x="60" y="185"/>
                  </a:lnTo>
                  <a:lnTo>
                    <a:pt x="60" y="154"/>
                  </a:lnTo>
                  <a:lnTo>
                    <a:pt x="60" y="138"/>
                  </a:lnTo>
                  <a:lnTo>
                    <a:pt x="75" y="154"/>
                  </a:lnTo>
                  <a:lnTo>
                    <a:pt x="104" y="185"/>
                  </a:lnTo>
                  <a:lnTo>
                    <a:pt x="104" y="154"/>
                  </a:lnTo>
                  <a:lnTo>
                    <a:pt x="119" y="123"/>
                  </a:lnTo>
                  <a:lnTo>
                    <a:pt x="149" y="123"/>
                  </a:lnTo>
                  <a:lnTo>
                    <a:pt x="164" y="123"/>
                  </a:lnTo>
                  <a:lnTo>
                    <a:pt x="149" y="108"/>
                  </a:lnTo>
                  <a:lnTo>
                    <a:pt x="134" y="77"/>
                  </a:lnTo>
                  <a:lnTo>
                    <a:pt x="119" y="62"/>
                  </a:lnTo>
                  <a:lnTo>
                    <a:pt x="104" y="46"/>
                  </a:lnTo>
                  <a:lnTo>
                    <a:pt x="89" y="62"/>
                  </a:lnTo>
                  <a:lnTo>
                    <a:pt x="75" y="46"/>
                  </a:lnTo>
                  <a:lnTo>
                    <a:pt x="60" y="15"/>
                  </a:lnTo>
                  <a:lnTo>
                    <a:pt x="45" y="15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07" name="Freeform 693"/>
            <p:cNvSpPr>
              <a:spLocks/>
            </p:cNvSpPr>
            <p:nvPr/>
          </p:nvSpPr>
          <p:spPr bwMode="auto">
            <a:xfrm>
              <a:off x="7880" y="1696"/>
              <a:ext cx="77" cy="76"/>
            </a:xfrm>
            <a:custGeom>
              <a:avLst/>
              <a:gdLst>
                <a:gd name="T0" fmla="*/ 6 w 181"/>
                <a:gd name="T1" fmla="*/ 0 h 200"/>
                <a:gd name="T2" fmla="*/ 6 w 181"/>
                <a:gd name="T3" fmla="*/ 1 h 200"/>
                <a:gd name="T4" fmla="*/ 6 w 181"/>
                <a:gd name="T5" fmla="*/ 1 h 200"/>
                <a:gd name="T6" fmla="*/ 6 w 181"/>
                <a:gd name="T7" fmla="*/ 2 h 200"/>
                <a:gd name="T8" fmla="*/ 6 w 181"/>
                <a:gd name="T9" fmla="*/ 2 h 200"/>
                <a:gd name="T10" fmla="*/ 6 w 181"/>
                <a:gd name="T11" fmla="*/ 2 h 200"/>
                <a:gd name="T12" fmla="*/ 4 w 181"/>
                <a:gd name="T13" fmla="*/ 3 h 200"/>
                <a:gd name="T14" fmla="*/ 5 w 181"/>
                <a:gd name="T15" fmla="*/ 3 h 200"/>
                <a:gd name="T16" fmla="*/ 4 w 181"/>
                <a:gd name="T17" fmla="*/ 4 h 200"/>
                <a:gd name="T18" fmla="*/ 3 w 181"/>
                <a:gd name="T19" fmla="*/ 4 h 200"/>
                <a:gd name="T20" fmla="*/ 3 w 181"/>
                <a:gd name="T21" fmla="*/ 4 h 200"/>
                <a:gd name="T22" fmla="*/ 3 w 181"/>
                <a:gd name="T23" fmla="*/ 3 h 200"/>
                <a:gd name="T24" fmla="*/ 2 w 181"/>
                <a:gd name="T25" fmla="*/ 4 h 200"/>
                <a:gd name="T26" fmla="*/ 1 w 181"/>
                <a:gd name="T27" fmla="*/ 3 h 200"/>
                <a:gd name="T28" fmla="*/ 1 w 181"/>
                <a:gd name="T29" fmla="*/ 3 h 200"/>
                <a:gd name="T30" fmla="*/ 0 w 181"/>
                <a:gd name="T31" fmla="*/ 2 h 200"/>
                <a:gd name="T32" fmla="*/ 0 w 181"/>
                <a:gd name="T33" fmla="*/ 2 h 200"/>
                <a:gd name="T34" fmla="*/ 1 w 181"/>
                <a:gd name="T35" fmla="*/ 1 h 200"/>
                <a:gd name="T36" fmla="*/ 1 w 181"/>
                <a:gd name="T37" fmla="*/ 2 h 200"/>
                <a:gd name="T38" fmla="*/ 2 w 181"/>
                <a:gd name="T39" fmla="*/ 2 h 200"/>
                <a:gd name="T40" fmla="*/ 3 w 181"/>
                <a:gd name="T41" fmla="*/ 1 h 200"/>
                <a:gd name="T42" fmla="*/ 4 w 181"/>
                <a:gd name="T43" fmla="*/ 1 h 200"/>
                <a:gd name="T44" fmla="*/ 4 w 181"/>
                <a:gd name="T45" fmla="*/ 0 h 200"/>
                <a:gd name="T46" fmla="*/ 4 w 181"/>
                <a:gd name="T47" fmla="*/ 0 h 200"/>
                <a:gd name="T48" fmla="*/ 6 w 181"/>
                <a:gd name="T49" fmla="*/ 0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1" h="200">
                  <a:moveTo>
                    <a:pt x="165" y="15"/>
                  </a:moveTo>
                  <a:lnTo>
                    <a:pt x="180" y="46"/>
                  </a:lnTo>
                  <a:lnTo>
                    <a:pt x="180" y="61"/>
                  </a:lnTo>
                  <a:lnTo>
                    <a:pt x="180" y="77"/>
                  </a:lnTo>
                  <a:lnTo>
                    <a:pt x="165" y="92"/>
                  </a:lnTo>
                  <a:lnTo>
                    <a:pt x="165" y="122"/>
                  </a:lnTo>
                  <a:lnTo>
                    <a:pt x="135" y="153"/>
                  </a:lnTo>
                  <a:lnTo>
                    <a:pt x="150" y="153"/>
                  </a:lnTo>
                  <a:lnTo>
                    <a:pt x="135" y="184"/>
                  </a:lnTo>
                  <a:lnTo>
                    <a:pt x="105" y="199"/>
                  </a:lnTo>
                  <a:lnTo>
                    <a:pt x="105" y="184"/>
                  </a:lnTo>
                  <a:lnTo>
                    <a:pt x="75" y="168"/>
                  </a:lnTo>
                  <a:lnTo>
                    <a:pt x="60" y="184"/>
                  </a:lnTo>
                  <a:lnTo>
                    <a:pt x="30" y="168"/>
                  </a:lnTo>
                  <a:lnTo>
                    <a:pt x="30" y="138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30" y="61"/>
                  </a:lnTo>
                  <a:lnTo>
                    <a:pt x="30" y="77"/>
                  </a:lnTo>
                  <a:lnTo>
                    <a:pt x="60" y="77"/>
                  </a:lnTo>
                  <a:lnTo>
                    <a:pt x="75" y="61"/>
                  </a:lnTo>
                  <a:lnTo>
                    <a:pt x="120" y="61"/>
                  </a:lnTo>
                  <a:lnTo>
                    <a:pt x="135" y="15"/>
                  </a:lnTo>
                  <a:lnTo>
                    <a:pt x="135" y="0"/>
                  </a:lnTo>
                  <a:lnTo>
                    <a:pt x="165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08" name="Freeform 694"/>
            <p:cNvSpPr>
              <a:spLocks/>
            </p:cNvSpPr>
            <p:nvPr/>
          </p:nvSpPr>
          <p:spPr bwMode="auto">
            <a:xfrm>
              <a:off x="7784" y="1684"/>
              <a:ext cx="77" cy="94"/>
            </a:xfrm>
            <a:custGeom>
              <a:avLst/>
              <a:gdLst>
                <a:gd name="T0" fmla="*/ 0 w 179"/>
                <a:gd name="T1" fmla="*/ 0 h 247"/>
                <a:gd name="T2" fmla="*/ 1 w 179"/>
                <a:gd name="T3" fmla="*/ 0 h 247"/>
                <a:gd name="T4" fmla="*/ 1 w 179"/>
                <a:gd name="T5" fmla="*/ 1 h 247"/>
                <a:gd name="T6" fmla="*/ 3 w 179"/>
                <a:gd name="T7" fmla="*/ 1 h 247"/>
                <a:gd name="T8" fmla="*/ 3 w 179"/>
                <a:gd name="T9" fmla="*/ 2 h 247"/>
                <a:gd name="T10" fmla="*/ 5 w 179"/>
                <a:gd name="T11" fmla="*/ 2 h 247"/>
                <a:gd name="T12" fmla="*/ 5 w 179"/>
                <a:gd name="T13" fmla="*/ 3 h 247"/>
                <a:gd name="T14" fmla="*/ 5 w 179"/>
                <a:gd name="T15" fmla="*/ 3 h 247"/>
                <a:gd name="T16" fmla="*/ 6 w 179"/>
                <a:gd name="T17" fmla="*/ 4 h 247"/>
                <a:gd name="T18" fmla="*/ 6 w 179"/>
                <a:gd name="T19" fmla="*/ 5 h 247"/>
                <a:gd name="T20" fmla="*/ 5 w 179"/>
                <a:gd name="T21" fmla="*/ 5 h 247"/>
                <a:gd name="T22" fmla="*/ 3 w 179"/>
                <a:gd name="T23" fmla="*/ 4 h 247"/>
                <a:gd name="T24" fmla="*/ 3 w 179"/>
                <a:gd name="T25" fmla="*/ 3 h 247"/>
                <a:gd name="T26" fmla="*/ 2 w 179"/>
                <a:gd name="T27" fmla="*/ 2 h 247"/>
                <a:gd name="T28" fmla="*/ 2 w 179"/>
                <a:gd name="T29" fmla="*/ 2 h 247"/>
                <a:gd name="T30" fmla="*/ 0 w 179"/>
                <a:gd name="T31" fmla="*/ 1 h 247"/>
                <a:gd name="T32" fmla="*/ 0 w 179"/>
                <a:gd name="T33" fmla="*/ 0 h 247"/>
                <a:gd name="T34" fmla="*/ 0 w 179"/>
                <a:gd name="T35" fmla="*/ 0 h 2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9" h="247">
                  <a:moveTo>
                    <a:pt x="0" y="0"/>
                  </a:moveTo>
                  <a:lnTo>
                    <a:pt x="30" y="0"/>
                  </a:lnTo>
                  <a:lnTo>
                    <a:pt x="45" y="31"/>
                  </a:lnTo>
                  <a:lnTo>
                    <a:pt x="74" y="46"/>
                  </a:lnTo>
                  <a:lnTo>
                    <a:pt x="89" y="77"/>
                  </a:lnTo>
                  <a:lnTo>
                    <a:pt x="134" y="108"/>
                  </a:lnTo>
                  <a:lnTo>
                    <a:pt x="134" y="138"/>
                  </a:lnTo>
                  <a:lnTo>
                    <a:pt x="148" y="154"/>
                  </a:lnTo>
                  <a:lnTo>
                    <a:pt x="178" y="185"/>
                  </a:lnTo>
                  <a:lnTo>
                    <a:pt x="163" y="246"/>
                  </a:lnTo>
                  <a:lnTo>
                    <a:pt x="148" y="246"/>
                  </a:lnTo>
                  <a:lnTo>
                    <a:pt x="104" y="200"/>
                  </a:lnTo>
                  <a:lnTo>
                    <a:pt x="89" y="154"/>
                  </a:lnTo>
                  <a:lnTo>
                    <a:pt x="59" y="108"/>
                  </a:lnTo>
                  <a:lnTo>
                    <a:pt x="59" y="92"/>
                  </a:lnTo>
                  <a:lnTo>
                    <a:pt x="15" y="46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09" name="Freeform 695"/>
            <p:cNvSpPr>
              <a:spLocks/>
            </p:cNvSpPr>
            <p:nvPr/>
          </p:nvSpPr>
          <p:spPr bwMode="auto">
            <a:xfrm>
              <a:off x="8059" y="1737"/>
              <a:ext cx="77" cy="76"/>
            </a:xfrm>
            <a:custGeom>
              <a:avLst/>
              <a:gdLst>
                <a:gd name="T0" fmla="*/ 6 w 180"/>
                <a:gd name="T1" fmla="*/ 1 h 201"/>
                <a:gd name="T2" fmla="*/ 6 w 180"/>
                <a:gd name="T3" fmla="*/ 4 h 201"/>
                <a:gd name="T4" fmla="*/ 4 w 180"/>
                <a:gd name="T5" fmla="*/ 4 h 201"/>
                <a:gd name="T6" fmla="*/ 4 w 180"/>
                <a:gd name="T7" fmla="*/ 3 h 201"/>
                <a:gd name="T8" fmla="*/ 1 w 180"/>
                <a:gd name="T9" fmla="*/ 1 h 201"/>
                <a:gd name="T10" fmla="*/ 1 w 180"/>
                <a:gd name="T11" fmla="*/ 2 h 201"/>
                <a:gd name="T12" fmla="*/ 0 w 180"/>
                <a:gd name="T13" fmla="*/ 1 h 201"/>
                <a:gd name="T14" fmla="*/ 1 w 180"/>
                <a:gd name="T15" fmla="*/ 1 h 201"/>
                <a:gd name="T16" fmla="*/ 0 w 180"/>
                <a:gd name="T17" fmla="*/ 0 h 201"/>
                <a:gd name="T18" fmla="*/ 0 w 180"/>
                <a:gd name="T19" fmla="*/ 0 h 201"/>
                <a:gd name="T20" fmla="*/ 1 w 180"/>
                <a:gd name="T21" fmla="*/ 0 h 201"/>
                <a:gd name="T22" fmla="*/ 1 w 180"/>
                <a:gd name="T23" fmla="*/ 0 h 201"/>
                <a:gd name="T24" fmla="*/ 2 w 180"/>
                <a:gd name="T25" fmla="*/ 1 h 201"/>
                <a:gd name="T26" fmla="*/ 3 w 180"/>
                <a:gd name="T27" fmla="*/ 1 h 201"/>
                <a:gd name="T28" fmla="*/ 3 w 180"/>
                <a:gd name="T29" fmla="*/ 1 h 201"/>
                <a:gd name="T30" fmla="*/ 4 w 180"/>
                <a:gd name="T31" fmla="*/ 1 h 201"/>
                <a:gd name="T32" fmla="*/ 6 w 180"/>
                <a:gd name="T33" fmla="*/ 1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0" h="201">
                  <a:moveTo>
                    <a:pt x="179" y="46"/>
                  </a:moveTo>
                  <a:lnTo>
                    <a:pt x="179" y="200"/>
                  </a:lnTo>
                  <a:lnTo>
                    <a:pt x="134" y="185"/>
                  </a:lnTo>
                  <a:lnTo>
                    <a:pt x="119" y="123"/>
                  </a:lnTo>
                  <a:lnTo>
                    <a:pt x="45" y="62"/>
                  </a:lnTo>
                  <a:lnTo>
                    <a:pt x="30" y="77"/>
                  </a:lnTo>
                  <a:lnTo>
                    <a:pt x="15" y="46"/>
                  </a:lnTo>
                  <a:lnTo>
                    <a:pt x="30" y="46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15"/>
                  </a:lnTo>
                  <a:lnTo>
                    <a:pt x="60" y="46"/>
                  </a:lnTo>
                  <a:lnTo>
                    <a:pt x="75" y="62"/>
                  </a:lnTo>
                  <a:lnTo>
                    <a:pt x="90" y="46"/>
                  </a:lnTo>
                  <a:lnTo>
                    <a:pt x="119" y="31"/>
                  </a:lnTo>
                  <a:lnTo>
                    <a:pt x="179" y="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10" name="Freeform 696"/>
            <p:cNvSpPr>
              <a:spLocks/>
            </p:cNvSpPr>
            <p:nvPr/>
          </p:nvSpPr>
          <p:spPr bwMode="auto">
            <a:xfrm>
              <a:off x="7963" y="1720"/>
              <a:ext cx="46" cy="58"/>
            </a:xfrm>
            <a:custGeom>
              <a:avLst/>
              <a:gdLst>
                <a:gd name="T0" fmla="*/ 4 w 106"/>
                <a:gd name="T1" fmla="*/ 0 h 155"/>
                <a:gd name="T2" fmla="*/ 3 w 106"/>
                <a:gd name="T3" fmla="*/ 0 h 155"/>
                <a:gd name="T4" fmla="*/ 1 w 106"/>
                <a:gd name="T5" fmla="*/ 0 h 155"/>
                <a:gd name="T6" fmla="*/ 1 w 106"/>
                <a:gd name="T7" fmla="*/ 1 h 155"/>
                <a:gd name="T8" fmla="*/ 2 w 106"/>
                <a:gd name="T9" fmla="*/ 1 h 155"/>
                <a:gd name="T10" fmla="*/ 2 w 106"/>
                <a:gd name="T11" fmla="*/ 1 h 155"/>
                <a:gd name="T12" fmla="*/ 2 w 106"/>
                <a:gd name="T13" fmla="*/ 1 h 155"/>
                <a:gd name="T14" fmla="*/ 2 w 106"/>
                <a:gd name="T15" fmla="*/ 1 h 155"/>
                <a:gd name="T16" fmla="*/ 2 w 106"/>
                <a:gd name="T17" fmla="*/ 2 h 155"/>
                <a:gd name="T18" fmla="*/ 2 w 106"/>
                <a:gd name="T19" fmla="*/ 3 h 155"/>
                <a:gd name="T20" fmla="*/ 2 w 106"/>
                <a:gd name="T21" fmla="*/ 2 h 155"/>
                <a:gd name="T22" fmla="*/ 1 w 106"/>
                <a:gd name="T23" fmla="*/ 2 h 155"/>
                <a:gd name="T24" fmla="*/ 1 w 106"/>
                <a:gd name="T25" fmla="*/ 3 h 155"/>
                <a:gd name="T26" fmla="*/ 0 w 106"/>
                <a:gd name="T27" fmla="*/ 3 h 155"/>
                <a:gd name="T28" fmla="*/ 0 w 106"/>
                <a:gd name="T29" fmla="*/ 2 h 155"/>
                <a:gd name="T30" fmla="*/ 0 w 106"/>
                <a:gd name="T31" fmla="*/ 2 h 155"/>
                <a:gd name="T32" fmla="*/ 0 w 106"/>
                <a:gd name="T33" fmla="*/ 1 h 155"/>
                <a:gd name="T34" fmla="*/ 0 w 106"/>
                <a:gd name="T35" fmla="*/ 0 h 155"/>
                <a:gd name="T36" fmla="*/ 1 w 106"/>
                <a:gd name="T37" fmla="*/ 0 h 155"/>
                <a:gd name="T38" fmla="*/ 3 w 106"/>
                <a:gd name="T39" fmla="*/ 0 h 155"/>
                <a:gd name="T40" fmla="*/ 4 w 106"/>
                <a:gd name="T41" fmla="*/ 0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6" h="155">
                  <a:moveTo>
                    <a:pt x="105" y="0"/>
                  </a:moveTo>
                  <a:lnTo>
                    <a:pt x="90" y="15"/>
                  </a:lnTo>
                  <a:lnTo>
                    <a:pt x="30" y="15"/>
                  </a:lnTo>
                  <a:lnTo>
                    <a:pt x="30" y="62"/>
                  </a:lnTo>
                  <a:lnTo>
                    <a:pt x="45" y="46"/>
                  </a:lnTo>
                  <a:lnTo>
                    <a:pt x="60" y="46"/>
                  </a:lnTo>
                  <a:lnTo>
                    <a:pt x="45" y="77"/>
                  </a:lnTo>
                  <a:lnTo>
                    <a:pt x="60" y="77"/>
                  </a:lnTo>
                  <a:lnTo>
                    <a:pt x="60" y="123"/>
                  </a:lnTo>
                  <a:lnTo>
                    <a:pt x="45" y="139"/>
                  </a:lnTo>
                  <a:lnTo>
                    <a:pt x="45" y="92"/>
                  </a:lnTo>
                  <a:lnTo>
                    <a:pt x="30" y="92"/>
                  </a:lnTo>
                  <a:lnTo>
                    <a:pt x="30" y="154"/>
                  </a:lnTo>
                  <a:lnTo>
                    <a:pt x="0" y="154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15" y="46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10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11" name="Freeform 697"/>
            <p:cNvSpPr>
              <a:spLocks/>
            </p:cNvSpPr>
            <p:nvPr/>
          </p:nvSpPr>
          <p:spPr bwMode="auto">
            <a:xfrm>
              <a:off x="7860" y="1778"/>
              <a:ext cx="65" cy="29"/>
            </a:xfrm>
            <a:custGeom>
              <a:avLst/>
              <a:gdLst>
                <a:gd name="T0" fmla="*/ 0 w 152"/>
                <a:gd name="T1" fmla="*/ 1 h 77"/>
                <a:gd name="T2" fmla="*/ 0 w 152"/>
                <a:gd name="T3" fmla="*/ 0 h 77"/>
                <a:gd name="T4" fmla="*/ 2 w 152"/>
                <a:gd name="T5" fmla="*/ 0 h 77"/>
                <a:gd name="T6" fmla="*/ 3 w 152"/>
                <a:gd name="T7" fmla="*/ 1 h 77"/>
                <a:gd name="T8" fmla="*/ 3 w 152"/>
                <a:gd name="T9" fmla="*/ 0 h 77"/>
                <a:gd name="T10" fmla="*/ 4 w 152"/>
                <a:gd name="T11" fmla="*/ 1 h 77"/>
                <a:gd name="T12" fmla="*/ 5 w 152"/>
                <a:gd name="T13" fmla="*/ 1 h 77"/>
                <a:gd name="T14" fmla="*/ 5 w 152"/>
                <a:gd name="T15" fmla="*/ 1 h 77"/>
                <a:gd name="T16" fmla="*/ 5 w 152"/>
                <a:gd name="T17" fmla="*/ 2 h 77"/>
                <a:gd name="T18" fmla="*/ 3 w 152"/>
                <a:gd name="T19" fmla="*/ 1 h 77"/>
                <a:gd name="T20" fmla="*/ 3 w 152"/>
                <a:gd name="T21" fmla="*/ 1 h 77"/>
                <a:gd name="T22" fmla="*/ 2 w 152"/>
                <a:gd name="T23" fmla="*/ 1 h 77"/>
                <a:gd name="T24" fmla="*/ 0 w 152"/>
                <a:gd name="T25" fmla="*/ 1 h 77"/>
                <a:gd name="T26" fmla="*/ 0 w 152"/>
                <a:gd name="T27" fmla="*/ 1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77">
                  <a:moveTo>
                    <a:pt x="0" y="30"/>
                  </a:moveTo>
                  <a:lnTo>
                    <a:pt x="15" y="0"/>
                  </a:lnTo>
                  <a:lnTo>
                    <a:pt x="60" y="15"/>
                  </a:lnTo>
                  <a:lnTo>
                    <a:pt x="76" y="30"/>
                  </a:lnTo>
                  <a:lnTo>
                    <a:pt x="91" y="15"/>
                  </a:lnTo>
                  <a:lnTo>
                    <a:pt x="121" y="30"/>
                  </a:lnTo>
                  <a:lnTo>
                    <a:pt x="136" y="30"/>
                  </a:lnTo>
                  <a:lnTo>
                    <a:pt x="151" y="46"/>
                  </a:lnTo>
                  <a:lnTo>
                    <a:pt x="151" y="76"/>
                  </a:lnTo>
                  <a:lnTo>
                    <a:pt x="91" y="61"/>
                  </a:lnTo>
                  <a:lnTo>
                    <a:pt x="76" y="46"/>
                  </a:lnTo>
                  <a:lnTo>
                    <a:pt x="60" y="61"/>
                  </a:lnTo>
                  <a:lnTo>
                    <a:pt x="15" y="30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12" name="Freeform 698"/>
            <p:cNvSpPr>
              <a:spLocks/>
            </p:cNvSpPr>
            <p:nvPr/>
          </p:nvSpPr>
          <p:spPr bwMode="auto">
            <a:xfrm>
              <a:off x="8020" y="1708"/>
              <a:ext cx="20" cy="29"/>
            </a:xfrm>
            <a:custGeom>
              <a:avLst/>
              <a:gdLst>
                <a:gd name="T0" fmla="*/ 1 w 45"/>
                <a:gd name="T1" fmla="*/ 2 h 77"/>
                <a:gd name="T2" fmla="*/ 0 w 45"/>
                <a:gd name="T3" fmla="*/ 0 h 77"/>
                <a:gd name="T4" fmla="*/ 0 w 45"/>
                <a:gd name="T5" fmla="*/ 0 h 77"/>
                <a:gd name="T6" fmla="*/ 2 w 45"/>
                <a:gd name="T7" fmla="*/ 2 h 77"/>
                <a:gd name="T8" fmla="*/ 1 w 45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77">
                  <a:moveTo>
                    <a:pt x="29" y="76"/>
                  </a:moveTo>
                  <a:lnTo>
                    <a:pt x="0" y="15"/>
                  </a:lnTo>
                  <a:lnTo>
                    <a:pt x="15" y="0"/>
                  </a:lnTo>
                  <a:lnTo>
                    <a:pt x="44" y="76"/>
                  </a:lnTo>
                  <a:lnTo>
                    <a:pt x="29" y="7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13" name="Freeform 699"/>
            <p:cNvSpPr>
              <a:spLocks/>
            </p:cNvSpPr>
            <p:nvPr/>
          </p:nvSpPr>
          <p:spPr bwMode="auto">
            <a:xfrm>
              <a:off x="7970" y="1800"/>
              <a:ext cx="19" cy="7"/>
            </a:xfrm>
            <a:custGeom>
              <a:avLst/>
              <a:gdLst>
                <a:gd name="T0" fmla="*/ 0 w 45"/>
                <a:gd name="T1" fmla="*/ 0 h 17"/>
                <a:gd name="T2" fmla="*/ 1 w 45"/>
                <a:gd name="T3" fmla="*/ 0 h 17"/>
                <a:gd name="T4" fmla="*/ 1 w 45"/>
                <a:gd name="T5" fmla="*/ 0 h 17"/>
                <a:gd name="T6" fmla="*/ 0 w 45"/>
                <a:gd name="T7" fmla="*/ 0 h 17"/>
                <a:gd name="T8" fmla="*/ 0 w 4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7">
                  <a:moveTo>
                    <a:pt x="0" y="0"/>
                  </a:moveTo>
                  <a:lnTo>
                    <a:pt x="44" y="0"/>
                  </a:lnTo>
                  <a:lnTo>
                    <a:pt x="4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14" name="Freeform 700"/>
            <p:cNvSpPr>
              <a:spLocks/>
            </p:cNvSpPr>
            <p:nvPr/>
          </p:nvSpPr>
          <p:spPr bwMode="auto">
            <a:xfrm>
              <a:off x="7996" y="1806"/>
              <a:ext cx="25" cy="13"/>
            </a:xfrm>
            <a:custGeom>
              <a:avLst/>
              <a:gdLst>
                <a:gd name="T0" fmla="*/ 0 w 60"/>
                <a:gd name="T1" fmla="*/ 1 h 32"/>
                <a:gd name="T2" fmla="*/ 0 w 60"/>
                <a:gd name="T3" fmla="*/ 0 h 32"/>
                <a:gd name="T4" fmla="*/ 0 w 60"/>
                <a:gd name="T5" fmla="*/ 0 h 32"/>
                <a:gd name="T6" fmla="*/ 2 w 60"/>
                <a:gd name="T7" fmla="*/ 0 h 32"/>
                <a:gd name="T8" fmla="*/ 1 w 60"/>
                <a:gd name="T9" fmla="*/ 0 h 32"/>
                <a:gd name="T10" fmla="*/ 0 w 60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2">
                  <a:moveTo>
                    <a:pt x="0" y="31"/>
                  </a:moveTo>
                  <a:lnTo>
                    <a:pt x="0" y="16"/>
                  </a:lnTo>
                  <a:lnTo>
                    <a:pt x="15" y="0"/>
                  </a:lnTo>
                  <a:lnTo>
                    <a:pt x="59" y="0"/>
                  </a:lnTo>
                  <a:lnTo>
                    <a:pt x="30" y="16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15" name="Freeform 701"/>
            <p:cNvSpPr>
              <a:spLocks/>
            </p:cNvSpPr>
            <p:nvPr/>
          </p:nvSpPr>
          <p:spPr bwMode="auto">
            <a:xfrm>
              <a:off x="8027" y="1754"/>
              <a:ext cx="26" cy="12"/>
            </a:xfrm>
            <a:custGeom>
              <a:avLst/>
              <a:gdLst>
                <a:gd name="T0" fmla="*/ 0 w 60"/>
                <a:gd name="T1" fmla="*/ 0 h 32"/>
                <a:gd name="T2" fmla="*/ 0 w 60"/>
                <a:gd name="T3" fmla="*/ 1 h 32"/>
                <a:gd name="T4" fmla="*/ 1 w 60"/>
                <a:gd name="T5" fmla="*/ 0 h 32"/>
                <a:gd name="T6" fmla="*/ 2 w 60"/>
                <a:gd name="T7" fmla="*/ 0 h 32"/>
                <a:gd name="T8" fmla="*/ 2 w 60"/>
                <a:gd name="T9" fmla="*/ 0 h 32"/>
                <a:gd name="T10" fmla="*/ 0 w 6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2">
                  <a:moveTo>
                    <a:pt x="0" y="16"/>
                  </a:moveTo>
                  <a:lnTo>
                    <a:pt x="15" y="31"/>
                  </a:lnTo>
                  <a:lnTo>
                    <a:pt x="30" y="16"/>
                  </a:lnTo>
                  <a:lnTo>
                    <a:pt x="59" y="16"/>
                  </a:lnTo>
                  <a:lnTo>
                    <a:pt x="59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16" name="Freeform 702"/>
            <p:cNvSpPr>
              <a:spLocks/>
            </p:cNvSpPr>
            <p:nvPr/>
          </p:nvSpPr>
          <p:spPr bwMode="auto">
            <a:xfrm>
              <a:off x="7937" y="1796"/>
              <a:ext cx="20" cy="11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2 w 46"/>
                <a:gd name="T5" fmla="*/ 0 h 31"/>
                <a:gd name="T6" fmla="*/ 0 w 46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1">
                  <a:moveTo>
                    <a:pt x="0" y="0"/>
                  </a:moveTo>
                  <a:lnTo>
                    <a:pt x="0" y="30"/>
                  </a:lnTo>
                  <a:lnTo>
                    <a:pt x="45" y="3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17" name="Freeform 703"/>
            <p:cNvSpPr>
              <a:spLocks/>
            </p:cNvSpPr>
            <p:nvPr/>
          </p:nvSpPr>
          <p:spPr bwMode="auto">
            <a:xfrm>
              <a:off x="7963" y="1812"/>
              <a:ext cx="13" cy="7"/>
            </a:xfrm>
            <a:custGeom>
              <a:avLst/>
              <a:gdLst>
                <a:gd name="T0" fmla="*/ 0 w 32"/>
                <a:gd name="T1" fmla="*/ 0 h 17"/>
                <a:gd name="T2" fmla="*/ 1 w 32"/>
                <a:gd name="T3" fmla="*/ 0 h 17"/>
                <a:gd name="T4" fmla="*/ 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7">
                  <a:moveTo>
                    <a:pt x="0" y="0"/>
                  </a:moveTo>
                  <a:lnTo>
                    <a:pt x="31" y="0"/>
                  </a:lnTo>
                  <a:lnTo>
                    <a:pt x="31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18" name="Freeform 704"/>
            <p:cNvSpPr>
              <a:spLocks/>
            </p:cNvSpPr>
            <p:nvPr/>
          </p:nvSpPr>
          <p:spPr bwMode="auto">
            <a:xfrm>
              <a:off x="8104" y="1796"/>
              <a:ext cx="14" cy="11"/>
            </a:xfrm>
            <a:custGeom>
              <a:avLst/>
              <a:gdLst>
                <a:gd name="T0" fmla="*/ 0 w 32"/>
                <a:gd name="T1" fmla="*/ 0 h 31"/>
                <a:gd name="T2" fmla="*/ 1 w 32"/>
                <a:gd name="T3" fmla="*/ 0 h 31"/>
                <a:gd name="T4" fmla="*/ 0 w 32"/>
                <a:gd name="T5" fmla="*/ 0 h 31"/>
                <a:gd name="T6" fmla="*/ 0 w 32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lnTo>
                    <a:pt x="31" y="30"/>
                  </a:lnTo>
                  <a:lnTo>
                    <a:pt x="16" y="3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19" name="Freeform 705"/>
            <p:cNvSpPr>
              <a:spLocks/>
            </p:cNvSpPr>
            <p:nvPr/>
          </p:nvSpPr>
          <p:spPr bwMode="auto">
            <a:xfrm>
              <a:off x="8008" y="1760"/>
              <a:ext cx="13" cy="7"/>
            </a:xfrm>
            <a:custGeom>
              <a:avLst/>
              <a:gdLst>
                <a:gd name="T0" fmla="*/ 0 w 31"/>
                <a:gd name="T1" fmla="*/ 0 h 17"/>
                <a:gd name="T2" fmla="*/ 1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7">
                  <a:moveTo>
                    <a:pt x="0" y="0"/>
                  </a:moveTo>
                  <a:lnTo>
                    <a:pt x="30" y="0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20" name="Line 706"/>
            <p:cNvSpPr>
              <a:spLocks noChangeShapeType="1"/>
            </p:cNvSpPr>
            <p:nvPr/>
          </p:nvSpPr>
          <p:spPr bwMode="auto">
            <a:xfrm>
              <a:off x="7860" y="1743"/>
              <a:ext cx="7" cy="1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21" name="Oval 707"/>
            <p:cNvSpPr>
              <a:spLocks noChangeArrowheads="1"/>
            </p:cNvSpPr>
            <p:nvPr/>
          </p:nvSpPr>
          <p:spPr bwMode="auto">
            <a:xfrm>
              <a:off x="7835" y="1708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22" name="Oval 708"/>
            <p:cNvSpPr>
              <a:spLocks noChangeArrowheads="1"/>
            </p:cNvSpPr>
            <p:nvPr/>
          </p:nvSpPr>
          <p:spPr bwMode="auto">
            <a:xfrm>
              <a:off x="7925" y="1684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23" name="Oval 709"/>
            <p:cNvSpPr>
              <a:spLocks noChangeArrowheads="1"/>
            </p:cNvSpPr>
            <p:nvPr/>
          </p:nvSpPr>
          <p:spPr bwMode="auto">
            <a:xfrm>
              <a:off x="7611" y="1690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24" name="Freeform 710"/>
            <p:cNvSpPr>
              <a:spLocks/>
            </p:cNvSpPr>
            <p:nvPr/>
          </p:nvSpPr>
          <p:spPr bwMode="auto">
            <a:xfrm>
              <a:off x="7963" y="1563"/>
              <a:ext cx="33" cy="53"/>
            </a:xfrm>
            <a:custGeom>
              <a:avLst/>
              <a:gdLst>
                <a:gd name="T0" fmla="*/ 1 w 77"/>
                <a:gd name="T1" fmla="*/ 0 h 140"/>
                <a:gd name="T2" fmla="*/ 0 w 77"/>
                <a:gd name="T3" fmla="*/ 0 h 140"/>
                <a:gd name="T4" fmla="*/ 0 w 77"/>
                <a:gd name="T5" fmla="*/ 1 h 140"/>
                <a:gd name="T6" fmla="*/ 0 w 77"/>
                <a:gd name="T7" fmla="*/ 2 h 140"/>
                <a:gd name="T8" fmla="*/ 0 w 77"/>
                <a:gd name="T9" fmla="*/ 1 h 140"/>
                <a:gd name="T10" fmla="*/ 0 w 77"/>
                <a:gd name="T11" fmla="*/ 2 h 140"/>
                <a:gd name="T12" fmla="*/ 0 w 77"/>
                <a:gd name="T13" fmla="*/ 2 h 140"/>
                <a:gd name="T14" fmla="*/ 1 w 77"/>
                <a:gd name="T15" fmla="*/ 2 h 140"/>
                <a:gd name="T16" fmla="*/ 1 w 77"/>
                <a:gd name="T17" fmla="*/ 3 h 140"/>
                <a:gd name="T18" fmla="*/ 2 w 77"/>
                <a:gd name="T19" fmla="*/ 3 h 140"/>
                <a:gd name="T20" fmla="*/ 3 w 77"/>
                <a:gd name="T21" fmla="*/ 3 h 140"/>
                <a:gd name="T22" fmla="*/ 3 w 77"/>
                <a:gd name="T23" fmla="*/ 2 h 140"/>
                <a:gd name="T24" fmla="*/ 2 w 77"/>
                <a:gd name="T25" fmla="*/ 2 h 140"/>
                <a:gd name="T26" fmla="*/ 1 w 77"/>
                <a:gd name="T27" fmla="*/ 2 h 140"/>
                <a:gd name="T28" fmla="*/ 2 w 77"/>
                <a:gd name="T29" fmla="*/ 1 h 140"/>
                <a:gd name="T30" fmla="*/ 1 w 77"/>
                <a:gd name="T31" fmla="*/ 1 h 140"/>
                <a:gd name="T32" fmla="*/ 1 w 77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40">
                  <a:moveTo>
                    <a:pt x="30" y="15"/>
                  </a:moveTo>
                  <a:lnTo>
                    <a:pt x="15" y="0"/>
                  </a:lnTo>
                  <a:lnTo>
                    <a:pt x="0" y="46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30" y="108"/>
                  </a:lnTo>
                  <a:lnTo>
                    <a:pt x="30" y="124"/>
                  </a:lnTo>
                  <a:lnTo>
                    <a:pt x="61" y="124"/>
                  </a:lnTo>
                  <a:lnTo>
                    <a:pt x="76" y="139"/>
                  </a:lnTo>
                  <a:lnTo>
                    <a:pt x="76" y="108"/>
                  </a:lnTo>
                  <a:lnTo>
                    <a:pt x="46" y="108"/>
                  </a:lnTo>
                  <a:lnTo>
                    <a:pt x="30" y="77"/>
                  </a:lnTo>
                  <a:lnTo>
                    <a:pt x="46" y="46"/>
                  </a:lnTo>
                  <a:lnTo>
                    <a:pt x="30" y="31"/>
                  </a:lnTo>
                  <a:lnTo>
                    <a:pt x="30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25" name="Freeform 711"/>
            <p:cNvSpPr>
              <a:spLocks/>
            </p:cNvSpPr>
            <p:nvPr/>
          </p:nvSpPr>
          <p:spPr bwMode="auto">
            <a:xfrm>
              <a:off x="7982" y="1644"/>
              <a:ext cx="39" cy="30"/>
            </a:xfrm>
            <a:custGeom>
              <a:avLst/>
              <a:gdLst>
                <a:gd name="T0" fmla="*/ 2 w 91"/>
                <a:gd name="T1" fmla="*/ 0 h 77"/>
                <a:gd name="T2" fmla="*/ 1 w 91"/>
                <a:gd name="T3" fmla="*/ 1 h 77"/>
                <a:gd name="T4" fmla="*/ 0 w 91"/>
                <a:gd name="T5" fmla="*/ 1 h 77"/>
                <a:gd name="T6" fmla="*/ 0 w 91"/>
                <a:gd name="T7" fmla="*/ 2 h 77"/>
                <a:gd name="T8" fmla="*/ 1 w 91"/>
                <a:gd name="T9" fmla="*/ 1 h 77"/>
                <a:gd name="T10" fmla="*/ 1 w 91"/>
                <a:gd name="T11" fmla="*/ 1 h 77"/>
                <a:gd name="T12" fmla="*/ 1 w 91"/>
                <a:gd name="T13" fmla="*/ 2 h 77"/>
                <a:gd name="T14" fmla="*/ 3 w 91"/>
                <a:gd name="T15" fmla="*/ 2 h 77"/>
                <a:gd name="T16" fmla="*/ 3 w 91"/>
                <a:gd name="T17" fmla="*/ 2 h 77"/>
                <a:gd name="T18" fmla="*/ 3 w 91"/>
                <a:gd name="T19" fmla="*/ 2 h 77"/>
                <a:gd name="T20" fmla="*/ 3 w 91"/>
                <a:gd name="T21" fmla="*/ 2 h 77"/>
                <a:gd name="T22" fmla="*/ 3 w 91"/>
                <a:gd name="T23" fmla="*/ 0 h 77"/>
                <a:gd name="T24" fmla="*/ 2 w 91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77">
                  <a:moveTo>
                    <a:pt x="60" y="0"/>
                  </a:moveTo>
                  <a:lnTo>
                    <a:pt x="45" y="30"/>
                  </a:lnTo>
                  <a:lnTo>
                    <a:pt x="15" y="30"/>
                  </a:lnTo>
                  <a:lnTo>
                    <a:pt x="0" y="61"/>
                  </a:lnTo>
                  <a:lnTo>
                    <a:pt x="30" y="46"/>
                  </a:lnTo>
                  <a:lnTo>
                    <a:pt x="45" y="46"/>
                  </a:lnTo>
                  <a:lnTo>
                    <a:pt x="45" y="76"/>
                  </a:lnTo>
                  <a:lnTo>
                    <a:pt x="75" y="76"/>
                  </a:lnTo>
                  <a:lnTo>
                    <a:pt x="75" y="61"/>
                  </a:lnTo>
                  <a:lnTo>
                    <a:pt x="90" y="76"/>
                  </a:lnTo>
                  <a:lnTo>
                    <a:pt x="90" y="61"/>
                  </a:lnTo>
                  <a:lnTo>
                    <a:pt x="75" y="15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26" name="Freeform 712"/>
            <p:cNvSpPr>
              <a:spLocks/>
            </p:cNvSpPr>
            <p:nvPr/>
          </p:nvSpPr>
          <p:spPr bwMode="auto">
            <a:xfrm>
              <a:off x="7950" y="1633"/>
              <a:ext cx="13" cy="29"/>
            </a:xfrm>
            <a:custGeom>
              <a:avLst/>
              <a:gdLst>
                <a:gd name="T0" fmla="*/ 1 w 30"/>
                <a:gd name="T1" fmla="*/ 0 h 78"/>
                <a:gd name="T2" fmla="*/ 0 w 30"/>
                <a:gd name="T3" fmla="*/ 0 h 78"/>
                <a:gd name="T4" fmla="*/ 0 w 30"/>
                <a:gd name="T5" fmla="*/ 1 h 78"/>
                <a:gd name="T6" fmla="*/ 0 w 30"/>
                <a:gd name="T7" fmla="*/ 0 h 78"/>
                <a:gd name="T8" fmla="*/ 1 w 30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78">
                  <a:moveTo>
                    <a:pt x="29" y="0"/>
                  </a:moveTo>
                  <a:lnTo>
                    <a:pt x="15" y="31"/>
                  </a:lnTo>
                  <a:lnTo>
                    <a:pt x="0" y="77"/>
                  </a:lnTo>
                  <a:lnTo>
                    <a:pt x="15" y="31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27" name="Freeform 713"/>
            <p:cNvSpPr>
              <a:spLocks/>
            </p:cNvSpPr>
            <p:nvPr/>
          </p:nvSpPr>
          <p:spPr bwMode="auto">
            <a:xfrm>
              <a:off x="7988" y="1639"/>
              <a:ext cx="8" cy="6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1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28" name="Freeform 714"/>
            <p:cNvSpPr>
              <a:spLocks/>
            </p:cNvSpPr>
            <p:nvPr/>
          </p:nvSpPr>
          <p:spPr bwMode="auto">
            <a:xfrm>
              <a:off x="8002" y="1621"/>
              <a:ext cx="7" cy="6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0 w 1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7">
                  <a:moveTo>
                    <a:pt x="17" y="0"/>
                  </a:moveTo>
                  <a:lnTo>
                    <a:pt x="0" y="0"/>
                  </a:lnTo>
                  <a:lnTo>
                    <a:pt x="17" y="16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29" name="Freeform 715"/>
            <p:cNvSpPr>
              <a:spLocks/>
            </p:cNvSpPr>
            <p:nvPr/>
          </p:nvSpPr>
          <p:spPr bwMode="auto">
            <a:xfrm>
              <a:off x="7982" y="1627"/>
              <a:ext cx="7" cy="12"/>
            </a:xfrm>
            <a:custGeom>
              <a:avLst/>
              <a:gdLst>
                <a:gd name="T0" fmla="*/ 0 w 17"/>
                <a:gd name="T1" fmla="*/ 1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1">
                  <a:moveTo>
                    <a:pt x="0" y="30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30" name="Line 716"/>
            <p:cNvSpPr>
              <a:spLocks noChangeShapeType="1"/>
            </p:cNvSpPr>
            <p:nvPr/>
          </p:nvSpPr>
          <p:spPr bwMode="auto">
            <a:xfrm flipH="1">
              <a:off x="7996" y="1639"/>
              <a:ext cx="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31" name="Line 717"/>
            <p:cNvSpPr>
              <a:spLocks noChangeShapeType="1"/>
            </p:cNvSpPr>
            <p:nvPr/>
          </p:nvSpPr>
          <p:spPr bwMode="auto">
            <a:xfrm>
              <a:off x="7976" y="1615"/>
              <a:ext cx="0" cy="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32" name="Oval 718"/>
            <p:cNvSpPr>
              <a:spLocks noChangeArrowheads="1"/>
            </p:cNvSpPr>
            <p:nvPr/>
          </p:nvSpPr>
          <p:spPr bwMode="auto">
            <a:xfrm>
              <a:off x="8053" y="1650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33" name="Oval 719"/>
            <p:cNvSpPr>
              <a:spLocks noChangeArrowheads="1"/>
            </p:cNvSpPr>
            <p:nvPr/>
          </p:nvSpPr>
          <p:spPr bwMode="auto">
            <a:xfrm>
              <a:off x="8078" y="1539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34" name="Oval 720"/>
            <p:cNvSpPr>
              <a:spLocks noChangeArrowheads="1"/>
            </p:cNvSpPr>
            <p:nvPr/>
          </p:nvSpPr>
          <p:spPr bwMode="auto">
            <a:xfrm>
              <a:off x="8111" y="1569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35" name="Freeform 721"/>
            <p:cNvSpPr>
              <a:spLocks/>
            </p:cNvSpPr>
            <p:nvPr/>
          </p:nvSpPr>
          <p:spPr bwMode="auto">
            <a:xfrm>
              <a:off x="7892" y="1830"/>
              <a:ext cx="302" cy="274"/>
            </a:xfrm>
            <a:custGeom>
              <a:avLst/>
              <a:gdLst>
                <a:gd name="T0" fmla="*/ 19 w 702"/>
                <a:gd name="T1" fmla="*/ 3 h 724"/>
                <a:gd name="T2" fmla="*/ 16 w 702"/>
                <a:gd name="T3" fmla="*/ 2 h 724"/>
                <a:gd name="T4" fmla="*/ 15 w 702"/>
                <a:gd name="T5" fmla="*/ 1 h 724"/>
                <a:gd name="T6" fmla="*/ 16 w 702"/>
                <a:gd name="T7" fmla="*/ 1 h 724"/>
                <a:gd name="T8" fmla="*/ 16 w 702"/>
                <a:gd name="T9" fmla="*/ 1 h 724"/>
                <a:gd name="T10" fmla="*/ 13 w 702"/>
                <a:gd name="T11" fmla="*/ 0 h 724"/>
                <a:gd name="T12" fmla="*/ 13 w 702"/>
                <a:gd name="T13" fmla="*/ 1 h 724"/>
                <a:gd name="T14" fmla="*/ 12 w 702"/>
                <a:gd name="T15" fmla="*/ 2 h 724"/>
                <a:gd name="T16" fmla="*/ 11 w 702"/>
                <a:gd name="T17" fmla="*/ 2 h 724"/>
                <a:gd name="T18" fmla="*/ 10 w 702"/>
                <a:gd name="T19" fmla="*/ 1 h 724"/>
                <a:gd name="T20" fmla="*/ 8 w 702"/>
                <a:gd name="T21" fmla="*/ 2 h 724"/>
                <a:gd name="T22" fmla="*/ 8 w 702"/>
                <a:gd name="T23" fmla="*/ 2 h 724"/>
                <a:gd name="T24" fmla="*/ 7 w 702"/>
                <a:gd name="T25" fmla="*/ 3 h 724"/>
                <a:gd name="T26" fmla="*/ 6 w 702"/>
                <a:gd name="T27" fmla="*/ 4 h 724"/>
                <a:gd name="T28" fmla="*/ 1 w 702"/>
                <a:gd name="T29" fmla="*/ 5 h 724"/>
                <a:gd name="T30" fmla="*/ 0 w 702"/>
                <a:gd name="T31" fmla="*/ 8 h 724"/>
                <a:gd name="T32" fmla="*/ 0 w 702"/>
                <a:gd name="T33" fmla="*/ 11 h 724"/>
                <a:gd name="T34" fmla="*/ 1 w 702"/>
                <a:gd name="T35" fmla="*/ 11 h 724"/>
                <a:gd name="T36" fmla="*/ 5 w 702"/>
                <a:gd name="T37" fmla="*/ 11 h 724"/>
                <a:gd name="T38" fmla="*/ 9 w 702"/>
                <a:gd name="T39" fmla="*/ 10 h 724"/>
                <a:gd name="T40" fmla="*/ 12 w 702"/>
                <a:gd name="T41" fmla="*/ 12 h 724"/>
                <a:gd name="T42" fmla="*/ 12 w 702"/>
                <a:gd name="T43" fmla="*/ 12 h 724"/>
                <a:gd name="T44" fmla="*/ 13 w 702"/>
                <a:gd name="T45" fmla="*/ 14 h 724"/>
                <a:gd name="T46" fmla="*/ 16 w 702"/>
                <a:gd name="T47" fmla="*/ 14 h 724"/>
                <a:gd name="T48" fmla="*/ 18 w 702"/>
                <a:gd name="T49" fmla="*/ 14 h 724"/>
                <a:gd name="T50" fmla="*/ 19 w 702"/>
                <a:gd name="T51" fmla="*/ 14 h 724"/>
                <a:gd name="T52" fmla="*/ 22 w 702"/>
                <a:gd name="T53" fmla="*/ 12 h 724"/>
                <a:gd name="T54" fmla="*/ 24 w 702"/>
                <a:gd name="T55" fmla="*/ 9 h 724"/>
                <a:gd name="T56" fmla="*/ 24 w 702"/>
                <a:gd name="T57" fmla="*/ 8 h 724"/>
                <a:gd name="T58" fmla="*/ 23 w 702"/>
                <a:gd name="T59" fmla="*/ 6 h 724"/>
                <a:gd name="T60" fmla="*/ 22 w 702"/>
                <a:gd name="T61" fmla="*/ 5 h 724"/>
                <a:gd name="T62" fmla="*/ 21 w 702"/>
                <a:gd name="T63" fmla="*/ 2 h 724"/>
                <a:gd name="T64" fmla="*/ 19 w 702"/>
                <a:gd name="T65" fmla="*/ 0 h 7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2" h="724">
                  <a:moveTo>
                    <a:pt x="567" y="0"/>
                  </a:moveTo>
                  <a:lnTo>
                    <a:pt x="552" y="123"/>
                  </a:lnTo>
                  <a:lnTo>
                    <a:pt x="522" y="169"/>
                  </a:lnTo>
                  <a:lnTo>
                    <a:pt x="477" y="108"/>
                  </a:lnTo>
                  <a:lnTo>
                    <a:pt x="447" y="92"/>
                  </a:lnTo>
                  <a:lnTo>
                    <a:pt x="447" y="62"/>
                  </a:lnTo>
                  <a:lnTo>
                    <a:pt x="462" y="62"/>
                  </a:lnTo>
                  <a:lnTo>
                    <a:pt x="477" y="46"/>
                  </a:lnTo>
                  <a:lnTo>
                    <a:pt x="477" y="31"/>
                  </a:lnTo>
                  <a:lnTo>
                    <a:pt x="462" y="46"/>
                  </a:lnTo>
                  <a:lnTo>
                    <a:pt x="418" y="15"/>
                  </a:lnTo>
                  <a:lnTo>
                    <a:pt x="388" y="15"/>
                  </a:lnTo>
                  <a:lnTo>
                    <a:pt x="388" y="31"/>
                  </a:lnTo>
                  <a:lnTo>
                    <a:pt x="373" y="31"/>
                  </a:lnTo>
                  <a:lnTo>
                    <a:pt x="343" y="77"/>
                  </a:lnTo>
                  <a:lnTo>
                    <a:pt x="343" y="92"/>
                  </a:lnTo>
                  <a:lnTo>
                    <a:pt x="328" y="77"/>
                  </a:lnTo>
                  <a:lnTo>
                    <a:pt x="313" y="92"/>
                  </a:lnTo>
                  <a:lnTo>
                    <a:pt x="313" y="62"/>
                  </a:lnTo>
                  <a:lnTo>
                    <a:pt x="298" y="62"/>
                  </a:lnTo>
                  <a:lnTo>
                    <a:pt x="283" y="77"/>
                  </a:lnTo>
                  <a:lnTo>
                    <a:pt x="224" y="108"/>
                  </a:lnTo>
                  <a:lnTo>
                    <a:pt x="224" y="123"/>
                  </a:lnTo>
                  <a:lnTo>
                    <a:pt x="224" y="108"/>
                  </a:lnTo>
                  <a:lnTo>
                    <a:pt x="194" y="123"/>
                  </a:lnTo>
                  <a:lnTo>
                    <a:pt x="209" y="154"/>
                  </a:lnTo>
                  <a:lnTo>
                    <a:pt x="194" y="169"/>
                  </a:lnTo>
                  <a:lnTo>
                    <a:pt x="179" y="185"/>
                  </a:lnTo>
                  <a:lnTo>
                    <a:pt x="149" y="200"/>
                  </a:lnTo>
                  <a:lnTo>
                    <a:pt x="30" y="231"/>
                  </a:lnTo>
                  <a:lnTo>
                    <a:pt x="15" y="338"/>
                  </a:lnTo>
                  <a:lnTo>
                    <a:pt x="15" y="400"/>
                  </a:lnTo>
                  <a:lnTo>
                    <a:pt x="15" y="461"/>
                  </a:lnTo>
                  <a:lnTo>
                    <a:pt x="0" y="508"/>
                  </a:lnTo>
                  <a:lnTo>
                    <a:pt x="15" y="538"/>
                  </a:lnTo>
                  <a:lnTo>
                    <a:pt x="45" y="554"/>
                  </a:lnTo>
                  <a:lnTo>
                    <a:pt x="89" y="523"/>
                  </a:lnTo>
                  <a:lnTo>
                    <a:pt x="149" y="538"/>
                  </a:lnTo>
                  <a:lnTo>
                    <a:pt x="164" y="508"/>
                  </a:lnTo>
                  <a:lnTo>
                    <a:pt x="283" y="492"/>
                  </a:lnTo>
                  <a:lnTo>
                    <a:pt x="328" y="523"/>
                  </a:lnTo>
                  <a:lnTo>
                    <a:pt x="343" y="585"/>
                  </a:lnTo>
                  <a:lnTo>
                    <a:pt x="388" y="538"/>
                  </a:lnTo>
                  <a:lnTo>
                    <a:pt x="358" y="600"/>
                  </a:lnTo>
                  <a:lnTo>
                    <a:pt x="388" y="585"/>
                  </a:lnTo>
                  <a:lnTo>
                    <a:pt x="388" y="661"/>
                  </a:lnTo>
                  <a:lnTo>
                    <a:pt x="433" y="708"/>
                  </a:lnTo>
                  <a:lnTo>
                    <a:pt x="477" y="692"/>
                  </a:lnTo>
                  <a:lnTo>
                    <a:pt x="492" y="723"/>
                  </a:lnTo>
                  <a:lnTo>
                    <a:pt x="522" y="708"/>
                  </a:lnTo>
                  <a:lnTo>
                    <a:pt x="552" y="708"/>
                  </a:lnTo>
                  <a:lnTo>
                    <a:pt x="567" y="677"/>
                  </a:lnTo>
                  <a:lnTo>
                    <a:pt x="612" y="600"/>
                  </a:lnTo>
                  <a:lnTo>
                    <a:pt x="641" y="585"/>
                  </a:lnTo>
                  <a:lnTo>
                    <a:pt x="671" y="538"/>
                  </a:lnTo>
                  <a:lnTo>
                    <a:pt x="701" y="461"/>
                  </a:lnTo>
                  <a:lnTo>
                    <a:pt x="701" y="446"/>
                  </a:lnTo>
                  <a:lnTo>
                    <a:pt x="701" y="400"/>
                  </a:lnTo>
                  <a:lnTo>
                    <a:pt x="686" y="338"/>
                  </a:lnTo>
                  <a:lnTo>
                    <a:pt x="671" y="308"/>
                  </a:lnTo>
                  <a:lnTo>
                    <a:pt x="656" y="308"/>
                  </a:lnTo>
                  <a:lnTo>
                    <a:pt x="656" y="262"/>
                  </a:lnTo>
                  <a:lnTo>
                    <a:pt x="626" y="200"/>
                  </a:lnTo>
                  <a:lnTo>
                    <a:pt x="612" y="108"/>
                  </a:lnTo>
                  <a:lnTo>
                    <a:pt x="597" y="92"/>
                  </a:lnTo>
                  <a:lnTo>
                    <a:pt x="567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36" name="Freeform 722"/>
            <p:cNvSpPr>
              <a:spLocks/>
            </p:cNvSpPr>
            <p:nvPr/>
          </p:nvSpPr>
          <p:spPr bwMode="auto">
            <a:xfrm>
              <a:off x="8078" y="2127"/>
              <a:ext cx="26" cy="29"/>
            </a:xfrm>
            <a:custGeom>
              <a:avLst/>
              <a:gdLst>
                <a:gd name="T0" fmla="*/ 0 w 60"/>
                <a:gd name="T1" fmla="*/ 0 h 78"/>
                <a:gd name="T2" fmla="*/ 0 w 60"/>
                <a:gd name="T3" fmla="*/ 1 h 78"/>
                <a:gd name="T4" fmla="*/ 0 w 60"/>
                <a:gd name="T5" fmla="*/ 1 h 78"/>
                <a:gd name="T6" fmla="*/ 1 w 60"/>
                <a:gd name="T7" fmla="*/ 1 h 78"/>
                <a:gd name="T8" fmla="*/ 2 w 60"/>
                <a:gd name="T9" fmla="*/ 0 h 78"/>
                <a:gd name="T10" fmla="*/ 2 w 60"/>
                <a:gd name="T11" fmla="*/ 0 h 78"/>
                <a:gd name="T12" fmla="*/ 1 w 60"/>
                <a:gd name="T13" fmla="*/ 0 h 78"/>
                <a:gd name="T14" fmla="*/ 0 w 60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78">
                  <a:moveTo>
                    <a:pt x="0" y="0"/>
                  </a:moveTo>
                  <a:lnTo>
                    <a:pt x="0" y="46"/>
                  </a:lnTo>
                  <a:lnTo>
                    <a:pt x="0" y="77"/>
                  </a:lnTo>
                  <a:lnTo>
                    <a:pt x="30" y="77"/>
                  </a:lnTo>
                  <a:lnTo>
                    <a:pt x="59" y="15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37" name="Freeform 723"/>
            <p:cNvSpPr>
              <a:spLocks/>
            </p:cNvSpPr>
            <p:nvPr/>
          </p:nvSpPr>
          <p:spPr bwMode="auto">
            <a:xfrm>
              <a:off x="8213" y="2161"/>
              <a:ext cx="77" cy="65"/>
            </a:xfrm>
            <a:custGeom>
              <a:avLst/>
              <a:gdLst>
                <a:gd name="T0" fmla="*/ 1 w 181"/>
                <a:gd name="T1" fmla="*/ 4 h 170"/>
                <a:gd name="T2" fmla="*/ 1 w 181"/>
                <a:gd name="T3" fmla="*/ 3 h 170"/>
                <a:gd name="T4" fmla="*/ 2 w 181"/>
                <a:gd name="T5" fmla="*/ 3 h 170"/>
                <a:gd name="T6" fmla="*/ 3 w 181"/>
                <a:gd name="T7" fmla="*/ 2 h 170"/>
                <a:gd name="T8" fmla="*/ 4 w 181"/>
                <a:gd name="T9" fmla="*/ 2 h 170"/>
                <a:gd name="T10" fmla="*/ 4 w 181"/>
                <a:gd name="T11" fmla="*/ 2 h 170"/>
                <a:gd name="T12" fmla="*/ 4 w 181"/>
                <a:gd name="T13" fmla="*/ 2 h 170"/>
                <a:gd name="T14" fmla="*/ 6 w 181"/>
                <a:gd name="T15" fmla="*/ 1 h 170"/>
                <a:gd name="T16" fmla="*/ 6 w 181"/>
                <a:gd name="T17" fmla="*/ 0 h 170"/>
                <a:gd name="T18" fmla="*/ 6 w 181"/>
                <a:gd name="T19" fmla="*/ 0 h 170"/>
                <a:gd name="T20" fmla="*/ 6 w 181"/>
                <a:gd name="T21" fmla="*/ 0 h 170"/>
                <a:gd name="T22" fmla="*/ 4 w 181"/>
                <a:gd name="T23" fmla="*/ 1 h 170"/>
                <a:gd name="T24" fmla="*/ 3 w 181"/>
                <a:gd name="T25" fmla="*/ 1 h 170"/>
                <a:gd name="T26" fmla="*/ 2 w 181"/>
                <a:gd name="T27" fmla="*/ 1 h 170"/>
                <a:gd name="T28" fmla="*/ 1 w 181"/>
                <a:gd name="T29" fmla="*/ 2 h 170"/>
                <a:gd name="T30" fmla="*/ 0 w 181"/>
                <a:gd name="T31" fmla="*/ 3 h 170"/>
                <a:gd name="T32" fmla="*/ 0 w 181"/>
                <a:gd name="T33" fmla="*/ 3 h 170"/>
                <a:gd name="T34" fmla="*/ 1 w 181"/>
                <a:gd name="T35" fmla="*/ 4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1" h="170">
                  <a:moveTo>
                    <a:pt x="30" y="169"/>
                  </a:moveTo>
                  <a:lnTo>
                    <a:pt x="45" y="154"/>
                  </a:lnTo>
                  <a:lnTo>
                    <a:pt x="60" y="138"/>
                  </a:lnTo>
                  <a:lnTo>
                    <a:pt x="90" y="108"/>
                  </a:lnTo>
                  <a:lnTo>
                    <a:pt x="120" y="92"/>
                  </a:lnTo>
                  <a:lnTo>
                    <a:pt x="135" y="92"/>
                  </a:lnTo>
                  <a:lnTo>
                    <a:pt x="135" y="77"/>
                  </a:lnTo>
                  <a:lnTo>
                    <a:pt x="180" y="31"/>
                  </a:lnTo>
                  <a:lnTo>
                    <a:pt x="180" y="15"/>
                  </a:lnTo>
                  <a:lnTo>
                    <a:pt x="165" y="15"/>
                  </a:lnTo>
                  <a:lnTo>
                    <a:pt x="165" y="0"/>
                  </a:lnTo>
                  <a:lnTo>
                    <a:pt x="120" y="46"/>
                  </a:lnTo>
                  <a:lnTo>
                    <a:pt x="75" y="61"/>
                  </a:lnTo>
                  <a:lnTo>
                    <a:pt x="60" y="61"/>
                  </a:lnTo>
                  <a:lnTo>
                    <a:pt x="30" y="92"/>
                  </a:lnTo>
                  <a:lnTo>
                    <a:pt x="0" y="123"/>
                  </a:lnTo>
                  <a:lnTo>
                    <a:pt x="15" y="138"/>
                  </a:lnTo>
                  <a:lnTo>
                    <a:pt x="30" y="16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38" name="Freeform 724"/>
            <p:cNvSpPr>
              <a:spLocks/>
            </p:cNvSpPr>
            <p:nvPr/>
          </p:nvSpPr>
          <p:spPr bwMode="auto">
            <a:xfrm>
              <a:off x="8296" y="2091"/>
              <a:ext cx="46" cy="83"/>
            </a:xfrm>
            <a:custGeom>
              <a:avLst/>
              <a:gdLst>
                <a:gd name="T0" fmla="*/ 2 w 106"/>
                <a:gd name="T1" fmla="*/ 0 h 217"/>
                <a:gd name="T2" fmla="*/ 1 w 106"/>
                <a:gd name="T3" fmla="*/ 0 h 217"/>
                <a:gd name="T4" fmla="*/ 2 w 106"/>
                <a:gd name="T5" fmla="*/ 1 h 217"/>
                <a:gd name="T6" fmla="*/ 1 w 106"/>
                <a:gd name="T7" fmla="*/ 3 h 217"/>
                <a:gd name="T8" fmla="*/ 0 w 106"/>
                <a:gd name="T9" fmla="*/ 3 h 217"/>
                <a:gd name="T10" fmla="*/ 0 w 106"/>
                <a:gd name="T11" fmla="*/ 4 h 217"/>
                <a:gd name="T12" fmla="*/ 0 w 106"/>
                <a:gd name="T13" fmla="*/ 4 h 217"/>
                <a:gd name="T14" fmla="*/ 0 w 106"/>
                <a:gd name="T15" fmla="*/ 5 h 217"/>
                <a:gd name="T16" fmla="*/ 2 w 106"/>
                <a:gd name="T17" fmla="*/ 4 h 217"/>
                <a:gd name="T18" fmla="*/ 2 w 106"/>
                <a:gd name="T19" fmla="*/ 3 h 217"/>
                <a:gd name="T20" fmla="*/ 3 w 106"/>
                <a:gd name="T21" fmla="*/ 3 h 217"/>
                <a:gd name="T22" fmla="*/ 4 w 106"/>
                <a:gd name="T23" fmla="*/ 2 h 217"/>
                <a:gd name="T24" fmla="*/ 3 w 106"/>
                <a:gd name="T25" fmla="*/ 2 h 217"/>
                <a:gd name="T26" fmla="*/ 3 w 106"/>
                <a:gd name="T27" fmla="*/ 1 h 217"/>
                <a:gd name="T28" fmla="*/ 3 w 106"/>
                <a:gd name="T29" fmla="*/ 2 h 217"/>
                <a:gd name="T30" fmla="*/ 2 w 106"/>
                <a:gd name="T31" fmla="*/ 1 h 217"/>
                <a:gd name="T32" fmla="*/ 2 w 106"/>
                <a:gd name="T33" fmla="*/ 0 h 2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217">
                  <a:moveTo>
                    <a:pt x="45" y="0"/>
                  </a:moveTo>
                  <a:lnTo>
                    <a:pt x="30" y="0"/>
                  </a:lnTo>
                  <a:lnTo>
                    <a:pt x="45" y="62"/>
                  </a:lnTo>
                  <a:lnTo>
                    <a:pt x="30" y="123"/>
                  </a:lnTo>
                  <a:lnTo>
                    <a:pt x="0" y="139"/>
                  </a:lnTo>
                  <a:lnTo>
                    <a:pt x="15" y="185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60" y="170"/>
                  </a:lnTo>
                  <a:lnTo>
                    <a:pt x="60" y="139"/>
                  </a:lnTo>
                  <a:lnTo>
                    <a:pt x="75" y="139"/>
                  </a:lnTo>
                  <a:lnTo>
                    <a:pt x="105" y="93"/>
                  </a:lnTo>
                  <a:lnTo>
                    <a:pt x="75" y="93"/>
                  </a:lnTo>
                  <a:lnTo>
                    <a:pt x="75" y="62"/>
                  </a:lnTo>
                  <a:lnTo>
                    <a:pt x="75" y="77"/>
                  </a:lnTo>
                  <a:lnTo>
                    <a:pt x="60" y="46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39" name="Oval 725"/>
            <p:cNvSpPr>
              <a:spLocks noChangeArrowheads="1"/>
            </p:cNvSpPr>
            <p:nvPr/>
          </p:nvSpPr>
          <p:spPr bwMode="auto">
            <a:xfrm>
              <a:off x="8322" y="1871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40" name="Oval 726"/>
            <p:cNvSpPr>
              <a:spLocks noChangeArrowheads="1"/>
            </p:cNvSpPr>
            <p:nvPr/>
          </p:nvSpPr>
          <p:spPr bwMode="auto">
            <a:xfrm>
              <a:off x="8297" y="1959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41" name="Oval 727"/>
            <p:cNvSpPr>
              <a:spLocks noChangeArrowheads="1"/>
            </p:cNvSpPr>
            <p:nvPr/>
          </p:nvSpPr>
          <p:spPr bwMode="auto">
            <a:xfrm>
              <a:off x="8354" y="1895"/>
              <a:ext cx="5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42" name="Oval 728"/>
            <p:cNvSpPr>
              <a:spLocks noChangeArrowheads="1"/>
            </p:cNvSpPr>
            <p:nvPr/>
          </p:nvSpPr>
          <p:spPr bwMode="auto">
            <a:xfrm>
              <a:off x="8380" y="1911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43" name="Oval 729"/>
            <p:cNvSpPr>
              <a:spLocks noChangeArrowheads="1"/>
            </p:cNvSpPr>
            <p:nvPr/>
          </p:nvSpPr>
          <p:spPr bwMode="auto">
            <a:xfrm>
              <a:off x="8380" y="1929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44" name="Freeform 730"/>
            <p:cNvSpPr>
              <a:spLocks/>
            </p:cNvSpPr>
            <p:nvPr/>
          </p:nvSpPr>
          <p:spPr bwMode="auto">
            <a:xfrm>
              <a:off x="8289" y="1958"/>
              <a:ext cx="20" cy="12"/>
            </a:xfrm>
            <a:custGeom>
              <a:avLst/>
              <a:gdLst>
                <a:gd name="T0" fmla="*/ 0 w 46"/>
                <a:gd name="T1" fmla="*/ 0 h 32"/>
                <a:gd name="T2" fmla="*/ 1 w 46"/>
                <a:gd name="T3" fmla="*/ 1 h 32"/>
                <a:gd name="T4" fmla="*/ 2 w 46"/>
                <a:gd name="T5" fmla="*/ 1 h 32"/>
                <a:gd name="T6" fmla="*/ 0 w 46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30" y="31"/>
                  </a:lnTo>
                  <a:lnTo>
                    <a:pt x="45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45" name="Freeform 731"/>
            <p:cNvSpPr>
              <a:spLocks/>
            </p:cNvSpPr>
            <p:nvPr/>
          </p:nvSpPr>
          <p:spPr bwMode="auto">
            <a:xfrm>
              <a:off x="8136" y="1754"/>
              <a:ext cx="70" cy="77"/>
            </a:xfrm>
            <a:custGeom>
              <a:avLst/>
              <a:gdLst>
                <a:gd name="T0" fmla="*/ 0 w 164"/>
                <a:gd name="T1" fmla="*/ 0 h 201"/>
                <a:gd name="T2" fmla="*/ 0 w 164"/>
                <a:gd name="T3" fmla="*/ 3 h 201"/>
                <a:gd name="T4" fmla="*/ 1 w 164"/>
                <a:gd name="T5" fmla="*/ 3 h 201"/>
                <a:gd name="T6" fmla="*/ 0 w 164"/>
                <a:gd name="T7" fmla="*/ 3 h 201"/>
                <a:gd name="T8" fmla="*/ 1 w 164"/>
                <a:gd name="T9" fmla="*/ 3 h 201"/>
                <a:gd name="T10" fmla="*/ 3 w 164"/>
                <a:gd name="T11" fmla="*/ 3 h 201"/>
                <a:gd name="T12" fmla="*/ 3 w 164"/>
                <a:gd name="T13" fmla="*/ 4 h 201"/>
                <a:gd name="T14" fmla="*/ 4 w 164"/>
                <a:gd name="T15" fmla="*/ 4 h 201"/>
                <a:gd name="T16" fmla="*/ 6 w 164"/>
                <a:gd name="T17" fmla="*/ 4 h 201"/>
                <a:gd name="T18" fmla="*/ 4 w 164"/>
                <a:gd name="T19" fmla="*/ 3 h 201"/>
                <a:gd name="T20" fmla="*/ 3 w 164"/>
                <a:gd name="T21" fmla="*/ 3 h 201"/>
                <a:gd name="T22" fmla="*/ 3 w 164"/>
                <a:gd name="T23" fmla="*/ 2 h 201"/>
                <a:gd name="T24" fmla="*/ 3 w 164"/>
                <a:gd name="T25" fmla="*/ 2 h 201"/>
                <a:gd name="T26" fmla="*/ 3 w 164"/>
                <a:gd name="T27" fmla="*/ 2 h 201"/>
                <a:gd name="T28" fmla="*/ 3 w 164"/>
                <a:gd name="T29" fmla="*/ 1 h 201"/>
                <a:gd name="T30" fmla="*/ 0 w 164"/>
                <a:gd name="T31" fmla="*/ 0 h 2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4" h="201">
                  <a:moveTo>
                    <a:pt x="0" y="0"/>
                  </a:moveTo>
                  <a:lnTo>
                    <a:pt x="0" y="154"/>
                  </a:lnTo>
                  <a:lnTo>
                    <a:pt x="30" y="154"/>
                  </a:lnTo>
                  <a:lnTo>
                    <a:pt x="15" y="138"/>
                  </a:lnTo>
                  <a:lnTo>
                    <a:pt x="44" y="138"/>
                  </a:lnTo>
                  <a:lnTo>
                    <a:pt x="74" y="138"/>
                  </a:lnTo>
                  <a:lnTo>
                    <a:pt x="104" y="185"/>
                  </a:lnTo>
                  <a:lnTo>
                    <a:pt x="133" y="200"/>
                  </a:lnTo>
                  <a:lnTo>
                    <a:pt x="163" y="200"/>
                  </a:lnTo>
                  <a:lnTo>
                    <a:pt x="119" y="154"/>
                  </a:lnTo>
                  <a:lnTo>
                    <a:pt x="104" y="138"/>
                  </a:lnTo>
                  <a:lnTo>
                    <a:pt x="89" y="108"/>
                  </a:lnTo>
                  <a:lnTo>
                    <a:pt x="104" y="108"/>
                  </a:lnTo>
                  <a:lnTo>
                    <a:pt x="104" y="92"/>
                  </a:lnTo>
                  <a:lnTo>
                    <a:pt x="74" y="6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46" name="Freeform 732"/>
            <p:cNvSpPr>
              <a:spLocks/>
            </p:cNvSpPr>
            <p:nvPr/>
          </p:nvSpPr>
          <p:spPr bwMode="auto">
            <a:xfrm>
              <a:off x="8194" y="1772"/>
              <a:ext cx="26" cy="18"/>
            </a:xfrm>
            <a:custGeom>
              <a:avLst/>
              <a:gdLst>
                <a:gd name="T0" fmla="*/ 0 w 61"/>
                <a:gd name="T1" fmla="*/ 1 h 47"/>
                <a:gd name="T2" fmla="*/ 0 w 61"/>
                <a:gd name="T3" fmla="*/ 1 h 47"/>
                <a:gd name="T4" fmla="*/ 1 w 61"/>
                <a:gd name="T5" fmla="*/ 1 h 47"/>
                <a:gd name="T6" fmla="*/ 1 w 61"/>
                <a:gd name="T7" fmla="*/ 1 h 47"/>
                <a:gd name="T8" fmla="*/ 2 w 61"/>
                <a:gd name="T9" fmla="*/ 0 h 47"/>
                <a:gd name="T10" fmla="*/ 2 w 61"/>
                <a:gd name="T11" fmla="*/ 0 h 47"/>
                <a:gd name="T12" fmla="*/ 1 w 61"/>
                <a:gd name="T13" fmla="*/ 0 h 47"/>
                <a:gd name="T14" fmla="*/ 1 w 61"/>
                <a:gd name="T15" fmla="*/ 1 h 47"/>
                <a:gd name="T16" fmla="*/ 0 w 61"/>
                <a:gd name="T17" fmla="*/ 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47">
                  <a:moveTo>
                    <a:pt x="0" y="31"/>
                  </a:moveTo>
                  <a:lnTo>
                    <a:pt x="0" y="46"/>
                  </a:lnTo>
                  <a:lnTo>
                    <a:pt x="30" y="46"/>
                  </a:lnTo>
                  <a:lnTo>
                    <a:pt x="45" y="31"/>
                  </a:lnTo>
                  <a:lnTo>
                    <a:pt x="60" y="15"/>
                  </a:lnTo>
                  <a:lnTo>
                    <a:pt x="60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47" name="Freeform 733"/>
            <p:cNvSpPr>
              <a:spLocks/>
            </p:cNvSpPr>
            <p:nvPr/>
          </p:nvSpPr>
          <p:spPr bwMode="auto">
            <a:xfrm>
              <a:off x="8213" y="1754"/>
              <a:ext cx="19" cy="24"/>
            </a:xfrm>
            <a:custGeom>
              <a:avLst/>
              <a:gdLst>
                <a:gd name="T0" fmla="*/ 0 w 46"/>
                <a:gd name="T1" fmla="*/ 0 h 63"/>
                <a:gd name="T2" fmla="*/ 0 w 46"/>
                <a:gd name="T3" fmla="*/ 1 h 63"/>
                <a:gd name="T4" fmla="*/ 1 w 46"/>
                <a:gd name="T5" fmla="*/ 1 h 63"/>
                <a:gd name="T6" fmla="*/ 1 w 46"/>
                <a:gd name="T7" fmla="*/ 1 h 63"/>
                <a:gd name="T8" fmla="*/ 1 w 46"/>
                <a:gd name="T9" fmla="*/ 1 h 63"/>
                <a:gd name="T10" fmla="*/ 1 w 46"/>
                <a:gd name="T11" fmla="*/ 1 h 63"/>
                <a:gd name="T12" fmla="*/ 1 w 46"/>
                <a:gd name="T13" fmla="*/ 1 h 63"/>
                <a:gd name="T14" fmla="*/ 0 w 46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63">
                  <a:moveTo>
                    <a:pt x="0" y="0"/>
                  </a:moveTo>
                  <a:lnTo>
                    <a:pt x="0" y="31"/>
                  </a:lnTo>
                  <a:lnTo>
                    <a:pt x="30" y="31"/>
                  </a:lnTo>
                  <a:lnTo>
                    <a:pt x="30" y="47"/>
                  </a:lnTo>
                  <a:lnTo>
                    <a:pt x="45" y="62"/>
                  </a:lnTo>
                  <a:lnTo>
                    <a:pt x="45" y="47"/>
                  </a:lnTo>
                  <a:lnTo>
                    <a:pt x="3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48" name="Oval 734"/>
            <p:cNvSpPr>
              <a:spLocks noChangeArrowheads="1"/>
            </p:cNvSpPr>
            <p:nvPr/>
          </p:nvSpPr>
          <p:spPr bwMode="auto">
            <a:xfrm>
              <a:off x="8169" y="1633"/>
              <a:ext cx="5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49" name="Freeform 735"/>
            <p:cNvSpPr>
              <a:spLocks/>
            </p:cNvSpPr>
            <p:nvPr/>
          </p:nvSpPr>
          <p:spPr bwMode="auto">
            <a:xfrm>
              <a:off x="8265" y="1800"/>
              <a:ext cx="6" cy="1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1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50" name="Freeform 736"/>
            <p:cNvSpPr>
              <a:spLocks/>
            </p:cNvSpPr>
            <p:nvPr/>
          </p:nvSpPr>
          <p:spPr bwMode="auto">
            <a:xfrm>
              <a:off x="8258" y="1789"/>
              <a:ext cx="13" cy="7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1 w 31"/>
                <a:gd name="T5" fmla="*/ 0 h 17"/>
                <a:gd name="T6" fmla="*/ 0 w 3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7">
                  <a:moveTo>
                    <a:pt x="0" y="0"/>
                  </a:moveTo>
                  <a:lnTo>
                    <a:pt x="15" y="16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51" name="Freeform 737"/>
            <p:cNvSpPr>
              <a:spLocks/>
            </p:cNvSpPr>
            <p:nvPr/>
          </p:nvSpPr>
          <p:spPr bwMode="auto">
            <a:xfrm>
              <a:off x="8277" y="1812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1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52" name="Freeform 738"/>
            <p:cNvSpPr>
              <a:spLocks/>
            </p:cNvSpPr>
            <p:nvPr/>
          </p:nvSpPr>
          <p:spPr bwMode="auto">
            <a:xfrm>
              <a:off x="8283" y="1800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53" name="Line 739"/>
            <p:cNvSpPr>
              <a:spLocks noChangeShapeType="1"/>
            </p:cNvSpPr>
            <p:nvPr/>
          </p:nvSpPr>
          <p:spPr bwMode="auto">
            <a:xfrm>
              <a:off x="8289" y="1818"/>
              <a:ext cx="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54" name="Oval 740"/>
            <p:cNvSpPr>
              <a:spLocks noChangeArrowheads="1"/>
            </p:cNvSpPr>
            <p:nvPr/>
          </p:nvSpPr>
          <p:spPr bwMode="auto">
            <a:xfrm>
              <a:off x="8303" y="1737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55" name="Oval 741"/>
            <p:cNvSpPr>
              <a:spLocks noChangeArrowheads="1"/>
            </p:cNvSpPr>
            <p:nvPr/>
          </p:nvSpPr>
          <p:spPr bwMode="auto">
            <a:xfrm>
              <a:off x="8380" y="1812"/>
              <a:ext cx="0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56" name="Oval 742"/>
            <p:cNvSpPr>
              <a:spLocks noChangeArrowheads="1"/>
            </p:cNvSpPr>
            <p:nvPr/>
          </p:nvSpPr>
          <p:spPr bwMode="auto">
            <a:xfrm>
              <a:off x="8309" y="1668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57" name="Oval 743"/>
            <p:cNvSpPr>
              <a:spLocks noChangeArrowheads="1"/>
            </p:cNvSpPr>
            <p:nvPr/>
          </p:nvSpPr>
          <p:spPr bwMode="auto">
            <a:xfrm>
              <a:off x="8335" y="1784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58" name="Oval 744"/>
            <p:cNvSpPr>
              <a:spLocks noChangeArrowheads="1"/>
            </p:cNvSpPr>
            <p:nvPr/>
          </p:nvSpPr>
          <p:spPr bwMode="auto">
            <a:xfrm>
              <a:off x="8380" y="1790"/>
              <a:ext cx="0" cy="4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59" name="Oval 745"/>
            <p:cNvSpPr>
              <a:spLocks noChangeArrowheads="1"/>
            </p:cNvSpPr>
            <p:nvPr/>
          </p:nvSpPr>
          <p:spPr bwMode="auto">
            <a:xfrm>
              <a:off x="8380" y="1830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60" name="Oval 746"/>
            <p:cNvSpPr>
              <a:spLocks noChangeArrowheads="1"/>
            </p:cNvSpPr>
            <p:nvPr/>
          </p:nvSpPr>
          <p:spPr bwMode="auto">
            <a:xfrm>
              <a:off x="8380" y="1847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61" name="Oval 747"/>
            <p:cNvSpPr>
              <a:spLocks noChangeArrowheads="1"/>
            </p:cNvSpPr>
            <p:nvPr/>
          </p:nvSpPr>
          <p:spPr bwMode="auto">
            <a:xfrm>
              <a:off x="8335" y="1720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262" name="Text Box 377"/>
          <p:cNvSpPr txBox="1">
            <a:spLocks noChangeArrowheads="1"/>
          </p:cNvSpPr>
          <p:nvPr/>
        </p:nvSpPr>
        <p:spPr bwMode="auto">
          <a:xfrm>
            <a:off x="6017259" y="3859380"/>
            <a:ext cx="1020436" cy="523714"/>
          </a:xfrm>
          <a:prstGeom prst="rect">
            <a:avLst/>
          </a:prstGeom>
          <a:solidFill>
            <a:schemeClr val="bg1"/>
          </a:solidFill>
          <a:ln w="12700" cap="rnd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2078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38" grpId="0">
        <p:bldAsOne/>
      </p:bldGraphic>
      <p:bldP spid="1139" grpId="0"/>
      <p:bldP spid="1140" grpId="0"/>
      <p:bldP spid="1141" grpId="0"/>
      <p:bldP spid="1145" grpId="0"/>
      <p:bldP spid="1146" grpId="0"/>
      <p:bldP spid="22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 txBox="1">
            <a:spLocks noChangeArrowheads="1"/>
          </p:cNvSpPr>
          <p:nvPr/>
        </p:nvSpPr>
        <p:spPr bwMode="auto">
          <a:xfrm>
            <a:off x="716574" y="3860801"/>
            <a:ext cx="77724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sz="1600" i="1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0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7" y="644523"/>
            <a:ext cx="8084527" cy="541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0898" y="5157192"/>
            <a:ext cx="6447486" cy="107721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prstClr val="black"/>
                </a:solidFill>
              </a:rPr>
              <a:t>&gt;80% </a:t>
            </a:r>
            <a:r>
              <a:rPr lang="en-GB" sz="3200" dirty="0" err="1" smtClean="0">
                <a:solidFill>
                  <a:prstClr val="black"/>
                </a:solidFill>
              </a:rPr>
              <a:t>della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popolazione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mondiale</a:t>
            </a:r>
            <a:r>
              <a:rPr lang="en-GB" sz="3200" dirty="0" smtClean="0">
                <a:solidFill>
                  <a:prstClr val="black"/>
                </a:solidFill>
              </a:rPr>
              <a:t> vive in </a:t>
            </a:r>
            <a:r>
              <a:rPr lang="en-GB" sz="3200" dirty="0" err="1" smtClean="0">
                <a:solidFill>
                  <a:prstClr val="black"/>
                </a:solidFill>
              </a:rPr>
              <a:t>regioni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libere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dalla</a:t>
            </a:r>
            <a:r>
              <a:rPr lang="en-GB" sz="3200" dirty="0" smtClean="0">
                <a:solidFill>
                  <a:prstClr val="black"/>
                </a:solidFill>
              </a:rPr>
              <a:t> polio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58" y="6237313"/>
            <a:ext cx="46745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620689"/>
            <a:ext cx="4896545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</a:t>
            </a:r>
            <a:r>
              <a:rPr lang="en-GB" sz="32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</a:t>
            </a:r>
            <a:r>
              <a:rPr lang="en-GB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2014</a:t>
            </a:r>
          </a:p>
          <a:p>
            <a:pPr algn="ctr">
              <a:spcBef>
                <a:spcPts val="1200"/>
              </a:spcBef>
            </a:pPr>
            <a:r>
              <a:rPr lang="en-GB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28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</a:t>
            </a:r>
            <a:r>
              <a:rPr lang="en-GB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OMS del </a:t>
            </a:r>
            <a:r>
              <a:rPr lang="en-GB" sz="28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sud-est</a:t>
            </a:r>
            <a:r>
              <a:rPr lang="en-GB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asiatico</a:t>
            </a:r>
            <a:r>
              <a:rPr lang="en-GB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 </a:t>
            </a:r>
            <a:r>
              <a:rPr lang="en-GB" sz="28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certificata</a:t>
            </a:r>
            <a:r>
              <a:rPr lang="en-GB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polio-free!</a:t>
            </a:r>
            <a:endParaRPr lang="en-GB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12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0920" y="1876598"/>
            <a:ext cx="6646897" cy="2776538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</a:pPr>
            <a:r>
              <a:rPr lang="en-US" sz="5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Pakistan</a:t>
            </a:r>
            <a:br>
              <a:rPr lang="en-US" sz="5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Afghanistan</a:t>
            </a:r>
            <a:endPara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6802" y="3861048"/>
            <a:ext cx="7772400" cy="9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endParaRPr lang="en-US" sz="1600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33" y="0"/>
            <a:ext cx="94706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582" y="6093359"/>
            <a:ext cx="1869423" cy="58477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prstClr val="white"/>
                </a:solidFill>
              </a:rPr>
              <a:t>Pakistan</a:t>
            </a:r>
            <a:endParaRPr lang="en-GB" sz="3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356" y="44624"/>
            <a:ext cx="4453418" cy="6813376"/>
            <a:chOff x="882868" y="288032"/>
            <a:chExt cx="4403799" cy="6237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4357" r="23466"/>
            <a:stretch/>
          </p:blipFill>
          <p:spPr>
            <a:xfrm>
              <a:off x="882868" y="288032"/>
              <a:ext cx="4403799" cy="6237312"/>
            </a:xfrm>
            <a:prstGeom prst="rect">
              <a:avLst/>
            </a:prstGeom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896" t="19968" r="14773" b="46443"/>
            <a:stretch/>
          </p:blipFill>
          <p:spPr bwMode="auto">
            <a:xfrm>
              <a:off x="2936776" y="1529254"/>
              <a:ext cx="2112123" cy="2096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983" t="63188" r="45352" b="5749"/>
            <a:stretch/>
          </p:blipFill>
          <p:spPr bwMode="auto">
            <a:xfrm>
              <a:off x="1961439" y="4226145"/>
              <a:ext cx="1119353" cy="1939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814561" y="3847688"/>
            <a:ext cx="421086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39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ew Prime Minister Polio Focal Point</a:t>
            </a:r>
          </a:p>
          <a:p>
            <a:pPr marL="342900" indent="-342900" defTabSz="9139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ew security strategy KP</a:t>
            </a:r>
          </a:p>
          <a:p>
            <a:pPr marL="342900" indent="-342900" defTabSz="9139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Waziristan dialogue</a:t>
            </a:r>
          </a:p>
          <a:p>
            <a:pPr marL="342900" indent="-342900" defTabSz="9139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DG/WHO engaging PM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353709" y="27461"/>
            <a:ext cx="4826803" cy="3689571"/>
            <a:chOff x="5097016" y="695323"/>
            <a:chExt cx="4176464" cy="30362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7016" y="695323"/>
              <a:ext cx="4176464" cy="280568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097016" y="3209840"/>
              <a:ext cx="4176464" cy="52175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 defTabSz="913980">
                <a:lnSpc>
                  <a:spcPct val="110000"/>
                </a:lnSpc>
              </a:pPr>
              <a:r>
                <a:rPr lang="en-US" sz="1600" b="1" dirty="0" smtClean="0">
                  <a:solidFill>
                    <a:prstClr val="white"/>
                  </a:solidFill>
                </a:rPr>
                <a:t>Imran Khan &amp; </a:t>
              </a:r>
              <a:r>
                <a:rPr lang="en-US" sz="1600" b="1" dirty="0" err="1" smtClean="0">
                  <a:solidFill>
                    <a:prstClr val="white"/>
                  </a:solidFill>
                </a:rPr>
                <a:t>Maulana</a:t>
              </a:r>
              <a:r>
                <a:rPr lang="en-US" sz="1600" b="1" dirty="0" smtClean="0">
                  <a:solidFill>
                    <a:prstClr val="white"/>
                  </a:solidFill>
                </a:rPr>
                <a:t> Sami Ul Haq, Dec 2013</a:t>
              </a:r>
              <a:endParaRPr lang="en-GB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16961" y="4941168"/>
            <a:ext cx="166423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prstClr val="black"/>
                </a:solidFill>
              </a:defRPr>
            </a:lvl1pPr>
          </a:lstStyle>
          <a:p>
            <a:r>
              <a:rPr lang="en-GB"/>
              <a:t>Pakistan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578" y="488587"/>
            <a:ext cx="1420076" cy="164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51527" y="548680"/>
            <a:ext cx="2525819" cy="2316834"/>
            <a:chOff x="200472" y="620688"/>
            <a:chExt cx="2736304" cy="2316834"/>
          </a:xfrm>
        </p:grpSpPr>
        <p:grpSp>
          <p:nvGrpSpPr>
            <p:cNvPr id="14" name="Group 13"/>
            <p:cNvGrpSpPr/>
            <p:nvPr/>
          </p:nvGrpSpPr>
          <p:grpSpPr>
            <a:xfrm>
              <a:off x="200472" y="620688"/>
              <a:ext cx="2733239" cy="2316834"/>
              <a:chOff x="200472" y="620688"/>
              <a:chExt cx="2733239" cy="2316834"/>
            </a:xfrm>
          </p:grpSpPr>
          <p:sp>
            <p:nvSpPr>
              <p:cNvPr id="9" name="Oval 8"/>
              <p:cNvSpPr/>
              <p:nvPr/>
            </p:nvSpPr>
            <p:spPr>
              <a:xfrm rot="2233645">
                <a:off x="2314544" y="1929410"/>
                <a:ext cx="619167" cy="1008112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980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0472" y="620688"/>
                <a:ext cx="2444141" cy="1323439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600" b="1" smtClean="0">
                    <a:solidFill>
                      <a:prstClr val="white"/>
                    </a:solidFill>
                  </a:rPr>
                  <a:t>Taliban-imposed</a:t>
                </a:r>
              </a:p>
              <a:p>
                <a:r>
                  <a:rPr lang="en-GB" sz="1600" b="1" smtClean="0">
                    <a:solidFill>
                      <a:prstClr val="white"/>
                    </a:solidFill>
                  </a:rPr>
                  <a:t>ban on vaccination</a:t>
                </a:r>
              </a:p>
              <a:p>
                <a:r>
                  <a:rPr lang="en-GB" sz="1600" b="1" smtClean="0">
                    <a:solidFill>
                      <a:prstClr val="white"/>
                    </a:solidFill>
                  </a:rPr>
                  <a:t>in parts of the 'tribal</a:t>
                </a:r>
              </a:p>
              <a:p>
                <a:r>
                  <a:rPr lang="en-GB" sz="1600" b="1" smtClean="0">
                    <a:solidFill>
                      <a:prstClr val="white"/>
                    </a:solidFill>
                  </a:rPr>
                  <a:t>agencies' (Waziristan</a:t>
                </a:r>
              </a:p>
              <a:p>
                <a:r>
                  <a:rPr lang="en-GB" sz="1600" b="1" smtClean="0">
                    <a:solidFill>
                      <a:prstClr val="white"/>
                    </a:solidFill>
                  </a:rPr>
                  <a:t>Khyber)</a:t>
                </a:r>
                <a:endParaRPr lang="en-GB" sz="1600" b="1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1928657" y="1974905"/>
              <a:ext cx="305928" cy="3019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3"/>
            </p:cNvCxnSpPr>
            <p:nvPr/>
          </p:nvCxnSpPr>
          <p:spPr>
            <a:xfrm>
              <a:off x="2644613" y="1282408"/>
              <a:ext cx="292163" cy="418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85084" y="2113692"/>
            <a:ext cx="1667444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prstClr val="black"/>
                </a:solidFill>
              </a:rPr>
              <a:t>Afghanistan</a:t>
            </a:r>
            <a:endParaRPr lang="en-GB" sz="2000" b="1">
              <a:solidFill>
                <a:prstClr val="blac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81498" y="1902898"/>
            <a:ext cx="3157767" cy="4118391"/>
            <a:chOff x="1496616" y="1902897"/>
            <a:chExt cx="3420903" cy="4118391"/>
          </a:xfrm>
        </p:grpSpPr>
        <p:sp>
          <p:nvSpPr>
            <p:cNvPr id="22" name="TextBox 21"/>
            <p:cNvSpPr txBox="1"/>
            <p:nvPr/>
          </p:nvSpPr>
          <p:spPr>
            <a:xfrm>
              <a:off x="2612729" y="3154903"/>
              <a:ext cx="2304790" cy="830997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prstClr val="white"/>
                  </a:solidFill>
                </a:rPr>
                <a:t>Direct threat to field</a:t>
              </a:r>
            </a:p>
            <a:p>
              <a:r>
                <a:rPr lang="en-GB" sz="1600" b="1" dirty="0" smtClean="0">
                  <a:solidFill>
                    <a:prstClr val="white"/>
                  </a:solidFill>
                </a:rPr>
                <a:t>workers: Peshawar,</a:t>
              </a:r>
            </a:p>
            <a:p>
              <a:r>
                <a:rPr lang="en-GB" sz="1600" b="1" dirty="0" smtClean="0">
                  <a:solidFill>
                    <a:prstClr val="white"/>
                  </a:solidFill>
                </a:rPr>
                <a:t>Karachi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1496616" y="3985900"/>
              <a:ext cx="1512175" cy="2035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3152800" y="1902897"/>
              <a:ext cx="216025" cy="12380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135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Docs\_DATA_WARE\VPD_DATAWARE\Application_and_Data\Polio_data_management\Data\Production\working_area\_ad_hoc_requests\2014\20140724_HAMIDJ_DG_PRESENTATION_MAP_REQUEST\OUTPUTS\COUNTRY_AFGHANISTAN_WPV_YTD_V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989" y="1292293"/>
            <a:ext cx="8475026" cy="522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217685" y="5179240"/>
            <a:ext cx="1800593" cy="554016"/>
          </a:xfrm>
          <a:prstGeom prst="wedgeRectCallout">
            <a:avLst>
              <a:gd name="adj1" fmla="val 20659"/>
              <a:gd name="adj2" fmla="val -203790"/>
            </a:avLst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Virus </a:t>
            </a:r>
            <a:r>
              <a:rPr lang="en-GB" sz="1200" dirty="0" err="1" smtClean="0">
                <a:solidFill>
                  <a:schemeClr val="tx1"/>
                </a:solidFill>
              </a:rPr>
              <a:t>endemico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</a:rPr>
              <a:t>imparentato</a:t>
            </a:r>
            <a:r>
              <a:rPr lang="en-GB" sz="1200" dirty="0" smtClean="0">
                <a:solidFill>
                  <a:schemeClr val="tx1"/>
                </a:solidFill>
              </a:rPr>
              <a:t> con </a:t>
            </a:r>
            <a:r>
              <a:rPr lang="en-GB" sz="1200" dirty="0" err="1" smtClean="0">
                <a:solidFill>
                  <a:schemeClr val="tx1"/>
                </a:solidFill>
              </a:rPr>
              <a:t>ceppi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</a:rPr>
              <a:t>già</a:t>
            </a:r>
            <a:r>
              <a:rPr lang="en-GB" sz="1200" dirty="0" smtClean="0">
                <a:solidFill>
                  <a:schemeClr val="tx1"/>
                </a:solidFill>
              </a:rPr>
              <a:t> in </a:t>
            </a:r>
            <a:r>
              <a:rPr lang="en-GB" sz="1200" dirty="0" err="1" smtClean="0">
                <a:solidFill>
                  <a:schemeClr val="tx1"/>
                </a:solidFill>
              </a:rPr>
              <a:t>circolazione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</a:rPr>
              <a:t>nel</a:t>
            </a:r>
            <a:r>
              <a:rPr lang="en-GB" sz="1200" dirty="0" smtClean="0">
                <a:solidFill>
                  <a:schemeClr val="tx1"/>
                </a:solidFill>
              </a:rPr>
              <a:t> 2012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983850" y="2518393"/>
            <a:ext cx="1800593" cy="261695"/>
          </a:xfrm>
          <a:prstGeom prst="wedgeRectCallout">
            <a:avLst>
              <a:gd name="adj1" fmla="val 57473"/>
              <a:gd name="adj2" fmla="val 278258"/>
            </a:avLst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Import related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956299" y="3242266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54000">
              <a:srgbClr val="008000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438922" y="4377626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54000">
              <a:srgbClr val="FF0000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ular Callout 8"/>
          <p:cNvSpPr/>
          <p:nvPr/>
        </p:nvSpPr>
        <p:spPr>
          <a:xfrm>
            <a:off x="3983849" y="2508893"/>
            <a:ext cx="1800593" cy="261695"/>
          </a:xfrm>
          <a:prstGeom prst="wedgeRectCallout">
            <a:avLst>
              <a:gd name="adj1" fmla="val 58531"/>
              <a:gd name="adj2" fmla="val 212743"/>
            </a:avLst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Import related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976887" y="2514945"/>
            <a:ext cx="1800593" cy="261695"/>
          </a:xfrm>
          <a:prstGeom prst="wedgeRectCallout">
            <a:avLst>
              <a:gd name="adj1" fmla="val -172110"/>
              <a:gd name="adj2" fmla="val 631312"/>
            </a:avLst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Import related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803515" y="4399392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54000">
              <a:srgbClr val="008000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975349" y="3284984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54000">
              <a:srgbClr val="008000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834910" y="3356992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768441" y="4077072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54000">
              <a:srgbClr val="008000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236187" y="6464371"/>
            <a:ext cx="2102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Wild poliovirus serotype 1</a:t>
            </a:r>
            <a:endParaRPr lang="en-GB" sz="1200" b="1" dirty="0"/>
          </a:p>
        </p:txBody>
      </p:sp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440702" y="548680"/>
            <a:ext cx="8229600" cy="1143000"/>
          </a:xfrm>
        </p:spPr>
        <p:txBody>
          <a:bodyPr/>
          <a:lstStyle/>
          <a:p>
            <a:r>
              <a:rPr lang="en-GB" sz="2800" dirty="0" err="1" smtClean="0">
                <a:solidFill>
                  <a:schemeClr val="tx1"/>
                </a:solidFill>
              </a:rPr>
              <a:t>Casi</a:t>
            </a:r>
            <a:r>
              <a:rPr lang="en-GB" sz="2800" dirty="0" smtClean="0">
                <a:solidFill>
                  <a:schemeClr val="tx1"/>
                </a:solidFill>
              </a:rPr>
              <a:t> WPV </a:t>
            </a:r>
            <a:r>
              <a:rPr lang="en-GB" sz="2800" dirty="0" err="1" smtClean="0">
                <a:solidFill>
                  <a:schemeClr val="tx1"/>
                </a:solidFill>
              </a:rPr>
              <a:t>endemici</a:t>
            </a:r>
            <a:r>
              <a:rPr lang="en-GB" sz="2800" dirty="0" smtClean="0">
                <a:solidFill>
                  <a:schemeClr val="tx1"/>
                </a:solidFill>
              </a:rPr>
              <a:t> e </a:t>
            </a:r>
            <a:r>
              <a:rPr lang="en-GB" sz="2800" dirty="0" err="1" smtClean="0">
                <a:solidFill>
                  <a:schemeClr val="tx1"/>
                </a:solidFill>
              </a:rPr>
              <a:t>importati</a:t>
            </a:r>
            <a:r>
              <a:rPr lang="en-GB" sz="2800" dirty="0" smtClean="0">
                <a:solidFill>
                  <a:schemeClr val="tx1"/>
                </a:solidFill>
              </a:rPr>
              <a:t>, Afghanistan, 2014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132894" y="447140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54000">
              <a:srgbClr val="008000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273570" y="462380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54000">
              <a:srgbClr val="008000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155001" y="4492992"/>
            <a:ext cx="87621" cy="881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287939" y="4645392"/>
            <a:ext cx="87621" cy="881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ular Callout 22"/>
          <p:cNvSpPr/>
          <p:nvPr/>
        </p:nvSpPr>
        <p:spPr>
          <a:xfrm>
            <a:off x="3973780" y="2519234"/>
            <a:ext cx="1800593" cy="261695"/>
          </a:xfrm>
          <a:prstGeom prst="wedgeRectCallout">
            <a:avLst>
              <a:gd name="adj1" fmla="val -97221"/>
              <a:gd name="adj2" fmla="val 709203"/>
            </a:avLst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Importazioni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9" grpId="0" animBg="1"/>
      <p:bldP spid="10" grpId="0" animBg="1"/>
      <p:bldP spid="12" grpId="0" animBg="1"/>
      <p:bldP spid="13" grpId="0" animBg="1"/>
      <p:bldP spid="11" grpId="0" animBg="1"/>
      <p:bldP spid="14" grpId="0" animBg="1"/>
      <p:bldP spid="17" grpId="0" animBg="1"/>
      <p:bldP spid="18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7923" y="188641"/>
            <a:ext cx="938192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8788"/>
            <a:ext cx="2962029" cy="1446550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defTabSz="913980"/>
            <a:r>
              <a:rPr lang="en-GB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Afghanistan: </a:t>
            </a:r>
            <a:r>
              <a:rPr lang="en-GB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</a:p>
          <a:p>
            <a:pPr defTabSz="913980"/>
            <a:r>
              <a:rPr lang="en-GB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levels +</a:t>
            </a:r>
          </a:p>
          <a:p>
            <a:pPr defTabSz="913980"/>
            <a:r>
              <a:rPr lang="en-GB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limitations</a:t>
            </a:r>
          </a:p>
        </p:txBody>
      </p:sp>
    </p:spTree>
    <p:extLst>
      <p:ext uri="{BB962C8B-B14F-4D97-AF65-F5344CB8AC3E}">
        <p14:creationId xmlns:p14="http://schemas.microsoft.com/office/powerpoint/2010/main" val="447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728297" y="813134"/>
            <a:ext cx="7699131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buSzPct val="75000"/>
            </a:pPr>
            <a:r>
              <a:rPr lang="en-GB" sz="3200" b="1" i="1" dirty="0">
                <a:latin typeface="Calibri" pitchFamily="34" charset="0"/>
              </a:rPr>
              <a:t>5 </a:t>
            </a:r>
            <a:r>
              <a:rPr lang="en-GB" sz="3200" b="1" i="1" dirty="0" err="1" smtClean="0">
                <a:latin typeface="Calibri" pitchFamily="34" charset="0"/>
              </a:rPr>
              <a:t>maggio</a:t>
            </a:r>
            <a:r>
              <a:rPr lang="en-GB" sz="3200" b="1" i="1" dirty="0" smtClean="0">
                <a:latin typeface="Calibri" pitchFamily="34" charset="0"/>
              </a:rPr>
              <a:t> </a:t>
            </a:r>
            <a:r>
              <a:rPr lang="en-GB" sz="3200" b="1" i="1" dirty="0">
                <a:latin typeface="Calibri" pitchFamily="34" charset="0"/>
              </a:rPr>
              <a:t>2014: 'Public Health Emergency of International Concern'</a:t>
            </a:r>
            <a:endParaRPr lang="en-US" sz="3200" b="1" i="1" dirty="0">
              <a:latin typeface="Calibri" pitchFamily="34" charset="0"/>
            </a:endParaRPr>
          </a:p>
        </p:txBody>
      </p:sp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638908" y="2871789"/>
            <a:ext cx="7842738" cy="3081337"/>
            <a:chOff x="704522" y="2148933"/>
            <a:chExt cx="8496944" cy="3080267"/>
          </a:xfrm>
        </p:grpSpPr>
        <p:pic>
          <p:nvPicPr>
            <p:cNvPr id="9221" name="Picture 2" descr="http://i1.tribune.com.pk/wp-content/uploads/2014/05/707958-POLIO-1400000255-702-640x480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22" y="2148934"/>
              <a:ext cx="4104456" cy="30802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8" descr="http://news.bbcimg.co.uk/media/images/75122000/jpg/_75122402_75121198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6" r="5550"/>
            <a:stretch>
              <a:fillRect/>
            </a:stretch>
          </p:blipFill>
          <p:spPr bwMode="auto">
            <a:xfrm>
              <a:off x="5025008" y="2148933"/>
              <a:ext cx="4176458" cy="30727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84458" y="2132856"/>
            <a:ext cx="854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IHR Temporary </a:t>
            </a:r>
            <a:r>
              <a:rPr lang="en-GB" sz="2400" dirty="0">
                <a:solidFill>
                  <a:schemeClr val="tx1"/>
                </a:solidFill>
              </a:rPr>
              <a:t>R</a:t>
            </a:r>
            <a:r>
              <a:rPr lang="en-GB" sz="2400" dirty="0" smtClean="0">
                <a:solidFill>
                  <a:schemeClr val="tx1"/>
                </a:solidFill>
              </a:rPr>
              <a:t>ecommendations for all 'exporting countries'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70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211" y="0"/>
            <a:ext cx="10464837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340" y="629816"/>
            <a:ext cx="886732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GB" altLang="ja-JP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Focolai</a:t>
            </a:r>
            <a:r>
              <a:rPr lang="en-GB" altLang="ja-JP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di </a:t>
            </a:r>
            <a:r>
              <a:rPr lang="en-GB" altLang="ja-JP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poliomielite</a:t>
            </a:r>
            <a:r>
              <a:rPr lang="en-GB" altLang="ja-JP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GB" altLang="ja-JP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associata</a:t>
            </a:r>
            <a:r>
              <a:rPr lang="en-GB" altLang="ja-JP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a poliovirus </a:t>
            </a:r>
            <a:r>
              <a:rPr lang="en-GB" altLang="ja-JP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derivati</a:t>
            </a:r>
            <a:r>
              <a:rPr lang="en-GB" altLang="ja-JP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dal </a:t>
            </a:r>
            <a:r>
              <a:rPr lang="en-GB" altLang="ja-JP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vaccino</a:t>
            </a:r>
            <a:r>
              <a:rPr lang="en-GB" altLang="ja-JP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(VDPV) </a:t>
            </a:r>
            <a:r>
              <a:rPr lang="en-GB" altLang="ja-JP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2000-2014</a:t>
            </a:r>
            <a:endParaRPr lang="en-GB" kern="1200" dirty="0">
              <a:solidFill>
                <a:schemeClr val="tx1"/>
              </a:solidFill>
              <a:effectLst/>
              <a:ea typeface="ＭＳ Ｐゴシック" pitchFamily="34" charset="-12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64525" y="4288880"/>
            <a:ext cx="1930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Type 2 (478 cases)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264525" y="3986238"/>
            <a:ext cx="18163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Type 1 (79 cases)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77161" y="4509541"/>
            <a:ext cx="17025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Type 3 (9 cases)</a:t>
            </a: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rcRect l="5243" t="11485" r="5330" b="11591"/>
          <a:stretch>
            <a:fillRect/>
          </a:stretch>
        </p:blipFill>
        <p:spPr bwMode="auto">
          <a:xfrm>
            <a:off x="12479" y="1628800"/>
            <a:ext cx="9259926" cy="522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64474" y="5052466"/>
            <a:ext cx="184150" cy="160338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64500" y="4939754"/>
            <a:ext cx="8803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alibri" pitchFamily="34" charset="0"/>
              </a:rPr>
              <a:t>Type 2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64498" y="4565104"/>
            <a:ext cx="21304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itchFamily="34" charset="0"/>
              </a:rPr>
              <a:t>Type </a:t>
            </a:r>
            <a:r>
              <a:rPr lang="en-GB" sz="2000" b="1" dirty="0" smtClean="0">
                <a:latin typeface="Calibri" pitchFamily="34" charset="0"/>
              </a:rPr>
              <a:t>1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64500" y="5314404"/>
            <a:ext cx="8803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alibri" pitchFamily="34" charset="0"/>
              </a:rPr>
              <a:t>Type 3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864474" y="5414416"/>
            <a:ext cx="184150" cy="160338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864474" y="4692106"/>
            <a:ext cx="184150" cy="160337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15" name="Picture 2" descr="Description: http://abouthealt-h.com/wp-content/uploads/2011/11/Poliomyelitis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0937" y="3958604"/>
            <a:ext cx="1997075" cy="2998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51520" y="1268761"/>
            <a:ext cx="8323276" cy="2611793"/>
            <a:chOff x="272480" y="1268760"/>
            <a:chExt cx="9016882" cy="2611793"/>
          </a:xfrm>
        </p:grpSpPr>
        <p:sp>
          <p:nvSpPr>
            <p:cNvPr id="17" name="Rectangle 2"/>
            <p:cNvSpPr txBox="1">
              <a:spLocks noChangeArrowheads="1"/>
            </p:cNvSpPr>
            <p:nvPr/>
          </p:nvSpPr>
          <p:spPr>
            <a:xfrm>
              <a:off x="272480" y="1746564"/>
              <a:ext cx="6918773" cy="16561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6700" indent="-266700" algn="l">
                <a:buFont typeface="Arial" panose="020B0604020202020204" pitchFamily="34" charset="0"/>
                <a:buChar char="•"/>
              </a:pPr>
              <a:r>
                <a:rPr lang="en-GB" altLang="ja-JP" sz="2400" b="1" dirty="0" smtClean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WPV2 non e </a:t>
              </a:r>
              <a:r>
                <a:rPr lang="en-GB" altLang="ja-JP" sz="2400" b="1" dirty="0" err="1" smtClean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piu</a:t>
              </a:r>
              <a:r>
                <a:rPr lang="en-GB" altLang="ja-JP" sz="2400" b="1" dirty="0" smtClean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in </a:t>
              </a:r>
              <a:r>
                <a:rPr lang="en-GB" altLang="ja-JP" sz="2400" b="1" dirty="0" err="1" smtClean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circolazione</a:t>
              </a:r>
              <a:r>
                <a:rPr lang="en-GB" altLang="ja-JP" sz="2400" b="1" dirty="0" smtClean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dal 1999</a:t>
              </a:r>
            </a:p>
            <a:p>
              <a:pPr marL="266700" indent="-266700" algn="l">
                <a:buFont typeface="Arial" panose="020B0604020202020204" pitchFamily="34" charset="0"/>
                <a:buChar char="•"/>
              </a:pPr>
              <a:r>
                <a:rPr lang="en-GB" altLang="ja-JP" sz="2400" b="1" dirty="0" smtClean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&gt;90</a:t>
              </a:r>
              <a:r>
                <a:rPr lang="en-GB" altLang="ja-JP" sz="2400" b="1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% </a:t>
              </a:r>
              <a:r>
                <a:rPr lang="en-GB" altLang="ja-JP" sz="2400" b="1" dirty="0">
                  <a:latin typeface="Calibri" pitchFamily="34" charset="0"/>
                  <a:ea typeface="MS PGothic" pitchFamily="34" charset="-128"/>
                </a:rPr>
                <a:t>di </a:t>
              </a:r>
              <a:r>
                <a:rPr lang="en-GB" altLang="ja-JP" sz="2400" b="1" dirty="0" err="1">
                  <a:latin typeface="Calibri" pitchFamily="34" charset="0"/>
                  <a:ea typeface="MS PGothic" pitchFamily="34" charset="-128"/>
                </a:rPr>
                <a:t>casi</a:t>
              </a:r>
              <a:r>
                <a:rPr lang="en-GB" altLang="ja-JP" sz="2400" b="1" dirty="0">
                  <a:latin typeface="Calibri" pitchFamily="34" charset="0"/>
                  <a:ea typeface="MS PGothic" pitchFamily="34" charset="-128"/>
                </a:rPr>
                <a:t> VDPV </a:t>
              </a:r>
              <a:r>
                <a:rPr lang="en-GB" altLang="ja-JP" sz="2400" b="1" dirty="0" err="1">
                  <a:latin typeface="Calibri" pitchFamily="34" charset="0"/>
                  <a:ea typeface="MS PGothic" pitchFamily="34" charset="-128"/>
                </a:rPr>
                <a:t>sono</a:t>
              </a:r>
              <a:r>
                <a:rPr lang="en-GB" altLang="ja-JP" sz="2400" b="1" dirty="0">
                  <a:latin typeface="Calibri" pitchFamily="34" charset="0"/>
                  <a:ea typeface="MS PGothic" pitchFamily="34" charset="-128"/>
                </a:rPr>
                <a:t> di </a:t>
              </a:r>
              <a:r>
                <a:rPr lang="en-GB" altLang="ja-JP" sz="2400" b="1" dirty="0" err="1">
                  <a:latin typeface="Calibri" pitchFamily="34" charset="0"/>
                  <a:ea typeface="MS PGothic" pitchFamily="34" charset="-128"/>
                </a:rPr>
                <a:t>tipo</a:t>
              </a:r>
              <a:r>
                <a:rPr lang="en-GB" altLang="ja-JP" sz="2400" b="1" dirty="0">
                  <a:latin typeface="Calibri" pitchFamily="34" charset="0"/>
                  <a:ea typeface="MS PGothic" pitchFamily="34" charset="-128"/>
                </a:rPr>
                <a:t> 2</a:t>
              </a:r>
              <a:endParaRPr lang="en-US" altLang="ja-JP" sz="1400" dirty="0">
                <a:latin typeface="Calibri" pitchFamily="34" charset="0"/>
                <a:ea typeface="MS PGothic" pitchFamily="34" charset="-128"/>
              </a:endParaRPr>
            </a:p>
            <a:p>
              <a:pPr marL="266700" indent="-266700" algn="l">
                <a:buFont typeface="Arial" panose="020B0604020202020204" pitchFamily="34" charset="0"/>
                <a:buChar char="•"/>
              </a:pPr>
              <a:r>
                <a:rPr lang="en-GB" altLang="ja-JP" sz="2400" b="1" dirty="0" smtClean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±40</a:t>
              </a:r>
              <a:r>
                <a:rPr lang="en-GB" altLang="ja-JP" sz="2400" b="1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% </a:t>
              </a:r>
              <a:r>
                <a:rPr lang="en-GB" altLang="ja-JP" sz="2400" b="1" dirty="0">
                  <a:latin typeface="Calibri" pitchFamily="34" charset="0"/>
                  <a:ea typeface="MS PGothic" pitchFamily="34" charset="-128"/>
                </a:rPr>
                <a:t>di </a:t>
              </a:r>
              <a:r>
                <a:rPr lang="en-GB" altLang="ja-JP" sz="2400" b="1" dirty="0" err="1" smtClean="0">
                  <a:latin typeface="Calibri" pitchFamily="34" charset="0"/>
                  <a:ea typeface="MS PGothic" pitchFamily="34" charset="-128"/>
                </a:rPr>
                <a:t>casi</a:t>
              </a:r>
              <a:r>
                <a:rPr lang="en-GB" altLang="ja-JP" sz="2400" b="1" dirty="0" smtClean="0"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en-GB" altLang="ja-JP" sz="2400" b="1" dirty="0" err="1" smtClean="0">
                  <a:latin typeface="Calibri" pitchFamily="34" charset="0"/>
                  <a:ea typeface="MS PGothic" pitchFamily="34" charset="-128"/>
                </a:rPr>
                <a:t>associati</a:t>
              </a:r>
              <a:r>
                <a:rPr lang="en-GB" altLang="ja-JP" sz="2400" b="1" dirty="0" smtClean="0"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en-GB" altLang="ja-JP" sz="2400" b="1" dirty="0">
                  <a:latin typeface="Calibri" pitchFamily="34" charset="0"/>
                  <a:ea typeface="MS PGothic" pitchFamily="34" charset="-128"/>
                </a:rPr>
                <a:t>al </a:t>
              </a:r>
              <a:r>
                <a:rPr lang="en-GB" altLang="ja-JP" sz="2400" b="1" dirty="0" err="1">
                  <a:latin typeface="Calibri" pitchFamily="34" charset="0"/>
                  <a:ea typeface="MS PGothic" pitchFamily="34" charset="-128"/>
                </a:rPr>
                <a:t>vaccino</a:t>
              </a:r>
              <a:r>
                <a:rPr lang="en-GB" altLang="ja-JP" sz="2400" b="1" dirty="0">
                  <a:latin typeface="Calibri" pitchFamily="34" charset="0"/>
                  <a:ea typeface="MS PGothic" pitchFamily="34" charset="-128"/>
                </a:rPr>
                <a:t> (VAPP) </a:t>
              </a:r>
              <a:r>
                <a:rPr lang="en-GB" altLang="ja-JP" sz="2400" b="1" dirty="0" err="1" smtClean="0">
                  <a:latin typeface="Calibri" pitchFamily="34" charset="0"/>
                  <a:ea typeface="MS PGothic" pitchFamily="34" charset="-128"/>
                </a:rPr>
                <a:t>sono</a:t>
              </a:r>
              <a:r>
                <a:rPr lang="en-GB" altLang="ja-JP" sz="2400" b="1" dirty="0" smtClean="0"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en-GB" altLang="ja-JP" sz="2400" b="1" dirty="0">
                  <a:latin typeface="Calibri" pitchFamily="34" charset="0"/>
                  <a:ea typeface="MS PGothic" pitchFamily="34" charset="-128"/>
                </a:rPr>
                <a:t>di </a:t>
              </a:r>
              <a:r>
                <a:rPr lang="en-GB" altLang="ja-JP" sz="2400" b="1" dirty="0" err="1">
                  <a:latin typeface="Calibri" pitchFamily="34" charset="0"/>
                  <a:ea typeface="MS PGothic" pitchFamily="34" charset="-128"/>
                </a:rPr>
                <a:t>tipo</a:t>
              </a:r>
              <a:r>
                <a:rPr lang="en-GB" altLang="ja-JP" sz="2400" b="1" dirty="0"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en-GB" altLang="ja-JP" sz="2400" b="1" dirty="0" smtClean="0">
                  <a:latin typeface="Calibri" pitchFamily="34" charset="0"/>
                  <a:ea typeface="MS PGothic" pitchFamily="34" charset="-128"/>
                </a:rPr>
                <a:t>2</a:t>
              </a:r>
              <a:endParaRPr lang="en-GB" altLang="ja-JP" sz="2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8" name="Picture 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70"/>
            <a:stretch/>
          </p:blipFill>
          <p:spPr bwMode="auto">
            <a:xfrm>
              <a:off x="7185248" y="1268760"/>
              <a:ext cx="2104114" cy="2611793"/>
            </a:xfrm>
            <a:prstGeom prst="rect">
              <a:avLst/>
            </a:prstGeom>
            <a:noFill/>
            <a:ln w="9525">
              <a:solidFill>
                <a:schemeClr val="accent6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14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3" y="1348605"/>
            <a:ext cx="6873779" cy="4860000"/>
          </a:xfrm>
          <a:prstGeom prst="rect">
            <a:avLst/>
          </a:prstGeom>
        </p:spPr>
      </p:pic>
      <p:sp>
        <p:nvSpPr>
          <p:cNvPr id="8195" name="Rectangle 3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0" y="836712"/>
            <a:ext cx="9144000" cy="40481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GB" altLang="en-US" sz="2000" dirty="0" smtClean="0">
                <a:solidFill>
                  <a:schemeClr val="tx1"/>
                </a:solidFill>
                <a:latin typeface="+mn-lt"/>
              </a:rPr>
              <a:t>Wild Poliovirus &amp; cVDPV </a:t>
            </a:r>
            <a:r>
              <a:rPr lang="en-GB" altLang="en-US" sz="2000" u="sng" dirty="0" smtClean="0">
                <a:solidFill>
                  <a:schemeClr val="tx1"/>
                </a:solidFill>
                <a:latin typeface="+mn-lt"/>
              </a:rPr>
              <a:t>Cases</a:t>
            </a:r>
            <a:r>
              <a:rPr lang="en-GB" altLang="en-US" sz="2000" baseline="40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GB" altLang="en-US" sz="2000" dirty="0" smtClean="0">
                <a:solidFill>
                  <a:schemeClr val="tx1"/>
                </a:solidFill>
                <a:latin typeface="+mn-lt"/>
              </a:rPr>
              <a:t>, Previous 12 Months</a:t>
            </a:r>
            <a:r>
              <a:rPr lang="en-GB" altLang="en-US" sz="2000" baseline="30000" dirty="0" smtClean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20386" y="5933704"/>
            <a:ext cx="16541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 b="0" dirty="0">
                <a:solidFill>
                  <a:srgbClr val="000000"/>
                </a:solidFill>
                <a:latin typeface="+mn-lt"/>
              </a:rPr>
              <a:t>Endemic country</a:t>
            </a: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277408" y="5963866"/>
            <a:ext cx="193675" cy="193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200" b="0" dirty="0">
              <a:solidFill>
                <a:srgbClr val="000000"/>
              </a:solidFill>
            </a:endParaRPr>
          </a:p>
        </p:txBody>
      </p:sp>
      <p:sp>
        <p:nvSpPr>
          <p:cNvPr id="8199" name="Oval 5"/>
          <p:cNvSpPr>
            <a:spLocks noChangeAspect="1" noChangeArrowheads="1"/>
          </p:cNvSpPr>
          <p:nvPr/>
        </p:nvSpPr>
        <p:spPr bwMode="auto">
          <a:xfrm>
            <a:off x="323855" y="5276281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1200" b="0" dirty="0">
              <a:solidFill>
                <a:srgbClr val="000000"/>
              </a:solidFill>
            </a:endParaRP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369327" y="5182507"/>
            <a:ext cx="15449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200" b="0" dirty="0">
                <a:solidFill>
                  <a:srgbClr val="000000"/>
                </a:solidFill>
                <a:latin typeface="+mn-lt"/>
              </a:rPr>
              <a:t>Wild poliovirus type 1</a:t>
            </a:r>
          </a:p>
          <a:p>
            <a:r>
              <a:rPr lang="en-GB" altLang="en-US" sz="1200" b="0" dirty="0">
                <a:solidFill>
                  <a:srgbClr val="000000"/>
                </a:solidFill>
                <a:latin typeface="+mn-lt"/>
              </a:rPr>
              <a:t>cVDPV type 1</a:t>
            </a:r>
            <a:endParaRPr lang="en-GB" altLang="en-US" sz="1200" b="0" baseline="30000" dirty="0">
              <a:solidFill>
                <a:srgbClr val="000000"/>
              </a:solidFill>
              <a:latin typeface="+mn-lt"/>
            </a:endParaRPr>
          </a:p>
          <a:p>
            <a:r>
              <a:rPr lang="en-GB" altLang="en-US" sz="1200" b="0" dirty="0">
                <a:solidFill>
                  <a:srgbClr val="000000"/>
                </a:solidFill>
                <a:latin typeface="+mn-lt"/>
              </a:rPr>
              <a:t>cVDPV type </a:t>
            </a:r>
            <a:r>
              <a:rPr lang="en-GB" altLang="en-US" sz="1200" b="0" dirty="0" smtClean="0">
                <a:solidFill>
                  <a:srgbClr val="000000"/>
                </a:solidFill>
                <a:latin typeface="+mn-lt"/>
              </a:rPr>
              <a:t>2</a:t>
            </a:r>
          </a:p>
          <a:p>
            <a:endParaRPr lang="en-GB" altLang="en-US" sz="12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23855" y="5631881"/>
            <a:ext cx="71438" cy="71438"/>
          </a:xfrm>
          <a:prstGeom prst="ellipse">
            <a:avLst/>
          </a:prstGeom>
          <a:solidFill>
            <a:srgbClr val="089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endParaRPr lang="en-US" altLang="en-US" sz="1200" b="0" dirty="0" smtClean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8202" name="Oval 5"/>
          <p:cNvSpPr>
            <a:spLocks noChangeAspect="1" noChangeArrowheads="1"/>
          </p:cNvSpPr>
          <p:nvPr/>
        </p:nvSpPr>
        <p:spPr bwMode="auto">
          <a:xfrm>
            <a:off x="323855" y="5450906"/>
            <a:ext cx="71438" cy="71438"/>
          </a:xfrm>
          <a:prstGeom prst="ellipse">
            <a:avLst/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1200" b="0" dirty="0">
              <a:solidFill>
                <a:srgbClr val="000000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455391" y="6587404"/>
            <a:ext cx="2615782" cy="281869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WHO HQ as of 31 May 2016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5494" y="1335169"/>
            <a:ext cx="7769993" cy="4248542"/>
            <a:chOff x="245493" y="558964"/>
            <a:chExt cx="7769993" cy="4248542"/>
          </a:xfrm>
        </p:grpSpPr>
        <p:grpSp>
          <p:nvGrpSpPr>
            <p:cNvPr id="7" name="Group 6"/>
            <p:cNvGrpSpPr/>
            <p:nvPr/>
          </p:nvGrpSpPr>
          <p:grpSpPr>
            <a:xfrm>
              <a:off x="245493" y="2738408"/>
              <a:ext cx="1116174" cy="682608"/>
              <a:chOff x="245493" y="2738408"/>
              <a:chExt cx="1116174" cy="68260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88185" y="2738408"/>
                <a:ext cx="327095" cy="297672"/>
              </a:xfrm>
              <a:prstGeom prst="ellipse">
                <a:avLst/>
              </a:prstGeom>
              <a:noFill/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45493" y="3144017"/>
                <a:ext cx="1116174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14 Dec 2015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492136" y="4167811"/>
              <a:ext cx="1639066" cy="639695"/>
              <a:chOff x="3492136" y="4167811"/>
              <a:chExt cx="1639066" cy="63969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492136" y="4167811"/>
                <a:ext cx="426720" cy="639695"/>
              </a:xfrm>
              <a:prstGeom prst="ellipse">
                <a:avLst/>
              </a:prstGeom>
              <a:noFill/>
              <a:ln w="22225">
                <a:solidFill>
                  <a:srgbClr val="CC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015028" y="4404375"/>
                <a:ext cx="1116174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22 Aug 2015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404124" y="558964"/>
              <a:ext cx="1183806" cy="590179"/>
              <a:chOff x="2404124" y="558964"/>
              <a:chExt cx="1183806" cy="59017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404124" y="866741"/>
                <a:ext cx="294226" cy="282402"/>
              </a:xfrm>
              <a:prstGeom prst="ellipse">
                <a:avLst/>
              </a:prstGeom>
              <a:noFill/>
              <a:ln w="22225">
                <a:solidFill>
                  <a:srgbClr val="CC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680715" y="558964"/>
                <a:ext cx="907215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7 Jul 2015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503748" y="1768739"/>
              <a:ext cx="1116174" cy="732303"/>
              <a:chOff x="5503748" y="1768739"/>
              <a:chExt cx="1116174" cy="732303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909611" y="2173494"/>
                <a:ext cx="303158" cy="327548"/>
              </a:xfrm>
              <a:prstGeom prst="ellipse">
                <a:avLst/>
              </a:prstGeom>
              <a:noFill/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503748" y="1768739"/>
                <a:ext cx="1116174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5 Oct 2015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472809" y="2352759"/>
              <a:ext cx="1542677" cy="292453"/>
              <a:chOff x="6472809" y="2352759"/>
              <a:chExt cx="1542677" cy="29245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472809" y="2362810"/>
                <a:ext cx="294226" cy="282402"/>
              </a:xfrm>
              <a:prstGeom prst="ellipse">
                <a:avLst/>
              </a:prstGeom>
              <a:noFill/>
              <a:ln w="22225">
                <a:solidFill>
                  <a:srgbClr val="CC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99312" y="2352759"/>
                <a:ext cx="1116174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11 Jan 2016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4000"/>
            <a:ext cx="1777512" cy="254000"/>
          </a:xfrm>
          <a:prstGeom prst="rect">
            <a:avLst/>
          </a:prstGeom>
        </p:spPr>
        <p:txBody>
          <a:bodyPr/>
          <a:lstStyle/>
          <a:p>
            <a:fld id="{CEB78E2A-382F-4C29-A66D-F1C7A223E9A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61" y="3717972"/>
            <a:ext cx="3477956" cy="275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Date Placeholder 3"/>
          <p:cNvSpPr txBox="1">
            <a:spLocks/>
          </p:cNvSpPr>
          <p:nvPr/>
        </p:nvSpPr>
        <p:spPr bwMode="auto">
          <a:xfrm>
            <a:off x="6588125" y="6559550"/>
            <a:ext cx="2479675" cy="25082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 kern="1200">
                <a:solidFill>
                  <a:srgbClr val="000000"/>
                </a:solidFill>
                <a:latin typeface="Calibri" pitchFamily="34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Calibri" pitchFamily="34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Calibri" pitchFamily="34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kern="1200">
                <a:solidFill>
                  <a:srgbClr val="000000"/>
                </a:solidFill>
                <a:latin typeface="Calibri" pitchFamily="34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kern="1200">
                <a:solidFill>
                  <a:srgbClr val="000000"/>
                </a:solidFill>
                <a:latin typeface="Calibri" pitchFamily="34" charset="0"/>
                <a:ea typeface="Microsoft YaHei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kern="1200">
                <a:solidFill>
                  <a:srgbClr val="000000"/>
                </a:solidFill>
                <a:latin typeface="Calibri" pitchFamily="34" charset="0"/>
                <a:ea typeface="Microsoft YaHei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kern="1200">
                <a:solidFill>
                  <a:srgbClr val="000000"/>
                </a:solidFill>
                <a:latin typeface="Calibri" pitchFamily="34" charset="0"/>
                <a:ea typeface="Microsoft YaHei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kern="1200">
                <a:solidFill>
                  <a:srgbClr val="000000"/>
                </a:solidFill>
                <a:latin typeface="Calibri" pitchFamily="34" charset="0"/>
                <a:ea typeface="Microsoft YaHei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kern="1200">
                <a:solidFill>
                  <a:srgbClr val="000000"/>
                </a:solidFill>
                <a:latin typeface="Calibri" pitchFamily="34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1200" smtClean="0">
                <a:ea typeface="Calibri" pitchFamily="34" charset="0"/>
                <a:cs typeface="Calibri" pitchFamily="34" charset="0"/>
              </a:rPr>
              <a:t>Data in WHO HQ as of 14 June 2016</a:t>
            </a:r>
            <a:endParaRPr lang="en-GB" altLang="en-US" sz="1200" dirty="0" smtClean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894" y="692696"/>
            <a:ext cx="867858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3284984"/>
            <a:ext cx="8784976" cy="1368152"/>
          </a:xfr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en-GB" i="1" dirty="0" err="1" smtClean="0">
                <a:solidFill>
                  <a:schemeClr val="tx1"/>
                </a:solidFill>
              </a:rPr>
              <a:t>L'eradicazione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della</a:t>
            </a:r>
            <a:r>
              <a:rPr lang="en-GB" i="1" dirty="0" smtClean="0">
                <a:solidFill>
                  <a:schemeClr val="tx1"/>
                </a:solidFill>
              </a:rPr>
              <a:t> polio </a:t>
            </a:r>
            <a:r>
              <a:rPr lang="en-GB" i="1" dirty="0" err="1" smtClean="0">
                <a:solidFill>
                  <a:schemeClr val="tx1"/>
                </a:solidFill>
              </a:rPr>
              <a:t>sarà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possibile</a:t>
            </a:r>
            <a:r>
              <a:rPr lang="en-GB" i="1" dirty="0" smtClean="0">
                <a:solidFill>
                  <a:schemeClr val="tx1"/>
                </a:solidFill>
              </a:rPr>
              <a:t> solo </a:t>
            </a:r>
            <a:r>
              <a:rPr lang="en-GB" i="1" dirty="0" err="1" smtClean="0">
                <a:solidFill>
                  <a:schemeClr val="tx1"/>
                </a:solidFill>
              </a:rPr>
              <a:t>eliminando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tutti</a:t>
            </a:r>
            <a:r>
              <a:rPr lang="en-GB" i="1" dirty="0" smtClean="0">
                <a:solidFill>
                  <a:schemeClr val="tx1"/>
                </a:solidFill>
              </a:rPr>
              <a:t> i </a:t>
            </a:r>
            <a:r>
              <a:rPr lang="en-GB" i="1" dirty="0" err="1" smtClean="0">
                <a:solidFill>
                  <a:schemeClr val="tx1"/>
                </a:solidFill>
              </a:rPr>
              <a:t>ceppi</a:t>
            </a:r>
            <a:r>
              <a:rPr lang="en-GB" i="1" dirty="0" smtClean="0">
                <a:solidFill>
                  <a:schemeClr val="tx1"/>
                </a:solidFill>
              </a:rPr>
              <a:t> di poliovirus in </a:t>
            </a:r>
            <a:r>
              <a:rPr lang="en-GB" i="1" dirty="0" err="1" smtClean="0">
                <a:solidFill>
                  <a:schemeClr val="tx1"/>
                </a:solidFill>
              </a:rPr>
              <a:t>circolazione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2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Box 2"/>
          <p:cNvSpPr txBox="1">
            <a:spLocks noChangeArrowheads="1"/>
          </p:cNvSpPr>
          <p:nvPr/>
        </p:nvSpPr>
        <p:spPr bwMode="auto">
          <a:xfrm flipH="1">
            <a:off x="298433" y="1885471"/>
            <a:ext cx="405754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fontAlgn="base">
              <a:spcBef>
                <a:spcPts val="24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Localizzare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 </a:t>
            </a:r>
            <a:r>
              <a:rPr lang="en-US" dirty="0" smtClean="0">
                <a:latin typeface="Calibri" pitchFamily="34" charset="0"/>
              </a:rPr>
              <a:t>poliovirus in </a:t>
            </a:r>
            <a:r>
              <a:rPr lang="en-US" dirty="0" err="1" smtClean="0">
                <a:latin typeface="Calibri" pitchFamily="34" charset="0"/>
              </a:rPr>
              <a:t>circolazione</a:t>
            </a:r>
            <a:r>
              <a:rPr lang="en-US" dirty="0" smtClean="0">
                <a:latin typeface="Calibri" pitchFamily="34" charset="0"/>
              </a:rPr>
              <a:t>,  </a:t>
            </a:r>
            <a:r>
              <a:rPr lang="en-US" dirty="0" err="1">
                <a:latin typeface="Calibri" pitchFamily="34" charset="0"/>
              </a:rPr>
              <a:t>interromperne</a:t>
            </a:r>
            <a:r>
              <a:rPr lang="en-US" dirty="0">
                <a:latin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</a:rPr>
              <a:t>trasmissione</a:t>
            </a:r>
            <a:r>
              <a:rPr lang="en-US" dirty="0" smtClean="0">
                <a:latin typeface="Calibri" pitchFamily="34" charset="0"/>
              </a:rPr>
              <a:t> e </a:t>
            </a:r>
            <a:r>
              <a:rPr lang="en-US" dirty="0" err="1" smtClean="0">
                <a:latin typeface="Calibri" pitchFamily="34" charset="0"/>
              </a:rPr>
              <a:t>completare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l'eradicazione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i="1" dirty="0" smtClean="0">
              <a:latin typeface="Calibri" pitchFamily="34" charset="0"/>
            </a:endParaRPr>
          </a:p>
          <a:p>
            <a:pPr lvl="1" fontAlgn="base">
              <a:spcBef>
                <a:spcPts val="24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Sostituzione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programmata</a:t>
            </a:r>
            <a:r>
              <a:rPr lang="en-US" dirty="0" smtClean="0">
                <a:latin typeface="Calibri" pitchFamily="34" charset="0"/>
              </a:rPr>
              <a:t> del </a:t>
            </a:r>
            <a:r>
              <a:rPr lang="en-US" dirty="0" err="1" smtClean="0">
                <a:latin typeface="Calibri" pitchFamily="34" charset="0"/>
              </a:rPr>
              <a:t>vaccino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tOPV</a:t>
            </a:r>
            <a:r>
              <a:rPr lang="en-US" dirty="0" smtClean="0">
                <a:latin typeface="Calibri" pitchFamily="34" charset="0"/>
              </a:rPr>
              <a:t> con bOPV e </a:t>
            </a:r>
            <a:r>
              <a:rPr lang="en-US" dirty="0" err="1" smtClean="0">
                <a:latin typeface="Calibri" pitchFamily="34" charset="0"/>
              </a:rPr>
              <a:t>introduzione</a:t>
            </a:r>
            <a:r>
              <a:rPr lang="en-US" dirty="0" smtClean="0">
                <a:latin typeface="Calibri" pitchFamily="34" charset="0"/>
              </a:rPr>
              <a:t> di &gt;1 dose di IPV</a:t>
            </a:r>
            <a:endParaRPr lang="en-US" i="1" dirty="0" smtClean="0">
              <a:latin typeface="Calibri" pitchFamily="34" charset="0"/>
            </a:endParaRPr>
          </a:p>
          <a:p>
            <a:pPr lvl="1" fontAlgn="base">
              <a:spcBef>
                <a:spcPts val="24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Contenimento</a:t>
            </a:r>
            <a:r>
              <a:rPr lang="en-US" dirty="0" smtClean="0">
                <a:latin typeface="Calibri" pitchFamily="34" charset="0"/>
              </a:rPr>
              <a:t>  e </a:t>
            </a:r>
            <a:r>
              <a:rPr lang="en-US" dirty="0" err="1" smtClean="0">
                <a:latin typeface="Calibri" pitchFamily="34" charset="0"/>
              </a:rPr>
              <a:t>dichiarazione</a:t>
            </a:r>
            <a:r>
              <a:rPr lang="en-US" dirty="0" smtClean="0">
                <a:latin typeface="Calibri" pitchFamily="34" charset="0"/>
              </a:rPr>
              <a:t> di un </a:t>
            </a:r>
            <a:r>
              <a:rPr lang="en-US" dirty="0" err="1" smtClean="0">
                <a:latin typeface="Calibri" pitchFamily="34" charset="0"/>
              </a:rPr>
              <a:t>mondo</a:t>
            </a:r>
            <a:r>
              <a:rPr lang="en-US" dirty="0" smtClean="0">
                <a:latin typeface="Calibri" pitchFamily="34" charset="0"/>
              </a:rPr>
              <a:t> 'polio-free'</a:t>
            </a:r>
          </a:p>
          <a:p>
            <a:pPr lvl="1" fontAlgn="base">
              <a:spcBef>
                <a:spcPts val="24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Programma</a:t>
            </a:r>
            <a:r>
              <a:rPr lang="en-US" dirty="0" smtClean="0">
                <a:latin typeface="Calibri" pitchFamily="34" charset="0"/>
              </a:rPr>
              <a:t> di </a:t>
            </a:r>
            <a:r>
              <a:rPr lang="en-US" dirty="0" err="1" smtClean="0">
                <a:latin typeface="Calibri" pitchFamily="34" charset="0"/>
              </a:rPr>
              <a:t>successione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63845" name="TextBox 4"/>
          <p:cNvSpPr txBox="1">
            <a:spLocks noChangeArrowheads="1"/>
          </p:cNvSpPr>
          <p:nvPr/>
        </p:nvSpPr>
        <p:spPr bwMode="auto">
          <a:xfrm flipH="1">
            <a:off x="185051" y="910461"/>
            <a:ext cx="5317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ts val="3600"/>
              </a:spcBef>
              <a:spcAft>
                <a:spcPct val="0"/>
              </a:spcAft>
            </a:pPr>
            <a:r>
              <a:rPr lang="en-US" sz="3600" b="1" i="1" dirty="0" smtClean="0">
                <a:latin typeface="Calibri" pitchFamily="34" charset="0"/>
              </a:rPr>
              <a:t>  </a:t>
            </a:r>
            <a:r>
              <a:rPr lang="en-US" sz="3600" b="1" dirty="0" smtClean="0">
                <a:latin typeface="Calibri" pitchFamily="34" charset="0"/>
              </a:rPr>
              <a:t>Piano Finale, 2013-18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58" y="6237313"/>
            <a:ext cx="46745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polioeradication.org/portals/0/Image/ResourceLibrary/Strategy&amp;Work/PEESPcov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57" y="1196752"/>
            <a:ext cx="3503301" cy="48245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3867" y="3140968"/>
            <a:ext cx="398813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20072" y="5445224"/>
            <a:ext cx="15167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 dirty="0"/>
              <a:t>Bivalent OPV (1&amp;3)</a:t>
            </a:r>
            <a:endParaRPr lang="en-US" sz="1200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14300" y="1412776"/>
            <a:ext cx="8915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GB" sz="5400" i="1" dirty="0" err="1" smtClean="0">
                <a:solidFill>
                  <a:schemeClr val="tx1"/>
                </a:solidFill>
              </a:rPr>
              <a:t>Sostituzione</a:t>
            </a:r>
            <a:r>
              <a:rPr lang="en-GB" sz="5400" i="1" dirty="0" smtClean="0">
                <a:solidFill>
                  <a:schemeClr val="tx1"/>
                </a:solidFill>
              </a:rPr>
              <a:t> </a:t>
            </a:r>
            <a:r>
              <a:rPr lang="en-GB" sz="5400" i="1" dirty="0" err="1" smtClean="0">
                <a:solidFill>
                  <a:schemeClr val="tx1"/>
                </a:solidFill>
              </a:rPr>
              <a:t>tOPV</a:t>
            </a:r>
            <a:r>
              <a:rPr lang="en-GB" sz="5400" i="1" dirty="0" smtClean="0">
                <a:solidFill>
                  <a:schemeClr val="tx1"/>
                </a:solidFill>
              </a:rPr>
              <a:t> – </a:t>
            </a:r>
            <a:r>
              <a:rPr lang="en-GB" sz="5400" i="1" dirty="0" err="1" smtClean="0">
                <a:solidFill>
                  <a:schemeClr val="tx1"/>
                </a:solidFill>
              </a:rPr>
              <a:t>bOPV</a:t>
            </a:r>
            <a:endParaRPr lang="en-GB" sz="5400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3145" y="285293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i="1" dirty="0" err="1">
                <a:solidFill>
                  <a:schemeClr val="tx1"/>
                </a:solidFill>
              </a:rPr>
              <a:t>quando</a:t>
            </a:r>
            <a:r>
              <a:rPr lang="en-GB" sz="5400" i="1" dirty="0">
                <a:solidFill>
                  <a:schemeClr val="tx1"/>
                </a:solidFill>
              </a:rPr>
              <a:t>?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13" name="Picture 12" descr="http://www.polioeradication.org/portals/0/Image/ResourceLibrary/Strategy&amp;Work/PEESPco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76266"/>
            <a:ext cx="1548730" cy="200606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84457" y="1507425"/>
            <a:ext cx="8700251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fontAlgn="base" hangingPunct="1">
              <a:spcBef>
                <a:spcPts val="24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en-GB" sz="2800" dirty="0" err="1" smtClean="0">
                <a:latin typeface="Calibri"/>
                <a:cs typeface="Arial" pitchFamily="34" charset="0"/>
              </a:rPr>
              <a:t>Riserva</a:t>
            </a:r>
            <a:r>
              <a:rPr lang="en-GB" sz="2800" dirty="0" smtClean="0">
                <a:latin typeface="Calibri"/>
                <a:cs typeface="Arial" pitchFamily="34" charset="0"/>
              </a:rPr>
              <a:t> di mOPV2 </a:t>
            </a:r>
            <a:r>
              <a:rPr lang="en-GB" sz="2800" dirty="0" err="1" smtClean="0">
                <a:latin typeface="Calibri"/>
                <a:cs typeface="Arial" pitchFamily="34" charset="0"/>
              </a:rPr>
              <a:t>disponibile</a:t>
            </a:r>
            <a:endParaRPr lang="en-GB" sz="2800" dirty="0">
              <a:latin typeface="Calibri"/>
              <a:cs typeface="Arial" pitchFamily="34" charset="0"/>
            </a:endParaRPr>
          </a:p>
          <a:p>
            <a:pPr marL="514350" indent="-514350" eaLnBrk="1" fontAlgn="base" hangingPunct="1">
              <a:spcBef>
                <a:spcPts val="12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en-US" sz="2800" dirty="0" err="1" smtClean="0">
                <a:latin typeface="Calibri"/>
                <a:cs typeface="Arial" pitchFamily="34" charset="0"/>
              </a:rPr>
              <a:t>Sorveglianza</a:t>
            </a:r>
            <a:r>
              <a:rPr lang="en-US" sz="2800" dirty="0" smtClean="0">
                <a:latin typeface="Calibri"/>
                <a:cs typeface="Arial" pitchFamily="34" charset="0"/>
              </a:rPr>
              <a:t> </a:t>
            </a:r>
            <a:r>
              <a:rPr lang="en-US" sz="2800" dirty="0" err="1" smtClean="0">
                <a:latin typeface="Calibri"/>
                <a:cs typeface="Arial" pitchFamily="34" charset="0"/>
              </a:rPr>
              <a:t>efficace</a:t>
            </a:r>
            <a:r>
              <a:rPr lang="en-US" sz="2800" dirty="0" smtClean="0">
                <a:latin typeface="Calibri"/>
                <a:cs typeface="Arial" pitchFamily="34" charset="0"/>
              </a:rPr>
              <a:t> e </a:t>
            </a:r>
            <a:r>
              <a:rPr lang="en-US" sz="2800" dirty="0" err="1" smtClean="0">
                <a:latin typeface="Calibri"/>
                <a:cs typeface="Arial" pitchFamily="34" charset="0"/>
              </a:rPr>
              <a:t>notifica</a:t>
            </a:r>
            <a:r>
              <a:rPr lang="en-US" sz="2800" dirty="0" smtClean="0">
                <a:latin typeface="Calibri"/>
                <a:cs typeface="Arial" pitchFamily="34" charset="0"/>
              </a:rPr>
              <a:t> </a:t>
            </a:r>
            <a:r>
              <a:rPr lang="en-US" sz="2800" dirty="0" err="1" smtClean="0">
                <a:latin typeface="Calibri"/>
                <a:cs typeface="Arial" pitchFamily="34" charset="0"/>
              </a:rPr>
              <a:t>immediata</a:t>
            </a:r>
            <a:r>
              <a:rPr lang="en-US" sz="2800" dirty="0" smtClean="0">
                <a:latin typeface="Calibri"/>
                <a:cs typeface="Arial" pitchFamily="34" charset="0"/>
              </a:rPr>
              <a:t> di </a:t>
            </a:r>
            <a:r>
              <a:rPr lang="en-US" sz="2800" dirty="0" err="1" smtClean="0">
                <a:latin typeface="Calibri"/>
                <a:cs typeface="Arial" pitchFamily="34" charset="0"/>
              </a:rPr>
              <a:t>ogni</a:t>
            </a:r>
            <a:r>
              <a:rPr lang="en-US" sz="2800" dirty="0" smtClean="0">
                <a:latin typeface="Calibri"/>
                <a:cs typeface="Arial" pitchFamily="34" charset="0"/>
              </a:rPr>
              <a:t> </a:t>
            </a:r>
            <a:r>
              <a:rPr lang="en-US" sz="2800" dirty="0" err="1" smtClean="0">
                <a:latin typeface="Calibri"/>
                <a:cs typeface="Arial" pitchFamily="34" charset="0"/>
              </a:rPr>
              <a:t>riscontro</a:t>
            </a:r>
            <a:r>
              <a:rPr lang="en-US" sz="2800" dirty="0" smtClean="0">
                <a:latin typeface="Calibri"/>
                <a:cs typeface="Arial" pitchFamily="34" charset="0"/>
              </a:rPr>
              <a:t> di poliovirus di </a:t>
            </a:r>
            <a:r>
              <a:rPr lang="en-US" sz="2800" dirty="0" err="1" smtClean="0">
                <a:latin typeface="Calibri"/>
                <a:cs typeface="Arial" pitchFamily="34" charset="0"/>
              </a:rPr>
              <a:t>tipo</a:t>
            </a:r>
            <a:r>
              <a:rPr lang="en-US" sz="2800" dirty="0" smtClean="0">
                <a:latin typeface="Calibri"/>
                <a:cs typeface="Arial" pitchFamily="34" charset="0"/>
              </a:rPr>
              <a:t> 2</a:t>
            </a:r>
            <a:endParaRPr lang="en-US" sz="2800" dirty="0">
              <a:latin typeface="Calibri"/>
              <a:cs typeface="Arial" pitchFamily="34" charset="0"/>
            </a:endParaRPr>
          </a:p>
          <a:p>
            <a:pPr marL="514350" indent="-514350" eaLnBrk="1" fontAlgn="base" hangingPunct="1">
              <a:spcBef>
                <a:spcPts val="12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en-US" sz="2800" dirty="0" err="1" smtClean="0">
                <a:latin typeface="Calibri"/>
                <a:cs typeface="Arial" pitchFamily="34" charset="0"/>
              </a:rPr>
              <a:t>Autorizzazione</a:t>
            </a:r>
            <a:r>
              <a:rPr lang="en-US" sz="2800" dirty="0" smtClean="0">
                <a:latin typeface="Calibri"/>
                <a:cs typeface="Arial" pitchFamily="34" charset="0"/>
              </a:rPr>
              <a:t> per </a:t>
            </a:r>
            <a:r>
              <a:rPr lang="en-US" sz="2800" dirty="0" err="1" smtClean="0">
                <a:latin typeface="Calibri"/>
                <a:cs typeface="Arial" pitchFamily="34" charset="0"/>
              </a:rPr>
              <a:t>l'uso</a:t>
            </a:r>
            <a:r>
              <a:rPr lang="en-US" sz="2800" dirty="0" smtClean="0">
                <a:latin typeface="Calibri"/>
                <a:cs typeface="Arial" pitchFamily="34" charset="0"/>
              </a:rPr>
              <a:t> del </a:t>
            </a:r>
            <a:r>
              <a:rPr lang="en-US" sz="2800" dirty="0" err="1" smtClean="0">
                <a:latin typeface="Calibri"/>
                <a:cs typeface="Arial" pitchFamily="34" charset="0"/>
              </a:rPr>
              <a:t>vaccino</a:t>
            </a:r>
            <a:r>
              <a:rPr lang="en-US" sz="2800" dirty="0" smtClean="0">
                <a:latin typeface="Calibri"/>
                <a:cs typeface="Arial" pitchFamily="34" charset="0"/>
              </a:rPr>
              <a:t> bOPV </a:t>
            </a:r>
            <a:r>
              <a:rPr lang="en-US" sz="2800" dirty="0" err="1" smtClean="0">
                <a:latin typeface="Calibri"/>
                <a:cs typeface="Arial" pitchFamily="34" charset="0"/>
              </a:rPr>
              <a:t>nei</a:t>
            </a:r>
            <a:r>
              <a:rPr lang="en-US" sz="2800" dirty="0" smtClean="0">
                <a:latin typeface="Calibri"/>
                <a:cs typeface="Arial" pitchFamily="34" charset="0"/>
              </a:rPr>
              <a:t> </a:t>
            </a:r>
            <a:r>
              <a:rPr lang="en-US" sz="2800" dirty="0" err="1" smtClean="0">
                <a:latin typeface="Calibri"/>
                <a:cs typeface="Arial" pitchFamily="34" charset="0"/>
              </a:rPr>
              <a:t>programmi</a:t>
            </a:r>
            <a:r>
              <a:rPr lang="en-US" sz="2800" dirty="0" smtClean="0">
                <a:latin typeface="Calibri"/>
                <a:cs typeface="Arial" pitchFamily="34" charset="0"/>
              </a:rPr>
              <a:t> di </a:t>
            </a:r>
            <a:r>
              <a:rPr lang="en-US" sz="2800" dirty="0" err="1" smtClean="0">
                <a:latin typeface="Calibri"/>
                <a:cs typeface="Arial" pitchFamily="34" charset="0"/>
              </a:rPr>
              <a:t>immunizzazione</a:t>
            </a:r>
            <a:r>
              <a:rPr lang="en-US" sz="2800" dirty="0" smtClean="0">
                <a:latin typeface="Calibri"/>
                <a:cs typeface="Arial" pitchFamily="34" charset="0"/>
              </a:rPr>
              <a:t> di base</a:t>
            </a:r>
            <a:endParaRPr lang="en-US" sz="2800" dirty="0">
              <a:latin typeface="Calibri"/>
              <a:cs typeface="Arial" pitchFamily="34" charset="0"/>
            </a:endParaRPr>
          </a:p>
          <a:p>
            <a:pPr marL="514350" indent="-514350" eaLnBrk="1" fontAlgn="base" hangingPunct="1">
              <a:spcBef>
                <a:spcPts val="12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en-US" sz="2800" dirty="0" err="1" smtClean="0">
                <a:latin typeface="Calibri"/>
                <a:cs typeface="Arial" pitchFamily="34" charset="0"/>
              </a:rPr>
              <a:t>Disponibilità</a:t>
            </a:r>
            <a:r>
              <a:rPr lang="en-US" sz="2800" dirty="0" smtClean="0">
                <a:latin typeface="Calibri"/>
                <a:cs typeface="Arial" pitchFamily="34" charset="0"/>
              </a:rPr>
              <a:t> di &gt;1 dose di IPV per </a:t>
            </a:r>
            <a:r>
              <a:rPr lang="en-US" sz="2800" dirty="0" err="1" smtClean="0">
                <a:latin typeface="Calibri"/>
                <a:cs typeface="Arial" pitchFamily="34" charset="0"/>
              </a:rPr>
              <a:t>tutti</a:t>
            </a:r>
            <a:r>
              <a:rPr lang="en-US" sz="2800" dirty="0" smtClean="0">
                <a:latin typeface="Calibri"/>
                <a:cs typeface="Arial" pitchFamily="34" charset="0"/>
              </a:rPr>
              <a:t> i </a:t>
            </a:r>
            <a:r>
              <a:rPr lang="en-US" sz="2800" dirty="0" err="1" smtClean="0">
                <a:latin typeface="Calibri"/>
                <a:cs typeface="Arial" pitchFamily="34" charset="0"/>
              </a:rPr>
              <a:t>paesi</a:t>
            </a:r>
            <a:r>
              <a:rPr lang="en-US" sz="2800" dirty="0" smtClean="0">
                <a:latin typeface="Calibri"/>
                <a:cs typeface="Arial" pitchFamily="34" charset="0"/>
              </a:rPr>
              <a:t> </a:t>
            </a:r>
            <a:r>
              <a:rPr lang="en-US" sz="2800" dirty="0" err="1" smtClean="0">
                <a:latin typeface="Calibri"/>
                <a:cs typeface="Arial" pitchFamily="34" charset="0"/>
              </a:rPr>
              <a:t>che</a:t>
            </a:r>
            <a:r>
              <a:rPr lang="en-US" sz="2800" dirty="0" smtClean="0">
                <a:latin typeface="Calibri"/>
                <a:cs typeface="Arial" pitchFamily="34" charset="0"/>
              </a:rPr>
              <a:t> </a:t>
            </a:r>
            <a:r>
              <a:rPr lang="en-US" sz="2800" dirty="0" err="1" smtClean="0">
                <a:latin typeface="Calibri"/>
                <a:cs typeface="Arial" pitchFamily="34" charset="0"/>
              </a:rPr>
              <a:t>usano</a:t>
            </a:r>
            <a:r>
              <a:rPr lang="en-US" sz="2800" dirty="0" smtClean="0">
                <a:latin typeface="Calibri"/>
                <a:cs typeface="Arial" pitchFamily="34" charset="0"/>
              </a:rPr>
              <a:t> OPV</a:t>
            </a:r>
            <a:endParaRPr lang="en-US" sz="2800" dirty="0">
              <a:latin typeface="Calibri"/>
              <a:cs typeface="Arial" pitchFamily="34" charset="0"/>
            </a:endParaRPr>
          </a:p>
          <a:p>
            <a:pPr marL="514350" indent="-514350" eaLnBrk="1" fontAlgn="base" hangingPunct="1">
              <a:spcBef>
                <a:spcPts val="12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en-US" sz="2800" dirty="0" err="1" smtClean="0">
                <a:latin typeface="Calibri"/>
                <a:cs typeface="Arial" pitchFamily="34" charset="0"/>
              </a:rPr>
              <a:t>Certificazione</a:t>
            </a:r>
            <a:r>
              <a:rPr lang="en-US" sz="2800" dirty="0" smtClean="0">
                <a:latin typeface="Calibri"/>
                <a:cs typeface="Arial" pitchFamily="34" charset="0"/>
              </a:rPr>
              <a:t> </a:t>
            </a:r>
            <a:r>
              <a:rPr lang="en-US" sz="2800" dirty="0" err="1" smtClean="0">
                <a:latin typeface="Calibri"/>
                <a:cs typeface="Arial" pitchFamily="34" charset="0"/>
              </a:rPr>
              <a:t>della</a:t>
            </a:r>
            <a:r>
              <a:rPr lang="en-US" sz="2800" dirty="0" smtClean="0">
                <a:latin typeface="Calibri"/>
                <a:cs typeface="Arial" pitchFamily="34" charset="0"/>
              </a:rPr>
              <a:t> </a:t>
            </a:r>
            <a:r>
              <a:rPr lang="en-US" sz="2800" dirty="0" err="1" smtClean="0">
                <a:latin typeface="Calibri"/>
                <a:cs typeface="Arial" pitchFamily="34" charset="0"/>
              </a:rPr>
              <a:t>terminata</a:t>
            </a:r>
            <a:r>
              <a:rPr lang="en-US" sz="2800" dirty="0" smtClean="0">
                <a:latin typeface="Calibri"/>
                <a:cs typeface="Arial" pitchFamily="34" charset="0"/>
              </a:rPr>
              <a:t> </a:t>
            </a:r>
            <a:r>
              <a:rPr lang="en-US" sz="2800" dirty="0" err="1" smtClean="0">
                <a:latin typeface="Calibri"/>
                <a:cs typeface="Arial" pitchFamily="34" charset="0"/>
              </a:rPr>
              <a:t>circolazione</a:t>
            </a:r>
            <a:r>
              <a:rPr lang="en-US" sz="2800" dirty="0" smtClean="0">
                <a:latin typeface="Calibri"/>
                <a:cs typeface="Arial" pitchFamily="34" charset="0"/>
              </a:rPr>
              <a:t> e del </a:t>
            </a:r>
            <a:r>
              <a:rPr lang="en-US" sz="2800" dirty="0" err="1" smtClean="0">
                <a:latin typeface="Calibri"/>
                <a:cs typeface="Arial" pitchFamily="34" charset="0"/>
              </a:rPr>
              <a:t>contenimento</a:t>
            </a:r>
            <a:r>
              <a:rPr lang="en-US" sz="2800" dirty="0" smtClean="0">
                <a:latin typeface="Calibri"/>
                <a:cs typeface="Arial" pitchFamily="34" charset="0"/>
              </a:rPr>
              <a:t> di WPV2</a:t>
            </a:r>
            <a:endParaRPr lang="en-US" sz="2800" dirty="0">
              <a:latin typeface="Calibri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854997"/>
            <a:ext cx="7226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ts val="1200"/>
              </a:spcBef>
              <a:buSzPct val="75000"/>
            </a:pPr>
            <a:r>
              <a:rPr lang="en-GB" sz="3200" dirty="0" err="1">
                <a:solidFill>
                  <a:schemeClr val="tx1"/>
                </a:solidFill>
                <a:latin typeface="Calibri"/>
                <a:cs typeface="Arial" pitchFamily="34" charset="0"/>
              </a:rPr>
              <a:t>Quando</a:t>
            </a:r>
            <a:r>
              <a:rPr lang="en-GB" sz="3200" dirty="0">
                <a:solidFill>
                  <a:schemeClr val="tx1"/>
                </a:solidFill>
                <a:latin typeface="Calibri"/>
                <a:cs typeface="Arial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libri"/>
                <a:cs typeface="Arial" pitchFamily="34" charset="0"/>
              </a:rPr>
              <a:t>questi</a:t>
            </a:r>
            <a:r>
              <a:rPr lang="en-GB" sz="3200" dirty="0">
                <a:solidFill>
                  <a:schemeClr val="tx1"/>
                </a:solidFill>
                <a:latin typeface="Calibri"/>
                <a:cs typeface="Arial" pitchFamily="34" charset="0"/>
              </a:rPr>
              <a:t> 6 </a:t>
            </a:r>
            <a:r>
              <a:rPr lang="en-GB" sz="3200" dirty="0" err="1">
                <a:solidFill>
                  <a:schemeClr val="tx1"/>
                </a:solidFill>
                <a:latin typeface="Calibri"/>
                <a:cs typeface="Arial" pitchFamily="34" charset="0"/>
              </a:rPr>
              <a:t>criteri</a:t>
            </a:r>
            <a:r>
              <a:rPr lang="en-GB" sz="3200" dirty="0">
                <a:solidFill>
                  <a:schemeClr val="tx1"/>
                </a:solidFill>
                <a:latin typeface="Calibri"/>
                <a:cs typeface="Arial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libri"/>
                <a:cs typeface="Arial" pitchFamily="34" charset="0"/>
              </a:rPr>
              <a:t>saranno</a:t>
            </a:r>
            <a:r>
              <a:rPr lang="en-GB" sz="3200" dirty="0">
                <a:solidFill>
                  <a:schemeClr val="tx1"/>
                </a:solidFill>
                <a:latin typeface="Calibri"/>
                <a:cs typeface="Arial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libri"/>
                <a:cs typeface="Arial" pitchFamily="34" charset="0"/>
              </a:rPr>
              <a:t>raggiunti</a:t>
            </a:r>
            <a:r>
              <a:rPr lang="en-GB" sz="3200" dirty="0">
                <a:solidFill>
                  <a:schemeClr val="tx1"/>
                </a:solidFill>
                <a:latin typeface="Calibri"/>
                <a:cs typeface="Arial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61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48" y="1115635"/>
            <a:ext cx="3736456" cy="497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4002"/>
            <a:ext cx="4140399" cy="535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521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863825" cy="37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4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384469" y="677190"/>
            <a:ext cx="8308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ts val="8400"/>
              </a:spcBef>
              <a:spcAft>
                <a:spcPct val="0"/>
              </a:spcAft>
              <a:buSzPct val="75000"/>
            </a:pPr>
            <a:r>
              <a:rPr lang="en-US" sz="4000" b="1" dirty="0" err="1" smtClean="0">
                <a:latin typeface="Calibri" pitchFamily="34" charset="0"/>
              </a:rPr>
              <a:t>L’utilità</a:t>
            </a:r>
            <a:r>
              <a:rPr lang="en-US" sz="4000" b="1" dirty="0" smtClean="0">
                <a:latin typeface="Calibri" pitchFamily="34" charset="0"/>
              </a:rPr>
              <a:t> di </a:t>
            </a:r>
            <a:r>
              <a:rPr lang="en-US" sz="4000" b="1" dirty="0" err="1" smtClean="0">
                <a:latin typeface="Calibri" pitchFamily="34" charset="0"/>
              </a:rPr>
              <a:t>introdurre</a:t>
            </a:r>
            <a:r>
              <a:rPr lang="en-US" sz="4000" b="1" dirty="0" smtClean="0">
                <a:latin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</a:rPr>
              <a:t>una</a:t>
            </a:r>
            <a:r>
              <a:rPr lang="en-US" sz="4000" b="1" dirty="0" smtClean="0">
                <a:latin typeface="Calibri" pitchFamily="34" charset="0"/>
              </a:rPr>
              <a:t> dose di IPV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334" y="1574790"/>
            <a:ext cx="80428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dirty="0" err="1">
                <a:latin typeface="+mn-lt"/>
              </a:rPr>
              <a:t>Ridurre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il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rischio</a:t>
            </a:r>
            <a:r>
              <a:rPr lang="en-GB" sz="3200" dirty="0">
                <a:latin typeface="+mn-lt"/>
              </a:rPr>
              <a:t> di </a:t>
            </a:r>
            <a:r>
              <a:rPr lang="en-GB" sz="3200" dirty="0" err="1">
                <a:latin typeface="+mn-lt"/>
              </a:rPr>
              <a:t>infezione</a:t>
            </a:r>
            <a:r>
              <a:rPr lang="en-GB" sz="3200" dirty="0">
                <a:latin typeface="+mn-lt"/>
              </a:rPr>
              <a:t> con virus di </a:t>
            </a:r>
            <a:r>
              <a:rPr lang="en-GB" sz="3200" dirty="0" err="1">
                <a:latin typeface="+mn-lt"/>
              </a:rPr>
              <a:t>sierotipo</a:t>
            </a:r>
            <a:r>
              <a:rPr lang="en-GB" sz="3200" dirty="0">
                <a:latin typeface="+mn-lt"/>
              </a:rPr>
              <a:t> 2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+mn-lt"/>
              </a:rPr>
              <a:t>Interrompere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eventuali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epidemie</a:t>
            </a:r>
            <a:endParaRPr lang="en-US" sz="3200" dirty="0">
              <a:latin typeface="+mn-lt"/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+mn-lt"/>
              </a:rPr>
              <a:t>Aumentare</a:t>
            </a:r>
            <a:r>
              <a:rPr lang="en-US" sz="3200" dirty="0" smtClean="0">
                <a:latin typeface="+mn-lt"/>
              </a:rPr>
              <a:t> la </a:t>
            </a:r>
            <a:r>
              <a:rPr lang="en-US" sz="3200" dirty="0" err="1" smtClean="0">
                <a:latin typeface="+mn-lt"/>
              </a:rPr>
              <a:t>risposta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immunitaria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alla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vaccinazione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contro</a:t>
            </a:r>
            <a:r>
              <a:rPr lang="en-US" sz="3200" dirty="0" smtClean="0">
                <a:latin typeface="+mn-lt"/>
              </a:rPr>
              <a:t> </a:t>
            </a:r>
            <a:r>
              <a:rPr lang="en-GB" sz="3200" dirty="0"/>
              <a:t>virus di </a:t>
            </a:r>
            <a:r>
              <a:rPr lang="en-GB" sz="3200" dirty="0" err="1"/>
              <a:t>sierotipo</a:t>
            </a:r>
            <a:r>
              <a:rPr lang="en-GB" sz="3200" dirty="0"/>
              <a:t> </a:t>
            </a:r>
            <a:r>
              <a:rPr lang="en-US" sz="3200" dirty="0" smtClean="0">
                <a:latin typeface="+mn-lt"/>
              </a:rPr>
              <a:t>1 e 3</a:t>
            </a:r>
            <a:endParaRPr lang="en-US" sz="3200" dirty="0">
              <a:latin typeface="+mn-lt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4"/>
          <a:stretch/>
        </p:blipFill>
        <p:spPr bwMode="auto">
          <a:xfrm>
            <a:off x="4771410" y="4869161"/>
            <a:ext cx="3522853" cy="166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3" y="4869183"/>
            <a:ext cx="3589322" cy="1666471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1419" y="5805264"/>
            <a:ext cx="24916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F497D"/>
                </a:solidFill>
                <a:cs typeface="Arial" pitchFamily="34" charset="0"/>
              </a:rPr>
              <a:t>Inactivated </a:t>
            </a:r>
            <a:endParaRPr lang="en-US" sz="2000" b="1" dirty="0" smtClean="0">
              <a:solidFill>
                <a:srgbClr val="1F497D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1F497D"/>
                </a:solidFill>
                <a:cs typeface="Arial" pitchFamily="34" charset="0"/>
              </a:rPr>
              <a:t>Polio Vaccine (IPV</a:t>
            </a:r>
            <a:r>
              <a:rPr lang="en-US" sz="2000" b="1" dirty="0">
                <a:solidFill>
                  <a:srgbClr val="1F497D"/>
                </a:solidFill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44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4"/>
          <p:cNvSpPr>
            <a:spLocks noChangeArrowheads="1"/>
          </p:cNvSpPr>
          <p:nvPr/>
        </p:nvSpPr>
        <p:spPr bwMode="auto">
          <a:xfrm>
            <a:off x="1547664" y="2420888"/>
            <a:ext cx="62646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fontAlgn="base">
              <a:spcBef>
                <a:spcPts val="36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2016		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Ritirare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tOPV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da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tutti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155 					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paesi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	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che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non ne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fanno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più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uso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fontAlgn="base">
              <a:spcBef>
                <a:spcPts val="36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2018		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Certificare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l'eliminazione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della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			polio in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tutte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le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regioni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9302" y="848721"/>
            <a:ext cx="8308731" cy="7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ts val="8400"/>
              </a:spcBef>
              <a:spcAft>
                <a:spcPct val="0"/>
              </a:spcAft>
              <a:buSzPct val="75000"/>
            </a:pPr>
            <a:r>
              <a:rPr lang="en-US" sz="4000" b="1" dirty="0" smtClean="0">
                <a:latin typeface="Calibri" pitchFamily="34" charset="0"/>
              </a:rPr>
              <a:t>Le </a:t>
            </a:r>
            <a:r>
              <a:rPr lang="en-US" sz="4000" b="1" dirty="0" err="1" smtClean="0">
                <a:latin typeface="Calibri" pitchFamily="34" charset="0"/>
              </a:rPr>
              <a:t>prossime</a:t>
            </a:r>
            <a:r>
              <a:rPr lang="en-US" sz="4000" b="1" dirty="0" smtClean="0">
                <a:latin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</a:rPr>
              <a:t>tappe</a:t>
            </a:r>
            <a:endParaRPr lang="en-US" sz="4000" b="1" dirty="0">
              <a:latin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58" y="6237313"/>
            <a:ext cx="46745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000000 4757 PHOTO-C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9865" y="-13692"/>
            <a:ext cx="1052373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479638" y="2930500"/>
            <a:ext cx="10103276" cy="1154162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Assemblea</a:t>
            </a:r>
            <a:r>
              <a:rPr kumimoji="0" lang="en-GB" sz="28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GB" sz="2800" b="1" i="1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Mondiale</a:t>
            </a:r>
            <a:r>
              <a:rPr kumimoji="0" lang="en-GB" sz="28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GB" sz="2800" b="1" i="1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della</a:t>
            </a:r>
            <a:r>
              <a:rPr kumimoji="0" lang="en-GB" sz="28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GB" sz="2800" b="1" i="1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Sanità</a:t>
            </a:r>
            <a:r>
              <a:rPr kumimoji="0" lang="en-GB" sz="28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, 1988: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Eradichiamo</a:t>
            </a:r>
            <a:r>
              <a:rPr kumimoji="0" lang="en-GB" sz="36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la polio </a:t>
            </a:r>
            <a:r>
              <a:rPr kumimoji="0" lang="en-GB" sz="3600" b="1" i="1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entro</a:t>
            </a:r>
            <a:r>
              <a:rPr kumimoji="0" lang="en-GB" sz="36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GB" sz="3600" b="1" i="1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l'anno</a:t>
            </a:r>
            <a:r>
              <a:rPr kumimoji="0" lang="en-GB" sz="36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GB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2000!</a:t>
            </a:r>
            <a:endParaRPr kumimoji="0" lang="en-US" sz="36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12057" y="-99392"/>
            <a:ext cx="4386949" cy="71287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 descr="C:\Users\Valued Customer\Documents\Dropbox\TED Polio 2011\Slide Comps\30-polio_types_02-0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" y="0"/>
            <a:ext cx="3074377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Valued Customer\Documents\Dropbox\TED Polio 2011\Slide Comps\29-polio_types_01-02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70" y="0"/>
            <a:ext cx="289413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23" y="2276873"/>
            <a:ext cx="252581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Valued Customer\Documents\Dropbox\TED Polio 2011\Slide Comps\30-polio_types_02-02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56" y="0"/>
            <a:ext cx="30099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7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4"/>
          <p:cNvSpPr>
            <a:spLocks noChangeArrowheads="1"/>
          </p:cNvSpPr>
          <p:nvPr/>
        </p:nvSpPr>
        <p:spPr bwMode="auto">
          <a:xfrm>
            <a:off x="1979716" y="2348880"/>
            <a:ext cx="551692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742950" indent="-742950" fontAlgn="base">
              <a:spcBef>
                <a:spcPts val="3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Focolai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742950" indent="-742950" fontAlgn="base">
              <a:spcBef>
                <a:spcPts val="3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Pakistan/Afghanistan</a:t>
            </a:r>
          </a:p>
          <a:p>
            <a:pPr marL="742950" indent="-742950" fontAlgn="base">
              <a:spcBef>
                <a:spcPts val="3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Proteggere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i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paesi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rischio</a:t>
            </a:r>
            <a:endParaRPr lang="en-GB" sz="2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457200" y="9178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i="1" dirty="0" err="1" smtClean="0"/>
              <a:t>Cosa</a:t>
            </a:r>
            <a:r>
              <a:rPr lang="en-GB" i="1" dirty="0" smtClean="0"/>
              <a:t> </a:t>
            </a:r>
            <a:r>
              <a:rPr lang="en-GB" i="1" dirty="0" err="1" smtClean="0"/>
              <a:t>resta</a:t>
            </a:r>
            <a:r>
              <a:rPr lang="en-GB" i="1" dirty="0" smtClean="0"/>
              <a:t> da fare?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45600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5" y="1601416"/>
            <a:ext cx="8958949" cy="5256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1"/>
                </a:solidFill>
              </a:rPr>
              <a:t>Raggiungere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tutti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i</a:t>
            </a:r>
            <a:r>
              <a:rPr lang="en-GB" sz="2400" dirty="0" smtClean="0">
                <a:solidFill>
                  <a:schemeClr val="tx1"/>
                </a:solidFill>
              </a:rPr>
              <a:t> bambini</a:t>
            </a:r>
            <a:endParaRPr lang="en-GB" sz="24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000" dirty="0" err="1">
                <a:solidFill>
                  <a:schemeClr val="tx1"/>
                </a:solidFill>
              </a:rPr>
              <a:t>Organizzare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vaccinazioni</a:t>
            </a:r>
            <a:r>
              <a:rPr lang="en-GB" sz="2000" dirty="0">
                <a:solidFill>
                  <a:schemeClr val="tx1"/>
                </a:solidFill>
              </a:rPr>
              <a:t> in </a:t>
            </a:r>
            <a:r>
              <a:rPr lang="en-GB" sz="2000" dirty="0" err="1">
                <a:solidFill>
                  <a:schemeClr val="tx1"/>
                </a:solidFill>
              </a:rPr>
              <a:t>posti</a:t>
            </a:r>
            <a:r>
              <a:rPr lang="en-GB" sz="2000" dirty="0">
                <a:solidFill>
                  <a:schemeClr val="tx1"/>
                </a:solidFill>
              </a:rPr>
              <a:t> di </a:t>
            </a:r>
            <a:r>
              <a:rPr lang="en-GB" sz="2000" dirty="0" err="1">
                <a:solidFill>
                  <a:schemeClr val="tx1"/>
                </a:solidFill>
              </a:rPr>
              <a:t>transito</a:t>
            </a:r>
            <a:endParaRPr lang="en-GB" sz="20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000" dirty="0" err="1" smtClean="0">
                <a:solidFill>
                  <a:schemeClr val="tx1"/>
                </a:solidFill>
              </a:rPr>
              <a:t>Aumentare</a:t>
            </a:r>
            <a:r>
              <a:rPr lang="en-GB" sz="2000" dirty="0" smtClean="0">
                <a:solidFill>
                  <a:schemeClr val="tx1"/>
                </a:solidFill>
              </a:rPr>
              <a:t> la </a:t>
            </a:r>
            <a:r>
              <a:rPr lang="en-GB" sz="2000" dirty="0" err="1" smtClean="0">
                <a:solidFill>
                  <a:schemeClr val="tx1"/>
                </a:solidFill>
              </a:rPr>
              <a:t>copertura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geografica</a:t>
            </a:r>
            <a:r>
              <a:rPr lang="en-GB" sz="2000" dirty="0" smtClean="0">
                <a:solidFill>
                  <a:schemeClr val="tx1"/>
                </a:solidFill>
              </a:rPr>
              <a:t>  </a:t>
            </a:r>
            <a:r>
              <a:rPr lang="en-GB" sz="2000" dirty="0" err="1" smtClean="0">
                <a:solidFill>
                  <a:schemeClr val="tx1"/>
                </a:solidFill>
              </a:rPr>
              <a:t>durante</a:t>
            </a:r>
            <a:r>
              <a:rPr lang="en-GB" sz="2000" dirty="0" smtClean="0">
                <a:solidFill>
                  <a:schemeClr val="tx1"/>
                </a:solidFill>
              </a:rPr>
              <a:t> le </a:t>
            </a:r>
            <a:r>
              <a:rPr lang="en-GB" sz="2000" dirty="0" err="1" smtClean="0">
                <a:solidFill>
                  <a:schemeClr val="tx1"/>
                </a:solidFill>
              </a:rPr>
              <a:t>campagne</a:t>
            </a:r>
            <a:r>
              <a:rPr lang="en-GB" sz="2000" dirty="0" smtClean="0">
                <a:solidFill>
                  <a:schemeClr val="tx1"/>
                </a:solidFill>
              </a:rPr>
              <a:t> di </a:t>
            </a:r>
            <a:r>
              <a:rPr lang="en-GB" sz="2000" dirty="0" err="1" smtClean="0">
                <a:solidFill>
                  <a:schemeClr val="tx1"/>
                </a:solidFill>
              </a:rPr>
              <a:t>vaccinazione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1"/>
                </a:solidFill>
              </a:rPr>
              <a:t>Interrompere</a:t>
            </a:r>
            <a:r>
              <a:rPr lang="en-GB" sz="2400" dirty="0" smtClean="0">
                <a:solidFill>
                  <a:schemeClr val="tx1"/>
                </a:solidFill>
              </a:rPr>
              <a:t> la </a:t>
            </a:r>
            <a:r>
              <a:rPr lang="en-GB" sz="2400" dirty="0" err="1" smtClean="0">
                <a:solidFill>
                  <a:schemeClr val="tx1"/>
                </a:solidFill>
              </a:rPr>
              <a:t>propagazione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della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polio </a:t>
            </a:r>
            <a:r>
              <a:rPr lang="en-GB" sz="2400" dirty="0" err="1" smtClean="0">
                <a:solidFill>
                  <a:schemeClr val="tx1"/>
                </a:solidFill>
              </a:rPr>
              <a:t>utilizzando</a:t>
            </a:r>
            <a:r>
              <a:rPr lang="en-GB" sz="2400" dirty="0" smtClean="0">
                <a:solidFill>
                  <a:schemeClr val="tx1"/>
                </a:solidFill>
              </a:rPr>
              <a:t> I </a:t>
            </a:r>
            <a:r>
              <a:rPr lang="en-GB" sz="2400" dirty="0" err="1" smtClean="0">
                <a:solidFill>
                  <a:schemeClr val="tx1"/>
                </a:solidFill>
              </a:rPr>
              <a:t>vaccini</a:t>
            </a:r>
            <a:r>
              <a:rPr lang="en-GB" sz="2400" dirty="0" smtClean="0">
                <a:solidFill>
                  <a:schemeClr val="tx1"/>
                </a:solidFill>
              </a:rPr>
              <a:t> OPV e IPV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1"/>
                </a:solidFill>
              </a:rPr>
              <a:t>Impegno</a:t>
            </a:r>
            <a:r>
              <a:rPr lang="en-GB" sz="2400" dirty="0" smtClean="0">
                <a:solidFill>
                  <a:schemeClr val="tx1"/>
                </a:solidFill>
              </a:rPr>
              <a:t> politico ad alto </a:t>
            </a:r>
            <a:r>
              <a:rPr lang="en-GB" sz="2400" dirty="0" err="1" smtClean="0">
                <a:solidFill>
                  <a:schemeClr val="tx1"/>
                </a:solidFill>
              </a:rPr>
              <a:t>livello</a:t>
            </a:r>
            <a:r>
              <a:rPr lang="en-GB" sz="2400" dirty="0" smtClean="0">
                <a:solidFill>
                  <a:schemeClr val="tx1"/>
                </a:solidFill>
              </a:rPr>
              <a:t>  e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     </a:t>
            </a:r>
            <a:r>
              <a:rPr lang="en-GB" sz="2400" dirty="0" err="1" smtClean="0">
                <a:solidFill>
                  <a:schemeClr val="tx1"/>
                </a:solidFill>
              </a:rPr>
              <a:t>tradotto</a:t>
            </a:r>
            <a:r>
              <a:rPr lang="en-GB" sz="2400" dirty="0" smtClean="0">
                <a:solidFill>
                  <a:schemeClr val="tx1"/>
                </a:solidFill>
              </a:rPr>
              <a:t> in </a:t>
            </a:r>
            <a:r>
              <a:rPr lang="en-GB" sz="2400" dirty="0" err="1" smtClean="0">
                <a:solidFill>
                  <a:schemeClr val="tx1"/>
                </a:solidFill>
              </a:rPr>
              <a:t>pratica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1"/>
                </a:solidFill>
              </a:rPr>
              <a:t>Aumentare</a:t>
            </a:r>
            <a:r>
              <a:rPr lang="en-GB" sz="2400" dirty="0" smtClean="0">
                <a:solidFill>
                  <a:schemeClr val="tx1"/>
                </a:solidFill>
              </a:rPr>
              <a:t> la </a:t>
            </a:r>
            <a:r>
              <a:rPr lang="en-GB" sz="2400" dirty="0" err="1" smtClean="0">
                <a:solidFill>
                  <a:schemeClr val="tx1"/>
                </a:solidFill>
              </a:rPr>
              <a:t>sorveglianza</a:t>
            </a:r>
            <a:r>
              <a:rPr lang="en-GB" sz="2400" dirty="0" smtClean="0">
                <a:solidFill>
                  <a:schemeClr val="tx1"/>
                </a:solidFill>
              </a:rPr>
              <a:t> polio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000" dirty="0" err="1">
                <a:solidFill>
                  <a:schemeClr val="tx1"/>
                </a:solidFill>
              </a:rPr>
              <a:t>Evitare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ritardi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nella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risposta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trasmissioni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persistenti</a:t>
            </a:r>
            <a:r>
              <a:rPr lang="en-GB" sz="2000" dirty="0">
                <a:solidFill>
                  <a:schemeClr val="tx1"/>
                </a:solidFill>
              </a:rPr>
              <a:t> e </a:t>
            </a:r>
            <a:r>
              <a:rPr lang="en-GB" sz="2000" dirty="0" err="1">
                <a:solidFill>
                  <a:schemeClr val="tx1"/>
                </a:solidFill>
              </a:rPr>
              <a:t>ininterrotte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452129" y="5441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i="1" dirty="0" err="1" smtClean="0"/>
              <a:t>Sfide</a:t>
            </a:r>
            <a:r>
              <a:rPr lang="en-GB" i="1" dirty="0" smtClean="0"/>
              <a:t> </a:t>
            </a:r>
            <a:r>
              <a:rPr lang="en-GB" i="1" dirty="0" err="1" smtClean="0"/>
              <a:t>ancora</a:t>
            </a:r>
            <a:r>
              <a:rPr lang="en-GB" i="1" dirty="0" smtClean="0"/>
              <a:t> in </a:t>
            </a:r>
            <a:r>
              <a:rPr lang="en-GB" i="1" dirty="0" err="1" smtClean="0"/>
              <a:t>corso</a:t>
            </a:r>
            <a:endParaRPr lang="en-GB" i="1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10" y="2780928"/>
            <a:ext cx="3663122" cy="265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7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4"/>
          <p:cNvSpPr>
            <a:spLocks noChangeArrowheads="1"/>
          </p:cNvSpPr>
          <p:nvPr/>
        </p:nvSpPr>
        <p:spPr bwMode="auto">
          <a:xfrm>
            <a:off x="356929" y="1844824"/>
            <a:ext cx="8551456" cy="357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742950" indent="-742950" fontAlgn="base">
              <a:spcBef>
                <a:spcPts val="1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L'eradicazione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della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polio è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più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che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mai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realizzabile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, ma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restano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da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affrontare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delle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prove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importanti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42950" indent="-742950" fontAlgn="base">
              <a:spcBef>
                <a:spcPts val="1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In Africa –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il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successo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è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imminente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42950" indent="-742950" fontAlgn="base">
              <a:spcBef>
                <a:spcPts val="1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Negoziati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ad alto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livello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con i leaders in Pakistan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sono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molto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incoraggianti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8291" y="836712"/>
            <a:ext cx="8308731" cy="67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Aft>
                <a:spcPct val="0"/>
              </a:spcAft>
              <a:buSzPct val="75000"/>
            </a:pPr>
            <a:r>
              <a:rPr lang="en-US" sz="3600" b="1" i="1" dirty="0" err="1" smtClean="0">
                <a:latin typeface="Calibri" pitchFamily="34" charset="0"/>
              </a:rPr>
              <a:t>Conclusioni</a:t>
            </a:r>
            <a:endParaRPr lang="en-US" sz="3600" b="1" i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pe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r="21515" b="25389"/>
          <a:stretch>
            <a:fillRect/>
          </a:stretch>
        </p:blipFill>
        <p:spPr bwMode="auto">
          <a:xfrm>
            <a:off x="0" y="1254725"/>
            <a:ext cx="2834058" cy="296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eurolastc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728663"/>
            <a:ext cx="3131839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ambo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9" b="7677"/>
          <a:stretch>
            <a:fillRect/>
          </a:stretch>
        </p:blipFill>
        <p:spPr bwMode="auto">
          <a:xfrm>
            <a:off x="251520" y="3887291"/>
            <a:ext cx="2259736" cy="29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2771963" y="1412391"/>
            <a:ext cx="1566496" cy="600075"/>
            <a:chOff x="1683" y="632"/>
            <a:chExt cx="1110" cy="378"/>
          </a:xfrm>
        </p:grpSpPr>
        <p:sp>
          <p:nvSpPr>
            <p:cNvPr id="16400" name="Text Box 7"/>
            <p:cNvSpPr txBox="1">
              <a:spLocks noChangeArrowheads="1"/>
            </p:cNvSpPr>
            <p:nvPr/>
          </p:nvSpPr>
          <p:spPr bwMode="auto">
            <a:xfrm>
              <a:off x="1683" y="632"/>
              <a:ext cx="111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 smtClean="0"/>
                <a:t>America, </a:t>
              </a:r>
            </a:p>
            <a:p>
              <a:pPr eaLnBrk="1" hangingPunct="1"/>
              <a:r>
                <a:rPr lang="en-US" sz="1400" dirty="0" smtClean="0"/>
                <a:t>Peru</a:t>
              </a:r>
              <a:r>
                <a:rPr lang="en-GB" sz="1400" dirty="0"/>
                <a:t>, 1991</a:t>
              </a:r>
              <a:endParaRPr lang="en-US" sz="1400" dirty="0"/>
            </a:p>
          </p:txBody>
        </p:sp>
        <p:sp>
          <p:nvSpPr>
            <p:cNvPr id="16401" name="Text Box 8"/>
            <p:cNvSpPr txBox="1">
              <a:spLocks noChangeArrowheads="1"/>
            </p:cNvSpPr>
            <p:nvPr/>
          </p:nvSpPr>
          <p:spPr bwMode="auto">
            <a:xfrm>
              <a:off x="1774" y="816"/>
              <a:ext cx="13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400">
                <a:latin typeface="Arial (W1)" charset="0"/>
              </a:endParaRPr>
            </a:p>
          </p:txBody>
        </p:sp>
      </p:grpSp>
      <p:sp>
        <p:nvSpPr>
          <p:cNvPr id="16399" name="Text Box 11"/>
          <p:cNvSpPr txBox="1">
            <a:spLocks noChangeArrowheads="1"/>
          </p:cNvSpPr>
          <p:nvPr/>
        </p:nvSpPr>
        <p:spPr bwMode="auto">
          <a:xfrm>
            <a:off x="2411760" y="5714092"/>
            <a:ext cx="16898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dirty="0" err="1" smtClean="0"/>
              <a:t>Pacifico</a:t>
            </a:r>
            <a:r>
              <a:rPr lang="en-US" sz="1400" dirty="0" smtClean="0"/>
              <a:t> Orientale, </a:t>
            </a:r>
            <a:endParaRPr lang="en-US" sz="1400" dirty="0"/>
          </a:p>
          <a:p>
            <a:pPr eaLnBrk="1" hangingPunct="1"/>
            <a:r>
              <a:rPr lang="en-GB" sz="1400" dirty="0" err="1" smtClean="0"/>
              <a:t>Cambogia</a:t>
            </a:r>
            <a:r>
              <a:rPr lang="en-GB" sz="1400" dirty="0"/>
              <a:t>, 1997</a:t>
            </a:r>
            <a:endParaRPr lang="en-US" sz="1400" dirty="0"/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4788023" y="981500"/>
            <a:ext cx="12866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dirty="0"/>
              <a:t>Europa</a:t>
            </a:r>
          </a:p>
          <a:p>
            <a:pPr algn="r" eaLnBrk="1" hangingPunct="1"/>
            <a:r>
              <a:rPr lang="en-GB" sz="1400" dirty="0" err="1" smtClean="0"/>
              <a:t>Turchia</a:t>
            </a:r>
            <a:r>
              <a:rPr lang="en-GB" sz="1400" dirty="0" smtClean="0"/>
              <a:t>, </a:t>
            </a:r>
            <a:r>
              <a:rPr lang="en-GB" sz="1400" dirty="0"/>
              <a:t>1998</a:t>
            </a:r>
            <a:endParaRPr lang="en-US" sz="1400" dirty="0"/>
          </a:p>
        </p:txBody>
      </p:sp>
      <p:pic>
        <p:nvPicPr>
          <p:cNvPr id="16393" name="Picture 2" descr="Rukshar_photo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r="26761"/>
          <a:stretch>
            <a:fillRect/>
          </a:stretch>
        </p:blipFill>
        <p:spPr bwMode="auto">
          <a:xfrm>
            <a:off x="6012161" y="3716338"/>
            <a:ext cx="313770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4571999" y="5516563"/>
            <a:ext cx="15121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dirty="0" err="1" smtClean="0"/>
              <a:t>Sud</a:t>
            </a:r>
            <a:r>
              <a:rPr lang="en-US" sz="1400" dirty="0" smtClean="0"/>
              <a:t>-Est </a:t>
            </a:r>
            <a:r>
              <a:rPr lang="en-US" sz="1400" dirty="0" err="1" smtClean="0"/>
              <a:t>Asiatico</a:t>
            </a:r>
            <a:endParaRPr lang="en-US" sz="1400" dirty="0"/>
          </a:p>
          <a:p>
            <a:pPr algn="r" eaLnBrk="1" hangingPunct="1"/>
            <a:r>
              <a:rPr lang="en-GB" sz="1400" dirty="0" smtClean="0"/>
              <a:t>India, </a:t>
            </a:r>
            <a:r>
              <a:rPr lang="en-GB" sz="1400" dirty="0"/>
              <a:t>2011</a:t>
            </a:r>
            <a:endParaRPr lang="en-US" sz="1400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85262" y="2133600"/>
            <a:ext cx="2861757" cy="3117195"/>
            <a:chOff x="3316956" y="2133601"/>
            <a:chExt cx="2804915" cy="3116740"/>
          </a:xfrm>
        </p:grpSpPr>
        <p:pic>
          <p:nvPicPr>
            <p:cNvPr id="16396" name="Picture 14" descr="Last_case_picture_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t="51990" r="867" b="9756"/>
            <a:stretch>
              <a:fillRect/>
            </a:stretch>
          </p:blipFill>
          <p:spPr bwMode="auto">
            <a:xfrm>
              <a:off x="3433187" y="2133601"/>
              <a:ext cx="2591742" cy="262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316956" y="4727197"/>
              <a:ext cx="2804915" cy="52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400" dirty="0" smtClean="0"/>
                <a:t>Ultimo </a:t>
              </a:r>
              <a:r>
                <a:rPr lang="en-GB" sz="1400" dirty="0" err="1" smtClean="0"/>
                <a:t>caso</a:t>
              </a:r>
              <a:r>
                <a:rPr lang="en-GB" sz="1400" dirty="0" smtClean="0"/>
                <a:t> di </a:t>
              </a:r>
              <a:r>
                <a:rPr lang="en-GB" sz="1400" dirty="0" err="1" smtClean="0"/>
                <a:t>vaiolo</a:t>
              </a:r>
              <a:endParaRPr lang="en-GB" sz="1400" dirty="0" smtClean="0"/>
            </a:p>
            <a:p>
              <a:pPr algn="ctr" eaLnBrk="1" hangingPunct="1">
                <a:defRPr/>
              </a:pPr>
              <a:r>
                <a:rPr lang="en-GB" sz="1400" dirty="0" smtClean="0"/>
                <a:t>Ali </a:t>
              </a:r>
              <a:r>
                <a:rPr lang="en-GB" sz="1400" dirty="0" err="1" smtClean="0"/>
                <a:t>Maalin</a:t>
              </a:r>
              <a:r>
                <a:rPr lang="en-GB" sz="1400" dirty="0" smtClean="0"/>
                <a:t>, Somalia 1977</a:t>
              </a:r>
              <a:endParaRPr lang="en-US" sz="1400" dirty="0" smtClean="0"/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1660" y="836712"/>
            <a:ext cx="5448451" cy="387798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Arial (W1)" charset="0"/>
              </a:rPr>
              <a:t>Un </a:t>
            </a:r>
            <a:r>
              <a:rPr lang="en-GB" b="1" dirty="0" err="1" smtClean="0">
                <a:solidFill>
                  <a:schemeClr val="tx1"/>
                </a:solidFill>
                <a:latin typeface="Arial (W1)" charset="0"/>
              </a:rPr>
              <a:t>mondo</a:t>
            </a:r>
            <a:r>
              <a:rPr lang="en-GB" b="1" dirty="0" smtClean="0">
                <a:solidFill>
                  <a:schemeClr val="tx1"/>
                </a:solidFill>
                <a:latin typeface="Arial (W1)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Arial (W1)" charset="0"/>
              </a:rPr>
              <a:t>senza</a:t>
            </a:r>
            <a:r>
              <a:rPr lang="en-GB" b="1" dirty="0" smtClean="0">
                <a:solidFill>
                  <a:schemeClr val="tx1"/>
                </a:solidFill>
                <a:latin typeface="Arial (W1)" charset="0"/>
              </a:rPr>
              <a:t> la polio…</a:t>
            </a:r>
            <a:endParaRPr lang="en-US" b="1" dirty="0" smtClean="0">
              <a:solidFill>
                <a:schemeClr val="tx1"/>
              </a:solidFill>
              <a:latin typeface="Arial (W1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ids runnin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7" y="865428"/>
            <a:ext cx="4885569" cy="508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490978" y="2665542"/>
            <a:ext cx="3653022" cy="10514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ct val="150000"/>
              </a:lnSpc>
              <a:spcBef>
                <a:spcPts val="2400"/>
              </a:spcBef>
              <a:buFont typeface="Arial"/>
              <a:buNone/>
            </a:pP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Grazie!</a:t>
            </a:r>
          </a:p>
          <a:p>
            <a:pPr marL="57150" indent="0" algn="ctr">
              <a:lnSpc>
                <a:spcPct val="150000"/>
              </a:lnSpc>
              <a:spcBef>
                <a:spcPts val="2400"/>
              </a:spcBef>
              <a:buFont typeface="Arial"/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previsanin@who.int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vaccineinformation.org/photos/poliwho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062" y="-1"/>
            <a:ext cx="10305780" cy="68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1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olioeradication.org/portals/0/Image/PolioPrevention/HistoryOfPolio/history-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9" y="908720"/>
            <a:ext cx="8011617" cy="53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113" y="-235528"/>
            <a:ext cx="11670788" cy="78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2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Jenner_Public\Polio\2)External_Relations\Communications\Photos\Z Best Images\012 Indian boy with poli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" r="8208" b="3530"/>
          <a:stretch/>
        </p:blipFill>
        <p:spPr bwMode="auto">
          <a:xfrm>
            <a:off x="952068" y="976393"/>
            <a:ext cx="3459902" cy="546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ublications.mcgill.ca/medenews/files/2014/10/8290596191_acf4de6d1e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08" y="976393"/>
            <a:ext cx="3644600" cy="546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057" y="-99392"/>
            <a:ext cx="4386949" cy="71287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1058" name="Picture 6" descr="C:\Users\Valued Customer\Documents\Dropbox\TED Polio 2011\Slide Comps\30-polio_types_02-0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" y="0"/>
            <a:ext cx="3074377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Valued Customer\Documents\Dropbox\TED Polio 2011\Slide Comps\29-polio_types_01-02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70" y="0"/>
            <a:ext cx="289413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23" y="2276873"/>
            <a:ext cx="252581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Valued Customer\Documents\Dropbox\TED Polio 2011\Slide Comps\30-polio_types_02-02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56" y="0"/>
            <a:ext cx="30099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61398" y="529569"/>
            <a:ext cx="8604448" cy="1219200"/>
          </a:xfrm>
          <a:prstGeom prst="rect">
            <a:avLst/>
          </a:prstGeom>
        </p:spPr>
        <p:txBody>
          <a:bodyPr anchor="ctr"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IPV e OPV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521" y="2996951"/>
            <a:ext cx="24916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cs typeface="Arial" pitchFamily="34" charset="0"/>
              </a:rPr>
              <a:t>Inactivated </a:t>
            </a:r>
            <a:endParaRPr lang="en-US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Polio Vaccine (IPV</a:t>
            </a:r>
            <a:r>
              <a:rPr lang="en-US" sz="2000" b="1" dirty="0">
                <a:solidFill>
                  <a:schemeClr val="tx1"/>
                </a:solidFill>
                <a:cs typeface="Arial" pitchFamily="34" charset="0"/>
              </a:rPr>
              <a:t>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2" y="2807882"/>
            <a:ext cx="4499991" cy="299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961" y="1628800"/>
            <a:ext cx="418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IPV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err="1" smtClean="0">
                <a:solidFill>
                  <a:schemeClr val="tx1"/>
                </a:solidFill>
              </a:rPr>
              <a:t>vaccino</a:t>
            </a:r>
            <a:r>
              <a:rPr lang="en-GB" dirty="0" smtClean="0">
                <a:solidFill>
                  <a:schemeClr val="tx1"/>
                </a:solidFill>
              </a:rPr>
              <a:t> Salk, 1955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Contiene</a:t>
            </a:r>
            <a:r>
              <a:rPr lang="en-GB" dirty="0" smtClean="0">
                <a:solidFill>
                  <a:schemeClr val="tx1"/>
                </a:solidFill>
              </a:rPr>
              <a:t> virus </a:t>
            </a:r>
            <a:r>
              <a:rPr lang="en-GB" u="sng" dirty="0" err="1" smtClean="0">
                <a:solidFill>
                  <a:schemeClr val="tx1"/>
                </a:solidFill>
              </a:rPr>
              <a:t>inattivati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dei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sierotipi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Iniettabile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richiede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personale</a:t>
            </a:r>
            <a:r>
              <a:rPr lang="en-GB" dirty="0" smtClean="0">
                <a:solidFill>
                  <a:schemeClr val="tx1"/>
                </a:solidFill>
              </a:rPr>
              <a:t> medico     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1" name="Picture 2" descr="A baby receives the IPV injec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807882"/>
            <a:ext cx="4541487" cy="29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36881" y="1628800"/>
            <a:ext cx="421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OPV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err="1" smtClean="0">
                <a:solidFill>
                  <a:schemeClr val="tx1"/>
                </a:solidFill>
              </a:rPr>
              <a:t>vaccino</a:t>
            </a:r>
            <a:r>
              <a:rPr lang="en-GB" dirty="0" smtClean="0">
                <a:solidFill>
                  <a:schemeClr val="tx1"/>
                </a:solidFill>
              </a:rPr>
              <a:t> Sabin, 1961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Contiene</a:t>
            </a:r>
            <a:r>
              <a:rPr lang="en-GB" dirty="0" smtClean="0">
                <a:solidFill>
                  <a:schemeClr val="tx1"/>
                </a:solidFill>
              </a:rPr>
              <a:t> virus </a:t>
            </a:r>
            <a:r>
              <a:rPr lang="en-GB" u="sng" dirty="0" err="1" smtClean="0">
                <a:solidFill>
                  <a:schemeClr val="tx1"/>
                </a:solidFill>
              </a:rPr>
              <a:t>attenuati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dei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sierotipi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vaccino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orale</a:t>
            </a:r>
            <a:r>
              <a:rPr lang="en-GB" dirty="0" smtClean="0">
                <a:solidFill>
                  <a:schemeClr val="tx1"/>
                </a:solidFill>
              </a:rPr>
              <a:t>, facile da </a:t>
            </a:r>
            <a:r>
              <a:rPr lang="en-GB" dirty="0" err="1" smtClean="0">
                <a:solidFill>
                  <a:schemeClr val="tx1"/>
                </a:solidFill>
              </a:rPr>
              <a:t>amministrare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35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ヒラギノ角ゴ Pro W3"/>
        <a:cs typeface="ヒラギノ角ゴ Pro W3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35380</TotalTime>
  <Words>798</Words>
  <Application>Microsoft Office PowerPoint</Application>
  <PresentationFormat>On-screen Show (4:3)</PresentationFormat>
  <Paragraphs>202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Strategie per combattere la polio</vt:lpstr>
      <vt:lpstr>PowerPoint Presentation</vt:lpstr>
      <vt:lpstr>PowerPoint Presentation</vt:lpstr>
      <vt:lpstr>Pakistan Afghanistan</vt:lpstr>
      <vt:lpstr>PowerPoint Presentation</vt:lpstr>
      <vt:lpstr>PowerPoint Presentation</vt:lpstr>
      <vt:lpstr>Casi WPV endemici e importati, Afghanistan, 2014</vt:lpstr>
      <vt:lpstr>PowerPoint Presentation</vt:lpstr>
      <vt:lpstr>PowerPoint Presentation</vt:lpstr>
      <vt:lpstr>Focolai di poliomielite associata a poliovirus derivati dal vaccino (VDPV) 2000-2014</vt:lpstr>
      <vt:lpstr>Wild Poliovirus &amp; cVDPV Cases1, Previous 12 Months2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 mondo senza la polio…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PREVISANI, Nicoletta Claudia</cp:lastModifiedBy>
  <cp:revision>110</cp:revision>
  <cp:lastPrinted>2016-06-16T19:26:22Z</cp:lastPrinted>
  <dcterms:created xsi:type="dcterms:W3CDTF">1601-01-01T00:00:00Z</dcterms:created>
  <dcterms:modified xsi:type="dcterms:W3CDTF">2016-06-17T05:36:48Z</dcterms:modified>
</cp:coreProperties>
</file>