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64" r:id="rId4"/>
    <p:sldId id="263" r:id="rId5"/>
    <p:sldId id="265" r:id="rId6"/>
    <p:sldId id="262" r:id="rId7"/>
    <p:sldId id="259" r:id="rId8"/>
    <p:sldId id="268" r:id="rId9"/>
    <p:sldId id="269" r:id="rId10"/>
    <p:sldId id="270" r:id="rId11"/>
    <p:sldId id="271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/>
    <p:restoredTop sz="94708"/>
  </p:normalViewPr>
  <p:slideViewPr>
    <p:cSldViewPr snapToGrid="0" snapToObjects="1">
      <p:cViewPr varScale="1">
        <p:scale>
          <a:sx n="74" d="100"/>
          <a:sy n="74" d="100"/>
        </p:scale>
        <p:origin x="1158" y="7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833819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Titolo Testo</a:t>
            </a:r>
          </a:p>
        </p:txBody>
      </p:sp>
      <p:sp>
        <p:nvSpPr>
          <p:cNvPr id="1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Giovanni Mela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–Giovanni Mela</a:t>
            </a:r>
          </a:p>
        </p:txBody>
      </p:sp>
      <p:sp>
        <p:nvSpPr>
          <p:cNvPr id="94" name="“Inserisci qui una citazione”.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“Inserisci qui una citazione”. </a:t>
            </a:r>
          </a:p>
        </p:txBody>
      </p:sp>
      <p:sp>
        <p:nvSpPr>
          <p:cNvPr id="9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magin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magin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olo Testo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Titolo Testo</a:t>
            </a:r>
          </a:p>
        </p:txBody>
      </p:sp>
      <p:sp>
        <p:nvSpPr>
          <p:cNvPr id="2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Testo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magin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olo Testo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Titolo Testo</a:t>
            </a:r>
          </a:p>
        </p:txBody>
      </p:sp>
      <p:sp>
        <p:nvSpPr>
          <p:cNvPr id="40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4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7" name="Corpo livello un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magin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67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8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orpo livello uno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magin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magin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magin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ttangolo"/>
          <p:cNvSpPr/>
          <p:nvPr/>
        </p:nvSpPr>
        <p:spPr>
          <a:xfrm>
            <a:off x="-6597" y="-17707"/>
            <a:ext cx="13017994" cy="9789013"/>
          </a:xfrm>
          <a:prstGeom prst="rect">
            <a:avLst/>
          </a:prstGeom>
          <a:solidFill>
            <a:srgbClr val="E6E5D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sp>
        <p:nvSpPr>
          <p:cNvPr id="121" name="Presentatore…"/>
          <p:cNvSpPr txBox="1"/>
          <p:nvPr/>
        </p:nvSpPr>
        <p:spPr>
          <a:xfrm>
            <a:off x="467760" y="5888856"/>
            <a:ext cx="11671301" cy="32316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algn="l" defTabSz="457200">
              <a:defRPr sz="2500">
                <a:solidFill>
                  <a:srgbClr val="2A4A8B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dirty="0"/>
              <a:t>Presentatore</a:t>
            </a:r>
            <a:r>
              <a:rPr dirty="0"/>
              <a:t> </a:t>
            </a:r>
            <a:endParaRPr lang="it-IT" dirty="0"/>
          </a:p>
          <a:p>
            <a:pPr algn="l" defTabSz="457200">
              <a:defRPr sz="2500">
                <a:solidFill>
                  <a:srgbClr val="2A4A8B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4000" dirty="0"/>
              <a:t>Adriano Maestri - DGE</a:t>
            </a:r>
            <a:endParaRPr lang="it-IT" sz="2000" dirty="0"/>
          </a:p>
          <a:p>
            <a:pPr algn="l" defTabSz="457200">
              <a:defRPr sz="2500">
                <a:solidFill>
                  <a:srgbClr val="2A4A8B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sz="2000" dirty="0"/>
          </a:p>
          <a:p>
            <a:pPr algn="l" defTabSz="457200">
              <a:defRPr sz="2500">
                <a:solidFill>
                  <a:srgbClr val="2A4A8B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sz="2000" dirty="0"/>
          </a:p>
          <a:p>
            <a:pPr algn="l" defTabSz="457200">
              <a:defRPr sz="2500">
                <a:solidFill>
                  <a:srgbClr val="2A4A8B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sz="2000" dirty="0"/>
          </a:p>
          <a:p>
            <a:pPr algn="l"/>
            <a:r>
              <a:rPr lang="it-IT" sz="2000" dirty="0">
                <a:solidFill>
                  <a:srgbClr val="2A4A8B"/>
                </a:solidFill>
                <a:latin typeface="Georgia"/>
              </a:rPr>
              <a:t>RIUNIONE DI FORMAZIONE PER LA DIRIGENZA DISTRETTUALE</a:t>
            </a:r>
          </a:p>
          <a:p>
            <a:pPr algn="l"/>
            <a:r>
              <a:rPr lang="it-IT" sz="2000" dirty="0">
                <a:solidFill>
                  <a:srgbClr val="2A4A8B"/>
                </a:solidFill>
                <a:latin typeface="Georgia"/>
              </a:rPr>
              <a:t>Pieve di Cento 15 Febbraio 2020</a:t>
            </a:r>
          </a:p>
          <a:p>
            <a:pPr algn="l"/>
            <a:endParaRPr lang="it-IT" sz="2000" dirty="0">
              <a:solidFill>
                <a:srgbClr val="2A4A8B"/>
              </a:solidFill>
              <a:latin typeface="Georgia"/>
            </a:endParaRPr>
          </a:p>
          <a:p>
            <a:pPr algn="l" defTabSz="457200">
              <a:defRPr sz="2500">
                <a:solidFill>
                  <a:srgbClr val="2A4A8B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dirty="0"/>
          </a:p>
        </p:txBody>
      </p:sp>
      <p:sp>
        <p:nvSpPr>
          <p:cNvPr id="122" name="TITOLO"/>
          <p:cNvSpPr txBox="1"/>
          <p:nvPr/>
        </p:nvSpPr>
        <p:spPr>
          <a:xfrm>
            <a:off x="139149" y="3084271"/>
            <a:ext cx="12543181" cy="2811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spcBef>
                <a:spcPts val="2400"/>
              </a:spcBef>
              <a:defRPr sz="4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it-IT" dirty="0">
                <a:solidFill>
                  <a:schemeClr val="tx1"/>
                </a:solidFill>
              </a:rPr>
              <a:t>INNOVAZIONE, FLESSIBILITA’ E PASSAGGIO GENERAZIONALE PER GARANTIRE LA CONTINUITA’ NEL TEMPO DEI CLUB e MAGGIOR INTEGRAZIONE COL ROTARACT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123" name="Logo_Creator__print-2.png" descr="Logo_Creator__print-2.png"/>
          <p:cNvPicPr>
            <a:picLocks noChangeAspect="1"/>
          </p:cNvPicPr>
          <p:nvPr/>
        </p:nvPicPr>
        <p:blipFill>
          <a:blip r:embed="rId2"/>
          <a:srcRect l="45247" t="25765" r="4592" b="22110"/>
          <a:stretch>
            <a:fillRect/>
          </a:stretch>
        </p:blipFill>
        <p:spPr>
          <a:xfrm>
            <a:off x="5983395" y="597871"/>
            <a:ext cx="6523185" cy="2684695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Linea"/>
          <p:cNvSpPr/>
          <p:nvPr/>
        </p:nvSpPr>
        <p:spPr>
          <a:xfrm>
            <a:off x="-213325" y="8842524"/>
            <a:ext cx="13431451" cy="1"/>
          </a:xfrm>
          <a:prstGeom prst="line">
            <a:avLst/>
          </a:prstGeom>
          <a:ln w="25400">
            <a:solidFill>
              <a:srgbClr val="01B4E7"/>
            </a:solidFill>
          </a:ln>
        </p:spPr>
        <p:txBody>
          <a:bodyPr lIns="45719" rIns="45719"/>
          <a:lstStyle/>
          <a:p>
            <a:pPr algn="l" defTabSz="914400">
              <a:defRPr b="0">
                <a:solidFill>
                  <a:srgbClr val="958D85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127" name="Governatore 2019/2020…"/>
          <p:cNvSpPr txBox="1"/>
          <p:nvPr/>
        </p:nvSpPr>
        <p:spPr>
          <a:xfrm>
            <a:off x="9648773" y="8837204"/>
            <a:ext cx="2752357" cy="748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sz="2100" b="0">
                <a:solidFill>
                  <a:srgbClr val="2A4A8B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rPr dirty="0"/>
              <a:t>Governatore 2019/2020</a:t>
            </a:r>
          </a:p>
          <a:p>
            <a:pPr algn="r">
              <a:defRPr sz="2100" b="0">
                <a:solidFill>
                  <a:srgbClr val="2A4A8B"/>
                </a:solidFill>
                <a:latin typeface="Neo Sans Std Medium TR"/>
                <a:ea typeface="Neo Sans Std Medium TR"/>
                <a:cs typeface="Neo Sans Std Medium TR"/>
                <a:sym typeface="Neo Sans Std Medium TR"/>
              </a:defRPr>
            </a:pPr>
            <a:r>
              <a:rPr dirty="0"/>
              <a:t>Angelo O</a:t>
            </a:r>
            <a:r>
              <a:rPr lang="it-IT" dirty="0"/>
              <a:t>.</a:t>
            </a:r>
            <a:r>
              <a:rPr dirty="0"/>
              <a:t> Andrisano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5" t="14117" r="7974" b="14510"/>
          <a:stretch/>
        </p:blipFill>
        <p:spPr>
          <a:xfrm>
            <a:off x="467760" y="0"/>
            <a:ext cx="3340589" cy="308427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-222437" y="333483"/>
            <a:ext cx="13449674" cy="734796"/>
          </a:xfrm>
          <a:prstGeom prst="rect">
            <a:avLst/>
          </a:prstGeom>
          <a:solidFill>
            <a:srgbClr val="01B4E7"/>
          </a:solidFill>
          <a:ln w="12700">
            <a:miter lim="400000"/>
          </a:ln>
          <a:effectLst>
            <a:outerShdw blurRad="38100" dist="23000" dir="5400000" rotWithShape="0">
              <a:srgbClr val="808080">
                <a:alpha val="34997"/>
              </a:srgbClr>
            </a:outerShdw>
          </a:effectLst>
        </p:spPr>
        <p:txBody>
          <a:bodyPr lIns="45719" rIns="45719" anchor="ctr"/>
          <a:lstStyle/>
          <a:p>
            <a:pPr defTabSz="457200">
              <a:defRPr sz="18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0" name="TITOLO DELLA DIAPOSITIVA"/>
          <p:cNvSpPr txBox="1">
            <a:spLocks noGrp="1"/>
          </p:cNvSpPr>
          <p:nvPr>
            <p:ph type="ctrTitle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 anchor="ctr"/>
          <a:lstStyle>
            <a:lvl1pPr algn="l" defTabSz="457200">
              <a:defRPr sz="25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it-IT" dirty="0"/>
              <a:t>INNOVAZIONE E </a:t>
            </a:r>
            <a:r>
              <a:rPr lang="it-IT" dirty="0" err="1"/>
              <a:t>FLESSIBILITà</a:t>
            </a:r>
            <a:endParaRPr dirty="0"/>
          </a:p>
        </p:txBody>
      </p:sp>
      <p:sp>
        <p:nvSpPr>
          <p:cNvPr id="141" name="Testata…"/>
          <p:cNvSpPr txBox="1">
            <a:spLocks noGrp="1"/>
          </p:cNvSpPr>
          <p:nvPr>
            <p:ph type="subTitle" sz="half" idx="1"/>
          </p:nvPr>
        </p:nvSpPr>
        <p:spPr>
          <a:xfrm>
            <a:off x="396047" y="1713146"/>
            <a:ext cx="12362475" cy="6830893"/>
          </a:xfrm>
          <a:prstGeom prst="rect">
            <a:avLst/>
          </a:prstGeom>
        </p:spPr>
        <p:txBody>
          <a:bodyPr lIns="0" tIns="0" rIns="0" bIns="0">
            <a:normAutofit fontScale="92500"/>
          </a:bodyPr>
          <a:lstStyle/>
          <a:p>
            <a:pPr algn="just"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900" u="sng" dirty="0"/>
              <a:t> </a:t>
            </a:r>
          </a:p>
          <a:p>
            <a:pPr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 TEMI DELL’INNOVAZIONE E DELLA </a:t>
            </a:r>
            <a:r>
              <a:rPr lang="it-IT" sz="3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FLESSIBILITà</a:t>
            </a:r>
            <a:r>
              <a:rPr lang="it-IT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 Può FAR MOLTO.</a:t>
            </a:r>
          </a:p>
          <a:p>
            <a:pPr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sz="29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QUESTO NON VUOL DIRE STRAVOLGERE L’ORGANIZZAZIONE DEI CLUB, PRIMA DI TUTTO perché NON SERVE, E SOPRATTUTTO perché NON SAREBBE GRADITO A SOCI </a:t>
            </a:r>
            <a:r>
              <a:rPr lang="it-IT" sz="2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PIù</a:t>
            </a:r>
            <a:r>
              <a:rPr lang="it-IT" sz="2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ANZIANI</a:t>
            </a:r>
          </a:p>
          <a:p>
            <a:pPr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RIUSCIRE A CONIUGARE L’ESPERIENZA DEI MENO GIOVANI CON LE IDEE INNOVATIVE DEI </a:t>
            </a:r>
            <a:r>
              <a:rPr lang="it-IT" sz="3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PIù</a:t>
            </a:r>
            <a:r>
              <a:rPr lang="it-IT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GIOVANI, GARANTIREBBE UN ULTERIORE SVILUPPO DEL ROTARY. </a:t>
            </a:r>
          </a:p>
          <a:p>
            <a:pPr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sz="3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TUTTO QUESTO NON C’è DA  ROTTAMARE PROPRIO NULLA</a:t>
            </a:r>
          </a:p>
          <a:p>
            <a:pPr algn="just"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buChar char="▪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dirty="0"/>
          </a:p>
        </p:txBody>
      </p:sp>
      <p:pic>
        <p:nvPicPr>
          <p:cNvPr id="142" name="Logo_Creator__print-2.png" descr="Logo_Creator__print-2.png"/>
          <p:cNvPicPr>
            <a:picLocks noChangeAspect="1"/>
          </p:cNvPicPr>
          <p:nvPr/>
        </p:nvPicPr>
        <p:blipFill>
          <a:blip r:embed="rId2"/>
          <a:srcRect l="45247" t="25765" r="4592" b="22110"/>
          <a:stretch>
            <a:fillRect/>
          </a:stretch>
        </p:blipFill>
        <p:spPr>
          <a:xfrm>
            <a:off x="565305" y="8714669"/>
            <a:ext cx="2054277" cy="8454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5" t="14117" r="7974" b="14510"/>
          <a:stretch/>
        </p:blipFill>
        <p:spPr>
          <a:xfrm>
            <a:off x="11441085" y="8399568"/>
            <a:ext cx="1337315" cy="113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26604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-222437" y="333483"/>
            <a:ext cx="13449674" cy="734796"/>
          </a:xfrm>
          <a:prstGeom prst="rect">
            <a:avLst/>
          </a:prstGeom>
          <a:solidFill>
            <a:srgbClr val="01B4E7"/>
          </a:solidFill>
          <a:ln w="12700">
            <a:miter lim="400000"/>
          </a:ln>
          <a:effectLst>
            <a:outerShdw blurRad="38100" dist="23000" dir="5400000" rotWithShape="0">
              <a:srgbClr val="808080">
                <a:alpha val="34997"/>
              </a:srgbClr>
            </a:outerShdw>
          </a:effectLst>
        </p:spPr>
        <p:txBody>
          <a:bodyPr lIns="45719" rIns="45719" anchor="ctr"/>
          <a:lstStyle/>
          <a:p>
            <a:pPr defTabSz="457200">
              <a:defRPr sz="18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0" name="TITOLO DELLA DIAPOSITIVA"/>
          <p:cNvSpPr txBox="1">
            <a:spLocks noGrp="1"/>
          </p:cNvSpPr>
          <p:nvPr>
            <p:ph type="ctrTitle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 anchor="ctr"/>
          <a:lstStyle>
            <a:lvl1pPr algn="l" defTabSz="457200">
              <a:defRPr sz="25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it-IT" dirty="0"/>
              <a:t>INNOVAZIONE E </a:t>
            </a:r>
            <a:r>
              <a:rPr lang="it-IT" dirty="0" err="1"/>
              <a:t>FLESSIBILITà</a:t>
            </a:r>
            <a:endParaRPr dirty="0"/>
          </a:p>
        </p:txBody>
      </p:sp>
      <p:sp>
        <p:nvSpPr>
          <p:cNvPr id="141" name="Testata…"/>
          <p:cNvSpPr txBox="1">
            <a:spLocks noGrp="1"/>
          </p:cNvSpPr>
          <p:nvPr>
            <p:ph type="subTitle" sz="half" idx="1"/>
          </p:nvPr>
        </p:nvSpPr>
        <p:spPr>
          <a:xfrm>
            <a:off x="396047" y="1371601"/>
            <a:ext cx="12362475" cy="7513982"/>
          </a:xfrm>
          <a:prstGeom prst="rect">
            <a:avLst/>
          </a:prstGeom>
        </p:spPr>
        <p:txBody>
          <a:bodyPr lIns="0" tIns="0" rIns="0" bIns="0">
            <a:normAutofit lnSpcReduction="10000"/>
          </a:bodyPr>
          <a:lstStyle/>
          <a:p>
            <a:pPr algn="just"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900" dirty="0">
                <a:solidFill>
                  <a:srgbClr val="002060"/>
                </a:solidFill>
                <a:latin typeface="Century" panose="02040604050505020304" pitchFamily="18" charset="0"/>
              </a:rPr>
              <a:t>Non tutti i club vorranno cambiare, non forziamo la mano ma se ci sono le condizioni per numero e per qualità di nuovi soci da aggregare in quel territorio il </a:t>
            </a:r>
            <a:r>
              <a:rPr lang="it-IT" sz="2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ROTARY INTERNATIONAL consiglia:</a:t>
            </a:r>
          </a:p>
          <a:p>
            <a:pPr algn="just"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sz="2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defTabSz="457200">
              <a:spcBef>
                <a:spcPts val="300"/>
              </a:spcBef>
              <a:buFontTx/>
              <a:buChar char="-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aprire nuove tipologie di Club fra quelle già individuate </a:t>
            </a:r>
          </a:p>
          <a:p>
            <a:pPr marL="457200" indent="-457200" algn="just" defTabSz="457200">
              <a:spcBef>
                <a:spcPts val="300"/>
              </a:spcBef>
              <a:buFontTx/>
              <a:buChar char="-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Club tradizionali ma con regolamenti più elastici </a:t>
            </a:r>
          </a:p>
          <a:p>
            <a:pPr marL="457200" indent="-457200" algn="just" defTabSz="457200">
              <a:spcBef>
                <a:spcPts val="300"/>
              </a:spcBef>
              <a:buFontTx/>
              <a:buChar char="-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Provare ad aprire Club in grosse azione, Ospedali, Università ecc.</a:t>
            </a:r>
          </a:p>
          <a:p>
            <a:pPr marL="457200" indent="-457200" algn="just" defTabSz="457200">
              <a:spcBef>
                <a:spcPts val="300"/>
              </a:spcBef>
              <a:buFontTx/>
              <a:buChar char="-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Provare ad aprire Rotaract nelle università e </a:t>
            </a:r>
            <a:r>
              <a:rPr lang="it-IT" sz="2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</a:t>
            </a:r>
            <a:r>
              <a:rPr lang="it-IT" sz="2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nelle </a:t>
            </a:r>
            <a:r>
              <a:rPr lang="it-IT" sz="29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scuole superiori</a:t>
            </a:r>
            <a:endParaRPr lang="it-IT" sz="2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</a:t>
            </a:r>
            <a:r>
              <a:rPr lang="it-IT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può valutare anche nuove proposte</a:t>
            </a:r>
          </a:p>
          <a:p>
            <a:pPr algn="just"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  <a:p>
            <a:pPr defTabSz="457200">
              <a:spcBef>
                <a:spcPts val="300"/>
              </a:spcBef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 ogni innovazione dovrà sempre garantire il mantenimento dei valori fondanti del ROTARY:</a:t>
            </a:r>
          </a:p>
          <a:p>
            <a:pPr defTabSz="457200">
              <a:spcBef>
                <a:spcPts val="300"/>
              </a:spcBef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sz="2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>
              <a:spcBef>
                <a:spcPts val="300"/>
              </a:spcBef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sz="2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>
              <a:spcBef>
                <a:spcPts val="300"/>
              </a:spcBef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800" dirty="0">
                <a:solidFill>
                  <a:srgbClr val="0070C0"/>
                </a:solidFill>
              </a:rPr>
              <a:t>SE CI IMPEGNAMO POTREMO VINCERE ANCHE QUESTA IMPORTANTE SFIDA</a:t>
            </a:r>
          </a:p>
          <a:p>
            <a:pPr algn="just" defTabSz="457200">
              <a:spcBef>
                <a:spcPts val="300"/>
              </a:spcBef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sz="2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buChar char="▪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dirty="0"/>
          </a:p>
        </p:txBody>
      </p:sp>
      <p:pic>
        <p:nvPicPr>
          <p:cNvPr id="142" name="Logo_Creator__print-2.png" descr="Logo_Creator__print-2.png"/>
          <p:cNvPicPr>
            <a:picLocks noChangeAspect="1"/>
          </p:cNvPicPr>
          <p:nvPr/>
        </p:nvPicPr>
        <p:blipFill>
          <a:blip r:embed="rId2"/>
          <a:srcRect l="45247" t="25765" r="4592" b="22110"/>
          <a:stretch>
            <a:fillRect/>
          </a:stretch>
        </p:blipFill>
        <p:spPr>
          <a:xfrm>
            <a:off x="565305" y="8714669"/>
            <a:ext cx="2054277" cy="8454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5" t="14117" r="7974" b="14510"/>
          <a:stretch/>
        </p:blipFill>
        <p:spPr>
          <a:xfrm>
            <a:off x="11441085" y="8399568"/>
            <a:ext cx="1337315" cy="113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30202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-222437" y="333483"/>
            <a:ext cx="13449674" cy="734796"/>
          </a:xfrm>
          <a:prstGeom prst="rect">
            <a:avLst/>
          </a:prstGeom>
          <a:solidFill>
            <a:srgbClr val="01B4E7"/>
          </a:solidFill>
          <a:ln w="12700">
            <a:miter lim="400000"/>
          </a:ln>
          <a:effectLst>
            <a:outerShdw blurRad="38100" dist="23000" dir="5400000" rotWithShape="0">
              <a:srgbClr val="808080">
                <a:alpha val="34997"/>
              </a:srgbClr>
            </a:outerShdw>
          </a:effectLst>
        </p:spPr>
        <p:txBody>
          <a:bodyPr lIns="45719" rIns="45719" anchor="ctr"/>
          <a:lstStyle/>
          <a:p>
            <a:pPr defTabSz="457200">
              <a:defRPr sz="18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140" name="TITOLO DELLA DIAPOSITIVA"/>
          <p:cNvSpPr txBox="1">
            <a:spLocks noGrp="1"/>
          </p:cNvSpPr>
          <p:nvPr>
            <p:ph type="ctrTitle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 anchor="ctr"/>
          <a:lstStyle>
            <a:lvl1pPr algn="l" defTabSz="457200">
              <a:defRPr sz="25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it-IT" dirty="0"/>
              <a:t>COMMISSIONI DI CLUB</a:t>
            </a:r>
            <a:endParaRPr dirty="0"/>
          </a:p>
        </p:txBody>
      </p:sp>
      <p:sp>
        <p:nvSpPr>
          <p:cNvPr id="141" name="Testata…"/>
          <p:cNvSpPr txBox="1">
            <a:spLocks noGrp="1"/>
          </p:cNvSpPr>
          <p:nvPr>
            <p:ph type="subTitle" sz="half" idx="1"/>
          </p:nvPr>
        </p:nvSpPr>
        <p:spPr>
          <a:xfrm>
            <a:off x="735496" y="1295400"/>
            <a:ext cx="11648661" cy="734159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l"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dirty="0"/>
          </a:p>
          <a:p>
            <a:pPr algn="just"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400" dirty="0">
                <a:solidFill>
                  <a:srgbClr val="0070C0"/>
                </a:solidFill>
              </a:rPr>
              <a:t>Salvare i valori fondanti del Rotary:</a:t>
            </a:r>
          </a:p>
          <a:p>
            <a:pPr algn="just"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400" dirty="0">
                <a:solidFill>
                  <a:srgbClr val="0070C0"/>
                </a:solidFill>
              </a:rPr>
              <a:t>						- </a:t>
            </a:r>
          </a:p>
          <a:p>
            <a:pPr algn="just"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400" dirty="0">
                <a:solidFill>
                  <a:srgbClr val="0070C0"/>
                </a:solidFill>
              </a:rPr>
              <a:t>Ma fare i conti con i cambiamenti:</a:t>
            </a:r>
          </a:p>
          <a:p>
            <a:pPr algn="just"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400" dirty="0">
                <a:solidFill>
                  <a:srgbClr val="0070C0"/>
                </a:solidFill>
              </a:rPr>
              <a:t>						-  nel LAVORO</a:t>
            </a:r>
          </a:p>
          <a:p>
            <a:pPr marL="3009900" lvl="5" indent="-342900" algn="just" defTabSz="457200">
              <a:spcBef>
                <a:spcPts val="300"/>
              </a:spcBef>
              <a:buFontTx/>
              <a:buChar char="-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400" dirty="0">
                <a:solidFill>
                  <a:srgbClr val="0070C0"/>
                </a:solidFill>
              </a:rPr>
              <a:t>nella FAMIGLIA</a:t>
            </a:r>
          </a:p>
          <a:p>
            <a:pPr marL="3009900" lvl="5" indent="-342900" algn="just" defTabSz="457200">
              <a:spcBef>
                <a:spcPts val="300"/>
              </a:spcBef>
              <a:buFontTx/>
              <a:buChar char="-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400" dirty="0">
                <a:solidFill>
                  <a:srgbClr val="0070C0"/>
                </a:solidFill>
              </a:rPr>
              <a:t>negli INTERESSI delle persone</a:t>
            </a:r>
          </a:p>
          <a:p>
            <a:pPr marL="3009900" lvl="5" indent="-342900" algn="just" defTabSz="457200">
              <a:spcBef>
                <a:spcPts val="300"/>
              </a:spcBef>
              <a:buFontTx/>
              <a:buChar char="-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400" dirty="0">
                <a:solidFill>
                  <a:srgbClr val="0070C0"/>
                </a:solidFill>
              </a:rPr>
              <a:t>nella COMUNICAZIONE e nella FORMAZIONE</a:t>
            </a:r>
          </a:p>
          <a:p>
            <a:pPr marL="3009900" lvl="5" indent="-342900" algn="just" defTabSz="457200">
              <a:spcBef>
                <a:spcPts val="300"/>
              </a:spcBef>
              <a:buFontTx/>
              <a:buChar char="-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400" dirty="0">
                <a:solidFill>
                  <a:srgbClr val="0070C0"/>
                </a:solidFill>
              </a:rPr>
              <a:t>nelle </a:t>
            </a:r>
            <a:r>
              <a:rPr lang="it-IT" sz="2400" dirty="0" err="1">
                <a:solidFill>
                  <a:srgbClr val="0070C0"/>
                </a:solidFill>
              </a:rPr>
              <a:t>DISPONIBILITà</a:t>
            </a:r>
            <a:r>
              <a:rPr lang="it-IT" sz="2400" dirty="0">
                <a:solidFill>
                  <a:srgbClr val="0070C0"/>
                </a:solidFill>
              </a:rPr>
              <a:t> FINANZIARIE</a:t>
            </a:r>
          </a:p>
          <a:p>
            <a:pPr marL="3009900" lvl="5" indent="-342900" algn="just" defTabSz="457200">
              <a:spcBef>
                <a:spcPts val="300"/>
              </a:spcBef>
              <a:buFontTx/>
              <a:buChar char="-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400" dirty="0">
                <a:solidFill>
                  <a:srgbClr val="0070C0"/>
                </a:solidFill>
              </a:rPr>
              <a:t>nella SOCIETA’</a:t>
            </a:r>
          </a:p>
          <a:p>
            <a:pPr algn="just"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400" dirty="0"/>
              <a:t> </a:t>
            </a:r>
          </a:p>
          <a:p>
            <a:pPr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3200" dirty="0">
                <a:solidFill>
                  <a:schemeClr val="tx1"/>
                </a:solidFill>
              </a:rPr>
              <a:t>Fondamentale che nel Club sia presente la Commissione per l’Effettivo, </a:t>
            </a:r>
          </a:p>
          <a:p>
            <a:pPr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3200" dirty="0">
                <a:solidFill>
                  <a:schemeClr val="tx1"/>
                </a:solidFill>
              </a:rPr>
              <a:t>COMPOSTA DA VECCHI E NUOVI SOCI</a:t>
            </a:r>
          </a:p>
          <a:p>
            <a:pPr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3200" dirty="0">
                <a:solidFill>
                  <a:schemeClr val="tx1"/>
                </a:solidFill>
              </a:rPr>
              <a:t>Per impostare un piano di sviluppo pluriennale</a:t>
            </a:r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dirty="0"/>
          </a:p>
        </p:txBody>
      </p:sp>
      <p:pic>
        <p:nvPicPr>
          <p:cNvPr id="142" name="Logo_Creator__print-2.png" descr="Logo_Creator__print-2.png"/>
          <p:cNvPicPr>
            <a:picLocks noChangeAspect="1"/>
          </p:cNvPicPr>
          <p:nvPr/>
        </p:nvPicPr>
        <p:blipFill>
          <a:blip r:embed="rId2"/>
          <a:srcRect l="45247" t="25765" r="4592" b="22110"/>
          <a:stretch>
            <a:fillRect/>
          </a:stretch>
        </p:blipFill>
        <p:spPr>
          <a:xfrm>
            <a:off x="565305" y="8714669"/>
            <a:ext cx="2054277" cy="8454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5" t="14117" r="7974" b="14510"/>
          <a:stretch/>
        </p:blipFill>
        <p:spPr>
          <a:xfrm>
            <a:off x="11441085" y="8399568"/>
            <a:ext cx="1337315" cy="113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703569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-222437" y="333483"/>
            <a:ext cx="13449674" cy="734796"/>
          </a:xfrm>
          <a:prstGeom prst="rect">
            <a:avLst/>
          </a:prstGeom>
          <a:solidFill>
            <a:srgbClr val="01B4E7"/>
          </a:solidFill>
          <a:ln w="12700">
            <a:miter lim="400000"/>
          </a:ln>
          <a:effectLst>
            <a:outerShdw blurRad="38100" dist="23000" dir="5400000" rotWithShape="0">
              <a:srgbClr val="808080">
                <a:alpha val="34997"/>
              </a:srgbClr>
            </a:outerShdw>
          </a:effectLst>
        </p:spPr>
        <p:txBody>
          <a:bodyPr lIns="45719" rIns="45719" anchor="ctr"/>
          <a:lstStyle/>
          <a:p>
            <a:pPr defTabSz="457200">
              <a:defRPr sz="18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0" name="TITOLO DELLA DIAPOSITIVA"/>
          <p:cNvSpPr txBox="1">
            <a:spLocks noGrp="1"/>
          </p:cNvSpPr>
          <p:nvPr>
            <p:ph type="ctrTitle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 anchor="ctr"/>
          <a:lstStyle>
            <a:lvl1pPr algn="l" defTabSz="457200">
              <a:defRPr sz="25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it-IT" dirty="0"/>
              <a:t>Effettivo: la situazione nel distretto</a:t>
            </a:r>
            <a:endParaRPr dirty="0"/>
          </a:p>
        </p:txBody>
      </p:sp>
      <p:sp>
        <p:nvSpPr>
          <p:cNvPr id="141" name="Testata…"/>
          <p:cNvSpPr txBox="1">
            <a:spLocks noGrp="1"/>
          </p:cNvSpPr>
          <p:nvPr>
            <p:ph type="subTitle" sz="half" idx="1"/>
          </p:nvPr>
        </p:nvSpPr>
        <p:spPr>
          <a:xfrm>
            <a:off x="415925" y="1618317"/>
            <a:ext cx="12362475" cy="6458335"/>
          </a:xfrm>
          <a:prstGeom prst="rect">
            <a:avLst/>
          </a:prstGeom>
        </p:spPr>
        <p:txBody>
          <a:bodyPr lIns="0" tIns="0" rIns="0" bIns="0">
            <a:normAutofit fontScale="92500" lnSpcReduction="20000"/>
          </a:bodyPr>
          <a:lstStyle/>
          <a:p>
            <a:pPr algn="l"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u="sng" dirty="0"/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3200" b="1" dirty="0"/>
              <a:t>Al 1° luglio 2018 eravamo 3013</a:t>
            </a:r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3200" b="1" dirty="0"/>
              <a:t>												    Al 31 Marzo 2019  eravamo 3035</a:t>
            </a:r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3200" b="1" dirty="0"/>
              <a:t>Al siamo 3071</a:t>
            </a:r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sz="3200" dirty="0"/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3200" dirty="0"/>
              <a:t>Nel nostro distretto c’è una piccola crescita</a:t>
            </a:r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sz="3200" dirty="0"/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3200" dirty="0"/>
              <a:t>Bene il numero di nuovi soci , molto significativo </a:t>
            </a:r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sz="3200" dirty="0"/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3200" dirty="0"/>
              <a:t>Numero di uscite ancora troppo alto  e non fisiologica</a:t>
            </a:r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sz="3200" dirty="0"/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3200" b="1" dirty="0"/>
              <a:t>La maggior parte delle uscite riguarda soci con anzianità di affiliazione inferiore ai 2/3 anni</a:t>
            </a:r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sz="3200" dirty="0"/>
          </a:p>
        </p:txBody>
      </p:sp>
      <p:pic>
        <p:nvPicPr>
          <p:cNvPr id="142" name="Logo_Creator__print-2.png" descr="Logo_Creator__print-2.png"/>
          <p:cNvPicPr>
            <a:picLocks noChangeAspect="1"/>
          </p:cNvPicPr>
          <p:nvPr/>
        </p:nvPicPr>
        <p:blipFill>
          <a:blip r:embed="rId2"/>
          <a:srcRect l="45247" t="25765" r="4592" b="22110"/>
          <a:stretch>
            <a:fillRect/>
          </a:stretch>
        </p:blipFill>
        <p:spPr>
          <a:xfrm>
            <a:off x="565305" y="8714669"/>
            <a:ext cx="2054277" cy="8454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5" t="14117" r="7974" b="14510"/>
          <a:stretch/>
        </p:blipFill>
        <p:spPr>
          <a:xfrm>
            <a:off x="11441085" y="8399568"/>
            <a:ext cx="1337315" cy="113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04639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-222437" y="333483"/>
            <a:ext cx="13449674" cy="734796"/>
          </a:xfrm>
          <a:prstGeom prst="rect">
            <a:avLst/>
          </a:prstGeom>
          <a:solidFill>
            <a:srgbClr val="01B4E7"/>
          </a:solidFill>
          <a:ln w="12700">
            <a:miter lim="400000"/>
          </a:ln>
          <a:effectLst>
            <a:outerShdw blurRad="38100" dist="23000" dir="5400000" rotWithShape="0">
              <a:srgbClr val="808080">
                <a:alpha val="34997"/>
              </a:srgbClr>
            </a:outerShdw>
          </a:effectLst>
        </p:spPr>
        <p:txBody>
          <a:bodyPr lIns="45719" rIns="45719" anchor="ctr"/>
          <a:lstStyle/>
          <a:p>
            <a:pPr defTabSz="457200">
              <a:defRPr sz="18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0" name="TITOLO DELLA DIAPOSITIVA"/>
          <p:cNvSpPr txBox="1">
            <a:spLocks noGrp="1"/>
          </p:cNvSpPr>
          <p:nvPr>
            <p:ph type="ctrTitle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 anchor="ctr"/>
          <a:lstStyle>
            <a:lvl1pPr algn="l" defTabSz="457200">
              <a:defRPr sz="25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it-IT" dirty="0"/>
              <a:t>PASSAGGIO GENERAZIONALE</a:t>
            </a:r>
            <a:endParaRPr dirty="0"/>
          </a:p>
        </p:txBody>
      </p:sp>
      <p:sp>
        <p:nvSpPr>
          <p:cNvPr id="141" name="Testata…"/>
          <p:cNvSpPr txBox="1">
            <a:spLocks noGrp="1"/>
          </p:cNvSpPr>
          <p:nvPr>
            <p:ph type="subTitle" sz="half" idx="1"/>
          </p:nvPr>
        </p:nvSpPr>
        <p:spPr>
          <a:xfrm>
            <a:off x="415925" y="1295400"/>
            <a:ext cx="12362475" cy="734159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dirty="0"/>
          </a:p>
          <a:p>
            <a:pPr defTabSz="457200">
              <a:spcBef>
                <a:spcPts val="900"/>
              </a:spcBef>
              <a:buClr>
                <a:srgbClr val="01B4E7"/>
              </a:buClr>
              <a:buSzPct val="125000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altLang="it-IT" sz="4400" b="1" dirty="0">
              <a:solidFill>
                <a:srgbClr val="FF0000"/>
              </a:solidFill>
              <a:latin typeface="Georgia" pitchFamily="18" charset="0"/>
            </a:endParaRPr>
          </a:p>
          <a:p>
            <a:pPr defTabSz="457200">
              <a:spcBef>
                <a:spcPts val="900"/>
              </a:spcBef>
              <a:buClr>
                <a:srgbClr val="01B4E7"/>
              </a:buClr>
              <a:buSzPct val="125000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altLang="it-IT" sz="4400" b="1" dirty="0">
                <a:solidFill>
                  <a:srgbClr val="FF0000"/>
                </a:solidFill>
                <a:latin typeface="Georgia" pitchFamily="18" charset="0"/>
              </a:rPr>
              <a:t>Molto migliorato il dato anagrafico dei nostri  Soci ma di nuovo sta aumentando il numero (127 soci pari al 4,1%) </a:t>
            </a:r>
          </a:p>
          <a:p>
            <a:pPr defTabSz="457200">
              <a:spcBef>
                <a:spcPts val="900"/>
              </a:spcBef>
              <a:buClr>
                <a:srgbClr val="01B4E7"/>
              </a:buClr>
              <a:buSzPct val="125000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altLang="it-IT" sz="4400" b="1" dirty="0">
              <a:solidFill>
                <a:srgbClr val="FF0000"/>
              </a:solidFill>
              <a:latin typeface="Georgia" pitchFamily="18" charset="0"/>
            </a:endParaRPr>
          </a:p>
          <a:p>
            <a:pPr defTabSz="457200">
              <a:spcBef>
                <a:spcPts val="900"/>
              </a:spcBef>
              <a:buClr>
                <a:srgbClr val="01B4E7"/>
              </a:buClr>
              <a:buSzPct val="125000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altLang="it-IT" sz="4400" b="1" dirty="0">
                <a:solidFill>
                  <a:srgbClr val="FF0000"/>
                </a:solidFill>
                <a:latin typeface="Georgia" pitchFamily="18" charset="0"/>
              </a:rPr>
              <a:t>Adesso che tutti i Club dispongono di Club Comunicator, occorre tenere costantemente aggiornata l’anagrafe.</a:t>
            </a:r>
            <a:endParaRPr lang="it-IT" sz="4400" dirty="0"/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buChar char="▪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dirty="0"/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buChar char="▪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dirty="0"/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buFontTx/>
              <a:buChar char="▪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altLang="it-IT" sz="4200" b="1" dirty="0">
              <a:solidFill>
                <a:srgbClr val="FF0000"/>
              </a:solidFill>
              <a:latin typeface="Georgia" pitchFamily="18" charset="0"/>
            </a:endParaRPr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buFontTx/>
              <a:buChar char="▪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altLang="it-IT" sz="42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142" name="Logo_Creator__print-2.png" descr="Logo_Creator__print-2.png"/>
          <p:cNvPicPr>
            <a:picLocks noChangeAspect="1"/>
          </p:cNvPicPr>
          <p:nvPr/>
        </p:nvPicPr>
        <p:blipFill>
          <a:blip r:embed="rId2"/>
          <a:srcRect l="45247" t="25765" r="4592" b="22110"/>
          <a:stretch>
            <a:fillRect/>
          </a:stretch>
        </p:blipFill>
        <p:spPr>
          <a:xfrm>
            <a:off x="565305" y="8714669"/>
            <a:ext cx="2054277" cy="8454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5" t="14117" r="7974" b="14510"/>
          <a:stretch/>
        </p:blipFill>
        <p:spPr>
          <a:xfrm>
            <a:off x="11441085" y="8399568"/>
            <a:ext cx="1337315" cy="113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861741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-222437" y="333483"/>
            <a:ext cx="13449674" cy="734796"/>
          </a:xfrm>
          <a:prstGeom prst="rect">
            <a:avLst/>
          </a:prstGeom>
          <a:solidFill>
            <a:srgbClr val="01B4E7"/>
          </a:solidFill>
          <a:ln w="12700">
            <a:miter lim="400000"/>
          </a:ln>
          <a:effectLst>
            <a:outerShdw blurRad="38100" dist="23000" dir="5400000" rotWithShape="0">
              <a:srgbClr val="808080">
                <a:alpha val="34997"/>
              </a:srgbClr>
            </a:outerShdw>
          </a:effectLst>
        </p:spPr>
        <p:txBody>
          <a:bodyPr lIns="45719" rIns="45719" anchor="ctr"/>
          <a:lstStyle/>
          <a:p>
            <a:pPr defTabSz="457200">
              <a:defRPr sz="18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0" name="TITOLO DELLA DIAPOSITIVA"/>
          <p:cNvSpPr txBox="1">
            <a:spLocks noGrp="1"/>
          </p:cNvSpPr>
          <p:nvPr>
            <p:ph type="ctrTitle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 defTabSz="457200">
              <a:defRPr sz="25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it-IT" dirty="0"/>
              <a:t>IN PERICOLO IL RICAMBIO GENERAZIONALE</a:t>
            </a:r>
            <a:endParaRPr dirty="0"/>
          </a:p>
        </p:txBody>
      </p:sp>
      <p:sp>
        <p:nvSpPr>
          <p:cNvPr id="141" name="Testata…"/>
          <p:cNvSpPr txBox="1">
            <a:spLocks noGrp="1"/>
          </p:cNvSpPr>
          <p:nvPr>
            <p:ph type="subTitle" sz="half" idx="1"/>
          </p:nvPr>
        </p:nvSpPr>
        <p:spPr>
          <a:xfrm>
            <a:off x="415925" y="1391478"/>
            <a:ext cx="12009157" cy="7633252"/>
          </a:xfrm>
          <a:prstGeom prst="rect">
            <a:avLst/>
          </a:prstGeom>
        </p:spPr>
        <p:txBody>
          <a:bodyPr lIns="0" tIns="0" rIns="0" bIns="0">
            <a:normAutofit fontScale="77500" lnSpcReduction="20000"/>
          </a:bodyPr>
          <a:lstStyle/>
          <a:p>
            <a:pPr algn="just" eaLnBrk="1" hangingPunct="1">
              <a:spcBef>
                <a:spcPts val="500"/>
              </a:spcBef>
              <a:buSzPct val="100000"/>
            </a:pPr>
            <a:r>
              <a:rPr lang="it-IT" altLang="it-IT" sz="3200" b="1" dirty="0">
                <a:solidFill>
                  <a:srgbClr val="002060"/>
                </a:solidFill>
                <a:latin typeface="Georgia" pitchFamily="18" charset="0"/>
              </a:rPr>
              <a:t>NEL NOSTRO Distretto ad oggi:</a:t>
            </a:r>
          </a:p>
          <a:p>
            <a:pPr algn="just" eaLnBrk="1" hangingPunct="1">
              <a:spcBef>
                <a:spcPts val="500"/>
              </a:spcBef>
              <a:buSzPct val="100000"/>
            </a:pPr>
            <a:endParaRPr lang="it-IT" altLang="it-IT" sz="3200" b="1" dirty="0">
              <a:solidFill>
                <a:srgbClr val="002060"/>
              </a:solidFill>
              <a:latin typeface="Georgia" pitchFamily="18" charset="0"/>
            </a:endParaRPr>
          </a:p>
          <a:p>
            <a:pPr algn="just" eaLnBrk="1" hangingPunct="1">
              <a:spcBef>
                <a:spcPts val="500"/>
              </a:spcBef>
              <a:buSzPct val="100000"/>
            </a:pPr>
            <a:r>
              <a:rPr lang="it-IT" altLang="it-IT" sz="3600" b="1" dirty="0">
                <a:solidFill>
                  <a:srgbClr val="002060"/>
                </a:solidFill>
                <a:latin typeface="Georgia" pitchFamily="18" charset="0"/>
              </a:rPr>
              <a:t>I soci con età inferiore ai </a:t>
            </a:r>
            <a:r>
              <a:rPr lang="it-IT" altLang="it-IT" sz="3600" b="1" dirty="0">
                <a:solidFill>
                  <a:srgbClr val="C00000"/>
                </a:solidFill>
                <a:latin typeface="Georgia" pitchFamily="18" charset="0"/>
              </a:rPr>
              <a:t>40 anni</a:t>
            </a:r>
            <a:r>
              <a:rPr lang="it-IT" altLang="it-IT" sz="3600" b="1" dirty="0">
                <a:solidFill>
                  <a:srgbClr val="002060"/>
                </a:solidFill>
                <a:latin typeface="Georgia" pitchFamily="18" charset="0"/>
              </a:rPr>
              <a:t>:  		  3,9%</a:t>
            </a:r>
            <a:r>
              <a:rPr lang="it-IT" altLang="it-IT" sz="3600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it-IT" altLang="it-IT" sz="3600" b="1" dirty="0">
                <a:solidFill>
                  <a:srgbClr val="002060"/>
                </a:solidFill>
                <a:latin typeface="Georgia" pitchFamily="18" charset="0"/>
              </a:rPr>
              <a:t>(ex 3,5%)</a:t>
            </a:r>
          </a:p>
          <a:p>
            <a:pPr algn="just" eaLnBrk="1" hangingPunct="1">
              <a:spcBef>
                <a:spcPts val="500"/>
              </a:spcBef>
              <a:buSzPct val="100000"/>
            </a:pPr>
            <a:endParaRPr lang="it-IT" altLang="it-IT" sz="3600" b="1" dirty="0">
              <a:solidFill>
                <a:srgbClr val="002060"/>
              </a:solidFill>
              <a:latin typeface="Georgia" pitchFamily="18" charset="0"/>
            </a:endParaRPr>
          </a:p>
          <a:p>
            <a:pPr algn="just" eaLnBrk="1" hangingPunct="1">
              <a:spcBef>
                <a:spcPts val="500"/>
              </a:spcBef>
              <a:buSzPct val="100000"/>
            </a:pPr>
            <a:r>
              <a:rPr lang="it-IT" altLang="it-IT" sz="3600" b="1" dirty="0">
                <a:solidFill>
                  <a:srgbClr val="002060"/>
                </a:solidFill>
                <a:latin typeface="Georgia" pitchFamily="18" charset="0"/>
              </a:rPr>
              <a:t>I soci con età inferiore a </a:t>
            </a:r>
            <a:r>
              <a:rPr lang="it-IT" altLang="it-IT" sz="3600" b="1" dirty="0">
                <a:solidFill>
                  <a:srgbClr val="C00000"/>
                </a:solidFill>
                <a:latin typeface="Georgia" pitchFamily="18" charset="0"/>
              </a:rPr>
              <a:t>50 anni</a:t>
            </a:r>
            <a:r>
              <a:rPr lang="it-IT" altLang="it-IT" sz="3600" b="1" dirty="0">
                <a:solidFill>
                  <a:srgbClr val="002060"/>
                </a:solidFill>
                <a:latin typeface="Georgia" pitchFamily="18" charset="0"/>
              </a:rPr>
              <a:t>:</a:t>
            </a:r>
            <a:r>
              <a:rPr lang="it-IT" altLang="it-IT" sz="3600" b="1" u="sng" dirty="0">
                <a:solidFill>
                  <a:srgbClr val="002060"/>
                </a:solidFill>
                <a:latin typeface="Georgia" pitchFamily="18" charset="0"/>
              </a:rPr>
              <a:t>		12,8%</a:t>
            </a:r>
            <a:r>
              <a:rPr lang="it-IT" altLang="it-IT" sz="3600" b="1" u="sng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it-IT" altLang="it-IT" sz="3600" b="1" u="sng" dirty="0">
                <a:solidFill>
                  <a:srgbClr val="002060"/>
                </a:solidFill>
                <a:latin typeface="Georgia" pitchFamily="18" charset="0"/>
              </a:rPr>
              <a:t>(ex 14,5%)</a:t>
            </a:r>
          </a:p>
          <a:p>
            <a:pPr algn="just" eaLnBrk="1" hangingPunct="1">
              <a:spcBef>
                <a:spcPts val="500"/>
              </a:spcBef>
              <a:buSzPct val="100000"/>
            </a:pPr>
            <a:r>
              <a:rPr lang="it-IT" altLang="it-IT" sz="3600" b="1" dirty="0">
                <a:solidFill>
                  <a:srgbClr val="002060"/>
                </a:solidFill>
                <a:latin typeface="Georgia" pitchFamily="18" charset="0"/>
              </a:rPr>
              <a:t>												totale 16,7% (ex 18%)</a:t>
            </a:r>
          </a:p>
          <a:p>
            <a:pPr algn="just" eaLnBrk="1" hangingPunct="1">
              <a:spcBef>
                <a:spcPts val="500"/>
              </a:spcBef>
              <a:buSzPct val="100000"/>
            </a:pPr>
            <a:endParaRPr lang="it-IT" altLang="it-IT" sz="3600" b="1" dirty="0">
              <a:solidFill>
                <a:srgbClr val="002060"/>
              </a:solidFill>
              <a:latin typeface="Georgia" pitchFamily="18" charset="0"/>
            </a:endParaRPr>
          </a:p>
          <a:p>
            <a:pPr algn="just" eaLnBrk="1" hangingPunct="1">
              <a:spcBef>
                <a:spcPts val="500"/>
              </a:spcBef>
              <a:buSzPct val="100000"/>
            </a:pPr>
            <a:r>
              <a:rPr lang="it-IT" altLang="it-IT" sz="3600" b="1" dirty="0">
                <a:solidFill>
                  <a:srgbClr val="002060"/>
                </a:solidFill>
                <a:latin typeface="Georgia" pitchFamily="18" charset="0"/>
              </a:rPr>
              <a:t>I soci con età inferiore a </a:t>
            </a:r>
            <a:r>
              <a:rPr lang="it-IT" altLang="it-IT" sz="3600" b="1" dirty="0">
                <a:solidFill>
                  <a:srgbClr val="C00000"/>
                </a:solidFill>
                <a:latin typeface="Georgia" pitchFamily="18" charset="0"/>
              </a:rPr>
              <a:t>60 anni:</a:t>
            </a:r>
            <a:r>
              <a:rPr lang="it-IT" altLang="it-IT" sz="3600" b="1" dirty="0">
                <a:solidFill>
                  <a:srgbClr val="002060"/>
                </a:solidFill>
                <a:latin typeface="Georgia" pitchFamily="18" charset="0"/>
              </a:rPr>
              <a:t>		27,6%</a:t>
            </a:r>
          </a:p>
          <a:p>
            <a:pPr algn="just" eaLnBrk="1" hangingPunct="1">
              <a:spcBef>
                <a:spcPts val="500"/>
              </a:spcBef>
              <a:buSzPct val="100000"/>
            </a:pPr>
            <a:r>
              <a:rPr lang="it-IT" altLang="it-IT" sz="3600" b="1" dirty="0">
                <a:solidFill>
                  <a:srgbClr val="002060"/>
                </a:solidFill>
                <a:latin typeface="Georgia" pitchFamily="18" charset="0"/>
              </a:rPr>
              <a:t> </a:t>
            </a:r>
          </a:p>
          <a:p>
            <a:pPr algn="just" eaLnBrk="1" hangingPunct="1">
              <a:spcBef>
                <a:spcPts val="500"/>
              </a:spcBef>
              <a:buSzPct val="100000"/>
            </a:pPr>
            <a:r>
              <a:rPr lang="it-IT" altLang="it-IT" sz="3600" b="1" dirty="0">
                <a:solidFill>
                  <a:srgbClr val="002060"/>
                </a:solidFill>
                <a:latin typeface="Georgia" pitchFamily="18" charset="0"/>
              </a:rPr>
              <a:t>I soci con età inferiore a </a:t>
            </a:r>
            <a:r>
              <a:rPr lang="it-IT" altLang="it-IT" sz="3600" b="1" dirty="0">
                <a:solidFill>
                  <a:srgbClr val="C00000"/>
                </a:solidFill>
                <a:latin typeface="Georgia" pitchFamily="18" charset="0"/>
              </a:rPr>
              <a:t>70 anni:</a:t>
            </a:r>
            <a:r>
              <a:rPr lang="it-IT" altLang="it-IT" sz="3600" b="1" dirty="0">
                <a:solidFill>
                  <a:srgbClr val="002060"/>
                </a:solidFill>
                <a:latin typeface="Georgia" pitchFamily="18" charset="0"/>
              </a:rPr>
              <a:t>		25,7%		</a:t>
            </a:r>
          </a:p>
          <a:p>
            <a:pPr algn="just" eaLnBrk="1" hangingPunct="1">
              <a:spcBef>
                <a:spcPts val="500"/>
              </a:spcBef>
              <a:buSzPct val="100000"/>
            </a:pPr>
            <a:r>
              <a:rPr lang="it-IT" altLang="it-IT" sz="3600" b="1" dirty="0">
                <a:solidFill>
                  <a:srgbClr val="002060"/>
                </a:solidFill>
                <a:latin typeface="Georgia" pitchFamily="18" charset="0"/>
              </a:rPr>
              <a:t>		</a:t>
            </a:r>
          </a:p>
          <a:p>
            <a:pPr lvl="1" algn="just">
              <a:spcBef>
                <a:spcPts val="500"/>
              </a:spcBef>
              <a:buSzPct val="100000"/>
            </a:pPr>
            <a:r>
              <a:rPr lang="it-IT" altLang="it-IT" sz="3600" b="1" dirty="0">
                <a:solidFill>
                  <a:srgbClr val="002060"/>
                </a:solidFill>
                <a:latin typeface="Georgia" pitchFamily="18" charset="0"/>
              </a:rPr>
              <a:t>I soci con età superiore ai </a:t>
            </a:r>
            <a:r>
              <a:rPr lang="it-IT" altLang="it-IT" sz="3600" b="1" dirty="0">
                <a:solidFill>
                  <a:srgbClr val="C00000"/>
                </a:solidFill>
                <a:latin typeface="Georgia" pitchFamily="18" charset="0"/>
              </a:rPr>
              <a:t>70 anni</a:t>
            </a:r>
            <a:r>
              <a:rPr lang="it-IT" altLang="it-IT" sz="3600" b="1" dirty="0">
                <a:solidFill>
                  <a:srgbClr val="002060"/>
                </a:solidFill>
                <a:latin typeface="Georgia" pitchFamily="18" charset="0"/>
              </a:rPr>
              <a:t>:		25,9 (ex 21,1%)</a:t>
            </a:r>
          </a:p>
          <a:p>
            <a:pPr algn="just" eaLnBrk="1" hangingPunct="1">
              <a:spcBef>
                <a:spcPts val="500"/>
              </a:spcBef>
              <a:buSzPct val="100000"/>
            </a:pPr>
            <a:r>
              <a:rPr lang="it-IT" altLang="it-IT" sz="3600" b="1" dirty="0">
                <a:solidFill>
                  <a:srgbClr val="002060"/>
                </a:solidFill>
                <a:latin typeface="Georgia" pitchFamily="18" charset="0"/>
              </a:rPr>
              <a:t>		</a:t>
            </a:r>
          </a:p>
          <a:p>
            <a:pPr eaLnBrk="1" hangingPunct="1">
              <a:spcBef>
                <a:spcPts val="500"/>
              </a:spcBef>
              <a:buSzPct val="100000"/>
            </a:pPr>
            <a:r>
              <a:rPr lang="it-IT" altLang="it-IT" sz="3600" b="1" dirty="0">
                <a:solidFill>
                  <a:srgbClr val="C00000"/>
                </a:solidFill>
                <a:latin typeface="Georgia" pitchFamily="18" charset="0"/>
              </a:rPr>
              <a:t>Dal 1/7/19 al 30/6/22 dobbiamo e possiamo equiparare </a:t>
            </a:r>
          </a:p>
          <a:p>
            <a:pPr eaLnBrk="1" hangingPunct="1">
              <a:spcBef>
                <a:spcPts val="500"/>
              </a:spcBef>
              <a:buSzPct val="100000"/>
            </a:pPr>
            <a:r>
              <a:rPr lang="it-IT" altLang="it-IT" sz="3600" b="1" dirty="0">
                <a:solidFill>
                  <a:srgbClr val="C00000"/>
                </a:solidFill>
                <a:latin typeface="Georgia" pitchFamily="18" charset="0"/>
              </a:rPr>
              <a:t>gli under 50 agli over 70, il processo è già avviato</a:t>
            </a:r>
          </a:p>
          <a:p>
            <a:pPr eaLnBrk="1" hangingPunct="1">
              <a:spcBef>
                <a:spcPts val="500"/>
              </a:spcBef>
              <a:buSzPct val="100000"/>
            </a:pPr>
            <a:endParaRPr lang="it-IT" altLang="it-IT" sz="3600" b="1" dirty="0">
              <a:solidFill>
                <a:srgbClr val="002060"/>
              </a:solidFill>
              <a:latin typeface="Georgia" pitchFamily="18" charset="0"/>
            </a:endParaRPr>
          </a:p>
          <a:p>
            <a:pPr eaLnBrk="1" hangingPunct="1">
              <a:spcBef>
                <a:spcPts val="500"/>
              </a:spcBef>
              <a:buSzPct val="100000"/>
            </a:pPr>
            <a:r>
              <a:rPr lang="it-IT" altLang="it-IT" sz="3600" b="1" dirty="0">
                <a:solidFill>
                  <a:srgbClr val="002060"/>
                </a:solidFill>
                <a:latin typeface="Georgia" pitchFamily="18" charset="0"/>
              </a:rPr>
              <a:t>Dall’ 1/7/19 in 5 anni devono entrare 100o nuovi soci, obiettivo </a:t>
            </a:r>
            <a:r>
              <a:rPr lang="it-IT" altLang="it-IT" sz="3600" b="1" dirty="0" err="1">
                <a:solidFill>
                  <a:srgbClr val="002060"/>
                </a:solidFill>
                <a:latin typeface="Georgia" pitchFamily="18" charset="0"/>
              </a:rPr>
              <a:t>raggiungibilile</a:t>
            </a:r>
            <a:r>
              <a:rPr lang="it-IT" altLang="it-IT" sz="3600" b="1" dirty="0">
                <a:solidFill>
                  <a:srgbClr val="002060"/>
                </a:solidFill>
                <a:latin typeface="Georgia" pitchFamily="18" charset="0"/>
              </a:rPr>
              <a:t> solo se si riducono drasticamente le uscite di soci</a:t>
            </a:r>
          </a:p>
          <a:p>
            <a:pPr eaLnBrk="1" hangingPunct="1">
              <a:spcBef>
                <a:spcPts val="500"/>
              </a:spcBef>
              <a:buSzPct val="100000"/>
            </a:pPr>
            <a:endParaRPr lang="it-IT" altLang="it-IT" sz="3600" b="1" dirty="0">
              <a:solidFill>
                <a:srgbClr val="002060"/>
              </a:solidFill>
              <a:latin typeface="Georgia" pitchFamily="18" charset="0"/>
            </a:endParaRPr>
          </a:p>
          <a:p>
            <a:pPr eaLnBrk="1" hangingPunct="1">
              <a:spcBef>
                <a:spcPts val="500"/>
              </a:spcBef>
              <a:buSzPct val="100000"/>
            </a:pPr>
            <a:endParaRPr lang="it-IT" altLang="it-IT" sz="3600" b="1" dirty="0">
              <a:solidFill>
                <a:srgbClr val="002060"/>
              </a:solidFill>
              <a:latin typeface="Georgia" pitchFamily="18" charset="0"/>
            </a:endParaRPr>
          </a:p>
          <a:p>
            <a:pPr algn="just" eaLnBrk="1" hangingPunct="1">
              <a:spcBef>
                <a:spcPts val="500"/>
              </a:spcBef>
              <a:buSzPct val="100000"/>
            </a:pPr>
            <a:endParaRPr lang="it-IT" altLang="it-IT" sz="2400" b="1" dirty="0">
              <a:solidFill>
                <a:srgbClr val="002060"/>
              </a:solidFill>
              <a:latin typeface="Georgia" pitchFamily="18" charset="0"/>
            </a:endParaRPr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buChar char="▪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dirty="0"/>
          </a:p>
          <a:p>
            <a:pPr algn="l"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u="sng" dirty="0"/>
          </a:p>
        </p:txBody>
      </p:sp>
      <p:pic>
        <p:nvPicPr>
          <p:cNvPr id="142" name="Logo_Creator__print-2.png" descr="Logo_Creator__print-2.png"/>
          <p:cNvPicPr>
            <a:picLocks noChangeAspect="1"/>
          </p:cNvPicPr>
          <p:nvPr/>
        </p:nvPicPr>
        <p:blipFill>
          <a:blip r:embed="rId2"/>
          <a:srcRect l="45247" t="25765" r="4592" b="22110"/>
          <a:stretch>
            <a:fillRect/>
          </a:stretch>
        </p:blipFill>
        <p:spPr>
          <a:xfrm>
            <a:off x="565305" y="8714669"/>
            <a:ext cx="2054277" cy="8454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5" t="14117" r="7974" b="14510"/>
          <a:stretch/>
        </p:blipFill>
        <p:spPr>
          <a:xfrm>
            <a:off x="11441085" y="8399568"/>
            <a:ext cx="1337315" cy="113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06503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-222437" y="253970"/>
            <a:ext cx="13449674" cy="734796"/>
          </a:xfrm>
          <a:prstGeom prst="rect">
            <a:avLst/>
          </a:prstGeom>
          <a:solidFill>
            <a:srgbClr val="01B4E7"/>
          </a:solidFill>
          <a:ln w="12700">
            <a:miter lim="400000"/>
          </a:ln>
          <a:effectLst>
            <a:outerShdw blurRad="38100" dist="23000" dir="5400000" rotWithShape="0">
              <a:srgbClr val="808080">
                <a:alpha val="34997"/>
              </a:srgbClr>
            </a:outerShdw>
          </a:effectLst>
        </p:spPr>
        <p:txBody>
          <a:bodyPr lIns="45719" rIns="45719" anchor="ctr"/>
          <a:lstStyle/>
          <a:p>
            <a:pPr defTabSz="457200">
              <a:defRPr sz="18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0" name="TITOLO DELLA DIAPOSITIVA"/>
          <p:cNvSpPr txBox="1">
            <a:spLocks noGrp="1"/>
          </p:cNvSpPr>
          <p:nvPr>
            <p:ph type="ctrTitle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 anchor="ctr"/>
          <a:lstStyle>
            <a:lvl1pPr algn="l" defTabSz="457200">
              <a:defRPr sz="25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it-IT" dirty="0"/>
              <a:t>PASSAGGIO GENERAZIONALE:  </a:t>
            </a:r>
            <a:r>
              <a:rPr lang="it-IT" sz="3200" dirty="0"/>
              <a:t>OBIETTIVI</a:t>
            </a:r>
            <a:endParaRPr sz="3200" dirty="0"/>
          </a:p>
        </p:txBody>
      </p:sp>
      <p:sp>
        <p:nvSpPr>
          <p:cNvPr id="141" name="Testata…"/>
          <p:cNvSpPr txBox="1">
            <a:spLocks noGrp="1"/>
          </p:cNvSpPr>
          <p:nvPr>
            <p:ph type="subTitle" sz="half" idx="1"/>
          </p:nvPr>
        </p:nvSpPr>
        <p:spPr>
          <a:xfrm>
            <a:off x="415925" y="1295399"/>
            <a:ext cx="12186892" cy="741743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800" dirty="0">
                <a:solidFill>
                  <a:srgbClr val="0070C0"/>
                </a:solidFill>
              </a:rPr>
              <a:t>COME FARE?</a:t>
            </a:r>
          </a:p>
          <a:p>
            <a:pPr marL="457200" indent="-457200" algn="l" defTabSz="457200">
              <a:spcBef>
                <a:spcPts val="900"/>
              </a:spcBef>
              <a:buClr>
                <a:srgbClr val="01B4E7"/>
              </a:buClr>
              <a:buSzPct val="125000"/>
              <a:buFontTx/>
              <a:buChar char="-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3200" dirty="0"/>
              <a:t>Cercare nuovi soci/socie sia fra gli under 40 che under 50</a:t>
            </a:r>
          </a:p>
          <a:p>
            <a:pPr marL="457200" indent="-457200" algn="l" defTabSz="457200">
              <a:spcBef>
                <a:spcPts val="900"/>
              </a:spcBef>
              <a:buClr>
                <a:srgbClr val="01B4E7"/>
              </a:buClr>
              <a:buSzPct val="125000"/>
              <a:buFontTx/>
              <a:buChar char="-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3200" dirty="0"/>
              <a:t>Ogni socio di una determinata Classifica Professionale deve individuare un giovane (under 40) o una giovane donna della stessa categoria da inserire nel Club</a:t>
            </a:r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3200" dirty="0"/>
              <a:t>- 	Il socio presentatore sarà anche il mentore del nuovo socio/socia, 	aiutandolo a introdursi nella vita del Club</a:t>
            </a:r>
          </a:p>
          <a:p>
            <a:pPr marL="457200" indent="-457200" algn="l" defTabSz="457200">
              <a:spcBef>
                <a:spcPts val="900"/>
              </a:spcBef>
              <a:buClr>
                <a:srgbClr val="01B4E7"/>
              </a:buClr>
              <a:buSzPct val="125000"/>
              <a:buFontTx/>
              <a:buChar char="-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3200" dirty="0"/>
              <a:t>Ogni socio realizzerà così il proprio passaggio generazionale, dando continuità all’azione da lui avviata nel Club.</a:t>
            </a:r>
          </a:p>
          <a:p>
            <a:pPr marL="457200" indent="-457200" algn="l" defTabSz="457200">
              <a:spcBef>
                <a:spcPts val="900"/>
              </a:spcBef>
              <a:buClr>
                <a:srgbClr val="01B4E7"/>
              </a:buClr>
              <a:buSzPct val="125000"/>
              <a:buFontTx/>
              <a:buChar char="-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sz="3200" dirty="0"/>
          </a:p>
          <a:p>
            <a:pPr defTabSz="457200">
              <a:spcBef>
                <a:spcPts val="900"/>
              </a:spcBef>
              <a:buClr>
                <a:srgbClr val="01B4E7"/>
              </a:buClr>
              <a:buSzPct val="125000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3600" dirty="0"/>
              <a:t>A nessuno di noi di noi fa piacere pensare che il nostro lavoro si vanifichi nel tempo, tutti noi saremo orgogliosi di dar nuova linfa alla nostra attività</a:t>
            </a:r>
          </a:p>
        </p:txBody>
      </p:sp>
      <p:pic>
        <p:nvPicPr>
          <p:cNvPr id="142" name="Logo_Creator__print-2.png" descr="Logo_Creator__print-2.png"/>
          <p:cNvPicPr>
            <a:picLocks noChangeAspect="1"/>
          </p:cNvPicPr>
          <p:nvPr/>
        </p:nvPicPr>
        <p:blipFill>
          <a:blip r:embed="rId2"/>
          <a:srcRect l="45247" t="25765" r="4592" b="22110"/>
          <a:stretch>
            <a:fillRect/>
          </a:stretch>
        </p:blipFill>
        <p:spPr>
          <a:xfrm>
            <a:off x="565305" y="8714669"/>
            <a:ext cx="2054277" cy="8454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5" t="14117" r="7974" b="14510"/>
          <a:stretch/>
        </p:blipFill>
        <p:spPr>
          <a:xfrm>
            <a:off x="11441085" y="8399568"/>
            <a:ext cx="1337315" cy="113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346581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-222437" y="333483"/>
            <a:ext cx="13449674" cy="734796"/>
          </a:xfrm>
          <a:prstGeom prst="rect">
            <a:avLst/>
          </a:prstGeom>
          <a:solidFill>
            <a:srgbClr val="01B4E7"/>
          </a:solidFill>
          <a:ln w="12700">
            <a:miter lim="400000"/>
          </a:ln>
          <a:effectLst>
            <a:outerShdw blurRad="38100" dist="23000" dir="5400000" rotWithShape="0">
              <a:srgbClr val="808080">
                <a:alpha val="34997"/>
              </a:srgbClr>
            </a:outerShdw>
          </a:effectLst>
        </p:spPr>
        <p:txBody>
          <a:bodyPr lIns="45719" rIns="45719" anchor="ctr"/>
          <a:lstStyle/>
          <a:p>
            <a:pPr defTabSz="457200">
              <a:defRPr sz="18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0" name="TITOLO DELLA DIAPOSITIVA"/>
          <p:cNvSpPr txBox="1">
            <a:spLocks noGrp="1"/>
          </p:cNvSpPr>
          <p:nvPr>
            <p:ph type="ctrTitle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 anchor="ctr"/>
          <a:lstStyle>
            <a:lvl1pPr algn="l" defTabSz="457200">
              <a:defRPr sz="25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it-IT" dirty="0"/>
              <a:t>PASSAGGIO GENERAZIONALE</a:t>
            </a:r>
            <a:endParaRPr dirty="0"/>
          </a:p>
        </p:txBody>
      </p:sp>
      <p:sp>
        <p:nvSpPr>
          <p:cNvPr id="141" name="Testata…"/>
          <p:cNvSpPr txBox="1">
            <a:spLocks noGrp="1"/>
          </p:cNvSpPr>
          <p:nvPr>
            <p:ph type="subTitle" sz="half" idx="1"/>
          </p:nvPr>
        </p:nvSpPr>
        <p:spPr>
          <a:xfrm>
            <a:off x="954157" y="1295400"/>
            <a:ext cx="11092069" cy="7808843"/>
          </a:xfrm>
          <a:prstGeom prst="rect">
            <a:avLst/>
          </a:prstGeom>
        </p:spPr>
        <p:txBody>
          <a:bodyPr lIns="0" tIns="0" rIns="0" bIns="0">
            <a:normAutofit lnSpcReduction="10000"/>
          </a:bodyPr>
          <a:lstStyle/>
          <a:p>
            <a:pPr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3600" dirty="0">
                <a:solidFill>
                  <a:schemeClr val="tx1"/>
                </a:solidFill>
              </a:rPr>
              <a:t>Occorre che il PRESIDENTE  affronti in una riunione del club e con il proprio Comitato direttivo il tema del ricambio generazionale.</a:t>
            </a:r>
          </a:p>
          <a:p>
            <a:pPr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sz="3600" dirty="0">
              <a:solidFill>
                <a:schemeClr val="tx1"/>
              </a:solidFill>
            </a:endParaRPr>
          </a:p>
          <a:p>
            <a:pPr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3600" dirty="0">
                <a:solidFill>
                  <a:srgbClr val="0070C0"/>
                </a:solidFill>
              </a:rPr>
              <a:t>Nella scelta dei soci da ammettere occorre aver chiari questi obiettivi.</a:t>
            </a:r>
          </a:p>
          <a:p>
            <a:pPr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sz="3600" dirty="0">
              <a:solidFill>
                <a:srgbClr val="0070C0"/>
              </a:solidFill>
            </a:endParaRPr>
          </a:p>
          <a:p>
            <a:pPr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3600" dirty="0">
                <a:solidFill>
                  <a:schemeClr val="tx1"/>
                </a:solidFill>
              </a:rPr>
              <a:t>La continuità della vita nei nostri Club la si ottiene principalmente programmando un adeguato ricambio generazionale.</a:t>
            </a:r>
          </a:p>
          <a:p>
            <a:pPr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sz="3600" dirty="0">
              <a:solidFill>
                <a:srgbClr val="002060"/>
              </a:solidFill>
            </a:endParaRPr>
          </a:p>
          <a:p>
            <a:pPr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3600" dirty="0">
                <a:solidFill>
                  <a:srgbClr val="0070C0"/>
                </a:solidFill>
              </a:rPr>
              <a:t>Non c’è una età per far parte del Rotary. </a:t>
            </a:r>
          </a:p>
          <a:p>
            <a:pPr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3600" dirty="0">
                <a:solidFill>
                  <a:srgbClr val="0070C0"/>
                </a:solidFill>
              </a:rPr>
              <a:t>I nostri valori sono condivisi dai giovani ma possono essere diverse le modalità d’azione</a:t>
            </a:r>
          </a:p>
          <a:p>
            <a:pPr algn="just" defTabSz="457200">
              <a:spcBef>
                <a:spcPts val="300"/>
              </a:spcBef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sz="2800" dirty="0">
              <a:solidFill>
                <a:srgbClr val="0070C0"/>
              </a:solidFill>
            </a:endParaRPr>
          </a:p>
          <a:p>
            <a:pPr algn="just" defTabSz="457200">
              <a:spcBef>
                <a:spcPts val="300"/>
              </a:spcBef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sz="2800" dirty="0">
              <a:solidFill>
                <a:srgbClr val="0070C0"/>
              </a:solidFill>
            </a:endParaRPr>
          </a:p>
          <a:p>
            <a:pPr algn="just"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sz="2800" dirty="0"/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dirty="0"/>
          </a:p>
        </p:txBody>
      </p:sp>
      <p:pic>
        <p:nvPicPr>
          <p:cNvPr id="142" name="Logo_Creator__print-2.png" descr="Logo_Creator__print-2.png"/>
          <p:cNvPicPr>
            <a:picLocks noChangeAspect="1"/>
          </p:cNvPicPr>
          <p:nvPr/>
        </p:nvPicPr>
        <p:blipFill>
          <a:blip r:embed="rId2"/>
          <a:srcRect l="45247" t="25765" r="4592" b="22110"/>
          <a:stretch>
            <a:fillRect/>
          </a:stretch>
        </p:blipFill>
        <p:spPr>
          <a:xfrm>
            <a:off x="565305" y="8714669"/>
            <a:ext cx="2054277" cy="8454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5" t="14117" r="7974" b="14510"/>
          <a:stretch/>
        </p:blipFill>
        <p:spPr>
          <a:xfrm>
            <a:off x="11441085" y="8399568"/>
            <a:ext cx="1337315" cy="113734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1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-222437" y="333483"/>
            <a:ext cx="13449674" cy="734796"/>
          </a:xfrm>
          <a:prstGeom prst="rect">
            <a:avLst/>
          </a:prstGeom>
          <a:solidFill>
            <a:srgbClr val="01B4E7"/>
          </a:solidFill>
          <a:ln w="12700">
            <a:miter lim="400000"/>
          </a:ln>
          <a:effectLst>
            <a:outerShdw blurRad="38100" dist="23000" dir="5400000" rotWithShape="0">
              <a:srgbClr val="808080">
                <a:alpha val="34997"/>
              </a:srgbClr>
            </a:outerShdw>
          </a:effectLst>
        </p:spPr>
        <p:txBody>
          <a:bodyPr lIns="45719" rIns="45719" anchor="ctr"/>
          <a:lstStyle/>
          <a:p>
            <a:pPr defTabSz="457200">
              <a:defRPr sz="18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140" name="TITOLO DELLA DIAPOSITIVA"/>
          <p:cNvSpPr txBox="1">
            <a:spLocks noGrp="1"/>
          </p:cNvSpPr>
          <p:nvPr>
            <p:ph type="ctrTitle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 anchor="ctr"/>
          <a:lstStyle>
            <a:lvl1pPr algn="l" defTabSz="457200">
              <a:defRPr sz="25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it-IT" dirty="0" err="1"/>
              <a:t>ATTRATTIVITà</a:t>
            </a:r>
            <a:r>
              <a:rPr lang="it-IT" dirty="0"/>
              <a:t> DEL ROTARY</a:t>
            </a:r>
            <a:endParaRPr dirty="0"/>
          </a:p>
        </p:txBody>
      </p:sp>
      <p:sp>
        <p:nvSpPr>
          <p:cNvPr id="141" name="Testata…"/>
          <p:cNvSpPr txBox="1">
            <a:spLocks noGrp="1"/>
          </p:cNvSpPr>
          <p:nvPr>
            <p:ph type="subTitle" sz="half" idx="1"/>
          </p:nvPr>
        </p:nvSpPr>
        <p:spPr>
          <a:xfrm>
            <a:off x="415925" y="1295400"/>
            <a:ext cx="12362475" cy="7341590"/>
          </a:xfrm>
          <a:prstGeom prst="rect">
            <a:avLst/>
          </a:prstGeom>
        </p:spPr>
        <p:txBody>
          <a:bodyPr lIns="0" tIns="0" rIns="0" bIns="0">
            <a:normAutofit lnSpcReduction="10000"/>
          </a:bodyPr>
          <a:lstStyle/>
          <a:p>
            <a:pPr algn="l"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u="sng" dirty="0"/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800" b="1" dirty="0"/>
              <a:t>L’ATTRATTIVITA’ DEL ROTARY</a:t>
            </a:r>
            <a:r>
              <a:rPr lang="it-IT" sz="2800" dirty="0"/>
              <a:t> può essere molto diversa in base all’età e agli stili di vita:</a:t>
            </a:r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sz="2800" dirty="0"/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buChar char="▪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800" dirty="0"/>
              <a:t>Ogni Club deve porsi la domanda se il </a:t>
            </a:r>
            <a:r>
              <a:rPr lang="it-IT" sz="2800" b="1" dirty="0"/>
              <a:t>regolamento del Club lo rende attrattivo ad una più ampia platea di candidati</a:t>
            </a:r>
            <a:r>
              <a:rPr lang="it-IT" sz="2800" dirty="0"/>
              <a:t>.</a:t>
            </a:r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buChar char="▪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800" dirty="0"/>
              <a:t>L’attrattività può dipendere d</a:t>
            </a:r>
            <a:r>
              <a:rPr lang="it-IT" sz="2800" b="1" dirty="0"/>
              <a:t>agli obiettivi che il Club si da</a:t>
            </a:r>
            <a:r>
              <a:rPr lang="it-IT" sz="2800" dirty="0"/>
              <a:t>, esempio riduzione conviviali e aumento dell’azione e dei service</a:t>
            </a:r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buChar char="▪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800" dirty="0"/>
              <a:t>L’attrattività può dipendere da quanta e quale partecipazione richiede il regolamento del Club,  tenendo conto che oggi le 4 serate al mese non sono più una regola per il Rotary International</a:t>
            </a:r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buChar char="▪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800" dirty="0"/>
              <a:t>-l’attrattività può dipendere da COME IL Club comunica all’esterno e </a:t>
            </a:r>
            <a:r>
              <a:rPr lang="it-IT" sz="2800" b="1" dirty="0"/>
              <a:t>dall’impatto che hanno le proprie attività nella comunità in cui opera</a:t>
            </a:r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buChar char="▪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2800" dirty="0"/>
              <a:t>- l’attrattività dipende dal fatto che </a:t>
            </a:r>
            <a:r>
              <a:rPr lang="it-IT" sz="2800" b="1" dirty="0"/>
              <a:t>non ci siano soci che si dimettono</a:t>
            </a:r>
            <a:r>
              <a:rPr lang="it-IT" sz="2800" dirty="0"/>
              <a:t> raccontando che non hanno trovato interesse alle attività che in esso si svolgono, ne l’auspicato clima d’amicizia.</a:t>
            </a:r>
            <a:endParaRPr lang="it-IT" dirty="0"/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buChar char="▪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dirty="0"/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buChar char="▪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dirty="0"/>
          </a:p>
        </p:txBody>
      </p:sp>
      <p:pic>
        <p:nvPicPr>
          <p:cNvPr id="142" name="Logo_Creator__print-2.png" descr="Logo_Creator__print-2.png"/>
          <p:cNvPicPr>
            <a:picLocks noChangeAspect="1"/>
          </p:cNvPicPr>
          <p:nvPr/>
        </p:nvPicPr>
        <p:blipFill>
          <a:blip r:embed="rId2"/>
          <a:srcRect l="45247" t="25765" r="4592" b="22110"/>
          <a:stretch>
            <a:fillRect/>
          </a:stretch>
        </p:blipFill>
        <p:spPr>
          <a:xfrm>
            <a:off x="565305" y="8714669"/>
            <a:ext cx="2054277" cy="8454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5" t="14117" r="7974" b="14510"/>
          <a:stretch/>
        </p:blipFill>
        <p:spPr>
          <a:xfrm>
            <a:off x="11441085" y="8399568"/>
            <a:ext cx="1337315" cy="113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527914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-222437" y="333483"/>
            <a:ext cx="13449674" cy="734796"/>
          </a:xfrm>
          <a:prstGeom prst="rect">
            <a:avLst/>
          </a:prstGeom>
          <a:solidFill>
            <a:srgbClr val="01B4E7"/>
          </a:solidFill>
          <a:ln w="12700">
            <a:miter lim="400000"/>
          </a:ln>
          <a:effectLst>
            <a:outerShdw blurRad="38100" dist="23000" dir="5400000" rotWithShape="0">
              <a:srgbClr val="808080">
                <a:alpha val="34997"/>
              </a:srgbClr>
            </a:outerShdw>
          </a:effectLst>
        </p:spPr>
        <p:txBody>
          <a:bodyPr lIns="45719" rIns="45719" anchor="ctr"/>
          <a:lstStyle/>
          <a:p>
            <a:pPr defTabSz="457200">
              <a:defRPr sz="18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0" name="TITOLO DELLA DIAPOSITIVA"/>
          <p:cNvSpPr txBox="1">
            <a:spLocks noGrp="1"/>
          </p:cNvSpPr>
          <p:nvPr>
            <p:ph type="ctrTitle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 anchor="ctr"/>
          <a:lstStyle>
            <a:lvl1pPr algn="l" defTabSz="457200">
              <a:defRPr sz="25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it-IT" dirty="0"/>
              <a:t>PASSAGGIO GENERAZIONALE</a:t>
            </a:r>
            <a:endParaRPr dirty="0"/>
          </a:p>
        </p:txBody>
      </p:sp>
      <p:sp>
        <p:nvSpPr>
          <p:cNvPr id="141" name="Testata…"/>
          <p:cNvSpPr txBox="1">
            <a:spLocks noGrp="1"/>
          </p:cNvSpPr>
          <p:nvPr>
            <p:ph type="subTitle" sz="half" idx="1"/>
          </p:nvPr>
        </p:nvSpPr>
        <p:spPr>
          <a:xfrm>
            <a:off x="415925" y="1629109"/>
            <a:ext cx="12362475" cy="7085560"/>
          </a:xfrm>
          <a:prstGeom prst="rect">
            <a:avLst/>
          </a:prstGeom>
        </p:spPr>
        <p:txBody>
          <a:bodyPr lIns="0" tIns="0" rIns="0" bIns="0">
            <a:normAutofit fontScale="25000" lnSpcReduction="20000"/>
          </a:bodyPr>
          <a:lstStyle/>
          <a:p>
            <a:pPr algn="l"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u="sng" dirty="0"/>
              <a:t>I</a:t>
            </a:r>
          </a:p>
          <a:p>
            <a:pPr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8000" dirty="0">
                <a:solidFill>
                  <a:srgbClr val="002060"/>
                </a:solidFill>
                <a:latin typeface="Century" panose="02040604050505020304" pitchFamily="18" charset="0"/>
              </a:rPr>
              <a:t>IL MASSIMO COINVOLGIMENTO DEI SOCI NELLA VITA DEL CLUB è LA</a:t>
            </a:r>
          </a:p>
          <a:p>
            <a:pPr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sz="8000" dirty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pPr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8000" dirty="0">
                <a:solidFill>
                  <a:srgbClr val="002060"/>
                </a:solidFill>
                <a:latin typeface="Century" panose="02040604050505020304" pitchFamily="18" charset="0"/>
              </a:rPr>
              <a:t> MIGLIOR LEVA DA UTILIZZARE  SIA PER ATTRARRE NUOVI SOCI CHE PER NON</a:t>
            </a:r>
          </a:p>
          <a:p>
            <a:pPr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sz="8000" dirty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pPr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8000" dirty="0">
                <a:solidFill>
                  <a:srgbClr val="002060"/>
                </a:solidFill>
                <a:latin typeface="Century" panose="02040604050505020304" pitchFamily="18" charset="0"/>
              </a:rPr>
              <a:t> PERDERE GLI ESISTENTI</a:t>
            </a:r>
          </a:p>
          <a:p>
            <a:pPr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sz="8000" dirty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pPr algn="l" defTabSz="457200">
              <a:spcBef>
                <a:spcPts val="300"/>
              </a:spcBef>
              <a:buFont typeface="Arial"/>
              <a:defRPr sz="2200" b="1">
                <a:solidFill>
                  <a:srgbClr val="01B4E7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8000" dirty="0">
                <a:solidFill>
                  <a:srgbClr val="002060"/>
                </a:solidFill>
                <a:latin typeface="Century" panose="02040604050505020304" pitchFamily="18" charset="0"/>
              </a:rPr>
              <a:t>CONSIGLI su COME FARE:</a:t>
            </a:r>
            <a:endParaRPr sz="4400" u="sng" dirty="0"/>
          </a:p>
          <a:p>
            <a:pPr marL="285750" indent="-285750" algn="l" defTabSz="457200">
              <a:lnSpc>
                <a:spcPct val="150000"/>
              </a:lnSpc>
              <a:spcBef>
                <a:spcPts val="900"/>
              </a:spcBef>
              <a:buClr>
                <a:srgbClr val="01B4E7"/>
              </a:buClr>
              <a:buSzPct val="125000"/>
              <a:buFontTx/>
              <a:buChar char="-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7200" dirty="0"/>
              <a:t>Analizzare nel Club il senso di appartenenza dei Soci e l’ identità del Club </a:t>
            </a:r>
          </a:p>
          <a:p>
            <a:pPr marL="285750" indent="-285750" algn="l" defTabSz="457200">
              <a:lnSpc>
                <a:spcPct val="150000"/>
              </a:lnSpc>
              <a:spcBef>
                <a:spcPts val="900"/>
              </a:spcBef>
              <a:buClr>
                <a:srgbClr val="01B4E7"/>
              </a:buClr>
              <a:buSzPct val="125000"/>
              <a:buFontTx/>
              <a:buChar char="-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7200" dirty="0"/>
              <a:t>Chiedere spesso ai nostri soci cosa si aspettano dal Rotary e dal Club</a:t>
            </a:r>
          </a:p>
          <a:p>
            <a:pPr marL="285750" indent="-285750" algn="l" defTabSz="457200">
              <a:lnSpc>
                <a:spcPct val="150000"/>
              </a:lnSpc>
              <a:spcBef>
                <a:spcPts val="900"/>
              </a:spcBef>
              <a:buClr>
                <a:srgbClr val="01B4E7"/>
              </a:buClr>
              <a:buSzPct val="125000"/>
              <a:buFontTx/>
              <a:buChar char="-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7200" dirty="0"/>
              <a:t>Far leva sull’affidabilità del Rotary e della Fondazione</a:t>
            </a:r>
          </a:p>
          <a:p>
            <a:pPr algn="l" defTabSz="457200">
              <a:lnSpc>
                <a:spcPct val="150000"/>
              </a:lnSpc>
              <a:spcBef>
                <a:spcPts val="900"/>
              </a:spcBef>
              <a:buClr>
                <a:srgbClr val="01B4E7"/>
              </a:buClr>
              <a:buSzPct val="125000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7200" dirty="0"/>
              <a:t>-    Tenere costantemente aggiornati i soci sulle attività dei service coinvolgendoli nelle decisioni da assumere</a:t>
            </a:r>
          </a:p>
          <a:p>
            <a:pPr marL="285750" indent="-285750" algn="l" defTabSz="457200">
              <a:lnSpc>
                <a:spcPct val="150000"/>
              </a:lnSpc>
              <a:spcBef>
                <a:spcPts val="900"/>
              </a:spcBef>
              <a:buClr>
                <a:srgbClr val="01B4E7"/>
              </a:buClr>
              <a:buSzPct val="125000"/>
              <a:buFontTx/>
              <a:buChar char="-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7200" dirty="0"/>
              <a:t>Creare  UNA BANCA DATI DEI SERVICE sia a livello di Club che di Distretto, identificandoli come il PATRIMONIO DEL ROTARY</a:t>
            </a:r>
          </a:p>
          <a:p>
            <a:pPr marL="285750" indent="-285750" algn="l" defTabSz="457200">
              <a:lnSpc>
                <a:spcPct val="150000"/>
              </a:lnSpc>
              <a:spcBef>
                <a:spcPts val="900"/>
              </a:spcBef>
              <a:buClr>
                <a:srgbClr val="01B4E7"/>
              </a:buClr>
              <a:buSzPct val="125000"/>
              <a:buFontTx/>
              <a:buChar char="-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7200" dirty="0"/>
              <a:t>Preoccuparsi  delle RICADUTE  dei service nella nostra o in altre comunità</a:t>
            </a:r>
          </a:p>
          <a:p>
            <a:pPr marL="285750" indent="-285750" algn="l" defTabSz="457200">
              <a:lnSpc>
                <a:spcPct val="150000"/>
              </a:lnSpc>
              <a:spcBef>
                <a:spcPts val="900"/>
              </a:spcBef>
              <a:buClr>
                <a:srgbClr val="01B4E7"/>
              </a:buClr>
              <a:buSzPct val="125000"/>
              <a:buFontTx/>
              <a:buChar char="-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7200" dirty="0"/>
              <a:t> OCCUPARCI DI </a:t>
            </a:r>
            <a:r>
              <a:rPr lang="it-IT" sz="7200" dirty="0" err="1"/>
              <a:t>PIù</a:t>
            </a:r>
            <a:r>
              <a:rPr lang="it-IT" sz="7200" dirty="0"/>
              <a:t> DI SERVICE DEL FARE , senza significativi costi</a:t>
            </a:r>
          </a:p>
          <a:p>
            <a:pPr marL="285750" indent="-285750" algn="l" defTabSz="457200">
              <a:lnSpc>
                <a:spcPct val="150000"/>
              </a:lnSpc>
              <a:spcBef>
                <a:spcPts val="900"/>
              </a:spcBef>
              <a:buClr>
                <a:srgbClr val="01B4E7"/>
              </a:buClr>
              <a:buSzPct val="125000"/>
              <a:buFontTx/>
              <a:buChar char="-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7200" dirty="0"/>
              <a:t>Affidare compiti ai nuovi Soci (Consiglio Direttivo, Commissioni, Commissioni Distrettuali, ruoli di Staff)</a:t>
            </a:r>
          </a:p>
          <a:p>
            <a:pPr marL="285750" indent="-285750" algn="l" defTabSz="457200">
              <a:lnSpc>
                <a:spcPct val="150000"/>
              </a:lnSpc>
              <a:spcBef>
                <a:spcPts val="900"/>
              </a:spcBef>
              <a:buClr>
                <a:srgbClr val="01B4E7"/>
              </a:buClr>
              <a:buSzPct val="125000"/>
              <a:buFontTx/>
              <a:buChar char="-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7200" dirty="0"/>
              <a:t>Affidare ai nuovi soci  le attività di service facendo capire che questo è il cuore del Rotary</a:t>
            </a:r>
          </a:p>
          <a:p>
            <a:pPr marL="285750" indent="-285750" algn="l" defTabSz="457200">
              <a:lnSpc>
                <a:spcPct val="150000"/>
              </a:lnSpc>
              <a:spcBef>
                <a:spcPts val="900"/>
              </a:spcBef>
              <a:buClr>
                <a:srgbClr val="01B4E7"/>
              </a:buClr>
              <a:buSzPct val="125000"/>
              <a:buFontTx/>
              <a:buChar char="-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it-IT" sz="7200" dirty="0"/>
              <a:t>- motiviamo i soci anche proiettando video (tratti da Rotary Brand) che illustrino le attività e i valori del </a:t>
            </a:r>
            <a:r>
              <a:rPr lang="it-IT" sz="7200" dirty="0" err="1"/>
              <a:t>Rptary</a:t>
            </a:r>
            <a:endParaRPr lang="it-IT" sz="7200" dirty="0"/>
          </a:p>
          <a:p>
            <a:pPr algn="l" defTabSz="457200">
              <a:spcBef>
                <a:spcPts val="900"/>
              </a:spcBef>
              <a:buClr>
                <a:srgbClr val="01B4E7"/>
              </a:buClr>
              <a:buSzPct val="125000"/>
              <a:buChar char="▪"/>
              <a:defRPr sz="1700">
                <a:solidFill>
                  <a:srgbClr val="58585A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 lang="it-IT" sz="8000" dirty="0"/>
          </a:p>
        </p:txBody>
      </p:sp>
      <p:pic>
        <p:nvPicPr>
          <p:cNvPr id="142" name="Logo_Creator__print-2.png" descr="Logo_Creator__print-2.png"/>
          <p:cNvPicPr>
            <a:picLocks noChangeAspect="1"/>
          </p:cNvPicPr>
          <p:nvPr/>
        </p:nvPicPr>
        <p:blipFill>
          <a:blip r:embed="rId2"/>
          <a:srcRect l="45247" t="25765" r="4592" b="22110"/>
          <a:stretch>
            <a:fillRect/>
          </a:stretch>
        </p:blipFill>
        <p:spPr>
          <a:xfrm>
            <a:off x="565305" y="8714669"/>
            <a:ext cx="2054277" cy="8454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5" t="14117" r="7974" b="14510"/>
          <a:stretch/>
        </p:blipFill>
        <p:spPr>
          <a:xfrm>
            <a:off x="11441085" y="8399568"/>
            <a:ext cx="1337315" cy="113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83151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 advAuto="0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1926</TotalTime>
  <Words>1106</Words>
  <Application>Microsoft Office PowerPoint</Application>
  <PresentationFormat>Personalizzato</PresentationFormat>
  <Paragraphs>136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23" baseType="lpstr">
      <vt:lpstr>Arial</vt:lpstr>
      <vt:lpstr>Arial Narrow</vt:lpstr>
      <vt:lpstr>Calibri</vt:lpstr>
      <vt:lpstr>Century</vt:lpstr>
      <vt:lpstr>Georgia</vt:lpstr>
      <vt:lpstr>Helvetica Light</vt:lpstr>
      <vt:lpstr>Helvetica Neue</vt:lpstr>
      <vt:lpstr>Helvetica Neue Light</vt:lpstr>
      <vt:lpstr>Helvetica Neue Medium</vt:lpstr>
      <vt:lpstr>Helvetica Neue Thin</vt:lpstr>
      <vt:lpstr>Neo Sans Std Medium TR</vt:lpstr>
      <vt:lpstr>White</vt:lpstr>
      <vt:lpstr>Presentazione standard di PowerPoint</vt:lpstr>
      <vt:lpstr>COMMISSIONI DI CLUB</vt:lpstr>
      <vt:lpstr>Effettivo: la situazione nel distretto</vt:lpstr>
      <vt:lpstr>PASSAGGIO GENERAZIONALE</vt:lpstr>
      <vt:lpstr>IN PERICOLO IL RICAMBIO GENERAZIONALE</vt:lpstr>
      <vt:lpstr>PASSAGGIO GENERAZIONALE:  OBIETTIVI</vt:lpstr>
      <vt:lpstr>PASSAGGIO GENERAZIONALE</vt:lpstr>
      <vt:lpstr>ATTRATTIVITà DEL ROTARY</vt:lpstr>
      <vt:lpstr>PASSAGGIO GENERAZIONALE</vt:lpstr>
      <vt:lpstr>INNOVAZIONE E FLESSIBILITà</vt:lpstr>
      <vt:lpstr>INNOVAZIONE E FLESSIBILITà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</dc:creator>
  <cp:lastModifiedBy>User</cp:lastModifiedBy>
  <cp:revision>65</cp:revision>
  <dcterms:modified xsi:type="dcterms:W3CDTF">2020-12-04T10:26:10Z</dcterms:modified>
</cp:coreProperties>
</file>