
<file path=[Content_Types].xml><?xml version="1.0" encoding="utf-8"?>
<Types xmlns="http://schemas.openxmlformats.org/package/2006/content-types">
  <Default ContentType="application/xml" Extension="xml"/>
  <Default ContentType="application/vnd.openxmlformats-package.relationships+xml" Extension="rels"/>
  <Default ContentType="image/x-emf" Extension="emf"/>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y="6858000" cx="12192000"/>
  <p:notesSz cx="6858000" cy="9144000"/>
  <p:defaultTextStyle>
    <a:defPPr lvl="0">
      <a:defRPr lang="it-IT"/>
    </a:defPPr>
    <a:lvl1pPr eaLnBrk="0" hangingPunct="0" lvl="0" rtl="0" algn="l" fontAlgn="base">
      <a:spcBef>
        <a:spcPct val="0"/>
      </a:spcBef>
      <a:spcAft>
        <a:spcPct val="0"/>
      </a:spcAft>
      <a:defRPr kern="1200">
        <a:solidFill>
          <a:schemeClr val="tx1"/>
        </a:solidFill>
        <a:latin typeface="Century Gothic" panose="020B0502020202020204" pitchFamily="34" charset="0"/>
        <a:ea typeface="+mn-ea"/>
        <a:cs typeface="+mn-cs"/>
      </a:defRPr>
    </a:lvl1pPr>
    <a:lvl2pPr eaLnBrk="0" hangingPunct="0" lvl="1" marL="457200" rtl="0" algn="l" fontAlgn="base">
      <a:spcBef>
        <a:spcPct val="0"/>
      </a:spcBef>
      <a:spcAft>
        <a:spcPct val="0"/>
      </a:spcAft>
      <a:defRPr kern="1200">
        <a:solidFill>
          <a:schemeClr val="tx1"/>
        </a:solidFill>
        <a:latin typeface="Century Gothic" panose="020B0502020202020204" pitchFamily="34" charset="0"/>
        <a:ea typeface="+mn-ea"/>
        <a:cs typeface="+mn-cs"/>
      </a:defRPr>
    </a:lvl2pPr>
    <a:lvl3pPr eaLnBrk="0" hangingPunct="0" lvl="2" marL="914400" rtl="0" algn="l" fontAlgn="base">
      <a:spcBef>
        <a:spcPct val="0"/>
      </a:spcBef>
      <a:spcAft>
        <a:spcPct val="0"/>
      </a:spcAft>
      <a:defRPr kern="1200">
        <a:solidFill>
          <a:schemeClr val="tx1"/>
        </a:solidFill>
        <a:latin typeface="Century Gothic" panose="020B0502020202020204" pitchFamily="34" charset="0"/>
        <a:ea typeface="+mn-ea"/>
        <a:cs typeface="+mn-cs"/>
      </a:defRPr>
    </a:lvl3pPr>
    <a:lvl4pPr eaLnBrk="0" hangingPunct="0" lvl="3" marL="1371600" rtl="0" algn="l" fontAlgn="base">
      <a:spcBef>
        <a:spcPct val="0"/>
      </a:spcBef>
      <a:spcAft>
        <a:spcPct val="0"/>
      </a:spcAft>
      <a:defRPr kern="1200">
        <a:solidFill>
          <a:schemeClr val="tx1"/>
        </a:solidFill>
        <a:latin typeface="Century Gothic" panose="020B0502020202020204" pitchFamily="34" charset="0"/>
        <a:ea typeface="+mn-ea"/>
        <a:cs typeface="+mn-cs"/>
      </a:defRPr>
    </a:lvl4pPr>
    <a:lvl5pPr eaLnBrk="0" hangingPunct="0" lvl="4" marL="1828800" rtl="0" algn="l" fontAlgn="base">
      <a:spcBef>
        <a:spcPct val="0"/>
      </a:spcBef>
      <a:spcAft>
        <a:spcPct val="0"/>
      </a:spcAft>
      <a:defRPr kern="1200">
        <a:solidFill>
          <a:schemeClr val="tx1"/>
        </a:solidFill>
        <a:latin typeface="Century Gothic" panose="020B0502020202020204" pitchFamily="34" charset="0"/>
        <a:ea typeface="+mn-ea"/>
        <a:cs typeface="+mn-cs"/>
      </a:defRPr>
    </a:lvl5pPr>
    <a:lvl6pPr defTabSz="914400" eaLnBrk="1" hangingPunct="1" latinLnBrk="0" lvl="5" marL="2286000" rtl="0" algn="l">
      <a:defRPr kern="1200">
        <a:solidFill>
          <a:schemeClr val="tx1"/>
        </a:solidFill>
        <a:latin typeface="Century Gothic" panose="020B0502020202020204" pitchFamily="34" charset="0"/>
        <a:ea typeface="+mn-ea"/>
        <a:cs typeface="+mn-cs"/>
      </a:defRPr>
    </a:lvl6pPr>
    <a:lvl7pPr defTabSz="914400" eaLnBrk="1" hangingPunct="1" latinLnBrk="0" lvl="6" marL="2743200" rtl="0" algn="l">
      <a:defRPr kern="1200">
        <a:solidFill>
          <a:schemeClr val="tx1"/>
        </a:solidFill>
        <a:latin typeface="Century Gothic" panose="020B0502020202020204" pitchFamily="34" charset="0"/>
        <a:ea typeface="+mn-ea"/>
        <a:cs typeface="+mn-cs"/>
      </a:defRPr>
    </a:lvl7pPr>
    <a:lvl8pPr defTabSz="914400" eaLnBrk="1" hangingPunct="1" latinLnBrk="0" lvl="7" marL="3200400" rtl="0" algn="l">
      <a:defRPr kern="1200">
        <a:solidFill>
          <a:schemeClr val="tx1"/>
        </a:solidFill>
        <a:latin typeface="Century Gothic" panose="020B0502020202020204" pitchFamily="34" charset="0"/>
        <a:ea typeface="+mn-ea"/>
        <a:cs typeface="+mn-cs"/>
      </a:defRPr>
    </a:lvl8pPr>
    <a:lvl9pPr defTabSz="914400" eaLnBrk="1" hangingPunct="1" latinLnBrk="0" lvl="8" marL="3657600" rtl="0" algn="l">
      <a:defRPr kern="1200">
        <a:solidFill>
          <a:schemeClr val="tx1"/>
        </a:solidFill>
        <a:latin typeface="Century Gothic" panose="020B0502020202020204" pitchFamily="34" charset="0"/>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11" Type="http://schemas.openxmlformats.org/officeDocument/2006/relationships/slide" Target="slides/slide8.xml"/><Relationship Id="rId22" Type="http://schemas.openxmlformats.org/officeDocument/2006/relationships/slide" Target="slides/slide19.xml"/><Relationship Id="rId10" Type="http://schemas.openxmlformats.org/officeDocument/2006/relationships/slide" Target="slides/slide7.xml"/><Relationship Id="rId21" Type="http://schemas.openxmlformats.org/officeDocument/2006/relationships/slide" Target="slides/slide18.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7455C-63CB-4979-84E2-41A5FEA745A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BD4E28-EC1F-4D7E-8E3B-D77F554F4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355D0D2-D7B4-4E8A-B657-546589405E77}"/>
              </a:ext>
            </a:extLst>
          </p:cNvPr>
          <p:cNvSpPr>
            <a:spLocks noGrp="1"/>
          </p:cNvSpPr>
          <p:nvPr>
            <p:ph type="dt" sz="half" idx="10"/>
          </p:nvPr>
        </p:nvSpPr>
        <p:spPr/>
        <p:txBody>
          <a:bodyPr/>
          <a:lstStyle>
            <a:lvl1pPr>
              <a:defRPr/>
            </a:lvl1pPr>
          </a:lstStyle>
          <a:p>
            <a:pPr>
              <a:defRPr/>
            </a:pPr>
            <a:fld id="{A292CFB9-91A8-412B-A2DC-46930569E91C}" type="datetimeFigureOut">
              <a:rPr lang="it-IT"/>
              <a:pPr>
                <a:defRPr/>
              </a:pPr>
              <a:t>31/01/2022</a:t>
            </a:fld>
            <a:endParaRPr lang="it-IT"/>
          </a:p>
        </p:txBody>
      </p:sp>
      <p:sp>
        <p:nvSpPr>
          <p:cNvPr id="5" name="Segnaposto piè di pagina 4">
            <a:extLst>
              <a:ext uri="{FF2B5EF4-FFF2-40B4-BE49-F238E27FC236}">
                <a16:creationId xmlns:a16="http://schemas.microsoft.com/office/drawing/2014/main" id="{33DF8BD0-4EAD-4F36-A4D1-7083A0C0159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A60B90A-0FD3-4EC5-B2B3-C61AF3F5075C}"/>
              </a:ext>
            </a:extLst>
          </p:cNvPr>
          <p:cNvSpPr>
            <a:spLocks noGrp="1"/>
          </p:cNvSpPr>
          <p:nvPr>
            <p:ph type="sldNum" sz="quarter" idx="12"/>
          </p:nvPr>
        </p:nvSpPr>
        <p:spPr/>
        <p:txBody>
          <a:bodyPr/>
          <a:lstStyle>
            <a:lvl1pPr>
              <a:defRPr/>
            </a:lvl1pPr>
          </a:lstStyle>
          <a:p>
            <a:pPr>
              <a:defRPr/>
            </a:pPr>
            <a:fld id="{08B65B6E-F09A-4A18-A7C8-6D6F25057D4D}" type="slidenum">
              <a:rPr lang="it-IT"/>
              <a:pPr>
                <a:defRPr/>
              </a:pPr>
              <a:t>‹N›</a:t>
            </a:fld>
            <a:endParaRPr lang="it-IT"/>
          </a:p>
        </p:txBody>
      </p:sp>
    </p:spTree>
    <p:extLst>
      <p:ext uri="{BB962C8B-B14F-4D97-AF65-F5344CB8AC3E}">
        <p14:creationId xmlns:p14="http://schemas.microsoft.com/office/powerpoint/2010/main" val="256499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840FC-606A-4F3B-AAD6-D6BF27A7544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69DC3FA-246F-456F-BA27-6856B5626FE1}"/>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095DF0-79BF-45B2-9916-7241D7DF5F2A}"/>
              </a:ext>
            </a:extLst>
          </p:cNvPr>
          <p:cNvSpPr>
            <a:spLocks noGrp="1"/>
          </p:cNvSpPr>
          <p:nvPr>
            <p:ph type="dt" sz="half" idx="10"/>
          </p:nvPr>
        </p:nvSpPr>
        <p:spPr/>
        <p:txBody>
          <a:bodyPr/>
          <a:lstStyle>
            <a:lvl1pPr>
              <a:defRPr/>
            </a:lvl1pPr>
          </a:lstStyle>
          <a:p>
            <a:pPr>
              <a:defRPr/>
            </a:pPr>
            <a:fld id="{538AB415-7E42-44E4-9CA4-3699488C1AED}" type="datetimeFigureOut">
              <a:rPr lang="it-IT"/>
              <a:pPr>
                <a:defRPr/>
              </a:pPr>
              <a:t>31/01/2022</a:t>
            </a:fld>
            <a:endParaRPr lang="it-IT"/>
          </a:p>
        </p:txBody>
      </p:sp>
      <p:sp>
        <p:nvSpPr>
          <p:cNvPr id="5" name="Segnaposto piè di pagina 4">
            <a:extLst>
              <a:ext uri="{FF2B5EF4-FFF2-40B4-BE49-F238E27FC236}">
                <a16:creationId xmlns:a16="http://schemas.microsoft.com/office/drawing/2014/main" id="{AD1A1BA3-FE3E-4A59-A6E5-8421EC3B60E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1BA21B2-BF66-45AF-BCFD-FAF53E845EC6}"/>
              </a:ext>
            </a:extLst>
          </p:cNvPr>
          <p:cNvSpPr>
            <a:spLocks noGrp="1"/>
          </p:cNvSpPr>
          <p:nvPr>
            <p:ph type="sldNum" sz="quarter" idx="12"/>
          </p:nvPr>
        </p:nvSpPr>
        <p:spPr/>
        <p:txBody>
          <a:bodyPr/>
          <a:lstStyle>
            <a:lvl1pPr>
              <a:defRPr/>
            </a:lvl1pPr>
          </a:lstStyle>
          <a:p>
            <a:pPr>
              <a:defRPr/>
            </a:pPr>
            <a:fld id="{FA5EA091-E426-411B-A7AF-F5F15C499114}" type="slidenum">
              <a:rPr lang="it-IT"/>
              <a:pPr>
                <a:defRPr/>
              </a:pPr>
              <a:t>‹N›</a:t>
            </a:fld>
            <a:endParaRPr lang="it-IT"/>
          </a:p>
        </p:txBody>
      </p:sp>
    </p:spTree>
    <p:extLst>
      <p:ext uri="{BB962C8B-B14F-4D97-AF65-F5344CB8AC3E}">
        <p14:creationId xmlns:p14="http://schemas.microsoft.com/office/powerpoint/2010/main" val="37947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9EEB59D-78FD-4BC2-960F-375CE0CB9D3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A90ECA-4FB0-4B53-95FC-1B7568EC1DF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B54475-0B4D-4AEB-A679-5735BDC2E73F}"/>
              </a:ext>
            </a:extLst>
          </p:cNvPr>
          <p:cNvSpPr>
            <a:spLocks noGrp="1"/>
          </p:cNvSpPr>
          <p:nvPr>
            <p:ph type="dt" sz="half" idx="10"/>
          </p:nvPr>
        </p:nvSpPr>
        <p:spPr/>
        <p:txBody>
          <a:bodyPr/>
          <a:lstStyle>
            <a:lvl1pPr>
              <a:defRPr/>
            </a:lvl1pPr>
          </a:lstStyle>
          <a:p>
            <a:pPr>
              <a:defRPr/>
            </a:pPr>
            <a:fld id="{F106ED94-56E3-4021-8E6A-798FD3DAC21A}" type="datetimeFigureOut">
              <a:rPr lang="it-IT"/>
              <a:pPr>
                <a:defRPr/>
              </a:pPr>
              <a:t>31/01/2022</a:t>
            </a:fld>
            <a:endParaRPr lang="it-IT"/>
          </a:p>
        </p:txBody>
      </p:sp>
      <p:sp>
        <p:nvSpPr>
          <p:cNvPr id="5" name="Segnaposto piè di pagina 4">
            <a:extLst>
              <a:ext uri="{FF2B5EF4-FFF2-40B4-BE49-F238E27FC236}">
                <a16:creationId xmlns:a16="http://schemas.microsoft.com/office/drawing/2014/main" id="{ED9E9222-C137-497A-B12E-012802EB069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8CE7ACC-8367-4F15-9E55-4CE9A933C6A0}"/>
              </a:ext>
            </a:extLst>
          </p:cNvPr>
          <p:cNvSpPr>
            <a:spLocks noGrp="1"/>
          </p:cNvSpPr>
          <p:nvPr>
            <p:ph type="sldNum" sz="quarter" idx="12"/>
          </p:nvPr>
        </p:nvSpPr>
        <p:spPr/>
        <p:txBody>
          <a:bodyPr/>
          <a:lstStyle>
            <a:lvl1pPr>
              <a:defRPr/>
            </a:lvl1pPr>
          </a:lstStyle>
          <a:p>
            <a:pPr>
              <a:defRPr/>
            </a:pPr>
            <a:fld id="{2FE84D93-53D5-4EDD-8AFA-72FC6E86730D}" type="slidenum">
              <a:rPr lang="it-IT"/>
              <a:pPr>
                <a:defRPr/>
              </a:pPr>
              <a:t>‹N›</a:t>
            </a:fld>
            <a:endParaRPr lang="it-IT"/>
          </a:p>
        </p:txBody>
      </p:sp>
    </p:spTree>
    <p:extLst>
      <p:ext uri="{BB962C8B-B14F-4D97-AF65-F5344CB8AC3E}">
        <p14:creationId xmlns:p14="http://schemas.microsoft.com/office/powerpoint/2010/main" val="371671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52F49A-6A86-4D9B-8078-DC8C2807A30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A73B0B-EA2F-4A65-8543-13258B19718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F00C51-5A8C-4FAA-B247-6B0C7385E670}"/>
              </a:ext>
            </a:extLst>
          </p:cNvPr>
          <p:cNvSpPr>
            <a:spLocks noGrp="1"/>
          </p:cNvSpPr>
          <p:nvPr>
            <p:ph type="dt" sz="half" idx="10"/>
          </p:nvPr>
        </p:nvSpPr>
        <p:spPr/>
        <p:txBody>
          <a:bodyPr/>
          <a:lstStyle>
            <a:lvl1pPr>
              <a:defRPr/>
            </a:lvl1pPr>
          </a:lstStyle>
          <a:p>
            <a:pPr>
              <a:defRPr/>
            </a:pPr>
            <a:fld id="{FC73A0AF-857C-49CF-9343-1D8D9CE7592D}" type="datetimeFigureOut">
              <a:rPr lang="it-IT"/>
              <a:pPr>
                <a:defRPr/>
              </a:pPr>
              <a:t>31/01/2022</a:t>
            </a:fld>
            <a:endParaRPr lang="it-IT"/>
          </a:p>
        </p:txBody>
      </p:sp>
      <p:sp>
        <p:nvSpPr>
          <p:cNvPr id="5" name="Segnaposto piè di pagina 4">
            <a:extLst>
              <a:ext uri="{FF2B5EF4-FFF2-40B4-BE49-F238E27FC236}">
                <a16:creationId xmlns:a16="http://schemas.microsoft.com/office/drawing/2014/main" id="{51017F44-9674-4B7A-A219-0F52E40D698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6F74876-756A-408E-B277-B7B301079A1A}"/>
              </a:ext>
            </a:extLst>
          </p:cNvPr>
          <p:cNvSpPr>
            <a:spLocks noGrp="1"/>
          </p:cNvSpPr>
          <p:nvPr>
            <p:ph type="sldNum" sz="quarter" idx="12"/>
          </p:nvPr>
        </p:nvSpPr>
        <p:spPr/>
        <p:txBody>
          <a:bodyPr/>
          <a:lstStyle>
            <a:lvl1pPr>
              <a:defRPr/>
            </a:lvl1pPr>
          </a:lstStyle>
          <a:p>
            <a:pPr>
              <a:defRPr/>
            </a:pPr>
            <a:fld id="{DC5F5115-A078-4127-B735-7FFE5B47BAD1}" type="slidenum">
              <a:rPr lang="it-IT"/>
              <a:pPr>
                <a:defRPr/>
              </a:pPr>
              <a:t>‹N›</a:t>
            </a:fld>
            <a:endParaRPr lang="it-IT"/>
          </a:p>
        </p:txBody>
      </p:sp>
    </p:spTree>
    <p:extLst>
      <p:ext uri="{BB962C8B-B14F-4D97-AF65-F5344CB8AC3E}">
        <p14:creationId xmlns:p14="http://schemas.microsoft.com/office/powerpoint/2010/main" val="121410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37BB8A-B310-40EA-BB80-ADC6FC44128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1099545-F1C8-48B1-8B20-8D712EB0A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B2D9C91-D454-458D-A616-2D41074B06D4}"/>
              </a:ext>
            </a:extLst>
          </p:cNvPr>
          <p:cNvSpPr>
            <a:spLocks noGrp="1"/>
          </p:cNvSpPr>
          <p:nvPr>
            <p:ph type="dt" sz="half" idx="10"/>
          </p:nvPr>
        </p:nvSpPr>
        <p:spPr/>
        <p:txBody>
          <a:bodyPr/>
          <a:lstStyle>
            <a:lvl1pPr>
              <a:defRPr/>
            </a:lvl1pPr>
          </a:lstStyle>
          <a:p>
            <a:pPr>
              <a:defRPr/>
            </a:pPr>
            <a:fld id="{2021D3C2-F3BF-4EE7-8BB0-8E0C6601A2E3}" type="datetimeFigureOut">
              <a:rPr lang="it-IT"/>
              <a:pPr>
                <a:defRPr/>
              </a:pPr>
              <a:t>31/01/2022</a:t>
            </a:fld>
            <a:endParaRPr lang="it-IT"/>
          </a:p>
        </p:txBody>
      </p:sp>
      <p:sp>
        <p:nvSpPr>
          <p:cNvPr id="5" name="Segnaposto piè di pagina 4">
            <a:extLst>
              <a:ext uri="{FF2B5EF4-FFF2-40B4-BE49-F238E27FC236}">
                <a16:creationId xmlns:a16="http://schemas.microsoft.com/office/drawing/2014/main" id="{11EB2DCA-25CD-402D-9312-77BD00999D3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518EBEC-919D-48B0-9EA6-706CCB1A269E}"/>
              </a:ext>
            </a:extLst>
          </p:cNvPr>
          <p:cNvSpPr>
            <a:spLocks noGrp="1"/>
          </p:cNvSpPr>
          <p:nvPr>
            <p:ph type="sldNum" sz="quarter" idx="12"/>
          </p:nvPr>
        </p:nvSpPr>
        <p:spPr/>
        <p:txBody>
          <a:bodyPr/>
          <a:lstStyle>
            <a:lvl1pPr>
              <a:defRPr/>
            </a:lvl1pPr>
          </a:lstStyle>
          <a:p>
            <a:pPr>
              <a:defRPr/>
            </a:pPr>
            <a:fld id="{94623D7A-0D52-4C03-A96F-8D3383F6A55B}" type="slidenum">
              <a:rPr lang="it-IT"/>
              <a:pPr>
                <a:defRPr/>
              </a:pPr>
              <a:t>‹N›</a:t>
            </a:fld>
            <a:endParaRPr lang="it-IT"/>
          </a:p>
        </p:txBody>
      </p:sp>
    </p:spTree>
    <p:extLst>
      <p:ext uri="{BB962C8B-B14F-4D97-AF65-F5344CB8AC3E}">
        <p14:creationId xmlns:p14="http://schemas.microsoft.com/office/powerpoint/2010/main" val="396812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4C410D-5AA5-4BE1-86C8-C85E0D4D0C8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2EEAF4-2C30-414F-AD62-FFC55E0B10F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DC16852-69C5-405B-9008-8CA32368417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0E25DC42-B8CB-4712-B4C4-8B983ABFE2AB}"/>
              </a:ext>
            </a:extLst>
          </p:cNvPr>
          <p:cNvSpPr>
            <a:spLocks noGrp="1"/>
          </p:cNvSpPr>
          <p:nvPr>
            <p:ph type="dt" sz="half" idx="10"/>
          </p:nvPr>
        </p:nvSpPr>
        <p:spPr/>
        <p:txBody>
          <a:bodyPr/>
          <a:lstStyle>
            <a:lvl1pPr>
              <a:defRPr/>
            </a:lvl1pPr>
          </a:lstStyle>
          <a:p>
            <a:pPr>
              <a:defRPr/>
            </a:pPr>
            <a:fld id="{439EF514-8D0F-41A1-B84A-C7A10DB78CF4}" type="datetimeFigureOut">
              <a:rPr lang="it-IT"/>
              <a:pPr>
                <a:defRPr/>
              </a:pPr>
              <a:t>31/01/2022</a:t>
            </a:fld>
            <a:endParaRPr lang="it-IT"/>
          </a:p>
        </p:txBody>
      </p:sp>
      <p:sp>
        <p:nvSpPr>
          <p:cNvPr id="6" name="Segnaposto piè di pagina 4">
            <a:extLst>
              <a:ext uri="{FF2B5EF4-FFF2-40B4-BE49-F238E27FC236}">
                <a16:creationId xmlns:a16="http://schemas.microsoft.com/office/drawing/2014/main" id="{B3AAE04C-CC85-4301-A8E0-BF54E4CC391F}"/>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167915D8-2F13-4887-A552-4538F443C02F}"/>
              </a:ext>
            </a:extLst>
          </p:cNvPr>
          <p:cNvSpPr>
            <a:spLocks noGrp="1"/>
          </p:cNvSpPr>
          <p:nvPr>
            <p:ph type="sldNum" sz="quarter" idx="12"/>
          </p:nvPr>
        </p:nvSpPr>
        <p:spPr/>
        <p:txBody>
          <a:bodyPr/>
          <a:lstStyle>
            <a:lvl1pPr>
              <a:defRPr/>
            </a:lvl1pPr>
          </a:lstStyle>
          <a:p>
            <a:pPr>
              <a:defRPr/>
            </a:pPr>
            <a:fld id="{17F87C0E-9BE3-48E6-BD26-DB9AFDA980C9}" type="slidenum">
              <a:rPr lang="it-IT"/>
              <a:pPr>
                <a:defRPr/>
              </a:pPr>
              <a:t>‹N›</a:t>
            </a:fld>
            <a:endParaRPr lang="it-IT"/>
          </a:p>
        </p:txBody>
      </p:sp>
    </p:spTree>
    <p:extLst>
      <p:ext uri="{BB962C8B-B14F-4D97-AF65-F5344CB8AC3E}">
        <p14:creationId xmlns:p14="http://schemas.microsoft.com/office/powerpoint/2010/main" val="23158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42A58-E55A-4748-9A2A-66E7ED56A3C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C18C4C-F8C4-4FEB-9E90-C4555E1D4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C783EDB-EC27-4FA2-9E21-553D80ED8A5D}"/>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45FE594-E318-44E7-9BA2-6D2D273B5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7F04262-D6E3-46A5-AFD3-F3DA763EDA0E}"/>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429D45A6-C7CF-49C8-990B-154D0E4253C4}"/>
              </a:ext>
            </a:extLst>
          </p:cNvPr>
          <p:cNvSpPr>
            <a:spLocks noGrp="1"/>
          </p:cNvSpPr>
          <p:nvPr>
            <p:ph type="dt" sz="half" idx="10"/>
          </p:nvPr>
        </p:nvSpPr>
        <p:spPr/>
        <p:txBody>
          <a:bodyPr/>
          <a:lstStyle>
            <a:lvl1pPr>
              <a:defRPr/>
            </a:lvl1pPr>
          </a:lstStyle>
          <a:p>
            <a:pPr>
              <a:defRPr/>
            </a:pPr>
            <a:fld id="{EBD9AC90-B02A-439F-9257-91BE16FBABC8}" type="datetimeFigureOut">
              <a:rPr lang="it-IT"/>
              <a:pPr>
                <a:defRPr/>
              </a:pPr>
              <a:t>31/01/2022</a:t>
            </a:fld>
            <a:endParaRPr lang="it-IT"/>
          </a:p>
        </p:txBody>
      </p:sp>
      <p:sp>
        <p:nvSpPr>
          <p:cNvPr id="8" name="Segnaposto piè di pagina 4">
            <a:extLst>
              <a:ext uri="{FF2B5EF4-FFF2-40B4-BE49-F238E27FC236}">
                <a16:creationId xmlns:a16="http://schemas.microsoft.com/office/drawing/2014/main" id="{43676118-439D-4FCD-84E6-AA2EE02F5867}"/>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0B0E7006-F7E5-443F-87C0-6D90160515E7}"/>
              </a:ext>
            </a:extLst>
          </p:cNvPr>
          <p:cNvSpPr>
            <a:spLocks noGrp="1"/>
          </p:cNvSpPr>
          <p:nvPr>
            <p:ph type="sldNum" sz="quarter" idx="12"/>
          </p:nvPr>
        </p:nvSpPr>
        <p:spPr/>
        <p:txBody>
          <a:bodyPr/>
          <a:lstStyle>
            <a:lvl1pPr>
              <a:defRPr/>
            </a:lvl1pPr>
          </a:lstStyle>
          <a:p>
            <a:pPr>
              <a:defRPr/>
            </a:pPr>
            <a:fld id="{ACB60374-8DD1-4388-9EAC-68D906553E46}" type="slidenum">
              <a:rPr lang="it-IT"/>
              <a:pPr>
                <a:defRPr/>
              </a:pPr>
              <a:t>‹N›</a:t>
            </a:fld>
            <a:endParaRPr lang="it-IT"/>
          </a:p>
        </p:txBody>
      </p:sp>
    </p:spTree>
    <p:extLst>
      <p:ext uri="{BB962C8B-B14F-4D97-AF65-F5344CB8AC3E}">
        <p14:creationId xmlns:p14="http://schemas.microsoft.com/office/powerpoint/2010/main" val="4737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95E548-08E8-438D-ABE5-3384C8A72767}"/>
              </a:ext>
            </a:extLst>
          </p:cNvPr>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F9823232-41AF-4CBB-9529-1FE2FCC3C972}"/>
              </a:ext>
            </a:extLst>
          </p:cNvPr>
          <p:cNvSpPr>
            <a:spLocks noGrp="1"/>
          </p:cNvSpPr>
          <p:nvPr>
            <p:ph type="dt" sz="half" idx="10"/>
          </p:nvPr>
        </p:nvSpPr>
        <p:spPr/>
        <p:txBody>
          <a:bodyPr/>
          <a:lstStyle>
            <a:lvl1pPr>
              <a:defRPr/>
            </a:lvl1pPr>
          </a:lstStyle>
          <a:p>
            <a:pPr>
              <a:defRPr/>
            </a:pPr>
            <a:fld id="{70DB1DB6-55DB-4319-9886-999E742FE816}" type="datetimeFigureOut">
              <a:rPr lang="it-IT"/>
              <a:pPr>
                <a:defRPr/>
              </a:pPr>
              <a:t>31/01/2022</a:t>
            </a:fld>
            <a:endParaRPr lang="it-IT"/>
          </a:p>
        </p:txBody>
      </p:sp>
      <p:sp>
        <p:nvSpPr>
          <p:cNvPr id="4" name="Segnaposto piè di pagina 4">
            <a:extLst>
              <a:ext uri="{FF2B5EF4-FFF2-40B4-BE49-F238E27FC236}">
                <a16:creationId xmlns:a16="http://schemas.microsoft.com/office/drawing/2014/main" id="{469783FD-C5FA-4985-8BE8-CD5B426F88DB}"/>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3526097-20AE-4BE2-92C8-80FC6B75EBBB}"/>
              </a:ext>
            </a:extLst>
          </p:cNvPr>
          <p:cNvSpPr>
            <a:spLocks noGrp="1"/>
          </p:cNvSpPr>
          <p:nvPr>
            <p:ph type="sldNum" sz="quarter" idx="12"/>
          </p:nvPr>
        </p:nvSpPr>
        <p:spPr/>
        <p:txBody>
          <a:bodyPr/>
          <a:lstStyle>
            <a:lvl1pPr>
              <a:defRPr/>
            </a:lvl1pPr>
          </a:lstStyle>
          <a:p>
            <a:pPr>
              <a:defRPr/>
            </a:pPr>
            <a:fld id="{361935B1-F9C6-4FCF-AC90-411ABC510471}" type="slidenum">
              <a:rPr lang="it-IT"/>
              <a:pPr>
                <a:defRPr/>
              </a:pPr>
              <a:t>‹N›</a:t>
            </a:fld>
            <a:endParaRPr lang="it-IT"/>
          </a:p>
        </p:txBody>
      </p:sp>
    </p:spTree>
    <p:extLst>
      <p:ext uri="{BB962C8B-B14F-4D97-AF65-F5344CB8AC3E}">
        <p14:creationId xmlns:p14="http://schemas.microsoft.com/office/powerpoint/2010/main" val="115018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D44FE84F-48EC-421C-BFBD-1253BF788094}"/>
              </a:ext>
            </a:extLst>
          </p:cNvPr>
          <p:cNvSpPr>
            <a:spLocks noGrp="1"/>
          </p:cNvSpPr>
          <p:nvPr>
            <p:ph type="dt" sz="half" idx="10"/>
          </p:nvPr>
        </p:nvSpPr>
        <p:spPr/>
        <p:txBody>
          <a:bodyPr/>
          <a:lstStyle>
            <a:lvl1pPr>
              <a:defRPr/>
            </a:lvl1pPr>
          </a:lstStyle>
          <a:p>
            <a:pPr>
              <a:defRPr/>
            </a:pPr>
            <a:fld id="{74B430FF-88C6-427D-82BF-40E10E64D5F3}" type="datetimeFigureOut">
              <a:rPr lang="it-IT"/>
              <a:pPr>
                <a:defRPr/>
              </a:pPr>
              <a:t>31/01/2022</a:t>
            </a:fld>
            <a:endParaRPr lang="it-IT"/>
          </a:p>
        </p:txBody>
      </p:sp>
      <p:sp>
        <p:nvSpPr>
          <p:cNvPr id="3" name="Segnaposto piè di pagina 4">
            <a:extLst>
              <a:ext uri="{FF2B5EF4-FFF2-40B4-BE49-F238E27FC236}">
                <a16:creationId xmlns:a16="http://schemas.microsoft.com/office/drawing/2014/main" id="{366AB17D-FAA2-4EEA-AD59-47AAEC9B977A}"/>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BFAC17E0-F1F4-47B1-BAC2-F7E03ABE9303}"/>
              </a:ext>
            </a:extLst>
          </p:cNvPr>
          <p:cNvSpPr>
            <a:spLocks noGrp="1"/>
          </p:cNvSpPr>
          <p:nvPr>
            <p:ph type="sldNum" sz="quarter" idx="12"/>
          </p:nvPr>
        </p:nvSpPr>
        <p:spPr/>
        <p:txBody>
          <a:bodyPr/>
          <a:lstStyle>
            <a:lvl1pPr>
              <a:defRPr/>
            </a:lvl1pPr>
          </a:lstStyle>
          <a:p>
            <a:pPr>
              <a:defRPr/>
            </a:pPr>
            <a:fld id="{DC0150A7-EA01-44B6-9F81-2AF062E40838}" type="slidenum">
              <a:rPr lang="it-IT"/>
              <a:pPr>
                <a:defRPr/>
              </a:pPr>
              <a:t>‹N›</a:t>
            </a:fld>
            <a:endParaRPr lang="it-IT"/>
          </a:p>
        </p:txBody>
      </p:sp>
    </p:spTree>
    <p:extLst>
      <p:ext uri="{BB962C8B-B14F-4D97-AF65-F5344CB8AC3E}">
        <p14:creationId xmlns:p14="http://schemas.microsoft.com/office/powerpoint/2010/main" val="249162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C5E581-3B37-4925-9C07-4211310FD8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772ED6-89B9-490E-B78A-568902DBB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EC498F4-88E4-472E-A979-2CF3C257F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3">
            <a:extLst>
              <a:ext uri="{FF2B5EF4-FFF2-40B4-BE49-F238E27FC236}">
                <a16:creationId xmlns:a16="http://schemas.microsoft.com/office/drawing/2014/main" id="{67283628-8A70-4CD5-B915-14CF328676E4}"/>
              </a:ext>
            </a:extLst>
          </p:cNvPr>
          <p:cNvSpPr>
            <a:spLocks noGrp="1"/>
          </p:cNvSpPr>
          <p:nvPr>
            <p:ph type="dt" sz="half" idx="10"/>
          </p:nvPr>
        </p:nvSpPr>
        <p:spPr/>
        <p:txBody>
          <a:bodyPr/>
          <a:lstStyle>
            <a:lvl1pPr>
              <a:defRPr/>
            </a:lvl1pPr>
          </a:lstStyle>
          <a:p>
            <a:pPr>
              <a:defRPr/>
            </a:pPr>
            <a:fld id="{A607C883-7D7B-4721-B678-3EB240408959}" type="datetimeFigureOut">
              <a:rPr lang="it-IT"/>
              <a:pPr>
                <a:defRPr/>
              </a:pPr>
              <a:t>31/01/2022</a:t>
            </a:fld>
            <a:endParaRPr lang="it-IT"/>
          </a:p>
        </p:txBody>
      </p:sp>
      <p:sp>
        <p:nvSpPr>
          <p:cNvPr id="6" name="Segnaposto piè di pagina 4">
            <a:extLst>
              <a:ext uri="{FF2B5EF4-FFF2-40B4-BE49-F238E27FC236}">
                <a16:creationId xmlns:a16="http://schemas.microsoft.com/office/drawing/2014/main" id="{66AFEEC0-FA5E-498A-A058-E0B8F264F9C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1520F89-1469-4A3E-B60E-C1D058D822F8}"/>
              </a:ext>
            </a:extLst>
          </p:cNvPr>
          <p:cNvSpPr>
            <a:spLocks noGrp="1"/>
          </p:cNvSpPr>
          <p:nvPr>
            <p:ph type="sldNum" sz="quarter" idx="12"/>
          </p:nvPr>
        </p:nvSpPr>
        <p:spPr/>
        <p:txBody>
          <a:bodyPr/>
          <a:lstStyle>
            <a:lvl1pPr>
              <a:defRPr/>
            </a:lvl1pPr>
          </a:lstStyle>
          <a:p>
            <a:pPr>
              <a:defRPr/>
            </a:pPr>
            <a:fld id="{5DDF2124-F57F-492E-B11B-6E10CDC54D64}" type="slidenum">
              <a:rPr lang="it-IT"/>
              <a:pPr>
                <a:defRPr/>
              </a:pPr>
              <a:t>‹N›</a:t>
            </a:fld>
            <a:endParaRPr lang="it-IT"/>
          </a:p>
        </p:txBody>
      </p:sp>
    </p:spTree>
    <p:extLst>
      <p:ext uri="{BB962C8B-B14F-4D97-AF65-F5344CB8AC3E}">
        <p14:creationId xmlns:p14="http://schemas.microsoft.com/office/powerpoint/2010/main" val="179015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715301-5B90-47A5-8493-6D9A695DEFE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773901B-611B-44CE-91C6-DB66A7D6706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a:extLst>
              <a:ext uri="{FF2B5EF4-FFF2-40B4-BE49-F238E27FC236}">
                <a16:creationId xmlns:a16="http://schemas.microsoft.com/office/drawing/2014/main" id="{5CEB77B3-5D7E-4750-85B0-FFD980859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3">
            <a:extLst>
              <a:ext uri="{FF2B5EF4-FFF2-40B4-BE49-F238E27FC236}">
                <a16:creationId xmlns:a16="http://schemas.microsoft.com/office/drawing/2014/main" id="{07AD9411-3A40-4094-ABF9-A97098C067E0}"/>
              </a:ext>
            </a:extLst>
          </p:cNvPr>
          <p:cNvSpPr>
            <a:spLocks noGrp="1"/>
          </p:cNvSpPr>
          <p:nvPr>
            <p:ph type="dt" sz="half" idx="10"/>
          </p:nvPr>
        </p:nvSpPr>
        <p:spPr/>
        <p:txBody>
          <a:bodyPr/>
          <a:lstStyle>
            <a:lvl1pPr>
              <a:defRPr/>
            </a:lvl1pPr>
          </a:lstStyle>
          <a:p>
            <a:pPr>
              <a:defRPr/>
            </a:pPr>
            <a:fld id="{084F3259-6C6E-4BAC-B3CB-EDCE58488F30}" type="datetimeFigureOut">
              <a:rPr lang="it-IT"/>
              <a:pPr>
                <a:defRPr/>
              </a:pPr>
              <a:t>31/01/2022</a:t>
            </a:fld>
            <a:endParaRPr lang="it-IT"/>
          </a:p>
        </p:txBody>
      </p:sp>
      <p:sp>
        <p:nvSpPr>
          <p:cNvPr id="6" name="Segnaposto piè di pagina 4">
            <a:extLst>
              <a:ext uri="{FF2B5EF4-FFF2-40B4-BE49-F238E27FC236}">
                <a16:creationId xmlns:a16="http://schemas.microsoft.com/office/drawing/2014/main" id="{7CA5C314-C80D-4C0A-8273-BC892E5B6C1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0A4C6271-BF9B-4D45-B04E-769605F42F74}"/>
              </a:ext>
            </a:extLst>
          </p:cNvPr>
          <p:cNvSpPr>
            <a:spLocks noGrp="1"/>
          </p:cNvSpPr>
          <p:nvPr>
            <p:ph type="sldNum" sz="quarter" idx="12"/>
          </p:nvPr>
        </p:nvSpPr>
        <p:spPr/>
        <p:txBody>
          <a:bodyPr/>
          <a:lstStyle>
            <a:lvl1pPr>
              <a:defRPr/>
            </a:lvl1pPr>
          </a:lstStyle>
          <a:p>
            <a:pPr>
              <a:defRPr/>
            </a:pPr>
            <a:fld id="{5890FD50-9913-41BC-9785-88341E37815D}" type="slidenum">
              <a:rPr lang="it-IT"/>
              <a:pPr>
                <a:defRPr/>
              </a:pPr>
              <a:t>‹N›</a:t>
            </a:fld>
            <a:endParaRPr lang="it-IT"/>
          </a:p>
        </p:txBody>
      </p:sp>
    </p:spTree>
    <p:extLst>
      <p:ext uri="{BB962C8B-B14F-4D97-AF65-F5344CB8AC3E}">
        <p14:creationId xmlns:p14="http://schemas.microsoft.com/office/powerpoint/2010/main" val="285066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1CF393DA-4595-404B-93D0-3A88F87E26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122F2BC7-B183-4346-8F76-38B40019D2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Modifica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BE10FD63-C95E-436E-8569-CEA44B76F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ABCFE34-232D-485F-A4F9-283E34B24477}" type="datetimeFigureOut">
              <a:rPr lang="it-IT"/>
              <a:pPr>
                <a:defRPr/>
              </a:pPr>
              <a:t>31/01/2022</a:t>
            </a:fld>
            <a:endParaRPr lang="it-IT"/>
          </a:p>
        </p:txBody>
      </p:sp>
      <p:sp>
        <p:nvSpPr>
          <p:cNvPr id="5" name="Segnaposto piè di pagina 4">
            <a:extLst>
              <a:ext uri="{FF2B5EF4-FFF2-40B4-BE49-F238E27FC236}">
                <a16:creationId xmlns:a16="http://schemas.microsoft.com/office/drawing/2014/main" id="{4D12EB0E-1F10-4745-B82D-BAD2CD93E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431BC0C0-B938-4118-8463-458735A77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4FE80D2-5EAE-47D7-B727-046A61A6FB5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2pPr>
      <a:lvl3pPr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3pPr>
      <a:lvl4pPr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4pPr>
      <a:lvl5pPr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6pPr>
      <a:lvl7pPr marL="914400"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Century Gothic" panose="020B0502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a:extLst>
              <a:ext uri="{FF2B5EF4-FFF2-40B4-BE49-F238E27FC236}">
                <a16:creationId xmlns:a16="http://schemas.microsoft.com/office/drawing/2014/main" id="{3B5955C5-C9F8-4949-9EFC-3D435BCFBB5D}"/>
              </a:ext>
            </a:extLst>
          </p:cNvPr>
          <p:cNvSpPr>
            <a:spLocks noGrp="1" noChangeArrowheads="1"/>
          </p:cNvSpPr>
          <p:nvPr>
            <p:ph type="ctrTitle"/>
          </p:nvPr>
        </p:nvSpPr>
        <p:spPr>
          <a:xfrm>
            <a:off x="773723" y="407964"/>
            <a:ext cx="10803988" cy="6246054"/>
          </a:xfrm>
        </p:spPr>
        <p:txBody>
          <a:bodyPr/>
          <a:lstStyle/>
          <a:p>
            <a:r>
              <a:rPr lang="it-IT" altLang="it-IT" sz="2800" b="1" dirty="0"/>
              <a:t>INCONTRO FORMAZIONE ORGANIZZATO DAL GOVERNATORE STEFANO SPAGNA MUSSO</a:t>
            </a:r>
            <a:br>
              <a:rPr lang="it-IT" altLang="it-IT" sz="2800" b="1" dirty="0"/>
            </a:br>
            <a:br>
              <a:rPr lang="it-IT" altLang="it-IT" sz="2800" b="1" dirty="0"/>
            </a:br>
            <a:r>
              <a:rPr lang="it-IT" altLang="it-IT" sz="3200" b="1" dirty="0">
                <a:solidFill>
                  <a:srgbClr val="0070C0"/>
                </a:solidFill>
              </a:rPr>
              <a:t>SENZA SVILUPPO NON C’E FUTURO</a:t>
            </a:r>
            <a:r>
              <a:rPr lang="it-IT" altLang="it-IT" sz="2800" b="1" dirty="0">
                <a:solidFill>
                  <a:srgbClr val="0070C0"/>
                </a:solidFill>
              </a:rPr>
              <a:t> </a:t>
            </a:r>
            <a:br>
              <a:rPr lang="it-IT" altLang="it-IT" sz="2800" b="1" dirty="0">
                <a:solidFill>
                  <a:srgbClr val="0070C0"/>
                </a:solidFill>
              </a:rPr>
            </a:br>
            <a:r>
              <a:rPr lang="it-IT" altLang="it-IT" sz="2800" b="1" i="1" dirty="0">
                <a:solidFill>
                  <a:srgbClr val="0070C0"/>
                </a:solidFill>
              </a:rPr>
              <a:t>PROGETTIAMO IL FUTURO DEI NOSTRI CLUB</a:t>
            </a:r>
            <a:br>
              <a:rPr lang="it-IT" altLang="it-IT" sz="2800" b="1" dirty="0">
                <a:solidFill>
                  <a:srgbClr val="0070C0"/>
                </a:solidFill>
              </a:rPr>
            </a:br>
            <a:br>
              <a:rPr lang="it-IT" altLang="it-IT" sz="2800" b="1" dirty="0"/>
            </a:br>
            <a:r>
              <a:rPr lang="it-IT" altLang="it-IT" sz="2800" b="1" dirty="0"/>
              <a:t>In contro in piattaforma Zoom del 1/2/2022 ore 21</a:t>
            </a:r>
            <a:br>
              <a:rPr lang="it-IT" altLang="it-IT" sz="2800" b="1" dirty="0"/>
            </a:br>
            <a:br>
              <a:rPr lang="it-IT" altLang="it-IT" sz="2800" b="1" dirty="0"/>
            </a:br>
            <a:r>
              <a:rPr lang="it-IT" altLang="it-IT" sz="2800" b="1" dirty="0"/>
              <a:t>Adriano Maestri </a:t>
            </a:r>
            <a:r>
              <a:rPr lang="it-IT" altLang="it-IT" sz="2400" b="1" dirty="0"/>
              <a:t>Commissione distrettuale per l’effettivo e lo Sviluppo</a:t>
            </a:r>
            <a:br>
              <a:rPr lang="it-IT" altLang="it-IT" sz="2400" b="1" dirty="0"/>
            </a:br>
            <a:br>
              <a:rPr lang="it-IT" altLang="it-IT" sz="2400" b="1" dirty="0"/>
            </a:br>
            <a:r>
              <a:rPr lang="it-IT" sz="2000" b="1" dirty="0">
                <a:solidFill>
                  <a:srgbClr val="0070C0"/>
                </a:solidFill>
              </a:rPr>
              <a:t>Scopo dell’incontro: riepilogare le logiche sullo sviluppo dell’effettivo, gli obiettivi e modalità di approccio nei Club, partendo dall’analisi dei dati a fine 2021</a:t>
            </a:r>
            <a:br>
              <a:rPr lang="it-IT" sz="2000" b="1" dirty="0">
                <a:solidFill>
                  <a:srgbClr val="0070C0"/>
                </a:solidFill>
              </a:rPr>
            </a:br>
            <a:br>
              <a:rPr lang="it-IT" sz="2000" b="1" dirty="0"/>
            </a:br>
            <a:br>
              <a:rPr lang="it-IT" altLang="it-IT" sz="2800" b="1" dirty="0"/>
            </a:br>
            <a:endParaRPr lang="it-IT" altLang="it-IT"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80598-F4E0-4FED-80BA-18626E8BF9FC}"/>
              </a:ext>
            </a:extLst>
          </p:cNvPr>
          <p:cNvSpPr>
            <a:spLocks noGrp="1"/>
          </p:cNvSpPr>
          <p:nvPr>
            <p:ph type="title"/>
          </p:nvPr>
        </p:nvSpPr>
        <p:spPr>
          <a:xfrm>
            <a:off x="838200" y="365125"/>
            <a:ext cx="10950526" cy="6331097"/>
          </a:xfrm>
        </p:spPr>
        <p:txBody>
          <a:bodyPr/>
          <a:lstStyle/>
          <a:p>
            <a:r>
              <a:rPr lang="it-IT" sz="2800" b="1" dirty="0"/>
              <a:t>PERCHE’ E’ NECESSARIO CRESCERE</a:t>
            </a:r>
            <a:br>
              <a:rPr lang="it-IT" sz="2800" b="1" dirty="0"/>
            </a:br>
            <a:br>
              <a:rPr lang="it-IT" sz="2800" b="1" dirty="0"/>
            </a:br>
            <a:r>
              <a:rPr lang="it-IT" sz="2400" b="1" dirty="0">
                <a:solidFill>
                  <a:srgbClr val="7030A0"/>
                </a:solidFill>
              </a:rPr>
              <a:t>Alcuni Club dichiarano di non ritrovarsi più nel nuovo Rotary, è una considerazione troppo generica, come dichiarare di non ritrovarsi nella società di oggi, un Club non dovrebbe rimanere passivo e andrebbe trovata una soluzione.</a:t>
            </a:r>
            <a:br>
              <a:rPr lang="it-IT" sz="2400" b="1" dirty="0">
                <a:solidFill>
                  <a:srgbClr val="7030A0"/>
                </a:solidFill>
              </a:rPr>
            </a:br>
            <a:br>
              <a:rPr lang="it-IT" sz="2400" dirty="0"/>
            </a:br>
            <a:r>
              <a:rPr lang="it-IT" sz="2400" b="1" dirty="0"/>
              <a:t>Un disagio può essere comprensibile, ma se un Club vuole mantenere l’identità di un Club del passato può comunque farlo ma ciò non deve frenare la nascita di nuovi club più dinamici sulle stesso territorio, non a caso il Rotary International non prevede più, da qualche anno, l’obbligo di un Club padrino a sostegno di un nuovo club.</a:t>
            </a:r>
            <a:br>
              <a:rPr lang="it-IT" sz="2400" b="1" dirty="0"/>
            </a:br>
            <a:br>
              <a:rPr lang="it-IT" sz="2400" b="1" dirty="0"/>
            </a:br>
            <a:r>
              <a:rPr lang="it-IT" sz="2400" b="1" dirty="0">
                <a:solidFill>
                  <a:srgbClr val="7030A0"/>
                </a:solidFill>
              </a:rPr>
              <a:t>Era il mio obiettivo l’anno scorso, lo è anche per il nostro Governatore quello di non generare attriti fra Club Rotary nuovi e vecchi; un Club che non vuole aggiornare la propria visione del Rotary deve quindi considerare la nascita di un nuovo Club come una salvaguardia della propria identità.</a:t>
            </a:r>
            <a:br>
              <a:rPr lang="it-IT" sz="2400" dirty="0">
                <a:solidFill>
                  <a:srgbClr val="7030A0"/>
                </a:solidFill>
              </a:rPr>
            </a:br>
            <a:endParaRPr lang="it-IT" sz="2400" b="1" dirty="0">
              <a:solidFill>
                <a:srgbClr val="7030A0"/>
              </a:solidFill>
            </a:endParaRPr>
          </a:p>
        </p:txBody>
      </p:sp>
    </p:spTree>
    <p:extLst>
      <p:ext uri="{BB962C8B-B14F-4D97-AF65-F5344CB8AC3E}">
        <p14:creationId xmlns:p14="http://schemas.microsoft.com/office/powerpoint/2010/main" val="382012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53067C-8422-414E-BF5C-4A6509E907A4}"/>
              </a:ext>
            </a:extLst>
          </p:cNvPr>
          <p:cNvSpPr>
            <a:spLocks noGrp="1"/>
          </p:cNvSpPr>
          <p:nvPr>
            <p:ph type="title"/>
          </p:nvPr>
        </p:nvSpPr>
        <p:spPr>
          <a:xfrm>
            <a:off x="829994" y="211015"/>
            <a:ext cx="10986868" cy="6513342"/>
          </a:xfrm>
        </p:spPr>
        <p:txBody>
          <a:bodyPr/>
          <a:lstStyle/>
          <a:p>
            <a:r>
              <a:rPr lang="it-IT" sz="2400" b="1" dirty="0"/>
              <a:t>NUOVE FORME DI CLUB</a:t>
            </a:r>
            <a:br>
              <a:rPr lang="it-IT" sz="2400" b="1" dirty="0"/>
            </a:br>
            <a:br>
              <a:rPr lang="it-IT" sz="2400" b="1" dirty="0"/>
            </a:br>
            <a:r>
              <a:rPr lang="it-IT" sz="2400" b="1" dirty="0"/>
              <a:t>Ci sono nuove forme di club, che per lo scopo e per l’organizzazione che si propongono, possono diventare attrattivi per gruppi di nuovi soci, ad esempio:</a:t>
            </a:r>
            <a:br>
              <a:rPr lang="it-IT" sz="2400" b="1" dirty="0"/>
            </a:br>
            <a:br>
              <a:rPr lang="it-IT" sz="2400" dirty="0">
                <a:solidFill>
                  <a:srgbClr val="002060"/>
                </a:solidFill>
              </a:rPr>
            </a:br>
            <a:r>
              <a:rPr lang="it-IT" sz="2400" dirty="0">
                <a:solidFill>
                  <a:srgbClr val="002060"/>
                </a:solidFill>
              </a:rPr>
              <a:t>- 	</a:t>
            </a:r>
            <a:r>
              <a:rPr lang="it-IT" sz="2800" b="1" dirty="0">
                <a:solidFill>
                  <a:srgbClr val="002060"/>
                </a:solidFill>
              </a:rPr>
              <a:t>Club dall’interno di  Università</a:t>
            </a:r>
            <a:br>
              <a:rPr lang="it-IT" sz="2800" dirty="0">
                <a:solidFill>
                  <a:srgbClr val="002060"/>
                </a:solidFill>
              </a:rPr>
            </a:br>
            <a:r>
              <a:rPr lang="it-IT" sz="2800" dirty="0">
                <a:solidFill>
                  <a:srgbClr val="002060"/>
                </a:solidFill>
              </a:rPr>
              <a:t>- 	</a:t>
            </a:r>
            <a:r>
              <a:rPr lang="it-IT" sz="2800" b="1" dirty="0">
                <a:solidFill>
                  <a:srgbClr val="002060"/>
                </a:solidFill>
              </a:rPr>
              <a:t>Club aziendali</a:t>
            </a:r>
            <a:br>
              <a:rPr lang="it-IT" sz="2800" dirty="0">
                <a:solidFill>
                  <a:srgbClr val="002060"/>
                </a:solidFill>
              </a:rPr>
            </a:br>
            <a:r>
              <a:rPr lang="it-IT" sz="2800" dirty="0">
                <a:solidFill>
                  <a:srgbClr val="002060"/>
                </a:solidFill>
              </a:rPr>
              <a:t>- 	</a:t>
            </a:r>
            <a:r>
              <a:rPr lang="it-IT" sz="2800" b="1" dirty="0">
                <a:solidFill>
                  <a:srgbClr val="002060"/>
                </a:solidFill>
              </a:rPr>
              <a:t>Club all’interno di Policlinici o ospedali</a:t>
            </a:r>
            <a:br>
              <a:rPr lang="it-IT" sz="2800" dirty="0">
                <a:solidFill>
                  <a:srgbClr val="002060"/>
                </a:solidFill>
              </a:rPr>
            </a:br>
            <a:r>
              <a:rPr lang="it-IT" sz="2800" dirty="0">
                <a:solidFill>
                  <a:srgbClr val="002060"/>
                </a:solidFill>
              </a:rPr>
              <a:t>- 	</a:t>
            </a:r>
            <a:r>
              <a:rPr lang="it-IT" sz="2800" b="1" dirty="0">
                <a:solidFill>
                  <a:srgbClr val="002060"/>
                </a:solidFill>
              </a:rPr>
              <a:t>Club con un obiettivo di service ben preciso (la salute, 	l’ambiente, la riduzione della fame, </a:t>
            </a:r>
            <a:r>
              <a:rPr lang="it-IT" sz="2800" b="1" dirty="0" err="1">
                <a:solidFill>
                  <a:srgbClr val="002060"/>
                </a:solidFill>
              </a:rPr>
              <a:t>ecc</a:t>
            </a:r>
            <a:r>
              <a:rPr lang="it-IT" sz="2800" b="1" dirty="0">
                <a:solidFill>
                  <a:srgbClr val="002060"/>
                </a:solidFill>
              </a:rPr>
              <a:t>…)</a:t>
            </a:r>
            <a:br>
              <a:rPr lang="it-IT" sz="2800" dirty="0">
                <a:solidFill>
                  <a:srgbClr val="002060"/>
                </a:solidFill>
              </a:rPr>
            </a:br>
            <a:r>
              <a:rPr lang="it-IT" sz="2800" dirty="0">
                <a:solidFill>
                  <a:srgbClr val="002060"/>
                </a:solidFill>
              </a:rPr>
              <a:t>- 	</a:t>
            </a:r>
            <a:r>
              <a:rPr lang="it-IT" sz="2800" b="1" dirty="0">
                <a:solidFill>
                  <a:srgbClr val="002060"/>
                </a:solidFill>
              </a:rPr>
              <a:t>Club Rotaract Universitari</a:t>
            </a:r>
            <a:br>
              <a:rPr lang="it-IT" sz="2800" dirty="0">
                <a:solidFill>
                  <a:srgbClr val="002060"/>
                </a:solidFill>
              </a:rPr>
            </a:br>
            <a:r>
              <a:rPr lang="it-IT" sz="2800" dirty="0">
                <a:solidFill>
                  <a:srgbClr val="002060"/>
                </a:solidFill>
              </a:rPr>
              <a:t>-	</a:t>
            </a:r>
            <a:r>
              <a:rPr lang="it-IT" sz="2800" b="1" dirty="0">
                <a:solidFill>
                  <a:srgbClr val="002060"/>
                </a:solidFill>
              </a:rPr>
              <a:t>Club </a:t>
            </a:r>
            <a:r>
              <a:rPr lang="it-IT" sz="2800" b="1" dirty="0" err="1">
                <a:solidFill>
                  <a:srgbClr val="002060"/>
                </a:solidFill>
              </a:rPr>
              <a:t>Interact</a:t>
            </a:r>
            <a:r>
              <a:rPr lang="it-IT" sz="2800" b="1" dirty="0">
                <a:solidFill>
                  <a:srgbClr val="002060"/>
                </a:solidFill>
              </a:rPr>
              <a:t> all’interno di scuole superiori</a:t>
            </a:r>
            <a:br>
              <a:rPr lang="it-IT" sz="2800" dirty="0">
                <a:solidFill>
                  <a:srgbClr val="002060"/>
                </a:solidFill>
              </a:rPr>
            </a:br>
            <a:r>
              <a:rPr lang="it-IT" sz="2800" dirty="0">
                <a:solidFill>
                  <a:srgbClr val="002060"/>
                </a:solidFill>
              </a:rPr>
              <a:t>- 	</a:t>
            </a:r>
            <a:r>
              <a:rPr lang="it-IT" sz="2800" b="1" dirty="0">
                <a:solidFill>
                  <a:srgbClr val="002060"/>
                </a:solidFill>
              </a:rPr>
              <a:t>Club Passport, con soci operativi in più paesi e con un 	obiettivo comune</a:t>
            </a:r>
            <a:br>
              <a:rPr lang="it-IT" sz="2800" dirty="0">
                <a:solidFill>
                  <a:srgbClr val="002060"/>
                </a:solidFill>
              </a:rPr>
            </a:br>
            <a:r>
              <a:rPr lang="it-IT" sz="2800" dirty="0">
                <a:solidFill>
                  <a:srgbClr val="002060"/>
                </a:solidFill>
              </a:rPr>
              <a:t>- 	</a:t>
            </a:r>
            <a:r>
              <a:rPr lang="it-IT" sz="2800" b="1" dirty="0">
                <a:solidFill>
                  <a:srgbClr val="002060"/>
                </a:solidFill>
              </a:rPr>
              <a:t>Club nati solo per realizzare service</a:t>
            </a:r>
            <a:br>
              <a:rPr lang="it-IT" sz="2800" dirty="0">
                <a:solidFill>
                  <a:srgbClr val="002060"/>
                </a:solidFill>
              </a:rPr>
            </a:br>
            <a:r>
              <a:rPr lang="it-IT" sz="2800" dirty="0">
                <a:solidFill>
                  <a:srgbClr val="002060"/>
                </a:solidFill>
              </a:rPr>
              <a:t>- 	</a:t>
            </a:r>
            <a:r>
              <a:rPr lang="it-IT" sz="2800" b="1" dirty="0">
                <a:solidFill>
                  <a:srgbClr val="002060"/>
                </a:solidFill>
              </a:rPr>
              <a:t>Gli ormai classici e-Club</a:t>
            </a:r>
            <a:br>
              <a:rPr lang="it-IT" sz="2800" dirty="0">
                <a:solidFill>
                  <a:srgbClr val="002060"/>
                </a:solidFill>
              </a:rPr>
            </a:br>
            <a:endParaRPr lang="it-IT" sz="2800" dirty="0">
              <a:solidFill>
                <a:srgbClr val="002060"/>
              </a:solidFill>
            </a:endParaRPr>
          </a:p>
        </p:txBody>
      </p:sp>
    </p:spTree>
    <p:extLst>
      <p:ext uri="{BB962C8B-B14F-4D97-AF65-F5344CB8AC3E}">
        <p14:creationId xmlns:p14="http://schemas.microsoft.com/office/powerpoint/2010/main" val="149551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F6B9FB-385E-4A21-B664-8E900B80C799}"/>
              </a:ext>
            </a:extLst>
          </p:cNvPr>
          <p:cNvSpPr>
            <a:spLocks noGrp="1"/>
          </p:cNvSpPr>
          <p:nvPr>
            <p:ph type="title"/>
          </p:nvPr>
        </p:nvSpPr>
        <p:spPr>
          <a:xfrm>
            <a:off x="838199" y="365125"/>
            <a:ext cx="11020865" cy="6274826"/>
          </a:xfrm>
        </p:spPr>
        <p:txBody>
          <a:bodyPr/>
          <a:lstStyle/>
          <a:p>
            <a:r>
              <a:rPr lang="it-IT" sz="2400" b="1" dirty="0">
                <a:solidFill>
                  <a:srgbClr val="7030A0"/>
                </a:solidFill>
              </a:rPr>
              <a:t>La novità maggiore, introdotto da qualche anno,  è che, fermo uno statuto totalmente in linea con quello indicato dal Rotary International, il Regolamento del Club va cucito addosso agli obiettivi che i soci si sono dati, sono i soci che possono decidere quale sia il modello di club a loro più congeniale, per obiettivi e per organizzazione</a:t>
            </a:r>
            <a:r>
              <a:rPr lang="it-IT" sz="2400" b="1" dirty="0"/>
              <a:t>, ripeto! nel rispetto comunque delle linee generali dettate dal Rotary International a salvaguardia degli scopi e delle caratteristiche di base del nostro sodalizio.</a:t>
            </a:r>
            <a:br>
              <a:rPr lang="it-IT" sz="2400" b="1" dirty="0"/>
            </a:br>
            <a:br>
              <a:rPr lang="it-IT" sz="2400" dirty="0"/>
            </a:br>
            <a:r>
              <a:rPr lang="it-IT" sz="2400" b="1" dirty="0"/>
              <a:t>Se pensiamo che pochi anni fa tutti i Club dovevano essere uguali, almeno formalmente, che l’incontro settimanale era un obbligo (anno dopo anno sempre meno sentito), che il cuore del Club erano le conviviali con relatore, che erano poco diffusi due dei valori più alti del Rotary cioè l’internazionalizzazione e il supporto della nostra Fondazione e alla nostra Fondazione, abbiamo già fatto molti passi in avanti ma il mondo accelera sempre più i propri cambiamenti e il Rotary deve essere sempre il primo a cavalcarli, anzi,</a:t>
            </a:r>
            <a:r>
              <a:rPr lang="it-IT" sz="2400" b="1" dirty="0">
                <a:solidFill>
                  <a:srgbClr val="7030A0"/>
                </a:solidFill>
              </a:rPr>
              <a:t> come disse P.HARRIS il Rotary deve riuscire ad anticipare i cambiamenti. </a:t>
            </a:r>
            <a:br>
              <a:rPr lang="it-IT" dirty="0"/>
            </a:br>
            <a:endParaRPr lang="it-IT" sz="2400" dirty="0"/>
          </a:p>
        </p:txBody>
      </p:sp>
    </p:spTree>
    <p:extLst>
      <p:ext uri="{BB962C8B-B14F-4D97-AF65-F5344CB8AC3E}">
        <p14:creationId xmlns:p14="http://schemas.microsoft.com/office/powerpoint/2010/main" val="212802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72735-2082-4FFA-A513-B2324483B12F}"/>
              </a:ext>
            </a:extLst>
          </p:cNvPr>
          <p:cNvSpPr>
            <a:spLocks noGrp="1"/>
          </p:cNvSpPr>
          <p:nvPr>
            <p:ph type="title"/>
          </p:nvPr>
        </p:nvSpPr>
        <p:spPr>
          <a:xfrm>
            <a:off x="520506" y="365760"/>
            <a:ext cx="11155680" cy="6105378"/>
          </a:xfrm>
        </p:spPr>
        <p:txBody>
          <a:bodyPr/>
          <a:lstStyle/>
          <a:p>
            <a:r>
              <a:rPr lang="it-IT" sz="2800" b="1" dirty="0"/>
              <a:t>SOCI: QUANTITA’ O QUALITA’??</a:t>
            </a:r>
            <a:br>
              <a:rPr lang="it-IT" sz="2800" b="1" dirty="0">
                <a:solidFill>
                  <a:srgbClr val="7030A0"/>
                </a:solidFill>
              </a:rPr>
            </a:br>
            <a:br>
              <a:rPr lang="it-IT" sz="2800" b="1" dirty="0">
                <a:solidFill>
                  <a:srgbClr val="7030A0"/>
                </a:solidFill>
              </a:rPr>
            </a:br>
            <a:r>
              <a:rPr lang="it-IT" sz="2800" b="1" dirty="0">
                <a:solidFill>
                  <a:srgbClr val="7030A0"/>
                </a:solidFill>
              </a:rPr>
              <a:t>C’è chi dice che la crescita dell’effettivo è una moda non condivisa da tutti, perché può pregiudicare la qualità dei soci.</a:t>
            </a:r>
            <a:br>
              <a:rPr lang="it-IT" sz="2800" dirty="0">
                <a:solidFill>
                  <a:srgbClr val="7030A0"/>
                </a:solidFill>
              </a:rPr>
            </a:br>
            <a:r>
              <a:rPr lang="it-IT" sz="2800" b="1" dirty="0">
                <a:solidFill>
                  <a:srgbClr val="7030A0"/>
                </a:solidFill>
              </a:rPr>
              <a:t>Forse si poteva valutare un’affermazione del genere negli anni in cui l’effettivo dei Club cresceva in maniera vivace e cresceva anche il numero dei Club con altrettanta vivacità.</a:t>
            </a:r>
            <a:br>
              <a:rPr lang="it-IT" sz="2800" b="1" dirty="0">
                <a:solidFill>
                  <a:srgbClr val="7030A0"/>
                </a:solidFill>
              </a:rPr>
            </a:br>
            <a:br>
              <a:rPr lang="it-IT" sz="2800" dirty="0">
                <a:solidFill>
                  <a:srgbClr val="7030A0"/>
                </a:solidFill>
              </a:rPr>
            </a:br>
            <a:r>
              <a:rPr lang="it-IT" sz="2800" b="1" dirty="0"/>
              <a:t>Siamo da qualche anno in una situazione ben diversa da quella di inizio secolo e oggi brindiamo se l’effettivo si mantiene stabile o meglio se cresce di qualche unità. </a:t>
            </a:r>
            <a:br>
              <a:rPr lang="it-IT" sz="2800" b="1" dirty="0"/>
            </a:br>
            <a:br>
              <a:rPr lang="it-IT" sz="2800" b="1" dirty="0"/>
            </a:br>
            <a:r>
              <a:rPr lang="it-IT" sz="3200" b="1" dirty="0">
                <a:solidFill>
                  <a:srgbClr val="7030A0"/>
                </a:solidFill>
              </a:rPr>
              <a:t>E’ quindi un dovere dei Club cercare nuovi soci,</a:t>
            </a:r>
            <a:r>
              <a:rPr lang="it-IT" sz="2400" b="1" dirty="0"/>
              <a:t> </a:t>
            </a:r>
            <a:br>
              <a:rPr lang="it-IT" dirty="0"/>
            </a:br>
            <a:endParaRPr lang="it-IT" dirty="0"/>
          </a:p>
        </p:txBody>
      </p:sp>
    </p:spTree>
    <p:extLst>
      <p:ext uri="{BB962C8B-B14F-4D97-AF65-F5344CB8AC3E}">
        <p14:creationId xmlns:p14="http://schemas.microsoft.com/office/powerpoint/2010/main" val="409216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72735-2082-4FFA-A513-B2324483B12F}"/>
              </a:ext>
            </a:extLst>
          </p:cNvPr>
          <p:cNvSpPr>
            <a:spLocks noGrp="1"/>
          </p:cNvSpPr>
          <p:nvPr>
            <p:ph type="title"/>
          </p:nvPr>
        </p:nvSpPr>
        <p:spPr>
          <a:xfrm>
            <a:off x="506436" y="295421"/>
            <a:ext cx="11169749" cy="6231987"/>
          </a:xfrm>
        </p:spPr>
        <p:txBody>
          <a:bodyPr/>
          <a:lstStyle/>
          <a:p>
            <a:r>
              <a:rPr lang="it-IT" sz="2400" b="1" dirty="0"/>
              <a:t>CONCORRENZA</a:t>
            </a:r>
            <a:br>
              <a:rPr lang="it-IT" sz="2400" b="1" dirty="0"/>
            </a:br>
            <a:br>
              <a:rPr lang="it-IT" sz="2400" b="1" dirty="0"/>
            </a:br>
            <a:r>
              <a:rPr lang="it-IT" sz="2400" b="1" dirty="0"/>
              <a:t>Le persone che si interessano del bene comune oggi hanno </a:t>
            </a:r>
            <a:r>
              <a:rPr lang="it-IT" sz="2400" b="1" dirty="0">
                <a:solidFill>
                  <a:srgbClr val="7030A0"/>
                </a:solidFill>
              </a:rPr>
              <a:t>molte alternative, e ci sono molte formule che attraggono soci</a:t>
            </a:r>
            <a:r>
              <a:rPr lang="it-IT" sz="2400" b="1" dirty="0"/>
              <a:t>, in special modo i giovani, che possono scegliere quale linea d’azione sia più interessante per loro, esempio la salute, o l’ambiente, o la tutela dei beni culturali, o l’educazione, o l’assistenza alle persone disagiate o la formazione dei nuovi italiani, </a:t>
            </a:r>
            <a:r>
              <a:rPr lang="it-IT" sz="2400" b="1" dirty="0" err="1"/>
              <a:t>ecc</a:t>
            </a:r>
            <a:r>
              <a:rPr lang="it-IT" sz="2400" b="1" dirty="0"/>
              <a:t>… </a:t>
            </a:r>
            <a:br>
              <a:rPr lang="it-IT" sz="2400" b="1" dirty="0"/>
            </a:br>
            <a:br>
              <a:rPr lang="it-IT" sz="2400" dirty="0"/>
            </a:br>
            <a:r>
              <a:rPr lang="it-IT" sz="2400" b="1" dirty="0">
                <a:solidFill>
                  <a:srgbClr val="7030A0"/>
                </a:solidFill>
              </a:rPr>
              <a:t>E’ cresciuto significativamente l’impegno sociale e la nostra Regione è leader in Italia per il volontariato</a:t>
            </a:r>
            <a:r>
              <a:rPr lang="it-IT" sz="2400" b="1" dirty="0"/>
              <a:t>.</a:t>
            </a:r>
            <a:br>
              <a:rPr lang="it-IT" sz="2400" b="1" dirty="0"/>
            </a:br>
            <a:br>
              <a:rPr lang="it-IT" sz="2400" dirty="0"/>
            </a:br>
            <a:endParaRPr lang="it-IT" dirty="0">
              <a:solidFill>
                <a:srgbClr val="7030A0"/>
              </a:solidFill>
            </a:endParaRPr>
          </a:p>
        </p:txBody>
      </p:sp>
    </p:spTree>
    <p:extLst>
      <p:ext uri="{BB962C8B-B14F-4D97-AF65-F5344CB8AC3E}">
        <p14:creationId xmlns:p14="http://schemas.microsoft.com/office/powerpoint/2010/main" val="252133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21713-A1B6-41B7-A220-737A7C23253B}"/>
              </a:ext>
            </a:extLst>
          </p:cNvPr>
          <p:cNvSpPr>
            <a:spLocks noGrp="1"/>
          </p:cNvSpPr>
          <p:nvPr>
            <p:ph type="title"/>
          </p:nvPr>
        </p:nvSpPr>
        <p:spPr>
          <a:xfrm>
            <a:off x="323557" y="154747"/>
            <a:ext cx="11549575" cy="6513340"/>
          </a:xfrm>
        </p:spPr>
        <p:txBody>
          <a:bodyPr/>
          <a:lstStyle/>
          <a:p>
            <a:r>
              <a:rPr lang="it-IT" sz="2400" b="1" dirty="0">
                <a:solidFill>
                  <a:prstClr val="black"/>
                </a:solidFill>
              </a:rPr>
              <a:t>A PROPOSITO DEI CAMBIAMENTI…….</a:t>
            </a:r>
            <a:br>
              <a:rPr lang="it-IT" sz="2400" b="1" dirty="0">
                <a:solidFill>
                  <a:prstClr val="black"/>
                </a:solidFill>
              </a:rPr>
            </a:br>
            <a:br>
              <a:rPr lang="it-IT" sz="2400" b="1" dirty="0">
                <a:solidFill>
                  <a:prstClr val="black"/>
                </a:solidFill>
              </a:rPr>
            </a:br>
            <a:r>
              <a:rPr lang="it-IT" sz="2200" b="1" dirty="0">
                <a:solidFill>
                  <a:srgbClr val="0070C0"/>
                </a:solidFill>
              </a:rPr>
              <a:t>Sono inoltre cambiate radicalmente le famiglie e la stabilità del lavoro.</a:t>
            </a:r>
            <a:br>
              <a:rPr lang="it-IT" sz="2200" b="1" dirty="0">
                <a:solidFill>
                  <a:prstClr val="black"/>
                </a:solidFill>
              </a:rPr>
            </a:br>
            <a:r>
              <a:rPr lang="it-IT" sz="2200" b="1" dirty="0">
                <a:solidFill>
                  <a:srgbClr val="7030A0"/>
                </a:solidFill>
              </a:rPr>
              <a:t>Non possiamo pensare che possa ancora svilupparsi un Rotary organizzato in modo da risultare in conflitto con la necessità di tenere unite le famiglie e incompatibile con le esigenze lavorative odierne. </a:t>
            </a:r>
            <a:br>
              <a:rPr lang="it-IT" sz="2200" b="1" dirty="0">
                <a:solidFill>
                  <a:srgbClr val="7030A0"/>
                </a:solidFill>
              </a:rPr>
            </a:br>
            <a:br>
              <a:rPr lang="it-IT" sz="2200" dirty="0">
                <a:solidFill>
                  <a:srgbClr val="7030A0"/>
                </a:solidFill>
              </a:rPr>
            </a:br>
            <a:r>
              <a:rPr lang="it-IT" sz="2200" b="1" dirty="0"/>
              <a:t>Dobbiamo quindi ragionare su come ridurre l’impatto dei cambiamenti negativi e valorizzare l’impatto degli effetti positivi di questi cambiamenti che si manifestano nel Rotary e nella società.</a:t>
            </a:r>
            <a:br>
              <a:rPr lang="it-IT" sz="2200" b="1" dirty="0"/>
            </a:br>
            <a:br>
              <a:rPr lang="it-IT" sz="2200" b="1" dirty="0"/>
            </a:br>
            <a:r>
              <a:rPr lang="it-IT" sz="2200" b="1" dirty="0">
                <a:solidFill>
                  <a:srgbClr val="7030A0"/>
                </a:solidFill>
              </a:rPr>
              <a:t>Le famiglie vanno coinvolte nell’attività dei Club, solo così si potrà garantire l’apprezzamento dell’appartenenza al Rotary non solo dal membro che ne è socio.</a:t>
            </a:r>
            <a:br>
              <a:rPr lang="it-IT" sz="2200" b="1" dirty="0">
                <a:solidFill>
                  <a:srgbClr val="7030A0"/>
                </a:solidFill>
              </a:rPr>
            </a:br>
            <a:br>
              <a:rPr lang="it-IT" sz="2200" b="1" dirty="0">
                <a:solidFill>
                  <a:srgbClr val="7030A0"/>
                </a:solidFill>
              </a:rPr>
            </a:br>
            <a:r>
              <a:rPr lang="it-IT" sz="2200" b="1" dirty="0"/>
              <a:t>Anche l’attività delle/dei consorti merita attenzione, la loro collaborazione, spesso utilissima per la realizzazione di service molto utili, garantisce anche una maggior coinvolgimento dei soci.</a:t>
            </a:r>
            <a:br>
              <a:rPr lang="it-IT" sz="2200" b="1" dirty="0"/>
            </a:br>
            <a:br>
              <a:rPr lang="it-IT" sz="2200" b="1" dirty="0"/>
            </a:br>
            <a:r>
              <a:rPr lang="it-IT" sz="2200" b="1" dirty="0">
                <a:solidFill>
                  <a:srgbClr val="7030A0"/>
                </a:solidFill>
              </a:rPr>
              <a:t>Vi ricordo che oggi è possibile definire anche la quota famigliare, che consente l’affiliazione al Rotary di Marito e Moglie (o dei figli). Questa possibilità va presa in considerazione dai Club.</a:t>
            </a:r>
            <a:endParaRPr lang="it-IT" sz="2200" dirty="0"/>
          </a:p>
        </p:txBody>
      </p:sp>
    </p:spTree>
    <p:extLst>
      <p:ext uri="{BB962C8B-B14F-4D97-AF65-F5344CB8AC3E}">
        <p14:creationId xmlns:p14="http://schemas.microsoft.com/office/powerpoint/2010/main" val="170376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842DB-1D43-4624-9590-F74B627C5459}"/>
              </a:ext>
            </a:extLst>
          </p:cNvPr>
          <p:cNvSpPr>
            <a:spLocks noGrp="1"/>
          </p:cNvSpPr>
          <p:nvPr>
            <p:ph type="title"/>
          </p:nvPr>
        </p:nvSpPr>
        <p:spPr>
          <a:xfrm>
            <a:off x="831850" y="520506"/>
            <a:ext cx="10515600" cy="872196"/>
          </a:xfrm>
        </p:spPr>
        <p:txBody>
          <a:bodyPr/>
          <a:lstStyle/>
          <a:p>
            <a:r>
              <a:rPr lang="it-IT" sz="2400" b="1" dirty="0"/>
              <a:t>IL CLUB DEVE ESSERE ATTRATTIVO</a:t>
            </a:r>
            <a:br>
              <a:rPr lang="it-IT" sz="2400" b="1" dirty="0"/>
            </a:br>
            <a:endParaRPr lang="it-IT" sz="2400" b="1" dirty="0"/>
          </a:p>
        </p:txBody>
      </p:sp>
      <p:sp>
        <p:nvSpPr>
          <p:cNvPr id="3" name="Segnaposto testo 2">
            <a:extLst>
              <a:ext uri="{FF2B5EF4-FFF2-40B4-BE49-F238E27FC236}">
                <a16:creationId xmlns:a16="http://schemas.microsoft.com/office/drawing/2014/main" id="{A825E412-19ED-488D-9EC3-C9D976195A92}"/>
              </a:ext>
            </a:extLst>
          </p:cNvPr>
          <p:cNvSpPr>
            <a:spLocks noGrp="1"/>
          </p:cNvSpPr>
          <p:nvPr>
            <p:ph type="body" idx="1"/>
          </p:nvPr>
        </p:nvSpPr>
        <p:spPr>
          <a:xfrm>
            <a:off x="831850" y="1392703"/>
            <a:ext cx="10515600" cy="4696948"/>
          </a:xfrm>
        </p:spPr>
        <p:txBody>
          <a:bodyPr/>
          <a:lstStyle/>
          <a:p>
            <a:r>
              <a:rPr lang="it-IT" sz="2000" b="1" dirty="0">
                <a:solidFill>
                  <a:srgbClr val="0070C0"/>
                </a:solidFill>
              </a:rPr>
              <a:t>I SOCI ESISTENTI POTREBBERO ESSERE I PRIMI A NON GIUDICARE ATTRATTIVO IL PROPRIO CLUB, QUESTO SENTIMENTO NON STIMOLA I SOCI A PROPORRE L’INGRESSO DI NUOVI SOCI.</a:t>
            </a:r>
          </a:p>
          <a:p>
            <a:r>
              <a:rPr lang="it-IT" sz="2000" b="1" dirty="0">
                <a:solidFill>
                  <a:schemeClr val="tx1"/>
                </a:solidFill>
              </a:rPr>
              <a:t>SONO SEMPRE CONVINTO CHE AI SOCI E ALLE LORO FAMIGLIE DEBBA PIACERE DI FAR PARTE DEL ROTARY, QUINDI I POGRAMMI E I PROGETTI DEI CLUB DEVONO PREVEDERE OGNI ANNO ANCHE MOMENTI SI SOCIALIZZAZIONE E DI DIVERTIMENTO, SE UN SOCIO PARTECIPA CON PIACERE è INDOTTO ANCHE A CONSIGLIARE IL ROTARY A PROPRI AMICI E CONOSCENTI.</a:t>
            </a:r>
          </a:p>
          <a:p>
            <a:r>
              <a:rPr lang="it-IT" sz="2000" b="1" dirty="0">
                <a:solidFill>
                  <a:srgbClr val="0070C0"/>
                </a:solidFill>
              </a:rPr>
              <a:t>LE SERATE DEVONO ESSERE COINVOLGENTI E IN ARMONIA E I PROGETTI DEVONO PREVEDERE L’IMPEGNO DI </a:t>
            </a:r>
            <a:r>
              <a:rPr lang="it-IT" sz="2000" b="1" dirty="0" err="1">
                <a:solidFill>
                  <a:srgbClr val="0070C0"/>
                </a:solidFill>
              </a:rPr>
              <a:t>PIù</a:t>
            </a:r>
            <a:r>
              <a:rPr lang="it-IT" sz="2000" b="1" dirty="0">
                <a:solidFill>
                  <a:srgbClr val="0070C0"/>
                </a:solidFill>
              </a:rPr>
              <a:t> SOCI.</a:t>
            </a:r>
          </a:p>
          <a:p>
            <a:r>
              <a:rPr lang="it-IT" sz="2000" b="1" dirty="0">
                <a:solidFill>
                  <a:schemeClr val="tx1"/>
                </a:solidFill>
              </a:rPr>
              <a:t>SOLO NEGLI ULTIMI ANNI E’ STATA CURATA L’IMMAGINE ESTERNA DEL ROTARY E I NOSTRI SERVICE HANNO UN MAGGIORE IMPATTO SUL CONTESTO TERRITORIALI IN CUI OPERA, CIO’ PUO’ FAR CAPIRE IL VALORE DELLA NOSTRA AZIONE E ATTRARRE SOCI.</a:t>
            </a:r>
          </a:p>
          <a:p>
            <a:r>
              <a:rPr lang="it-IT" sz="2000" b="1" dirty="0">
                <a:solidFill>
                  <a:srgbClr val="0070C0"/>
                </a:solidFill>
              </a:rPr>
              <a:t>PURTROPPO ALCUNI (o molti??) VEDONO IL ROTARY COME LO DESCRIVE FREMURA IN QUESTA VIGNETTA, PROPRIO DI UN DECENNIO FA</a:t>
            </a:r>
          </a:p>
        </p:txBody>
      </p:sp>
    </p:spTree>
    <p:extLst>
      <p:ext uri="{BB962C8B-B14F-4D97-AF65-F5344CB8AC3E}">
        <p14:creationId xmlns:p14="http://schemas.microsoft.com/office/powerpoint/2010/main" val="176626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02D7343-3A1D-4D2A-9FA2-513574C860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67000" y="-2667000"/>
            <a:ext cx="6858000" cy="12192000"/>
          </a:xfrm>
          <a:prstGeom prst="rect">
            <a:avLst/>
          </a:prstGeom>
          <a:noFill/>
          <a:ln>
            <a:noFill/>
          </a:ln>
        </p:spPr>
      </p:pic>
    </p:spTree>
    <p:extLst>
      <p:ext uri="{BB962C8B-B14F-4D97-AF65-F5344CB8AC3E}">
        <p14:creationId xmlns:p14="http://schemas.microsoft.com/office/powerpoint/2010/main" val="13868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590DC-13BE-4314-9B18-2570F30D4C44}"/>
              </a:ext>
            </a:extLst>
          </p:cNvPr>
          <p:cNvSpPr>
            <a:spLocks noGrp="1"/>
          </p:cNvSpPr>
          <p:nvPr>
            <p:ph type="title"/>
          </p:nvPr>
        </p:nvSpPr>
        <p:spPr>
          <a:xfrm>
            <a:off x="831850" y="337626"/>
            <a:ext cx="10515600" cy="703383"/>
          </a:xfrm>
        </p:spPr>
        <p:txBody>
          <a:bodyPr/>
          <a:lstStyle/>
          <a:p>
            <a:r>
              <a:rPr lang="it-IT" sz="3200" b="1" dirty="0"/>
              <a:t>Ricordiamoci del Rotaract e dell’</a:t>
            </a:r>
            <a:r>
              <a:rPr lang="it-IT" sz="3200" b="1"/>
              <a:t>Interact</a:t>
            </a:r>
            <a:endParaRPr lang="it-IT" sz="3200" b="1" dirty="0"/>
          </a:p>
        </p:txBody>
      </p:sp>
      <p:sp>
        <p:nvSpPr>
          <p:cNvPr id="3" name="Segnaposto testo 2">
            <a:extLst>
              <a:ext uri="{FF2B5EF4-FFF2-40B4-BE49-F238E27FC236}">
                <a16:creationId xmlns:a16="http://schemas.microsoft.com/office/drawing/2014/main" id="{05DE6FCE-D9EC-4FC4-9A82-EBBD5B06C3C3}"/>
              </a:ext>
            </a:extLst>
          </p:cNvPr>
          <p:cNvSpPr>
            <a:spLocks noGrp="1"/>
          </p:cNvSpPr>
          <p:nvPr>
            <p:ph type="body" idx="1"/>
          </p:nvPr>
        </p:nvSpPr>
        <p:spPr>
          <a:xfrm>
            <a:off x="831850" y="1547445"/>
            <a:ext cx="10515600" cy="4542205"/>
          </a:xfrm>
        </p:spPr>
        <p:txBody>
          <a:bodyPr/>
          <a:lstStyle/>
          <a:p>
            <a:r>
              <a:rPr lang="it-IT" b="1" dirty="0">
                <a:solidFill>
                  <a:srgbClr val="0070C0"/>
                </a:solidFill>
              </a:rPr>
              <a:t>Il Rotaract è una nostra risorsa fondamentale per la crescita dei nostri club.</a:t>
            </a:r>
          </a:p>
          <a:p>
            <a:r>
              <a:rPr lang="it-IT" b="1" dirty="0">
                <a:solidFill>
                  <a:srgbClr val="0070C0"/>
                </a:solidFill>
              </a:rPr>
              <a:t>Purtroppo non sempre li curiamo con la dovuta attenzione, non sempre li consideriamo giovani rotariano, non sempre li aiutiamo nella formazione rotariana per portarli poi nei nostri club quando li riteniamo pronti al passaggio.</a:t>
            </a:r>
          </a:p>
          <a:p>
            <a:r>
              <a:rPr lang="it-IT" b="1" dirty="0">
                <a:solidFill>
                  <a:schemeClr val="tx1"/>
                </a:solidFill>
              </a:rPr>
              <a:t>Dobbiamo preoccuparci anche della crescita dei club giovanili, se nel distretto contiamo 3000 Rotariani, in teoria potremmo avere altrettanti </a:t>
            </a:r>
            <a:r>
              <a:rPr lang="it-IT" b="1" dirty="0" err="1">
                <a:solidFill>
                  <a:schemeClr val="tx1"/>
                </a:solidFill>
              </a:rPr>
              <a:t>Rotaraciani</a:t>
            </a:r>
            <a:r>
              <a:rPr lang="it-IT" b="1" dirty="0">
                <a:solidFill>
                  <a:schemeClr val="tx1"/>
                </a:solidFill>
              </a:rPr>
              <a:t> e </a:t>
            </a:r>
            <a:r>
              <a:rPr lang="it-IT" b="1" dirty="0" err="1">
                <a:solidFill>
                  <a:schemeClr val="tx1"/>
                </a:solidFill>
              </a:rPr>
              <a:t>Interactiani</a:t>
            </a:r>
            <a:r>
              <a:rPr lang="it-IT" b="1" dirty="0">
                <a:solidFill>
                  <a:schemeClr val="tx1"/>
                </a:solidFill>
              </a:rPr>
              <a:t>, </a:t>
            </a:r>
            <a:r>
              <a:rPr lang="it-IT" b="1" dirty="0" err="1">
                <a:solidFill>
                  <a:schemeClr val="tx1"/>
                </a:solidFill>
              </a:rPr>
              <a:t>nvece</a:t>
            </a:r>
            <a:r>
              <a:rPr lang="it-IT" b="1" dirty="0">
                <a:solidFill>
                  <a:schemeClr val="tx1"/>
                </a:solidFill>
              </a:rPr>
              <a:t> sono solo il 15%</a:t>
            </a:r>
          </a:p>
          <a:p>
            <a:endParaRPr lang="it-IT" dirty="0"/>
          </a:p>
          <a:p>
            <a:r>
              <a:rPr lang="it-IT" b="1" dirty="0">
                <a:solidFill>
                  <a:srgbClr val="0070C0"/>
                </a:solidFill>
              </a:rPr>
              <a:t>DOBBIAMO AIUTARLI A CRESCERE !!! SONO IL NOSTRO FUTURO.</a:t>
            </a:r>
          </a:p>
        </p:txBody>
      </p:sp>
    </p:spTree>
    <p:extLst>
      <p:ext uri="{BB962C8B-B14F-4D97-AF65-F5344CB8AC3E}">
        <p14:creationId xmlns:p14="http://schemas.microsoft.com/office/powerpoint/2010/main" val="2561813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6F92A-EEE0-4E1F-B93C-090430F980FD}"/>
              </a:ext>
            </a:extLst>
          </p:cNvPr>
          <p:cNvSpPr>
            <a:spLocks noGrp="1"/>
          </p:cNvSpPr>
          <p:nvPr>
            <p:ph type="title"/>
          </p:nvPr>
        </p:nvSpPr>
        <p:spPr>
          <a:xfrm>
            <a:off x="211015" y="379827"/>
            <a:ext cx="11732456" cy="6260123"/>
          </a:xfrm>
        </p:spPr>
        <p:txBody>
          <a:bodyPr/>
          <a:lstStyle/>
          <a:p>
            <a:pPr lvl="0" eaLnBrk="0" hangingPunct="0">
              <a:lnSpc>
                <a:spcPct val="107000"/>
              </a:lnSpc>
              <a:spcAft>
                <a:spcPts val="800"/>
              </a:spcAft>
            </a:pPr>
            <a: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PER CONCLUDERE………</a:t>
            </a:r>
            <a:b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b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it-IT" sz="1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Sono socio del Rotary dal 1990, 32 anni fa nella società c’erano meno laureati, in particolare molto meno donne laureate, alcune carriere erano di appannaggio degli uomini, i giovani era più ribelli rispetto ai giovani di oggi. Già questi pochi elementi fanno capire che la platea di potenziali soci oggi si è allargata ma sta a noi individuarli e sta a noi rendere attrattivi i nostri Club.</a:t>
            </a:r>
            <a:br>
              <a:rPr lang="it-IT" sz="1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it-IT" sz="1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E’ il terzo anno che mi occupo dell’effettivo, sia nella commissione distrettuale, che come Governatore, da tre anni parlo di piano per l’effettivo, di coinvolgimento dei soci, di analisi dello stato dei club. I Club che hanno condiviso questo metodo o che lo facevano già, stanno migliorando anno dopo anno, chi non ci crede o solo rinvia il problema continua a calare. Perché???</a:t>
            </a:r>
            <a:br>
              <a:rPr lang="it-IT" sz="1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br>
              <a:rPr lang="it-IT" sz="18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La Commissione Distrettuale sull’effettivo è a disposizione dei Club e degli Assistenti per aiutare a individuare soluzioni; sarei anche molto lieto di ricevere vostre proposte o vostre idee. </a:t>
            </a:r>
            <a:b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Forse sarebbe superfluo dire quale sia il ruolo della Commissione Effettivo di un club, di certo non è più quella di un tempo che consisteva nelle verificare principalmente la conformità di un socio ai criteri di selezione di un candidato (ruolo primario nella professione nell’ambito del territorio del Club, categoria professionale non coperta, alta moralità, generosità, capacità di socializzazione, buon carattere, volontà di essere socio attivo e di assumere incarichi nei club). </a:t>
            </a:r>
            <a:b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br>
              <a:rPr lang="it-IT" sz="18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it-IT" sz="1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Bene queste verifiche, in particolare sottolineerei le ultime cinque (alta moralità, generosità, capacità di socializzazione, buon carattere, volontà di essere socio attivo e di assumere incarichi nei club), ma il compito della Commissione dei club è di individuare anche candidati potenziali e sottoporli al giudizio del Presidente e del Consiglio direttivo di Club.</a:t>
            </a:r>
            <a:br>
              <a:rPr lang="it-IT" sz="18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endParaRPr lang="it-IT" sz="1800" dirty="0">
              <a:solidFill>
                <a:srgbClr val="7030A0"/>
              </a:solidFill>
            </a:endParaRPr>
          </a:p>
        </p:txBody>
      </p:sp>
    </p:spTree>
    <p:extLst>
      <p:ext uri="{BB962C8B-B14F-4D97-AF65-F5344CB8AC3E}">
        <p14:creationId xmlns:p14="http://schemas.microsoft.com/office/powerpoint/2010/main" val="65656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8D689A-5FC6-4AE8-97DD-7F43DC302676}"/>
              </a:ext>
            </a:extLst>
          </p:cNvPr>
          <p:cNvSpPr>
            <a:spLocks noGrp="1"/>
          </p:cNvSpPr>
          <p:nvPr>
            <p:ph type="ctrTitle"/>
          </p:nvPr>
        </p:nvSpPr>
        <p:spPr>
          <a:xfrm>
            <a:off x="576775" y="351693"/>
            <a:ext cx="11057207" cy="718284"/>
          </a:xfrm>
        </p:spPr>
        <p:txBody>
          <a:bodyPr/>
          <a:lstStyle/>
          <a:p>
            <a:r>
              <a:rPr lang="it-IT" sz="2400" b="1" dirty="0"/>
              <a:t>PARTIAMO DAL’ ANALISI DELLA SITUAZIONE AL 31 DICEMBRE 2021</a:t>
            </a:r>
          </a:p>
        </p:txBody>
      </p:sp>
      <p:sp>
        <p:nvSpPr>
          <p:cNvPr id="3" name="Sottotitolo 2">
            <a:extLst>
              <a:ext uri="{FF2B5EF4-FFF2-40B4-BE49-F238E27FC236}">
                <a16:creationId xmlns:a16="http://schemas.microsoft.com/office/drawing/2014/main" id="{A0F4AF30-218D-40B6-B78C-8E58E8649AEC}"/>
              </a:ext>
            </a:extLst>
          </p:cNvPr>
          <p:cNvSpPr>
            <a:spLocks noGrp="1"/>
          </p:cNvSpPr>
          <p:nvPr>
            <p:ph type="subTitle" idx="1"/>
          </p:nvPr>
        </p:nvSpPr>
        <p:spPr>
          <a:xfrm>
            <a:off x="1266092" y="3602038"/>
            <a:ext cx="9401908" cy="2629950"/>
          </a:xfrm>
        </p:spPr>
        <p:txBody>
          <a:bodyPr/>
          <a:lstStyle/>
          <a:p>
            <a:pPr algn="l"/>
            <a:r>
              <a:rPr lang="it-IT" b="1" dirty="0"/>
              <a:t>RISULTANO:</a:t>
            </a:r>
          </a:p>
          <a:p>
            <a:pPr algn="l"/>
            <a:r>
              <a:rPr lang="it-IT" b="1" dirty="0"/>
              <a:t>- 22 Club con effettivo in aumento per un totale di 46 soci , da un minimo di 1 ad un massimo di 7.</a:t>
            </a:r>
          </a:p>
          <a:p>
            <a:pPr algn="l"/>
            <a:r>
              <a:rPr lang="it-IT" b="1" dirty="0"/>
              <a:t>- </a:t>
            </a:r>
            <a:r>
              <a:rPr lang="it-IT" b="1" dirty="0">
                <a:solidFill>
                  <a:srgbClr val="FF0000"/>
                </a:solidFill>
              </a:rPr>
              <a:t>21 Club con effettivo in diminuzione per un totale 44 di soci, da un minimo di 1 ad un massimo di 8</a:t>
            </a:r>
          </a:p>
          <a:p>
            <a:pPr algn="l"/>
            <a:r>
              <a:rPr lang="it-IT" b="1" dirty="0">
                <a:solidFill>
                  <a:srgbClr val="FF0000"/>
                </a:solidFill>
              </a:rPr>
              <a:t>- 13 Club con effettivo stabile</a:t>
            </a:r>
          </a:p>
          <a:p>
            <a:endParaRPr lang="it-IT" dirty="0"/>
          </a:p>
        </p:txBody>
      </p:sp>
      <p:sp>
        <p:nvSpPr>
          <p:cNvPr id="4" name="Rettangolo 3">
            <a:extLst>
              <a:ext uri="{FF2B5EF4-FFF2-40B4-BE49-F238E27FC236}">
                <a16:creationId xmlns:a16="http://schemas.microsoft.com/office/drawing/2014/main" id="{045A7D0A-9733-4112-A351-2EF7D54F8ADD}"/>
              </a:ext>
            </a:extLst>
          </p:cNvPr>
          <p:cNvSpPr/>
          <p:nvPr/>
        </p:nvSpPr>
        <p:spPr>
          <a:xfrm>
            <a:off x="1266093" y="1294228"/>
            <a:ext cx="9889588" cy="2308324"/>
          </a:xfrm>
          <a:prstGeom prst="rect">
            <a:avLst/>
          </a:prstGeom>
        </p:spPr>
        <p:txBody>
          <a:bodyPr wrap="square">
            <a:spAutoFit/>
          </a:bodyPr>
          <a:lstStyle/>
          <a:p>
            <a:r>
              <a:rPr lang="it-IT" sz="2400" b="1" dirty="0"/>
              <a:t>Il numero dei soci dei singoli Club lo potete trovare su My Rotary   a fine anno risultano 3010 soci contro 3008 del primo luglio,</a:t>
            </a:r>
            <a:r>
              <a:rPr lang="it-IT" sz="2400" dirty="0"/>
              <a:t>  </a:t>
            </a:r>
          </a:p>
          <a:p>
            <a:r>
              <a:rPr lang="it-IT" sz="2400" dirty="0"/>
              <a:t>(2 unità in più rispetto ai dati ufficiali ricevuti dal Rotary International; differenze minime sono frequenti, non è certo qualche unità in più o in meno che possa condizionare il nostro ragionamento di stasera)</a:t>
            </a:r>
          </a:p>
        </p:txBody>
      </p:sp>
    </p:spTree>
    <p:extLst>
      <p:ext uri="{BB962C8B-B14F-4D97-AF65-F5344CB8AC3E}">
        <p14:creationId xmlns:p14="http://schemas.microsoft.com/office/powerpoint/2010/main" val="38514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AD1B5A6-6C56-4BA5-A0CA-DEEDA8D7A196}"/>
              </a:ext>
            </a:extLst>
          </p:cNvPr>
          <p:cNvSpPr/>
          <p:nvPr/>
        </p:nvSpPr>
        <p:spPr>
          <a:xfrm>
            <a:off x="492369" y="422031"/>
            <a:ext cx="11394831" cy="6460166"/>
          </a:xfrm>
          <a:prstGeom prst="rect">
            <a:avLst/>
          </a:prstGeom>
        </p:spPr>
        <p:txBody>
          <a:bodyPr wrap="square">
            <a:spAutoFit/>
          </a:bodyPr>
          <a:lstStyle/>
          <a:p>
            <a:pPr>
              <a:lnSpc>
                <a:spcPct val="107000"/>
              </a:lnSpc>
              <a:spcAft>
                <a:spcPts val="800"/>
              </a:spcAft>
            </a:pPr>
            <a:r>
              <a:rPr lang="it-IT" sz="2800" b="1" dirty="0">
                <a:ea typeface="Calibri" panose="020F0502020204030204" pitchFamily="34" charset="0"/>
                <a:cs typeface="Times New Roman" panose="02020603050405020304" pitchFamily="18" charset="0"/>
              </a:rPr>
              <a:t>ANALIZZIAMO IL NOSTRO POSIZIONAMENTO RISPETTO AGLI ALTRI DISTRETTI ITALIANI</a:t>
            </a:r>
          </a:p>
          <a:p>
            <a:pPr>
              <a:lnSpc>
                <a:spcPct val="107000"/>
              </a:lnSpc>
              <a:spcAft>
                <a:spcPts val="800"/>
              </a:spcAft>
            </a:pPr>
            <a:r>
              <a:rPr lang="it-IT" sz="2800" b="1" dirty="0">
                <a:ea typeface="Calibri" panose="020F0502020204030204" pitchFamily="34" charset="0"/>
                <a:cs typeface="Times New Roman" panose="02020603050405020304" pitchFamily="18" charset="0"/>
              </a:rPr>
              <a:t>Dai dati ufficiali l’effettivo del Distretto 2072 è stabile, era in lieve salita fino al 30 novembre scorso ma, come spesso capita, a dicembre si registrano uscite ma in genere ci sono solo rari ingressi. </a:t>
            </a:r>
          </a:p>
          <a:p>
            <a:pPr>
              <a:lnSpc>
                <a:spcPct val="107000"/>
              </a:lnSpc>
              <a:spcAft>
                <a:spcPts val="800"/>
              </a:spcAft>
            </a:pPr>
            <a:r>
              <a:rPr lang="it-IT" sz="2800" b="1" dirty="0">
                <a:ea typeface="Calibri" panose="020F0502020204030204" pitchFamily="34" charset="0"/>
                <a:cs typeface="Times New Roman" panose="02020603050405020304" pitchFamily="18" charset="0"/>
              </a:rPr>
              <a:t>La situazione dei Distretti Italiani registra una crescita (somma algebrica Entrate-Uscite) di 265 soci, di cui 181 nei soli distretti 2101 e 2102 oggetto di scissione dell’ex Distretto 2100</a:t>
            </a:r>
          </a:p>
          <a:p>
            <a:pPr>
              <a:lnSpc>
                <a:spcPct val="107000"/>
              </a:lnSpc>
              <a:spcAft>
                <a:spcPts val="800"/>
              </a:spcAft>
            </a:pPr>
            <a:r>
              <a:rPr lang="it-IT" sz="2800" b="1" dirty="0">
                <a:ea typeface="Calibri" panose="020F0502020204030204" pitchFamily="34" charset="0"/>
                <a:cs typeface="Times New Roman" panose="02020603050405020304" pitchFamily="18" charset="0"/>
              </a:rPr>
              <a:t>NEL DETTAGLIO:</a:t>
            </a:r>
            <a:endParaRPr lang="it-IT" sz="28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entury Gothic" panose="020B0502020202020204" pitchFamily="34" charset="0"/>
              <a:buChar char="-"/>
            </a:pPr>
            <a:r>
              <a:rPr lang="it-IT" sz="2800" b="1" dirty="0">
                <a:solidFill>
                  <a:schemeClr val="accent2">
                    <a:lumMod val="50000"/>
                  </a:schemeClr>
                </a:solidFill>
                <a:ea typeface="Calibri" panose="020F0502020204030204" pitchFamily="34" charset="0"/>
                <a:cs typeface="Times New Roman" panose="02020603050405020304" pitchFamily="18" charset="0"/>
              </a:rPr>
              <a:t>9 Distretti crescono, da poche unità ad alcune decine</a:t>
            </a:r>
            <a:endParaRPr lang="it-IT" sz="2800" dirty="0">
              <a:solidFill>
                <a:schemeClr val="accent2">
                  <a:lumMod val="50000"/>
                </a:schemeClr>
              </a:solidFill>
              <a:ea typeface="Calibri" panose="020F0502020204030204" pitchFamily="34" charset="0"/>
              <a:cs typeface="Times New Roman" panose="02020603050405020304" pitchFamily="18" charset="0"/>
            </a:endParaRPr>
          </a:p>
          <a:p>
            <a:pPr marL="342900" lvl="0" indent="-342900">
              <a:lnSpc>
                <a:spcPct val="107000"/>
              </a:lnSpc>
              <a:spcAft>
                <a:spcPts val="0"/>
              </a:spcAft>
              <a:buFont typeface="Century Gothic" panose="020B0502020202020204" pitchFamily="34" charset="0"/>
              <a:buChar char="-"/>
            </a:pPr>
            <a:r>
              <a:rPr lang="it-IT" sz="2800" b="1" dirty="0">
                <a:solidFill>
                  <a:schemeClr val="accent2">
                    <a:lumMod val="50000"/>
                  </a:schemeClr>
                </a:solidFill>
                <a:ea typeface="Calibri" panose="020F0502020204030204" pitchFamily="34" charset="0"/>
                <a:cs typeface="Times New Roman" panose="02020603050405020304" pitchFamily="18" charset="0"/>
              </a:rPr>
              <a:t>4 Distretti perdono alcune unità di soci</a:t>
            </a:r>
            <a:endParaRPr lang="it-IT" sz="2800" dirty="0">
              <a:solidFill>
                <a:schemeClr val="accent2">
                  <a:lumMod val="50000"/>
                </a:schemeClr>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entury Gothic" panose="020B0502020202020204" pitchFamily="34" charset="0"/>
              <a:buChar char="-"/>
            </a:pPr>
            <a:r>
              <a:rPr lang="it-IT" sz="2800" b="1" dirty="0">
                <a:solidFill>
                  <a:schemeClr val="accent2">
                    <a:lumMod val="50000"/>
                  </a:schemeClr>
                </a:solidFill>
                <a:ea typeface="Calibri" panose="020F0502020204030204" pitchFamily="34" charset="0"/>
                <a:cs typeface="Times New Roman" panose="02020603050405020304" pitchFamily="18" charset="0"/>
              </a:rPr>
              <a:t>Il nostro risulta stabile</a:t>
            </a:r>
            <a:endParaRPr lang="it-IT" sz="2800" dirty="0">
              <a:solidFill>
                <a:schemeClr val="accent2">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89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E116E1B-16DD-4C73-AC84-95A4ACEF7F84}"/>
              </a:ext>
            </a:extLst>
          </p:cNvPr>
          <p:cNvSpPr/>
          <p:nvPr/>
        </p:nvSpPr>
        <p:spPr>
          <a:xfrm>
            <a:off x="450165" y="590842"/>
            <a:ext cx="10733649" cy="5609484"/>
          </a:xfrm>
          <a:prstGeom prst="rect">
            <a:avLst/>
          </a:prstGeom>
        </p:spPr>
        <p:txBody>
          <a:bodyPr wrap="square">
            <a:spAutoFit/>
          </a:bodyPr>
          <a:lstStyle/>
          <a:p>
            <a:pPr>
              <a:lnSpc>
                <a:spcPct val="107000"/>
              </a:lnSpc>
              <a:spcAft>
                <a:spcPts val="800"/>
              </a:spcAft>
            </a:pPr>
            <a:r>
              <a:rPr lang="it-IT" sz="2400" b="1" dirty="0">
                <a:ea typeface="Calibri" panose="020F0502020204030204" pitchFamily="34" charset="0"/>
                <a:cs typeface="Times New Roman" panose="02020603050405020304" pitchFamily="18" charset="0"/>
              </a:rPr>
              <a:t>La </a:t>
            </a:r>
            <a:r>
              <a:rPr lang="it-IT" sz="2400" b="1" dirty="0" err="1">
                <a:ea typeface="Calibri" panose="020F0502020204030204" pitchFamily="34" charset="0"/>
                <a:cs typeface="Times New Roman" panose="02020603050405020304" pitchFamily="18" charset="0"/>
              </a:rPr>
              <a:t>retention</a:t>
            </a:r>
            <a:r>
              <a:rPr lang="it-IT" sz="2400" b="1" dirty="0">
                <a:ea typeface="Calibri" panose="020F0502020204030204" pitchFamily="34" charset="0"/>
                <a:cs typeface="Times New Roman" panose="02020603050405020304" pitchFamily="18" charset="0"/>
              </a:rPr>
              <a:t> media dei Distretti Italiani è del 96,62%, la nostra è migliore e pari al 97,27% un dato confortante, il 2,73% di uscite può considerarsi fisiologico considerando l’età media molto elevata dei soci del nostro Distretto e le conseguenze della pandemia.</a:t>
            </a:r>
          </a:p>
          <a:p>
            <a:pPr>
              <a:lnSpc>
                <a:spcPct val="107000"/>
              </a:lnSpc>
              <a:spcAft>
                <a:spcPts val="800"/>
              </a:spcAft>
            </a:pPr>
            <a:endParaRPr lang="it-IT" sz="2400" dirty="0">
              <a:ea typeface="Calibri" panose="020F0502020204030204" pitchFamily="34" charset="0"/>
              <a:cs typeface="Times New Roman" panose="02020603050405020304" pitchFamily="18" charset="0"/>
            </a:endParaRPr>
          </a:p>
          <a:p>
            <a:pPr>
              <a:lnSpc>
                <a:spcPct val="107000"/>
              </a:lnSpc>
              <a:spcAft>
                <a:spcPts val="800"/>
              </a:spcAft>
            </a:pPr>
            <a:r>
              <a:rPr lang="it-IT" sz="2400" b="1" dirty="0">
                <a:solidFill>
                  <a:srgbClr val="FF0000"/>
                </a:solidFill>
                <a:ea typeface="Calibri" panose="020F0502020204030204" pitchFamily="34" charset="0"/>
                <a:cs typeface="Times New Roman" panose="02020603050405020304" pitchFamily="18" charset="0"/>
              </a:rPr>
              <a:t>Il nostro problema quindi rimane la crescita troppo bassa di nuovi soci,</a:t>
            </a:r>
            <a:r>
              <a:rPr lang="it-IT" sz="2400" b="1" dirty="0">
                <a:ea typeface="Calibri" panose="020F0502020204030204" pitchFamily="34" charset="0"/>
                <a:cs typeface="Times New Roman" panose="02020603050405020304" pitchFamily="18" charset="0"/>
              </a:rPr>
              <a:t> l’1,34% in meno di uscite rispetto alla media dei Distretti italiani (corrispondente a 40 soci) non basta a colmare la differenza rispetto all’obiettivo di crescita che ci ha dato il Governatore. Pur essendo questo un dato positivo non è certo solo da questo che possiamo migliorare il nostro posizionamento.</a:t>
            </a:r>
          </a:p>
          <a:p>
            <a:pPr>
              <a:lnSpc>
                <a:spcPct val="107000"/>
              </a:lnSpc>
              <a:spcAft>
                <a:spcPts val="800"/>
              </a:spcAft>
            </a:pPr>
            <a:endParaRPr lang="it-IT" sz="2400" b="1" dirty="0">
              <a:ea typeface="Calibri" panose="020F0502020204030204" pitchFamily="34" charset="0"/>
              <a:cs typeface="Times New Roman" panose="02020603050405020304" pitchFamily="18" charset="0"/>
            </a:endParaRPr>
          </a:p>
          <a:p>
            <a:pPr>
              <a:lnSpc>
                <a:spcPct val="107000"/>
              </a:lnSpc>
              <a:spcAft>
                <a:spcPts val="800"/>
              </a:spcAft>
            </a:pPr>
            <a:r>
              <a:rPr lang="it-IT" sz="2400" b="1" dirty="0">
                <a:solidFill>
                  <a:srgbClr val="FF0000"/>
                </a:solidFill>
                <a:ea typeface="Calibri" panose="020F0502020204030204" pitchFamily="34" charset="0"/>
                <a:cs typeface="Times New Roman" panose="02020603050405020304" pitchFamily="18" charset="0"/>
              </a:rPr>
              <a:t>La nostra strategia principale deve essere la ricerca di nuovi soci</a:t>
            </a:r>
            <a:endParaRPr lang="it-IT" sz="24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04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40B0AFC-E81B-4B01-85C0-63DC4CCE4F27}"/>
              </a:ext>
            </a:extLst>
          </p:cNvPr>
          <p:cNvSpPr/>
          <p:nvPr/>
        </p:nvSpPr>
        <p:spPr>
          <a:xfrm>
            <a:off x="478301" y="821645"/>
            <a:ext cx="11282289" cy="6194388"/>
          </a:xfrm>
          <a:prstGeom prst="rect">
            <a:avLst/>
          </a:prstGeom>
        </p:spPr>
        <p:txBody>
          <a:bodyPr wrap="square">
            <a:spAutoFit/>
          </a:bodyPr>
          <a:lstStyle/>
          <a:p>
            <a:pPr>
              <a:lnSpc>
                <a:spcPct val="107000"/>
              </a:lnSpc>
              <a:spcAft>
                <a:spcPts val="800"/>
              </a:spcAft>
            </a:pPr>
            <a:r>
              <a:rPr lang="it-IT" sz="2400" b="1" dirty="0">
                <a:ea typeface="Calibri" panose="020F0502020204030204" pitchFamily="34" charset="0"/>
                <a:cs typeface="Times New Roman" panose="02020603050405020304" pitchFamily="18" charset="0"/>
              </a:rPr>
              <a:t>DOVE TROVARE NUOI SOCI?</a:t>
            </a:r>
          </a:p>
          <a:p>
            <a:pPr>
              <a:lnSpc>
                <a:spcPct val="107000"/>
              </a:lnSpc>
              <a:spcAft>
                <a:spcPts val="800"/>
              </a:spcAft>
            </a:pPr>
            <a:r>
              <a:rPr lang="it-IT" sz="2400" b="1" dirty="0">
                <a:ea typeface="Calibri" panose="020F0502020204030204" pitchFamily="34" charset="0"/>
                <a:cs typeface="Times New Roman" panose="02020603050405020304" pitchFamily="18" charset="0"/>
              </a:rPr>
              <a:t>Il potenziale di nuovi soci è da ricercare in:</a:t>
            </a:r>
            <a:endParaRPr lang="it-IT" sz="2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entury Gothic" panose="020B0502020202020204" pitchFamily="34" charset="0"/>
              <a:buChar char="-"/>
            </a:pPr>
            <a:r>
              <a:rPr lang="it-IT" sz="2400" b="1" dirty="0">
                <a:solidFill>
                  <a:schemeClr val="accent2">
                    <a:lumMod val="50000"/>
                  </a:schemeClr>
                </a:solidFill>
                <a:ea typeface="Calibri" panose="020F0502020204030204" pitchFamily="34" charset="0"/>
                <a:cs typeface="Times New Roman" panose="02020603050405020304" pitchFamily="18" charset="0"/>
              </a:rPr>
              <a:t>Soci di genere femminile</a:t>
            </a:r>
            <a:r>
              <a:rPr lang="it-IT" sz="2400" b="1" dirty="0">
                <a:ea typeface="Calibri" panose="020F0502020204030204" pitchFamily="34" charset="0"/>
                <a:cs typeface="Times New Roman" panose="02020603050405020304" pitchFamily="18" charset="0"/>
              </a:rPr>
              <a:t> che da noi rappresentano il 17, 09 contro una media dell’Italia del 20,06, con 2 Distretti oltre al 25% e altri 3 oltre al 20%. </a:t>
            </a:r>
            <a:r>
              <a:rPr lang="it-IT" sz="2400" b="1" dirty="0">
                <a:solidFill>
                  <a:srgbClr val="FF0000"/>
                </a:solidFill>
                <a:ea typeface="Calibri" panose="020F0502020204030204" pitchFamily="34" charset="0"/>
                <a:cs typeface="Times New Roman" panose="02020603050405020304" pitchFamily="18" charset="0"/>
              </a:rPr>
              <a:t>(il 3% di 3008 corrisponde a 90 nuovi soci)</a:t>
            </a:r>
            <a:endParaRPr lang="it-IT" sz="2400" dirty="0">
              <a:solidFill>
                <a:srgbClr val="FF0000"/>
              </a:solidFill>
              <a:ea typeface="Calibri" panose="020F0502020204030204" pitchFamily="34" charset="0"/>
              <a:cs typeface="Times New Roman" panose="02020603050405020304" pitchFamily="18" charset="0"/>
            </a:endParaRPr>
          </a:p>
          <a:p>
            <a:pPr marL="342900" lvl="0" indent="-342900">
              <a:lnSpc>
                <a:spcPct val="107000"/>
              </a:lnSpc>
              <a:spcAft>
                <a:spcPts val="0"/>
              </a:spcAft>
              <a:buFont typeface="Century Gothic" panose="020B0502020202020204" pitchFamily="34" charset="0"/>
              <a:buChar char="-"/>
            </a:pPr>
            <a:r>
              <a:rPr lang="it-IT" sz="2400" b="1" dirty="0">
                <a:solidFill>
                  <a:schemeClr val="accent2">
                    <a:lumMod val="50000"/>
                  </a:schemeClr>
                </a:solidFill>
                <a:ea typeface="Calibri" panose="020F0502020204030204" pitchFamily="34" charset="0"/>
                <a:cs typeface="Times New Roman" panose="02020603050405020304" pitchFamily="18" charset="0"/>
              </a:rPr>
              <a:t>Soci giovani</a:t>
            </a:r>
            <a:r>
              <a:rPr lang="it-IT" sz="2400" b="1" dirty="0">
                <a:ea typeface="Calibri" panose="020F0502020204030204" pitchFamily="34" charset="0"/>
                <a:cs typeface="Times New Roman" panose="02020603050405020304" pitchFamily="18" charset="0"/>
              </a:rPr>
              <a:t> che da noi rappresentano il 4,49%, solo due distretti italiani registrano una percentuale inferiore alla nostra e il Rotary Italia conta una media del 6,28%</a:t>
            </a:r>
            <a:r>
              <a:rPr lang="it-IT" sz="2400" b="1" dirty="0">
                <a:solidFill>
                  <a:srgbClr val="FF0000"/>
                </a:solidFill>
                <a:ea typeface="Calibri" panose="020F0502020204030204" pitchFamily="34" charset="0"/>
                <a:cs typeface="Times New Roman" panose="02020603050405020304" pitchFamily="18" charset="0"/>
              </a:rPr>
              <a:t>(l’1,8 % di 3008 corrisponde a 54 nuovi soci)</a:t>
            </a:r>
            <a:endParaRPr lang="it-IT" sz="2400" dirty="0">
              <a:solidFill>
                <a:srgbClr val="FF0000"/>
              </a:solidFill>
              <a:ea typeface="Calibri" panose="020F0502020204030204" pitchFamily="34" charset="0"/>
              <a:cs typeface="Times New Roman" panose="02020603050405020304" pitchFamily="18" charset="0"/>
            </a:endParaRPr>
          </a:p>
          <a:p>
            <a:pPr marL="342900" lvl="0" indent="-342900">
              <a:lnSpc>
                <a:spcPct val="107000"/>
              </a:lnSpc>
              <a:spcAft>
                <a:spcPts val="0"/>
              </a:spcAft>
              <a:buFont typeface="Century Gothic" panose="020B0502020202020204" pitchFamily="34" charset="0"/>
              <a:buChar char="-"/>
            </a:pPr>
            <a:r>
              <a:rPr lang="it-IT" sz="2400" b="1" dirty="0">
                <a:ea typeface="Calibri" panose="020F0502020204030204" pitchFamily="34" charset="0"/>
                <a:cs typeface="Times New Roman" panose="02020603050405020304" pitchFamily="18" charset="0"/>
              </a:rPr>
              <a:t>Va migliorata significativamente la quota di soci fra i </a:t>
            </a:r>
            <a:r>
              <a:rPr lang="it-IT" sz="2400" b="1" dirty="0">
                <a:solidFill>
                  <a:schemeClr val="accent2">
                    <a:lumMod val="50000"/>
                  </a:schemeClr>
                </a:solidFill>
                <a:ea typeface="Calibri" panose="020F0502020204030204" pitchFamily="34" charset="0"/>
                <a:cs typeface="Times New Roman" panose="02020603050405020304" pitchFamily="18" charset="0"/>
              </a:rPr>
              <a:t>45 e i 55 anni,</a:t>
            </a:r>
            <a:r>
              <a:rPr lang="it-IT" sz="2400" b="1" dirty="0">
                <a:ea typeface="Calibri" panose="020F0502020204030204" pitchFamily="34" charset="0"/>
                <a:cs typeface="Times New Roman" panose="02020603050405020304" pitchFamily="18" charset="0"/>
              </a:rPr>
              <a:t> da noi molto inferiore alla quota degli over 70 e dei soci fra 60 e 70 anni. Questi soci rappresentano il più corretto anello di congiunzione fra le giovani generazioni e le più anziane, e normalmente sono fieri di essere rotariani e sono più dinamici nelle attività.</a:t>
            </a:r>
            <a:endParaRPr lang="it-IT" sz="24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entury Gothic" panose="020B0502020202020204" pitchFamily="34" charset="0"/>
              <a:buChar char="-"/>
            </a:pPr>
            <a:r>
              <a:rPr lang="it-IT" sz="2400" b="1" dirty="0">
                <a:ea typeface="Calibri" panose="020F0502020204030204" pitchFamily="34" charset="0"/>
                <a:cs typeface="Times New Roman" panose="02020603050405020304" pitchFamily="18" charset="0"/>
              </a:rPr>
              <a:t>Categorie professionali: va fatto un esame sulle </a:t>
            </a:r>
            <a:r>
              <a:rPr lang="it-IT" sz="2400" dirty="0">
                <a:ea typeface="Calibri" panose="020F0502020204030204" pitchFamily="34" charset="0"/>
                <a:cs typeface="Times New Roman" panose="02020603050405020304" pitchFamily="18" charset="0"/>
              </a:rPr>
              <a:t>categorie professionali carenti o mancanti e i nuovi mestieri</a:t>
            </a:r>
          </a:p>
        </p:txBody>
      </p:sp>
    </p:spTree>
    <p:extLst>
      <p:ext uri="{BB962C8B-B14F-4D97-AF65-F5344CB8AC3E}">
        <p14:creationId xmlns:p14="http://schemas.microsoft.com/office/powerpoint/2010/main" val="186400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74FA32A-7F2F-4650-A309-2E7839BB7C28}"/>
              </a:ext>
            </a:extLst>
          </p:cNvPr>
          <p:cNvSpPr/>
          <p:nvPr/>
        </p:nvSpPr>
        <p:spPr>
          <a:xfrm>
            <a:off x="253218" y="323556"/>
            <a:ext cx="11830930" cy="6563592"/>
          </a:xfrm>
          <a:prstGeom prst="rect">
            <a:avLst/>
          </a:prstGeom>
        </p:spPr>
        <p:txBody>
          <a:bodyPr wrap="square">
            <a:spAutoFit/>
          </a:bodyPr>
          <a:lstStyle/>
          <a:p>
            <a:pPr>
              <a:lnSpc>
                <a:spcPct val="107000"/>
              </a:lnSpc>
              <a:spcAft>
                <a:spcPts val="800"/>
              </a:spcAft>
            </a:pPr>
            <a:r>
              <a:rPr lang="it-IT" sz="2400" b="1" dirty="0">
                <a:ea typeface="Calibri" panose="020F0502020204030204" pitchFamily="34" charset="0"/>
                <a:cs typeface="Times New Roman" panose="02020603050405020304" pitchFamily="18" charset="0"/>
              </a:rPr>
              <a:t>COME MIGLIORARSI PER AVERE UNA CHIARA STRATEGIA DI CRESCITA</a:t>
            </a:r>
            <a:endParaRPr lang="it-IT" sz="2200" b="1" dirty="0">
              <a:ea typeface="Calibri" panose="020F0502020204030204" pitchFamily="34" charset="0"/>
              <a:cs typeface="Times New Roman" panose="02020603050405020304" pitchFamily="18" charset="0"/>
            </a:endParaRPr>
          </a:p>
          <a:p>
            <a:pPr>
              <a:lnSpc>
                <a:spcPct val="107000"/>
              </a:lnSpc>
              <a:spcAft>
                <a:spcPts val="800"/>
              </a:spcAft>
            </a:pPr>
            <a:r>
              <a:rPr lang="it-IT" sz="2200" b="1" dirty="0">
                <a:ea typeface="Calibri" panose="020F0502020204030204" pitchFamily="34" charset="0"/>
                <a:cs typeface="Times New Roman" panose="02020603050405020304" pitchFamily="18" charset="0"/>
              </a:rPr>
              <a:t>Per poter realizzare obiettivi che possano essere alla nostra portata e che possano garantire un’elevata qualità dei nostri nuovi soci (oltre che un numero adeguato) </a:t>
            </a:r>
            <a:r>
              <a:rPr lang="it-IT" sz="2200" b="1" dirty="0">
                <a:solidFill>
                  <a:srgbClr val="FF0000"/>
                </a:solidFill>
                <a:ea typeface="Calibri" panose="020F0502020204030204" pitchFamily="34" charset="0"/>
                <a:cs typeface="Times New Roman" panose="02020603050405020304" pitchFamily="18" charset="0"/>
              </a:rPr>
              <a:t>ogni club dovrebbe crearsi un elenco dei potenziali nuovi soci</a:t>
            </a:r>
            <a:r>
              <a:rPr lang="it-IT" sz="2200" b="1" dirty="0">
                <a:ea typeface="Calibri" panose="020F0502020204030204" pitchFamily="34" charset="0"/>
                <a:cs typeface="Times New Roman" panose="02020603050405020304" pitchFamily="18" charset="0"/>
              </a:rPr>
              <a:t>, cioè quelli che ci piacerebbe avere nei nostri Club, elenco realizzabile con la collaborazione di tutti i nostri soci, puntando principalmente sulla carenza di Donne, di giovani, di soci di mezza età e di categorie mancanti.</a:t>
            </a:r>
            <a:endParaRPr lang="it-IT" sz="2200" dirty="0">
              <a:ea typeface="Calibri" panose="020F0502020204030204" pitchFamily="34" charset="0"/>
              <a:cs typeface="Times New Roman" panose="02020603050405020304" pitchFamily="18" charset="0"/>
            </a:endParaRPr>
          </a:p>
          <a:p>
            <a:pPr>
              <a:lnSpc>
                <a:spcPct val="107000"/>
              </a:lnSpc>
              <a:spcAft>
                <a:spcPts val="800"/>
              </a:spcAft>
            </a:pPr>
            <a:r>
              <a:rPr lang="it-IT" sz="2200" b="1" dirty="0">
                <a:ea typeface="Calibri" panose="020F0502020204030204" pitchFamily="34" charset="0"/>
                <a:cs typeface="Times New Roman" panose="02020603050405020304" pitchFamily="18" charset="0"/>
              </a:rPr>
              <a:t>La realizzazione di </a:t>
            </a:r>
            <a:r>
              <a:rPr lang="it-IT" sz="2200" b="1" dirty="0">
                <a:solidFill>
                  <a:srgbClr val="FF0000"/>
                </a:solidFill>
                <a:ea typeface="Calibri" panose="020F0502020204030204" pitchFamily="34" charset="0"/>
                <a:cs typeface="Times New Roman" panose="02020603050405020304" pitchFamily="18" charset="0"/>
              </a:rPr>
              <a:t>questo piano di sviluppo dovrà essere il compito principale della Commissione effettivo dei Club ovviamente insieme al Presidente e al Consiglio direttivo. </a:t>
            </a:r>
            <a:r>
              <a:rPr lang="it-IT" sz="2200" b="1" dirty="0">
                <a:ea typeface="Calibri" panose="020F0502020204030204" pitchFamily="34" charset="0"/>
                <a:cs typeface="Times New Roman" panose="02020603050405020304" pitchFamily="18" charset="0"/>
              </a:rPr>
              <a:t>Il contatto verso i soci potenziali andrà realizzando coinvolgenti i soci attuali che conoscono il candidato e la loro introduzione nel club non deve terminare con la spillatura ma la spillatura dovrà essere solo il primo atto di un periodo di formazione che il socio presentatore e il socio formatore del Club dovranno impegnarsi a realizzare. </a:t>
            </a:r>
          </a:p>
          <a:p>
            <a:pPr>
              <a:lnSpc>
                <a:spcPct val="107000"/>
              </a:lnSpc>
              <a:spcAft>
                <a:spcPts val="800"/>
              </a:spcAft>
            </a:pPr>
            <a:r>
              <a:rPr lang="it-IT" sz="2200" b="1" dirty="0">
                <a:solidFill>
                  <a:srgbClr val="FF0000"/>
                </a:solidFill>
                <a:ea typeface="Calibri" panose="020F0502020204030204" pitchFamily="34" charset="0"/>
                <a:cs typeface="Times New Roman" panose="02020603050405020304" pitchFamily="18" charset="0"/>
              </a:rPr>
              <a:t>Troppi soci, una volta entrati, vengono abbandonati a se stessi e troppo spesso poi abbandono il club già nei primi 2 anni di affiliazione e troppo spesso la Commissione effettivo è chiamata ad analizzare solo la </a:t>
            </a:r>
            <a:r>
              <a:rPr lang="it-IT" sz="2200" b="1" dirty="0" err="1">
                <a:solidFill>
                  <a:srgbClr val="FF0000"/>
                </a:solidFill>
                <a:ea typeface="Calibri" panose="020F0502020204030204" pitchFamily="34" charset="0"/>
                <a:cs typeface="Times New Roman" panose="02020603050405020304" pitchFamily="18" charset="0"/>
              </a:rPr>
              <a:t>compliance</a:t>
            </a:r>
            <a:r>
              <a:rPr lang="it-IT" sz="2200" b="1" dirty="0">
                <a:solidFill>
                  <a:srgbClr val="FF0000"/>
                </a:solidFill>
                <a:ea typeface="Calibri" panose="020F0502020204030204" pitchFamily="34" charset="0"/>
                <a:cs typeface="Times New Roman" panose="02020603050405020304" pitchFamily="18" charset="0"/>
              </a:rPr>
              <a:t> del nuovo socio</a:t>
            </a:r>
            <a:endParaRPr lang="it-IT" sz="22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33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CD2E483-AC9F-4354-81A8-A7BF49CAB736}"/>
              </a:ext>
            </a:extLst>
          </p:cNvPr>
          <p:cNvSpPr/>
          <p:nvPr/>
        </p:nvSpPr>
        <p:spPr>
          <a:xfrm>
            <a:off x="351692" y="168812"/>
            <a:ext cx="11479237" cy="6622519"/>
          </a:xfrm>
          <a:prstGeom prst="rect">
            <a:avLst/>
          </a:prstGeom>
        </p:spPr>
        <p:txBody>
          <a:bodyPr wrap="square">
            <a:spAutoFit/>
          </a:bodyPr>
          <a:lstStyle/>
          <a:p>
            <a:pPr>
              <a:lnSpc>
                <a:spcPct val="107000"/>
              </a:lnSpc>
              <a:spcAft>
                <a:spcPts val="800"/>
              </a:spcAft>
            </a:pPr>
            <a:r>
              <a:rPr lang="it-IT" sz="2400" b="1" dirty="0">
                <a:ea typeface="Calibri" panose="020F0502020204030204" pitchFamily="34" charset="0"/>
                <a:cs typeface="Times New Roman" panose="02020603050405020304" pitchFamily="18" charset="0"/>
              </a:rPr>
              <a:t>PARTENDO DA……</a:t>
            </a:r>
          </a:p>
          <a:p>
            <a:r>
              <a:rPr lang="it-IT" sz="2800" b="1" dirty="0">
                <a:solidFill>
                  <a:srgbClr val="FF0000"/>
                </a:solidFill>
                <a:ea typeface="Calibri" panose="020F0502020204030204" pitchFamily="34" charset="0"/>
                <a:cs typeface="Times New Roman" panose="02020603050405020304" pitchFamily="18" charset="0"/>
              </a:rPr>
              <a:t>Tutti i Club almeno una volta l’anno dovrebbero analizzare lo stato di salute del Club, </a:t>
            </a:r>
            <a:r>
              <a:rPr lang="it-IT" sz="2800" b="1" dirty="0">
                <a:ea typeface="Calibri" panose="020F0502020204030204" pitchFamily="34" charset="0"/>
                <a:cs typeface="Times New Roman" panose="02020603050405020304" pitchFamily="18" charset="0"/>
              </a:rPr>
              <a:t>L’analisi dovrebbe essere l’oggetto di un’assemblea e la discussione dovrà riguardare anche la situazione dell’effettivo e il potenziale di nuovi soci con le modalità prima descritte; in particolare questa analisi va fatta al più presto dai Club  che da un po' di anni hanno una caduta verticale dell’effettivo.</a:t>
            </a:r>
            <a:r>
              <a:rPr lang="it-IT" sz="2800" b="1" dirty="0"/>
              <a:t> </a:t>
            </a:r>
          </a:p>
          <a:p>
            <a:endParaRPr lang="it-IT" sz="2800" b="1" dirty="0"/>
          </a:p>
          <a:p>
            <a:r>
              <a:rPr lang="it-IT" sz="2800" b="1" dirty="0"/>
              <a:t>Dobbiamo constatare inoltre un </a:t>
            </a:r>
            <a:r>
              <a:rPr lang="it-IT" sz="2800" b="1" dirty="0">
                <a:solidFill>
                  <a:srgbClr val="FF0000"/>
                </a:solidFill>
              </a:rPr>
              <a:t>pericoloso innalzamento dell’età media dei soci</a:t>
            </a:r>
            <a:r>
              <a:rPr lang="it-IT" sz="2800" b="1" dirty="0"/>
              <a:t>, che in alcuni Club ha superato i 70 anni e in media è superiore ai 60 anni, ciò può condizionare il futuro del Club. </a:t>
            </a:r>
          </a:p>
          <a:p>
            <a:endParaRPr lang="it-IT" sz="2800" dirty="0"/>
          </a:p>
          <a:p>
            <a:r>
              <a:rPr lang="it-IT" sz="2800" b="1" dirty="0">
                <a:solidFill>
                  <a:srgbClr val="FF0000"/>
                </a:solidFill>
              </a:rPr>
              <a:t>E’ quindi un dovere dei Club cercare nuovi soci.</a:t>
            </a:r>
            <a:endParaRPr lang="it-IT" sz="28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858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6779B-813D-4FD1-BE99-D84D6770949C}"/>
              </a:ext>
            </a:extLst>
          </p:cNvPr>
          <p:cNvSpPr>
            <a:spLocks noGrp="1"/>
          </p:cNvSpPr>
          <p:nvPr>
            <p:ph type="title"/>
          </p:nvPr>
        </p:nvSpPr>
        <p:spPr>
          <a:xfrm>
            <a:off x="838200" y="308854"/>
            <a:ext cx="10978662" cy="6077878"/>
          </a:xfrm>
        </p:spPr>
        <p:txBody>
          <a:bodyPr/>
          <a:lstStyle/>
          <a:p>
            <a:pPr lvl="0" eaLnBrk="0" hangingPunct="0">
              <a:lnSpc>
                <a:spcPct val="107000"/>
              </a:lnSpc>
              <a:spcAft>
                <a:spcPts val="800"/>
              </a:spcAft>
            </a:pPr>
            <a:b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COINVOLGIAMO I SOCI</a:t>
            </a:r>
            <a:b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b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Anche le modalità organizzative dei Club e gli obiettivi che il Club si da devono essere discussi apertamente (non solo presentati), perché ciò  può migliorare lo stato di salute del Club.</a:t>
            </a:r>
            <a:b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b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it-IT" sz="24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Alcuni Club hanno realizzato un questionario a cui tutti i Soci devono rispondere e ne sono uscite idee e suggerimenti molto interessanti. Ho detto DEVONO RISPONDERE, un socio che non fa nemmeno questo può dirsi socio del Rotary??</a:t>
            </a:r>
            <a:br>
              <a:rPr lang="it-IT" sz="24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b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it-IT"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La Comm. Effettivo del Distretto può aiutare i Club alla formulazione di un questionario efficace, prendendo esempio dai Club che hanno ottenuto i migliori riscontri</a:t>
            </a:r>
            <a:br>
              <a:rPr lang="it-IT" sz="24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endParaRPr lang="it-IT" dirty="0"/>
          </a:p>
        </p:txBody>
      </p:sp>
    </p:spTree>
    <p:extLst>
      <p:ext uri="{BB962C8B-B14F-4D97-AF65-F5344CB8AC3E}">
        <p14:creationId xmlns:p14="http://schemas.microsoft.com/office/powerpoint/2010/main" val="41056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0D831AF-CA78-4A29-A090-D4B7C051072F}"/>
              </a:ext>
            </a:extLst>
          </p:cNvPr>
          <p:cNvSpPr/>
          <p:nvPr/>
        </p:nvSpPr>
        <p:spPr>
          <a:xfrm>
            <a:off x="309489" y="182880"/>
            <a:ext cx="11535508" cy="6260881"/>
          </a:xfrm>
          <a:prstGeom prst="rect">
            <a:avLst/>
          </a:prstGeom>
        </p:spPr>
        <p:txBody>
          <a:bodyPr wrap="square">
            <a:spAutoFit/>
          </a:bodyPr>
          <a:lstStyle/>
          <a:p>
            <a:pPr>
              <a:lnSpc>
                <a:spcPct val="107000"/>
              </a:lnSpc>
              <a:spcAft>
                <a:spcPts val="800"/>
              </a:spcAft>
            </a:pPr>
            <a:r>
              <a:rPr lang="it-IT" sz="2400" b="1" dirty="0">
                <a:ea typeface="Calibri" panose="020F0502020204030204" pitchFamily="34" charset="0"/>
                <a:cs typeface="Times New Roman" panose="02020603050405020304" pitchFamily="18" charset="0"/>
              </a:rPr>
              <a:t>Il PIANO DEL CLUB per l’EFFETTTIVO</a:t>
            </a:r>
          </a:p>
          <a:p>
            <a:pPr>
              <a:lnSpc>
                <a:spcPct val="107000"/>
              </a:lnSpc>
              <a:spcAft>
                <a:spcPts val="800"/>
              </a:spcAft>
            </a:pPr>
            <a:r>
              <a:rPr lang="it-IT" sz="2200" b="1" dirty="0">
                <a:solidFill>
                  <a:srgbClr val="7030A0"/>
                </a:solidFill>
                <a:ea typeface="Calibri" panose="020F0502020204030204" pitchFamily="34" charset="0"/>
                <a:cs typeface="Times New Roman" panose="02020603050405020304" pitchFamily="18" charset="0"/>
              </a:rPr>
              <a:t>L’analisi va preparata con cura,</a:t>
            </a:r>
            <a:r>
              <a:rPr lang="it-IT" sz="2200" b="1" dirty="0">
                <a:ea typeface="Calibri" panose="020F0502020204030204" pitchFamily="34" charset="0"/>
                <a:cs typeface="Times New Roman" panose="02020603050405020304" pitchFamily="18" charset="0"/>
              </a:rPr>
              <a:t> partendo da quali sono le </a:t>
            </a:r>
            <a:r>
              <a:rPr lang="it-IT" sz="2200" b="1" dirty="0">
                <a:solidFill>
                  <a:srgbClr val="7030A0"/>
                </a:solidFill>
                <a:ea typeface="Calibri" panose="020F0502020204030204" pitchFamily="34" charset="0"/>
                <a:cs typeface="Times New Roman" panose="02020603050405020304" pitchFamily="18" charset="0"/>
              </a:rPr>
              <a:t>carenze</a:t>
            </a:r>
            <a:r>
              <a:rPr lang="it-IT" sz="2200" b="1" dirty="0">
                <a:ea typeface="Calibri" panose="020F0502020204030204" pitchFamily="34" charset="0"/>
                <a:cs typeface="Times New Roman" panose="02020603050405020304" pitchFamily="18" charset="0"/>
              </a:rPr>
              <a:t> più evidenti nel Club (assenteismo, scarsa partecipazione e interesse ai service, scarsa volontà di assumere cariche….) e dagli </a:t>
            </a:r>
            <a:r>
              <a:rPr lang="it-IT" sz="2200" b="1" dirty="0">
                <a:solidFill>
                  <a:srgbClr val="7030A0"/>
                </a:solidFill>
                <a:ea typeface="Calibri" panose="020F0502020204030204" pitchFamily="34" charset="0"/>
                <a:cs typeface="Times New Roman" panose="02020603050405020304" pitchFamily="18" charset="0"/>
              </a:rPr>
              <a:t>obiettivi</a:t>
            </a:r>
            <a:r>
              <a:rPr lang="it-IT" sz="2200" b="1" dirty="0">
                <a:ea typeface="Calibri" panose="020F0502020204030204" pitchFamily="34" charset="0"/>
                <a:cs typeface="Times New Roman" panose="02020603050405020304" pitchFamily="18" charset="0"/>
              </a:rPr>
              <a:t> (sono stati condivisi? Come sono stati presentati?), anche l</a:t>
            </a:r>
            <a:r>
              <a:rPr lang="it-IT" sz="2200" b="1" dirty="0">
                <a:solidFill>
                  <a:srgbClr val="7030A0"/>
                </a:solidFill>
                <a:ea typeface="Calibri" panose="020F0502020204030204" pitchFamily="34" charset="0"/>
                <a:cs typeface="Times New Roman" panose="02020603050405020304" pitchFamily="18" charset="0"/>
              </a:rPr>
              <a:t>’età media</a:t>
            </a:r>
            <a:r>
              <a:rPr lang="it-IT" sz="2200" b="1" dirty="0">
                <a:ea typeface="Calibri" panose="020F0502020204030204" pitchFamily="34" charset="0"/>
                <a:cs typeface="Times New Roman" panose="02020603050405020304" pitchFamily="18" charset="0"/>
              </a:rPr>
              <a:t> dei soci va tenuta sotto controllo, il</a:t>
            </a:r>
            <a:r>
              <a:rPr lang="it-IT" sz="2200" b="1" dirty="0">
                <a:solidFill>
                  <a:srgbClr val="7030A0"/>
                </a:solidFill>
                <a:ea typeface="Calibri" panose="020F0502020204030204" pitchFamily="34" charset="0"/>
                <a:cs typeface="Times New Roman" panose="02020603050405020304" pitchFamily="18" charset="0"/>
              </a:rPr>
              <a:t> turnover di soci</a:t>
            </a:r>
            <a:r>
              <a:rPr lang="it-IT" sz="2200" b="1" dirty="0">
                <a:ea typeface="Calibri" panose="020F0502020204030204" pitchFamily="34" charset="0"/>
                <a:cs typeface="Times New Roman" panose="02020603050405020304" pitchFamily="18" charset="0"/>
              </a:rPr>
              <a:t> non consente di migliorare l’età media in pochi anni, perché in ogni caso tutti i soci dei club hanno un anno di più, anno dopo anno.  Può sembrare una banalità ma in poco tempo i club invecchiano.</a:t>
            </a:r>
            <a:endParaRPr lang="it-IT" sz="2200" dirty="0">
              <a:ea typeface="Calibri" panose="020F0502020204030204" pitchFamily="34" charset="0"/>
              <a:cs typeface="Times New Roman" panose="02020603050405020304" pitchFamily="18" charset="0"/>
            </a:endParaRPr>
          </a:p>
          <a:p>
            <a:pPr>
              <a:lnSpc>
                <a:spcPct val="107000"/>
              </a:lnSpc>
              <a:spcAft>
                <a:spcPts val="800"/>
              </a:spcAft>
            </a:pPr>
            <a:r>
              <a:rPr lang="it-IT" sz="2200" b="1" dirty="0">
                <a:ea typeface="Calibri" panose="020F0502020204030204" pitchFamily="34" charset="0"/>
                <a:cs typeface="Times New Roman" panose="02020603050405020304" pitchFamily="18" charset="0"/>
              </a:rPr>
              <a:t>Chi ha fatto questa analisi in genere ha ottenuto sia una elevata partecipazione, sia un apprezzamento, sia spunti importanti per migliorare l’organizzazione e il clima del Club.</a:t>
            </a:r>
            <a:endParaRPr lang="it-IT" sz="2200" dirty="0">
              <a:ea typeface="Calibri" panose="020F0502020204030204" pitchFamily="34" charset="0"/>
              <a:cs typeface="Times New Roman" panose="02020603050405020304" pitchFamily="18" charset="0"/>
            </a:endParaRPr>
          </a:p>
          <a:p>
            <a:pPr>
              <a:lnSpc>
                <a:spcPct val="107000"/>
              </a:lnSpc>
              <a:spcAft>
                <a:spcPts val="800"/>
              </a:spcAft>
            </a:pPr>
            <a:r>
              <a:rPr lang="it-IT" sz="2200" b="1" dirty="0">
                <a:ea typeface="Calibri" panose="020F0502020204030204" pitchFamily="34" charset="0"/>
                <a:cs typeface="Times New Roman" panose="02020603050405020304" pitchFamily="18" charset="0"/>
              </a:rPr>
              <a:t>Abbiamo alcuni ottimi esempi in merito e la Commissione Distrettuale può </a:t>
            </a:r>
            <a:r>
              <a:rPr lang="it-IT" sz="2200" b="1" dirty="0" err="1">
                <a:ea typeface="Calibri" panose="020F0502020204030204" pitchFamily="34" charset="0"/>
                <a:cs typeface="Times New Roman" panose="02020603050405020304" pitchFamily="18" charset="0"/>
              </a:rPr>
              <a:t>aiutarVi</a:t>
            </a:r>
            <a:r>
              <a:rPr lang="it-IT" sz="2200" b="1" dirty="0">
                <a:ea typeface="Calibri" panose="020F0502020204030204" pitchFamily="34" charset="0"/>
                <a:cs typeface="Times New Roman" panose="02020603050405020304" pitchFamily="18" charset="0"/>
              </a:rPr>
              <a:t> a realizzare un questionario adatto alle esigenze del Club.</a:t>
            </a:r>
            <a:endParaRPr lang="it-IT" sz="2200" dirty="0">
              <a:ea typeface="Calibri" panose="020F0502020204030204" pitchFamily="34" charset="0"/>
              <a:cs typeface="Times New Roman" panose="02020603050405020304" pitchFamily="18" charset="0"/>
            </a:endParaRPr>
          </a:p>
          <a:p>
            <a:r>
              <a:rPr lang="it-IT" sz="2200" b="1" dirty="0">
                <a:solidFill>
                  <a:srgbClr val="7030A0"/>
                </a:solidFill>
                <a:ea typeface="Calibri" panose="020F0502020204030204" pitchFamily="34" charset="0"/>
                <a:cs typeface="Times New Roman" panose="02020603050405020304" pitchFamily="18" charset="0"/>
              </a:rPr>
              <a:t>L’ho detto per tutto il mio anno di governatorato e continuerò sempre a sottolinearlo: la miglior arma per tenere unito un club e per renderlo più dinamico  è il coinvolgimento di tutti i soci.</a:t>
            </a:r>
            <a:r>
              <a:rPr lang="it-IT" sz="2200" b="1" dirty="0">
                <a:solidFill>
                  <a:srgbClr val="7030A0"/>
                </a:solidFill>
              </a:rPr>
              <a:t> </a:t>
            </a:r>
            <a:endParaRPr lang="it-IT" sz="2200" dirty="0">
              <a:solidFill>
                <a:srgbClr val="7030A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71111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D3015E12-A374-4FF8-B7D2-C1E89D219EC3}" vid="{B08C1FA0-59F5-458D-B517-D8029B9BE9E6}"/>
    </a:ext>
  </a:extLst>
</a:theme>
</file>