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a:defRPr lang="it-IT"/>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91F494-8B05-7041-AF0D-207292E37806}" type="datetimeFigureOut">
              <a:rPr lang="it-IT" smtClean="0"/>
              <a:t>22/02/22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6DA5D3-7EA1-004A-ACC9-0ED7A157D348}" type="slidenum">
              <a:rPr lang="it-IT" smtClean="0"/>
              <a:t>‹N›</a:t>
            </a:fld>
            <a:endParaRPr lang="it-IT"/>
          </a:p>
        </p:txBody>
      </p:sp>
    </p:spTree>
    <p:extLst>
      <p:ext uri="{BB962C8B-B14F-4D97-AF65-F5344CB8AC3E}">
        <p14:creationId xmlns:p14="http://schemas.microsoft.com/office/powerpoint/2010/main" val="3062730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66DA5D3-7EA1-004A-ACC9-0ED7A157D348}" type="slidenum">
              <a:rPr lang="it-IT" smtClean="0"/>
              <a:t>3</a:t>
            </a:fld>
            <a:endParaRPr lang="it-IT"/>
          </a:p>
        </p:txBody>
      </p:sp>
    </p:spTree>
    <p:extLst>
      <p:ext uri="{BB962C8B-B14F-4D97-AF65-F5344CB8AC3E}">
        <p14:creationId xmlns:p14="http://schemas.microsoft.com/office/powerpoint/2010/main" val="1243703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088C10-3AEC-FD42-B64B-12EA7C1B9AF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8537551-03F8-734F-BBEA-B69D1ABADC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1482648-B25C-EE44-AAEF-FE88BFB15AD0}"/>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5" name="Segnaposto piè di pagina 4">
            <a:extLst>
              <a:ext uri="{FF2B5EF4-FFF2-40B4-BE49-F238E27FC236}">
                <a16:creationId xmlns:a16="http://schemas.microsoft.com/office/drawing/2014/main" id="{BE50EB7C-E653-BD46-8484-8EB9812B5BF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7686C8D-1167-684F-9642-EFB9A73AD4C4}"/>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304280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D19403-57DE-3E49-92E1-E10D207B0DA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1F37272-2241-AC4A-B0B7-6F88829059F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F806FE-4A68-DA40-877D-FE2702B5F367}"/>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5" name="Segnaposto piè di pagina 4">
            <a:extLst>
              <a:ext uri="{FF2B5EF4-FFF2-40B4-BE49-F238E27FC236}">
                <a16:creationId xmlns:a16="http://schemas.microsoft.com/office/drawing/2014/main" id="{29085DE7-C970-314D-8AA2-BEB28B9FD59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2FDA548-95A6-4044-AD33-23F09140AAAE}"/>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208431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372E1FC-E764-EE4A-A4FA-99E809BEEE7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65C3804-22C5-014E-B349-D657D6444B3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93955A2-2759-6A4C-9A86-EE0B4FC3B910}"/>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5" name="Segnaposto piè di pagina 4">
            <a:extLst>
              <a:ext uri="{FF2B5EF4-FFF2-40B4-BE49-F238E27FC236}">
                <a16:creationId xmlns:a16="http://schemas.microsoft.com/office/drawing/2014/main" id="{F93C3D70-5ACC-E24E-8C21-887500DC89D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85BC499-D4BA-5C46-A3D4-4D2422F05489}"/>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237651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3673D8-D504-AB42-B904-8F15745A54B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7EDDA3E-3E86-414E-B6B4-ED595DE1E9E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FB1DE3F-2244-0A4D-B625-017D3B517580}"/>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5" name="Segnaposto piè di pagina 4">
            <a:extLst>
              <a:ext uri="{FF2B5EF4-FFF2-40B4-BE49-F238E27FC236}">
                <a16:creationId xmlns:a16="http://schemas.microsoft.com/office/drawing/2014/main" id="{74DF90CE-5156-1748-94B3-CE6FE09CC8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71F0DEF-8C70-1B49-835C-8717E8CE201D}"/>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171347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C7A164-F6A7-3349-8B25-22D40C8DDA4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B438F25-2B2A-D643-81B2-8005E0675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465CCEA-E05B-2B4D-AF03-65F58B3351AF}"/>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5" name="Segnaposto piè di pagina 4">
            <a:extLst>
              <a:ext uri="{FF2B5EF4-FFF2-40B4-BE49-F238E27FC236}">
                <a16:creationId xmlns:a16="http://schemas.microsoft.com/office/drawing/2014/main" id="{291C8B09-89B5-2F4E-90FF-BC55A03CA47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4DF6DC7-535C-6F43-95DF-AC9678954E64}"/>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398485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898663-06B7-2745-8120-8EEA061B830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305D0F7-2DD1-5445-84B4-9B34DBBE7B8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3BB5001-6A87-5242-86A2-119E87307CC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04FD003-21E7-C94E-BD68-FD67A4578C63}"/>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6" name="Segnaposto piè di pagina 5">
            <a:extLst>
              <a:ext uri="{FF2B5EF4-FFF2-40B4-BE49-F238E27FC236}">
                <a16:creationId xmlns:a16="http://schemas.microsoft.com/office/drawing/2014/main" id="{36E91F4E-C0F5-DC48-9231-C04D959280D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DCB0A19-7D60-8943-8AFC-954FE63AA5C0}"/>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290042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90E058-4317-724E-B464-A03561CA9A7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450E7F8-4867-7C41-ADE5-183954784B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FED5DF2-5701-314D-8D9C-25647AAE3DF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35C33E1-E49C-B340-9D16-CEB3FAED2A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2945919-5992-3646-BF15-A5777EFDD1C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D9FCF78-F096-3949-8BCB-1113874EC813}"/>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8" name="Segnaposto piè di pagina 7">
            <a:extLst>
              <a:ext uri="{FF2B5EF4-FFF2-40B4-BE49-F238E27FC236}">
                <a16:creationId xmlns:a16="http://schemas.microsoft.com/office/drawing/2014/main" id="{FE9D1A39-733C-6642-BAF4-88163E3470A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B3EDB59-C4D3-9C4E-94B7-D9BDF8142FD0}"/>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379856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CFF8B8-EFD3-D248-B3F5-FCCBC104355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8F2C70D-CB6A-1841-BEFA-0C3502AB0831}"/>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4" name="Segnaposto piè di pagina 3">
            <a:extLst>
              <a:ext uri="{FF2B5EF4-FFF2-40B4-BE49-F238E27FC236}">
                <a16:creationId xmlns:a16="http://schemas.microsoft.com/office/drawing/2014/main" id="{C3EF65E6-565D-8B4C-ADAC-A0D3AA9B424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7B72F78-F2A1-A744-9DE8-9F6550DFEFC8}"/>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145089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A14DED7-4FA0-CF47-9998-B0458A712AD7}"/>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3" name="Segnaposto piè di pagina 2">
            <a:extLst>
              <a:ext uri="{FF2B5EF4-FFF2-40B4-BE49-F238E27FC236}">
                <a16:creationId xmlns:a16="http://schemas.microsoft.com/office/drawing/2014/main" id="{C7080C3C-30A8-484D-BE50-3729CFDE18E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BEA9836-0C58-494A-874D-D317EB5108DC}"/>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4129492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37A19E-E19C-1448-BA17-7DD3B088457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2120C05-98CF-BB47-9D58-353A5777F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5FCB25A-D1D2-554E-9A59-35D7731759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B6EF512-F55C-9347-B19C-A1F828A846EA}"/>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6" name="Segnaposto piè di pagina 5">
            <a:extLst>
              <a:ext uri="{FF2B5EF4-FFF2-40B4-BE49-F238E27FC236}">
                <a16:creationId xmlns:a16="http://schemas.microsoft.com/office/drawing/2014/main" id="{C85A2655-936E-7B40-BD97-2D7A7F949AB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8583609-98C2-DA43-9563-156BC19F4560}"/>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424228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338181-E38F-8D45-B598-EDF8BB25305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F2A7FB4-1E3A-7446-83F2-BC4007E699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5526006-216F-F14C-98CA-822974ECB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1489077-6049-9940-A02A-7EA939E3B5F5}"/>
              </a:ext>
            </a:extLst>
          </p:cNvPr>
          <p:cNvSpPr>
            <a:spLocks noGrp="1"/>
          </p:cNvSpPr>
          <p:nvPr>
            <p:ph type="dt" sz="half" idx="10"/>
          </p:nvPr>
        </p:nvSpPr>
        <p:spPr/>
        <p:txBody>
          <a:bodyPr/>
          <a:lstStyle/>
          <a:p>
            <a:fld id="{12948277-DF21-2D45-82D6-E361A3083C99}" type="datetimeFigureOut">
              <a:rPr lang="it-IT" smtClean="0"/>
              <a:t>22/02/22</a:t>
            </a:fld>
            <a:endParaRPr lang="it-IT"/>
          </a:p>
        </p:txBody>
      </p:sp>
      <p:sp>
        <p:nvSpPr>
          <p:cNvPr id="6" name="Segnaposto piè di pagina 5">
            <a:extLst>
              <a:ext uri="{FF2B5EF4-FFF2-40B4-BE49-F238E27FC236}">
                <a16:creationId xmlns:a16="http://schemas.microsoft.com/office/drawing/2014/main" id="{A9E86972-9A1C-EF49-A0E5-B3B7AD01D27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E171F7A-F69B-544B-BFB8-C64EB117FB8A}"/>
              </a:ext>
            </a:extLst>
          </p:cNvPr>
          <p:cNvSpPr>
            <a:spLocks noGrp="1"/>
          </p:cNvSpPr>
          <p:nvPr>
            <p:ph type="sldNum" sz="quarter" idx="12"/>
          </p:nvPr>
        </p:nvSpPr>
        <p:spPr/>
        <p:txBody>
          <a:bodyPr/>
          <a:lstStyle/>
          <a:p>
            <a:fld id="{0671CC7C-2EFA-F045-8CB1-565B029ECED5}" type="slidenum">
              <a:rPr lang="it-IT" smtClean="0"/>
              <a:t>‹N›</a:t>
            </a:fld>
            <a:endParaRPr lang="it-IT"/>
          </a:p>
        </p:txBody>
      </p:sp>
    </p:spTree>
    <p:extLst>
      <p:ext uri="{BB962C8B-B14F-4D97-AF65-F5344CB8AC3E}">
        <p14:creationId xmlns:p14="http://schemas.microsoft.com/office/powerpoint/2010/main" val="2752931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AC46BA6-2768-6540-861F-48CA5DCB0C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BF05F2E-1AC5-4245-A7B6-88FFB8F698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A5E1CE-F297-B042-8635-F3945E4F6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48277-DF21-2D45-82D6-E361A3083C99}" type="datetimeFigureOut">
              <a:rPr lang="it-IT" smtClean="0"/>
              <a:t>22/02/22</a:t>
            </a:fld>
            <a:endParaRPr lang="it-IT"/>
          </a:p>
        </p:txBody>
      </p:sp>
      <p:sp>
        <p:nvSpPr>
          <p:cNvPr id="5" name="Segnaposto piè di pagina 4">
            <a:extLst>
              <a:ext uri="{FF2B5EF4-FFF2-40B4-BE49-F238E27FC236}">
                <a16:creationId xmlns:a16="http://schemas.microsoft.com/office/drawing/2014/main" id="{6C8437DC-B67D-D148-AEF4-CF10639F1A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A544CDE-F2B8-DD41-AAC9-DDA267658B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1CC7C-2EFA-F045-8CB1-565B029ECED5}" type="slidenum">
              <a:rPr lang="it-IT" smtClean="0"/>
              <a:t>‹N›</a:t>
            </a:fld>
            <a:endParaRPr lang="it-IT"/>
          </a:p>
        </p:txBody>
      </p:sp>
    </p:spTree>
    <p:extLst>
      <p:ext uri="{BB962C8B-B14F-4D97-AF65-F5344CB8AC3E}">
        <p14:creationId xmlns:p14="http://schemas.microsoft.com/office/powerpoint/2010/main" val="3474701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6148" name="Picture 4" descr="Rotary distretto 2072 Visita del Governatore Andrisano - Rotary Club e-Club  2072 - Rotary distretto 2072">
            <a:extLst>
              <a:ext uri="{FF2B5EF4-FFF2-40B4-BE49-F238E27FC236}">
                <a16:creationId xmlns:a16="http://schemas.microsoft.com/office/drawing/2014/main" id="{234A1836-4881-2841-A5ED-3A22F70C3C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3750" y="0"/>
            <a:ext cx="2508250" cy="1828800"/>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a:extLst>
              <a:ext uri="{FF2B5EF4-FFF2-40B4-BE49-F238E27FC236}">
                <a16:creationId xmlns:a16="http://schemas.microsoft.com/office/drawing/2014/main" id="{25825129-6DD4-BC47-8A64-B40F348093C5}"/>
              </a:ext>
            </a:extLst>
          </p:cNvPr>
          <p:cNvSpPr/>
          <p:nvPr/>
        </p:nvSpPr>
        <p:spPr>
          <a:xfrm>
            <a:off x="1221259" y="3223795"/>
            <a:ext cx="9749481" cy="954107"/>
          </a:xfrm>
          <a:prstGeom prst="rect">
            <a:avLst/>
          </a:prstGeom>
        </p:spPr>
        <p:txBody>
          <a:bodyPr wrap="square">
            <a:spAutoFit/>
          </a:bodyPr>
          <a:lstStyle/>
          <a:p>
            <a:r>
              <a:rPr lang="it-IT" sz="2800" b="1" dirty="0">
                <a:solidFill>
                  <a:schemeClr val="bg1"/>
                </a:solidFill>
                <a:latin typeface="Calibri" panose="020F0502020204030204" pitchFamily="34" charset="0"/>
              </a:rPr>
              <a:t>" Il Consiglio di Legislazione come Parlamento del Rotary: cos'è, come funziona e come nasce il Manuale di procedura".</a:t>
            </a:r>
            <a:endParaRPr lang="it-IT" sz="2800" dirty="0">
              <a:solidFill>
                <a:schemeClr val="bg1"/>
              </a:solidFill>
            </a:endParaRPr>
          </a:p>
        </p:txBody>
      </p:sp>
      <p:sp>
        <p:nvSpPr>
          <p:cNvPr id="3" name="CasellaDiTesto 2">
            <a:extLst>
              <a:ext uri="{FF2B5EF4-FFF2-40B4-BE49-F238E27FC236}">
                <a16:creationId xmlns:a16="http://schemas.microsoft.com/office/drawing/2014/main" id="{AA7E9216-7020-9E41-A381-AE23A2279C83}"/>
              </a:ext>
            </a:extLst>
          </p:cNvPr>
          <p:cNvSpPr txBox="1"/>
          <p:nvPr/>
        </p:nvSpPr>
        <p:spPr>
          <a:xfrm>
            <a:off x="8612660" y="5449329"/>
            <a:ext cx="2495635" cy="369332"/>
          </a:xfrm>
          <a:prstGeom prst="rect">
            <a:avLst/>
          </a:prstGeom>
          <a:noFill/>
        </p:spPr>
        <p:txBody>
          <a:bodyPr wrap="square" rtlCol="0">
            <a:spAutoFit/>
          </a:bodyPr>
          <a:lstStyle/>
          <a:p>
            <a:r>
              <a:rPr lang="it-IT" dirty="0"/>
              <a:t>PDG Paolo </a:t>
            </a:r>
            <a:r>
              <a:rPr lang="it-IT" dirty="0" err="1"/>
              <a:t>Pasini</a:t>
            </a:r>
            <a:endParaRPr lang="it-IT" dirty="0"/>
          </a:p>
        </p:txBody>
      </p:sp>
      <p:sp>
        <p:nvSpPr>
          <p:cNvPr id="8" name="CasellaDiTesto 7">
            <a:extLst>
              <a:ext uri="{FF2B5EF4-FFF2-40B4-BE49-F238E27FC236}">
                <a16:creationId xmlns:a16="http://schemas.microsoft.com/office/drawing/2014/main" id="{6F4634A9-9CFF-4246-8300-99040121542E}"/>
              </a:ext>
            </a:extLst>
          </p:cNvPr>
          <p:cNvSpPr txBox="1"/>
          <p:nvPr/>
        </p:nvSpPr>
        <p:spPr>
          <a:xfrm>
            <a:off x="1528550" y="5449329"/>
            <a:ext cx="2495635" cy="369332"/>
          </a:xfrm>
          <a:prstGeom prst="rect">
            <a:avLst/>
          </a:prstGeom>
          <a:noFill/>
        </p:spPr>
        <p:txBody>
          <a:bodyPr wrap="square" rtlCol="0">
            <a:spAutoFit/>
          </a:bodyPr>
          <a:lstStyle/>
          <a:p>
            <a:r>
              <a:rPr lang="it-IT" dirty="0"/>
              <a:t>23 febbraio 2022</a:t>
            </a:r>
          </a:p>
        </p:txBody>
      </p:sp>
      <p:sp>
        <p:nvSpPr>
          <p:cNvPr id="4" name="CasellaDiTesto 3">
            <a:extLst>
              <a:ext uri="{FF2B5EF4-FFF2-40B4-BE49-F238E27FC236}">
                <a16:creationId xmlns:a16="http://schemas.microsoft.com/office/drawing/2014/main" id="{4C291690-5D9E-EA41-80B7-996772C20AE5}"/>
              </a:ext>
            </a:extLst>
          </p:cNvPr>
          <p:cNvSpPr txBox="1"/>
          <p:nvPr/>
        </p:nvSpPr>
        <p:spPr>
          <a:xfrm>
            <a:off x="8659503" y="1828800"/>
            <a:ext cx="3540906" cy="369332"/>
          </a:xfrm>
          <a:prstGeom prst="rect">
            <a:avLst/>
          </a:prstGeom>
          <a:noFill/>
        </p:spPr>
        <p:txBody>
          <a:bodyPr wrap="none" rtlCol="0">
            <a:spAutoFit/>
          </a:bodyPr>
          <a:lstStyle/>
          <a:p>
            <a:r>
              <a:rPr lang="it-IT" dirty="0">
                <a:solidFill>
                  <a:schemeClr val="bg1"/>
                </a:solidFill>
              </a:rPr>
              <a:t>Governatore Stefano Spagna Musso</a:t>
            </a:r>
          </a:p>
        </p:txBody>
      </p:sp>
      <p:pic>
        <p:nvPicPr>
          <p:cNvPr id="6150" name="Picture 6" descr="Tema presidenziale | Il mio Rotary">
            <a:extLst>
              <a:ext uri="{FF2B5EF4-FFF2-40B4-BE49-F238E27FC236}">
                <a16:creationId xmlns:a16="http://schemas.microsoft.com/office/drawing/2014/main" id="{251610D3-5FDD-C442-A3EE-AE728C7F11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2310715" cy="1733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50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75110DA-38ED-0B47-B4E0-DE79269799D8}"/>
              </a:ext>
            </a:extLst>
          </p:cNvPr>
          <p:cNvSpPr/>
          <p:nvPr/>
        </p:nvSpPr>
        <p:spPr>
          <a:xfrm>
            <a:off x="2441824" y="661392"/>
            <a:ext cx="6096000" cy="3046988"/>
          </a:xfrm>
          <a:prstGeom prst="rect">
            <a:avLst/>
          </a:prstGeom>
        </p:spPr>
        <p:txBody>
          <a:bodyPr>
            <a:spAutoFit/>
          </a:bodyPr>
          <a:lstStyle/>
          <a:p>
            <a:r>
              <a:rPr lang="it-IT" sz="2400" b="1" dirty="0">
                <a:solidFill>
                  <a:srgbClr val="FF0000"/>
                </a:solidFill>
              </a:rPr>
              <a:t>Il Consiglio centrale del Rotary </a:t>
            </a:r>
            <a:r>
              <a:rPr lang="it-IT" sz="2400" b="1" dirty="0">
                <a:solidFill>
                  <a:schemeClr val="bg1"/>
                </a:solidFill>
              </a:rPr>
              <a:t>provvede a stabilire la normativa per il Rotary International e fornisce la guida necessaria per aiutare i nostri club ad avere successo. I consiglieri vengono eletti dai club ogni anno alla Convention del Rotary International ed ogni consigliere svolge il suo mandato per due anni.</a:t>
            </a:r>
          </a:p>
        </p:txBody>
      </p:sp>
      <p:sp>
        <p:nvSpPr>
          <p:cNvPr id="5" name="Rettangolo 4">
            <a:extLst>
              <a:ext uri="{FF2B5EF4-FFF2-40B4-BE49-F238E27FC236}">
                <a16:creationId xmlns:a16="http://schemas.microsoft.com/office/drawing/2014/main" id="{85816DE5-67D6-6C48-AAB8-F2E689734C8A}"/>
              </a:ext>
            </a:extLst>
          </p:cNvPr>
          <p:cNvSpPr/>
          <p:nvPr/>
        </p:nvSpPr>
        <p:spPr>
          <a:xfrm>
            <a:off x="2359630" y="4103639"/>
            <a:ext cx="7287803" cy="2308324"/>
          </a:xfrm>
          <a:prstGeom prst="rect">
            <a:avLst/>
          </a:prstGeom>
        </p:spPr>
        <p:txBody>
          <a:bodyPr wrap="square">
            <a:spAutoFit/>
          </a:bodyPr>
          <a:lstStyle/>
          <a:p>
            <a:r>
              <a:rPr lang="it-IT" sz="2400" b="1" dirty="0">
                <a:solidFill>
                  <a:srgbClr val="FF0000"/>
                </a:solidFill>
              </a:rPr>
              <a:t>Il Consiglio della TRF </a:t>
            </a:r>
            <a:r>
              <a:rPr lang="it-IT" sz="2400" b="1" dirty="0">
                <a:solidFill>
                  <a:schemeClr val="bg1"/>
                </a:solidFill>
              </a:rPr>
              <a:t>gestisce l'attività della Fondazione Rotary, il braccio finanziario della nostra organizzazione che fornisce le contribuzioni alle attività di servizio. Il Presidente Eletto del RI nomina gli Amministratori, che sono eletti dal Consiglio centrale del RI per quattro anni.</a:t>
            </a:r>
          </a:p>
        </p:txBody>
      </p:sp>
    </p:spTree>
    <p:extLst>
      <p:ext uri="{BB962C8B-B14F-4D97-AF65-F5344CB8AC3E}">
        <p14:creationId xmlns:p14="http://schemas.microsoft.com/office/powerpoint/2010/main" val="194848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0B7E512-FB95-D744-AFA8-A8897E700EF1}"/>
              </a:ext>
            </a:extLst>
          </p:cNvPr>
          <p:cNvSpPr txBox="1"/>
          <p:nvPr/>
        </p:nvSpPr>
        <p:spPr>
          <a:xfrm>
            <a:off x="1756881" y="842481"/>
            <a:ext cx="9318661" cy="5509200"/>
          </a:xfrm>
          <a:prstGeom prst="rect">
            <a:avLst/>
          </a:prstGeom>
          <a:solidFill>
            <a:schemeClr val="bg1"/>
          </a:solidFill>
        </p:spPr>
        <p:txBody>
          <a:bodyPr wrap="square" rtlCol="0">
            <a:spAutoFit/>
          </a:bodyPr>
          <a:lstStyle/>
          <a:p>
            <a:r>
              <a:rPr lang="it-IT" sz="3200" b="1" dirty="0">
                <a:solidFill>
                  <a:srgbClr val="FF0000"/>
                </a:solidFill>
              </a:rPr>
              <a:t>Il Consiglio di Legislazione </a:t>
            </a:r>
            <a:r>
              <a:rPr lang="it-IT" sz="3200" dirty="0"/>
              <a:t>si riunisce ogni 3 anni per esaminare proposte di Emendamento allo Statuto e al Regolamento del RI e allo statuto e Regolamento tipo dei Rotary </a:t>
            </a:r>
            <a:r>
              <a:rPr lang="it-IT" sz="3200" dirty="0" err="1"/>
              <a:t>Clubs</a:t>
            </a:r>
            <a:r>
              <a:rPr lang="it-IT" sz="3200" dirty="0"/>
              <a:t>.</a:t>
            </a:r>
          </a:p>
          <a:p>
            <a:endParaRPr lang="it-IT" sz="3200" dirty="0"/>
          </a:p>
          <a:p>
            <a:r>
              <a:rPr lang="it-IT" sz="3200" dirty="0"/>
              <a:t>Lo Statuto del RI, il Regolamento del RI e lo Statuto tipo dei Club sono documenti Costitutivi e richiedono i 2/3 di voti favorevoli, mentre il </a:t>
            </a:r>
            <a:r>
              <a:rPr lang="it-IT" sz="3200" dirty="0" err="1"/>
              <a:t>RegolamentoTipo</a:t>
            </a:r>
            <a:r>
              <a:rPr lang="it-IT" sz="3200" dirty="0"/>
              <a:t> di Club richiede la maggioranza semplice dei votanti.</a:t>
            </a:r>
          </a:p>
          <a:p>
            <a:endParaRPr lang="it-IT" sz="3200" dirty="0"/>
          </a:p>
          <a:p>
            <a:r>
              <a:rPr lang="it-IT" sz="3200" dirty="0"/>
              <a:t>I rappresentanti dei 537 Distretti hanno diritto di voto.</a:t>
            </a:r>
          </a:p>
        </p:txBody>
      </p:sp>
    </p:spTree>
    <p:extLst>
      <p:ext uri="{BB962C8B-B14F-4D97-AF65-F5344CB8AC3E}">
        <p14:creationId xmlns:p14="http://schemas.microsoft.com/office/powerpoint/2010/main" val="351718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07432060-53F4-B241-8C56-2654169D35F1}"/>
              </a:ext>
            </a:extLst>
          </p:cNvPr>
          <p:cNvPicPr>
            <a:picLocks noChangeAspect="1"/>
          </p:cNvPicPr>
          <p:nvPr/>
        </p:nvPicPr>
        <p:blipFill>
          <a:blip r:embed="rId2"/>
          <a:stretch>
            <a:fillRect/>
          </a:stretch>
        </p:blipFill>
        <p:spPr>
          <a:xfrm>
            <a:off x="3417728" y="-188596"/>
            <a:ext cx="5503850" cy="7046596"/>
          </a:xfrm>
          <a:prstGeom prst="rect">
            <a:avLst/>
          </a:prstGeom>
        </p:spPr>
      </p:pic>
    </p:spTree>
    <p:extLst>
      <p:ext uri="{BB962C8B-B14F-4D97-AF65-F5344CB8AC3E}">
        <p14:creationId xmlns:p14="http://schemas.microsoft.com/office/powerpoint/2010/main" val="10903153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1026" name="Picture 2" descr="Consiglio di Legislazione 2019: questi i cambiamenti essenziali per Club e  Distretti - Rotary Club Pistoia - Montecatini Terme">
            <a:extLst>
              <a:ext uri="{FF2B5EF4-FFF2-40B4-BE49-F238E27FC236}">
                <a16:creationId xmlns:a16="http://schemas.microsoft.com/office/drawing/2014/main" id="{ACC5AE24-44B0-A34E-BDC3-F8DF4F4817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755" y="481661"/>
            <a:ext cx="10664575" cy="5994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14379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5122" name="Picture 2" descr="Images of the Council on Legislation | Rotary Voices">
            <a:extLst>
              <a:ext uri="{FF2B5EF4-FFF2-40B4-BE49-F238E27FC236}">
                <a16:creationId xmlns:a16="http://schemas.microsoft.com/office/drawing/2014/main" id="{E582CAF1-F691-6D44-8CE4-DA7276CA5B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20" y="556719"/>
            <a:ext cx="10191964" cy="5744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4644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3074" name="Picture 2" descr="Il Consiglio eleva il Rotaract | Rotary Club Milano Porta Venezia">
            <a:extLst>
              <a:ext uri="{FF2B5EF4-FFF2-40B4-BE49-F238E27FC236}">
                <a16:creationId xmlns:a16="http://schemas.microsoft.com/office/drawing/2014/main" id="{22BB6AF0-B427-8C46-9D39-774A7D8DA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58" y="0"/>
            <a:ext cx="5595360" cy="372345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2019 Council of Legislation (CoL) | Rotary District 7080">
            <a:extLst>
              <a:ext uri="{FF2B5EF4-FFF2-40B4-BE49-F238E27FC236}">
                <a16:creationId xmlns:a16="http://schemas.microsoft.com/office/drawing/2014/main" id="{4F1A0E28-F853-374A-85C0-6A8A545599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0942" y="3095233"/>
            <a:ext cx="6985000" cy="414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908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5C5B4232-DB66-234D-BE74-72CFCC973065}"/>
              </a:ext>
            </a:extLst>
          </p:cNvPr>
          <p:cNvPicPr>
            <a:picLocks noChangeAspect="1"/>
          </p:cNvPicPr>
          <p:nvPr/>
        </p:nvPicPr>
        <p:blipFill>
          <a:blip r:embed="rId2"/>
          <a:stretch>
            <a:fillRect/>
          </a:stretch>
        </p:blipFill>
        <p:spPr>
          <a:xfrm>
            <a:off x="1900719" y="308559"/>
            <a:ext cx="7376845" cy="6239294"/>
          </a:xfrm>
          <a:prstGeom prst="rect">
            <a:avLst/>
          </a:prstGeom>
        </p:spPr>
      </p:pic>
    </p:spTree>
    <p:extLst>
      <p:ext uri="{BB962C8B-B14F-4D97-AF65-F5344CB8AC3E}">
        <p14:creationId xmlns:p14="http://schemas.microsoft.com/office/powerpoint/2010/main" val="42873254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1528469B-F465-C94B-8B33-33F1B99DF028}"/>
              </a:ext>
            </a:extLst>
          </p:cNvPr>
          <p:cNvPicPr>
            <a:picLocks noChangeAspect="1"/>
          </p:cNvPicPr>
          <p:nvPr/>
        </p:nvPicPr>
        <p:blipFill>
          <a:blip r:embed="rId2"/>
          <a:stretch>
            <a:fillRect/>
          </a:stretch>
        </p:blipFill>
        <p:spPr>
          <a:xfrm>
            <a:off x="1403350" y="190500"/>
            <a:ext cx="9385300" cy="6477000"/>
          </a:xfrm>
          <a:prstGeom prst="rect">
            <a:avLst/>
          </a:prstGeom>
        </p:spPr>
      </p:pic>
    </p:spTree>
    <p:extLst>
      <p:ext uri="{BB962C8B-B14F-4D97-AF65-F5344CB8AC3E}">
        <p14:creationId xmlns:p14="http://schemas.microsoft.com/office/powerpoint/2010/main" val="548933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