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9144000"/>
  <p:notesSz cx="6858000" cy="9144000"/>
  <p:defaultTextStyle>
    <a:defPPr lvl="0">
      <a:defRPr lang="it-IT"/>
    </a:defPPr>
    <a:lvl1pPr defTabSz="4572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4572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4572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4572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4572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4572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4572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4572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4572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E4BC5-559A-E540-95FD-A542AFC341FA}" type="datetimeFigureOut">
              <a:rPr lang="it-IT" smtClean="0"/>
              <a:t>29/01/22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4B8D3-7639-654E-A031-3C18E9F76E4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9052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DE993-C374-A141-AF50-23C3F9678076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008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3CEC-7369-F544-9139-554BF5F5AE58}" type="datetimeFigureOut">
              <a:rPr lang="it-IT" smtClean="0"/>
              <a:t>29/01/22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8A4E-BBE9-BB4E-A626-8C809585F2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143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3CEC-7369-F544-9139-554BF5F5AE58}" type="datetimeFigureOut">
              <a:rPr lang="it-IT" smtClean="0"/>
              <a:t>29/01/22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8A4E-BBE9-BB4E-A626-8C809585F2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552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3CEC-7369-F544-9139-554BF5F5AE58}" type="datetimeFigureOut">
              <a:rPr lang="it-IT" smtClean="0"/>
              <a:t>29/01/22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8A4E-BBE9-BB4E-A626-8C809585F2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503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3CEC-7369-F544-9139-554BF5F5AE58}" type="datetimeFigureOut">
              <a:rPr lang="it-IT" smtClean="0"/>
              <a:t>29/01/22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8A4E-BBE9-BB4E-A626-8C809585F2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77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3CEC-7369-F544-9139-554BF5F5AE58}" type="datetimeFigureOut">
              <a:rPr lang="it-IT" smtClean="0"/>
              <a:t>29/01/22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8A4E-BBE9-BB4E-A626-8C809585F2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507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3CEC-7369-F544-9139-554BF5F5AE58}" type="datetimeFigureOut">
              <a:rPr lang="it-IT" smtClean="0"/>
              <a:t>29/01/22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8A4E-BBE9-BB4E-A626-8C809585F2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357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3CEC-7369-F544-9139-554BF5F5AE58}" type="datetimeFigureOut">
              <a:rPr lang="it-IT" smtClean="0"/>
              <a:t>29/01/22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8A4E-BBE9-BB4E-A626-8C809585F2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538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3CEC-7369-F544-9139-554BF5F5AE58}" type="datetimeFigureOut">
              <a:rPr lang="it-IT" smtClean="0"/>
              <a:t>29/01/22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8A4E-BBE9-BB4E-A626-8C809585F2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29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3CEC-7369-F544-9139-554BF5F5AE58}" type="datetimeFigureOut">
              <a:rPr lang="it-IT" smtClean="0"/>
              <a:t>29/01/22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8A4E-BBE9-BB4E-A626-8C809585F2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894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3CEC-7369-F544-9139-554BF5F5AE58}" type="datetimeFigureOut">
              <a:rPr lang="it-IT" smtClean="0"/>
              <a:t>29/01/22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8A4E-BBE9-BB4E-A626-8C809585F2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909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3CEC-7369-F544-9139-554BF5F5AE58}" type="datetimeFigureOut">
              <a:rPr lang="it-IT" smtClean="0"/>
              <a:t>29/01/22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E8A4E-BBE9-BB4E-A626-8C809585F2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60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13CEC-7369-F544-9139-554BF5F5AE58}" type="datetimeFigureOut">
              <a:rPr lang="it-IT" smtClean="0"/>
              <a:t>29/01/22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E8A4E-BBE9-BB4E-A626-8C809585F26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465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xmlns="" id="{2139B43D-757D-484F-B2C6-6487C7345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6695" y="2894218"/>
            <a:ext cx="3510556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ts val="375"/>
              </a:spcBef>
            </a:pPr>
            <a:endParaRPr lang="it-IT" altLang="it-IT" b="1" dirty="0">
              <a:solidFill>
                <a:srgbClr val="FFFFFF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DD0B3D6B-9CD5-4A41-8629-0048D5A52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7517"/>
            <a:ext cx="9172576" cy="3714804"/>
          </a:xfrm>
          <a:prstGeom prst="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it-IT" sz="1600" dirty="0" smtClean="0">
              <a:solidFill>
                <a:srgbClr val="FFFFFF"/>
              </a:solidFill>
              <a:latin typeface="BlairMdITC TT-Medium"/>
              <a:cs typeface="BlairMdITC TT-Medium"/>
            </a:endParaRP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t-IT" sz="2000" b="1" dirty="0">
                <a:solidFill>
                  <a:schemeClr val="bg1"/>
                </a:solidFill>
                <a:latin typeface="BlairMdITC TT-Medium"/>
                <a:cs typeface="BlairMdITC TT-Medium"/>
              </a:rPr>
              <a:t>Rotary e </a:t>
            </a:r>
            <a:r>
              <a:rPr lang="it-IT" sz="2000" b="1" dirty="0" smtClean="0">
                <a:solidFill>
                  <a:schemeClr val="bg1"/>
                </a:solidFill>
                <a:latin typeface="BlairMdITC TT-Medium"/>
                <a:cs typeface="BlairMdITC TT-Medium"/>
              </a:rPr>
              <a:t>comunità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 sz="2000" b="1" dirty="0">
              <a:solidFill>
                <a:schemeClr val="bg1"/>
              </a:solidFill>
              <a:latin typeface="BlairMdITC TT-Medium"/>
              <a:cs typeface="BlairMdITC TT-Medium"/>
            </a:endParaRP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t-IT" sz="2000" b="1" dirty="0">
                <a:solidFill>
                  <a:schemeClr val="bg1"/>
                </a:solidFill>
                <a:latin typeface="BlairMdITC TT-Medium"/>
                <a:cs typeface="BlairMdITC TT-Medium"/>
              </a:rPr>
              <a:t>La via d’azione dell’interesse </a:t>
            </a:r>
            <a:r>
              <a:rPr lang="it-IT" sz="2000" b="1" dirty="0" smtClean="0">
                <a:solidFill>
                  <a:schemeClr val="bg1"/>
                </a:solidFill>
                <a:latin typeface="BlairMdITC TT-Medium"/>
                <a:cs typeface="BlairMdITC TT-Medium"/>
              </a:rPr>
              <a:t>pubblico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t-IT" sz="2000" b="1" dirty="0" smtClean="0">
                <a:solidFill>
                  <a:schemeClr val="bg1"/>
                </a:solidFill>
                <a:latin typeface="BlairMdITC TT-Medium"/>
                <a:cs typeface="BlairMdITC TT-Medium"/>
              </a:rPr>
              <a:t>Avenue of community service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 sz="2000" b="1" dirty="0">
              <a:solidFill>
                <a:schemeClr val="bg1"/>
              </a:solidFill>
              <a:latin typeface="BlairMdITC TT-Medium"/>
              <a:cs typeface="BlairMdITC TT-Medium"/>
            </a:endParaRP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 sz="2000" b="1" dirty="0" smtClean="0">
              <a:solidFill>
                <a:schemeClr val="bg1"/>
              </a:solidFill>
              <a:latin typeface="BlairMdITC TT-Medium"/>
              <a:cs typeface="BlairMdITC TT-Medium"/>
            </a:endParaRP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 sz="1400" b="1" dirty="0" smtClean="0">
              <a:solidFill>
                <a:schemeClr val="bg1"/>
              </a:solidFill>
              <a:latin typeface="BlairMdITC TT-Medium"/>
              <a:cs typeface="BlairMdITC TT-Medium"/>
            </a:endParaRP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it-IT" sz="1400" b="1" dirty="0">
                <a:solidFill>
                  <a:schemeClr val="bg1"/>
                </a:solidFill>
                <a:latin typeface="BlairMdITC TT-Medium"/>
                <a:cs typeface="BlairMdITC TT-Medium"/>
              </a:rPr>
              <a:t>	</a:t>
            </a:r>
            <a:r>
              <a:rPr lang="it-IT" sz="1400" b="1" i="1" dirty="0" smtClean="0">
                <a:solidFill>
                  <a:schemeClr val="bg1"/>
                </a:solidFill>
                <a:latin typeface="BlairMdITC TT-Medium"/>
                <a:cs typeface="BlairMdITC TT-Medium"/>
              </a:rPr>
              <a:t>A </a:t>
            </a:r>
            <a:r>
              <a:rPr lang="it-IT" sz="1400" b="1" i="1" dirty="0">
                <a:solidFill>
                  <a:schemeClr val="bg1"/>
                </a:solidFill>
                <a:latin typeface="BlairMdITC TT-Medium"/>
                <a:cs typeface="BlairMdITC TT-Medium"/>
              </a:rPr>
              <a:t>cura di</a:t>
            </a:r>
          </a:p>
          <a:p>
            <a:pPr algn="ctr"/>
            <a:r>
              <a:rPr lang="it-IT" sz="1400" b="1" i="1" dirty="0">
                <a:solidFill>
                  <a:schemeClr val="bg1"/>
                </a:solidFill>
                <a:latin typeface="BlairMdITC TT-Medium"/>
                <a:cs typeface="BlairMdITC TT-Medium"/>
              </a:rPr>
              <a:t>Commissione Distrettuale  Azione di Pubblico interesse </a:t>
            </a:r>
          </a:p>
          <a:p>
            <a:pPr algn="ctr"/>
            <a:r>
              <a:rPr lang="it-IT" sz="1400" b="1" i="1" dirty="0">
                <a:solidFill>
                  <a:schemeClr val="bg1"/>
                </a:solidFill>
                <a:latin typeface="BlairMdITC TT-Medium"/>
                <a:cs typeface="BlairMdITC TT-Medium"/>
              </a:rPr>
              <a:t>“</a:t>
            </a:r>
            <a:r>
              <a:rPr lang="it-IT" sz="1400" b="1" i="1" dirty="0" err="1">
                <a:solidFill>
                  <a:schemeClr val="bg1"/>
                </a:solidFill>
                <a:latin typeface="BlairMdITC TT-Medium"/>
                <a:cs typeface="BlairMdITC TT-Medium"/>
              </a:rPr>
              <a:t>District</a:t>
            </a:r>
            <a:r>
              <a:rPr lang="it-IT" sz="1400" b="1" i="1" dirty="0">
                <a:solidFill>
                  <a:schemeClr val="bg1"/>
                </a:solidFill>
                <a:latin typeface="BlairMdITC TT-Medium"/>
                <a:cs typeface="BlairMdITC TT-Medium"/>
              </a:rPr>
              <a:t> </a:t>
            </a:r>
            <a:r>
              <a:rPr lang="it-IT" sz="1400" b="1" i="1" dirty="0" smtClean="0">
                <a:solidFill>
                  <a:schemeClr val="bg1"/>
                </a:solidFill>
                <a:latin typeface="BlairMdITC TT-Medium"/>
                <a:cs typeface="BlairMdITC TT-Medium"/>
              </a:rPr>
              <a:t> community Service  </a:t>
            </a:r>
            <a:r>
              <a:rPr lang="it-IT" sz="1400" b="1" i="1" dirty="0" err="1" smtClean="0">
                <a:solidFill>
                  <a:schemeClr val="bg1"/>
                </a:solidFill>
                <a:latin typeface="BlairMdITC TT-Medium"/>
                <a:cs typeface="BlairMdITC TT-Medium"/>
              </a:rPr>
              <a:t>Committee</a:t>
            </a:r>
            <a:r>
              <a:rPr lang="it-IT" sz="1600" b="1" i="1" dirty="0" smtClean="0">
                <a:solidFill>
                  <a:schemeClr val="bg1"/>
                </a:solidFill>
                <a:latin typeface="BlairMdITC TT-Medium"/>
                <a:cs typeface="BlairMdITC TT-Medium"/>
              </a:rPr>
              <a:t>”</a:t>
            </a:r>
          </a:p>
          <a:p>
            <a:pPr algn="ctr"/>
            <a:endParaRPr lang="it-IT" sz="1600" b="1" i="1" dirty="0">
              <a:solidFill>
                <a:schemeClr val="bg1"/>
              </a:solidFill>
              <a:latin typeface="BlairMdITC TT-Medium"/>
              <a:cs typeface="BlairMdITC TT-Medium"/>
            </a:endParaRPr>
          </a:p>
          <a:p>
            <a:pPr algn="ctr"/>
            <a:endParaRPr lang="it-IT" sz="1600" b="1" i="1" dirty="0" smtClean="0">
              <a:solidFill>
                <a:schemeClr val="bg1"/>
              </a:solidFill>
              <a:latin typeface="BlairMdITC TT-Medium"/>
              <a:cs typeface="BlairMdITC TT-Medium"/>
            </a:endParaRPr>
          </a:p>
          <a:p>
            <a:pPr algn="ctr"/>
            <a:r>
              <a:rPr lang="it-IT" sz="1600" b="1" dirty="0">
                <a:solidFill>
                  <a:schemeClr val="bg1"/>
                </a:solidFill>
                <a:latin typeface="BlairMdITC TT-Medium"/>
                <a:cs typeface="BlairMdITC TT-Medium"/>
              </a:rPr>
              <a:t>	Relatore : </a:t>
            </a:r>
            <a:r>
              <a:rPr lang="it-IT" sz="1600" b="1" dirty="0" err="1">
                <a:solidFill>
                  <a:schemeClr val="bg1"/>
                </a:solidFill>
                <a:latin typeface="BlairMdITC TT-Medium"/>
                <a:cs typeface="BlairMdITC TT-Medium"/>
              </a:rPr>
              <a:t>pietro</a:t>
            </a:r>
            <a:r>
              <a:rPr lang="it-IT" sz="1600" b="1" dirty="0">
                <a:solidFill>
                  <a:schemeClr val="bg1"/>
                </a:solidFill>
                <a:latin typeface="BlairMdITC TT-Medium"/>
                <a:cs typeface="BlairMdITC TT-Medium"/>
              </a:rPr>
              <a:t> </a:t>
            </a:r>
            <a:r>
              <a:rPr lang="it-IT" sz="1600" b="1" dirty="0" err="1">
                <a:solidFill>
                  <a:schemeClr val="bg1"/>
                </a:solidFill>
                <a:latin typeface="BlairMdITC TT-Medium"/>
                <a:cs typeface="BlairMdITC TT-Medium"/>
              </a:rPr>
              <a:t>pasini,pdg,dcsc</a:t>
            </a:r>
            <a:endParaRPr lang="it-IT" sz="1600" b="1" i="1" dirty="0">
              <a:solidFill>
                <a:schemeClr val="bg1"/>
              </a:solidFill>
              <a:latin typeface="BlairMdITC TT-Medium"/>
              <a:cs typeface="BlairMdITC TT-Medium"/>
            </a:endParaRP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it-IT" sz="1400" b="1" dirty="0">
              <a:solidFill>
                <a:schemeClr val="bg1"/>
              </a:solidFill>
              <a:latin typeface="BlairMdITC TT-Medium"/>
              <a:cs typeface="BlairMdITC TT-Medium"/>
            </a:endParaRPr>
          </a:p>
          <a:p>
            <a:pPr algn="ctr"/>
            <a:endParaRPr lang="it-IT" dirty="0">
              <a:solidFill>
                <a:schemeClr val="bg1"/>
              </a:solidFill>
              <a:latin typeface="BlairMdITC TT-Medium"/>
              <a:cs typeface="BlairMdITC TT-Medium"/>
            </a:endParaRP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xmlns="" id="{6202F302-C22F-4B1F-8F81-67A5C84E1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992" y="6290823"/>
            <a:ext cx="2630394" cy="46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buSzPct val="100000"/>
            </a:pPr>
            <a:r>
              <a:rPr lang="it-IT" altLang="it-IT" sz="9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ABA699A-8F31-4436-A999-D03BB4F82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760" y="6128408"/>
            <a:ext cx="813287" cy="64957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B7D3527B-44AF-4979-88CE-38FE8ACD78A7}"/>
              </a:ext>
            </a:extLst>
          </p:cNvPr>
          <p:cNvSpPr txBox="1"/>
          <p:nvPr/>
        </p:nvSpPr>
        <p:spPr>
          <a:xfrm>
            <a:off x="255714" y="6424038"/>
            <a:ext cx="3427461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Emilia Romagna – Repubblica di San Marino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9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Governatore </a:t>
            </a:r>
            <a:r>
              <a:rPr lang="it-IT" altLang="it-IT" sz="900" b="1" dirty="0" smtClean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it-IT" altLang="it-IT" sz="9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2021-2022 Stefano Spagna Musso</a:t>
            </a:r>
            <a:endParaRPr kumimoji="0" lang="it-IT" altLang="it-IT" sz="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8AE7A9D5-6B5A-481C-BF10-6AA164C71166}"/>
              </a:ext>
            </a:extLst>
          </p:cNvPr>
          <p:cNvSpPr txBox="1"/>
          <p:nvPr/>
        </p:nvSpPr>
        <p:spPr>
          <a:xfrm flipH="1">
            <a:off x="258637" y="6181654"/>
            <a:ext cx="8980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Disretto</a:t>
            </a:r>
            <a:r>
              <a:rPr lang="it-IT" sz="9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2072</a:t>
            </a:r>
          </a:p>
        </p:txBody>
      </p:sp>
      <p:sp>
        <p:nvSpPr>
          <p:cNvPr id="13" name="Linea"/>
          <p:cNvSpPr/>
          <p:nvPr/>
        </p:nvSpPr>
        <p:spPr>
          <a:xfrm>
            <a:off x="-149994" y="6857999"/>
            <a:ext cx="9443989" cy="1"/>
          </a:xfrm>
          <a:prstGeom prst="line">
            <a:avLst/>
          </a:prstGeom>
          <a:ln w="25400">
            <a:solidFill>
              <a:srgbClr val="01B4E7"/>
            </a:solidFill>
          </a:ln>
        </p:spPr>
        <p:txBody>
          <a:bodyPr lIns="32145" tIns="32146" rIns="32145" bIns="32146"/>
          <a:lstStyle/>
          <a:p>
            <a:pPr defTabSz="642915">
              <a:defRPr b="0">
                <a:solidFill>
                  <a:srgbClr val="958D8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" name="CasellaDiTesto 13"/>
          <p:cNvSpPr txBox="1"/>
          <p:nvPr/>
        </p:nvSpPr>
        <p:spPr>
          <a:xfrm>
            <a:off x="-2572378" y="5465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5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it-IT" dirty="0"/>
              <a:t>1</a:t>
            </a: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xmlns="" id="{CC29B11C-9667-425A-A77D-3B22DFA1BB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9" r="61186" b="24550"/>
          <a:stretch/>
        </p:blipFill>
        <p:spPr>
          <a:xfrm>
            <a:off x="7044003" y="352344"/>
            <a:ext cx="1883096" cy="71380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930079" y="6211669"/>
            <a:ext cx="5220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	Tele-Seminario Distrettuale di Formazione</a:t>
            </a:r>
          </a:p>
          <a:p>
            <a:r>
              <a:rPr lang="it-IT" dirty="0" smtClean="0"/>
              <a:t>			1 Febbraio 2022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6ABA699A-8F31-4436-A999-D03BB4F82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95" y="192093"/>
            <a:ext cx="1429683" cy="1141889"/>
          </a:xfrm>
          <a:prstGeom prst="rect">
            <a:avLst/>
          </a:prstGeom>
        </p:spPr>
      </p:pic>
      <p:pic>
        <p:nvPicPr>
          <p:cNvPr id="20" name="Immagine 19" descr="image0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586" y="1"/>
            <a:ext cx="2846552" cy="240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xmlns="" id="{2139B43D-757D-484F-B2C6-6487C7345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6695" y="2894218"/>
            <a:ext cx="3510556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ts val="375"/>
              </a:spcBef>
            </a:pPr>
            <a:endParaRPr lang="it-IT" altLang="it-IT" b="1" dirty="0">
              <a:solidFill>
                <a:srgbClr val="FFFFFF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3293ECC0-4E48-4E43-A1B7-77F02226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79"/>
            <a:ext cx="9144000" cy="55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ts val="375"/>
              </a:spcBef>
              <a:buSzPct val="100000"/>
            </a:pPr>
            <a:endParaRPr lang="it-IT" altLang="it-IT" sz="1800" b="1" dirty="0">
              <a:solidFill>
                <a:srgbClr val="3155A4"/>
              </a:solidFill>
            </a:endParaRP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xmlns="" id="{6202F302-C22F-4B1F-8F81-67A5C84E1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992" y="6290823"/>
            <a:ext cx="2630394" cy="46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buSzPct val="100000"/>
            </a:pPr>
            <a:r>
              <a:rPr lang="it-IT" altLang="it-IT" sz="9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ABA699A-8F31-4436-A999-D03BB4F82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760" y="6128408"/>
            <a:ext cx="813287" cy="64957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B7D3527B-44AF-4979-88CE-38FE8ACD78A7}"/>
              </a:ext>
            </a:extLst>
          </p:cNvPr>
          <p:cNvSpPr txBox="1"/>
          <p:nvPr/>
        </p:nvSpPr>
        <p:spPr>
          <a:xfrm>
            <a:off x="255714" y="6424038"/>
            <a:ext cx="3427461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Emilia Romagna – Repubblica di San Marino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9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Governatore </a:t>
            </a:r>
            <a:r>
              <a:rPr lang="it-IT" altLang="it-IT" sz="900" b="1" dirty="0" smtClean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it-IT" altLang="it-IT" sz="9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2021-2022 Stefano Spagna Musso</a:t>
            </a:r>
            <a:endParaRPr kumimoji="0" lang="it-IT" altLang="it-IT" sz="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8AE7A9D5-6B5A-481C-BF10-6AA164C71166}"/>
              </a:ext>
            </a:extLst>
          </p:cNvPr>
          <p:cNvSpPr txBox="1"/>
          <p:nvPr/>
        </p:nvSpPr>
        <p:spPr>
          <a:xfrm flipH="1">
            <a:off x="258637" y="6181654"/>
            <a:ext cx="8980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Disretto</a:t>
            </a:r>
            <a:r>
              <a:rPr lang="it-IT" sz="9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2072</a:t>
            </a:r>
          </a:p>
        </p:txBody>
      </p:sp>
      <p:sp>
        <p:nvSpPr>
          <p:cNvPr id="13" name="Linea"/>
          <p:cNvSpPr/>
          <p:nvPr/>
        </p:nvSpPr>
        <p:spPr>
          <a:xfrm>
            <a:off x="-149994" y="6857999"/>
            <a:ext cx="9443989" cy="1"/>
          </a:xfrm>
          <a:prstGeom prst="line">
            <a:avLst/>
          </a:prstGeom>
          <a:ln w="25400">
            <a:solidFill>
              <a:srgbClr val="01B4E7"/>
            </a:solidFill>
          </a:ln>
        </p:spPr>
        <p:txBody>
          <a:bodyPr lIns="32145" tIns="32146" rIns="32145" bIns="32146"/>
          <a:lstStyle/>
          <a:p>
            <a:pPr defTabSz="642915">
              <a:defRPr b="0">
                <a:solidFill>
                  <a:srgbClr val="958D8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" name="CasellaDiTesto 13"/>
          <p:cNvSpPr txBox="1"/>
          <p:nvPr/>
        </p:nvSpPr>
        <p:spPr>
          <a:xfrm>
            <a:off x="-2572378" y="5465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5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it-IT" dirty="0"/>
              <a:t>1</a:t>
            </a: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xmlns="" id="{CC29B11C-9667-425A-A77D-3B22DFA1BB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9" r="61186" b="24550"/>
          <a:stretch/>
        </p:blipFill>
        <p:spPr>
          <a:xfrm>
            <a:off x="7253605" y="115923"/>
            <a:ext cx="1883096" cy="71380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178523" y="6211669"/>
            <a:ext cx="4700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	</a:t>
            </a:r>
            <a:r>
              <a:rPr lang="it-IT" dirty="0"/>
              <a:t>Tele-Seminario Distrettuale di Formazione</a:t>
            </a:r>
          </a:p>
          <a:p>
            <a:r>
              <a:rPr lang="it-IT" dirty="0"/>
              <a:t>			       1 Febbraio 2022</a:t>
            </a:r>
          </a:p>
          <a:p>
            <a:r>
              <a:rPr lang="it-IT" dirty="0" smtClean="0"/>
              <a:t>	</a:t>
            </a:r>
            <a:endParaRPr lang="it-IT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8AE7A9D5-6B5A-481C-BF10-6AA164C71166}"/>
              </a:ext>
            </a:extLst>
          </p:cNvPr>
          <p:cNvSpPr txBox="1"/>
          <p:nvPr/>
        </p:nvSpPr>
        <p:spPr>
          <a:xfrm flipH="1">
            <a:off x="411037" y="6334054"/>
            <a:ext cx="8980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Disretto</a:t>
            </a:r>
            <a:r>
              <a:rPr lang="it-IT" sz="9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2072</a:t>
            </a:r>
          </a:p>
        </p:txBody>
      </p:sp>
      <p:sp>
        <p:nvSpPr>
          <p:cNvPr id="5" name="Rettangolo 4"/>
          <p:cNvSpPr/>
          <p:nvPr/>
        </p:nvSpPr>
        <p:spPr>
          <a:xfrm>
            <a:off x="-1" y="1781789"/>
            <a:ext cx="913670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R.C.P.  44.010</a:t>
            </a:r>
            <a:r>
              <a:rPr lang="it-IT" sz="1600" dirty="0">
                <a:solidFill>
                  <a:srgbClr val="0000FF"/>
                </a:solidFill>
                <a:latin typeface="BlairMdITC TT-Medium"/>
                <a:cs typeface="BlairMdITC TT-Medium"/>
              </a:rPr>
              <a:t>. </a:t>
            </a:r>
            <a:r>
              <a:rPr lang="it-IT" sz="1600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Sviluppo di progetti di </a:t>
            </a:r>
            <a:r>
              <a:rPr lang="it-IT" sz="16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servizio ( </a:t>
            </a:r>
            <a:r>
              <a:rPr lang="it-IT" sz="1600" i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January</a:t>
            </a:r>
            <a:r>
              <a:rPr lang="it-IT" sz="16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2022)</a:t>
            </a:r>
          </a:p>
          <a:p>
            <a:endParaRPr lang="it-IT" sz="1600" i="1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r>
              <a:rPr lang="it-IT" sz="1600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I seguenti elementi devono essere presi in considerazione da </a:t>
            </a:r>
            <a:r>
              <a:rPr lang="it-IT" sz="16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	club</a:t>
            </a:r>
            <a:r>
              <a:rPr lang="it-IT" sz="1600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, distretti e altre entità rotariane che</a:t>
            </a:r>
          </a:p>
          <a:p>
            <a:r>
              <a:rPr lang="it-IT" sz="16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	intendano </a:t>
            </a:r>
            <a:r>
              <a:rPr lang="it-IT" sz="1600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intraprendere progetti di servizio</a:t>
            </a:r>
            <a:r>
              <a:rPr lang="it-IT" sz="16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:</a:t>
            </a:r>
          </a:p>
          <a:p>
            <a:endParaRPr lang="it-IT" sz="1600" i="1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marL="342900" indent="-342900">
              <a:buAutoNum type="alphaLcParenR"/>
            </a:pPr>
            <a:r>
              <a:rPr lang="it-IT" sz="1600" i="1" u="sng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Valutazione </a:t>
            </a:r>
            <a:r>
              <a:rPr lang="it-IT" sz="1600" i="1" u="sng" dirty="0">
                <a:solidFill>
                  <a:srgbClr val="0000FF"/>
                </a:solidFill>
                <a:latin typeface="BlairMdITC TT-Medium"/>
                <a:cs typeface="BlairMdITC TT-Medium"/>
              </a:rPr>
              <a:t>delle necessità della comunità </a:t>
            </a:r>
            <a:r>
              <a:rPr lang="it-IT" sz="1600" i="1" u="sng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beneficiaria</a:t>
            </a:r>
          </a:p>
          <a:p>
            <a:endParaRPr lang="it-IT" sz="1600" i="1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r>
              <a:rPr lang="it-IT" sz="1600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b) Le cinque Vie </a:t>
            </a:r>
            <a:r>
              <a:rPr lang="it-IT" sz="16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d'azione</a:t>
            </a:r>
          </a:p>
          <a:p>
            <a:endParaRPr lang="it-IT" sz="1600" i="1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r>
              <a:rPr lang="it-IT" sz="1600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c) Le sei aree </a:t>
            </a:r>
            <a:r>
              <a:rPr lang="it-IT" sz="16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d'intervento ( </a:t>
            </a:r>
            <a:r>
              <a:rPr lang="it-IT" sz="1600" i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nota,ora</a:t>
            </a:r>
            <a:r>
              <a:rPr lang="it-IT" sz="16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sette)</a:t>
            </a:r>
          </a:p>
          <a:p>
            <a:endParaRPr lang="it-IT" sz="1600" i="1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r>
              <a:rPr lang="it-IT" sz="1600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d) Il Piano strategico del </a:t>
            </a:r>
            <a:r>
              <a:rPr lang="it-IT" sz="16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Rotary</a:t>
            </a:r>
          </a:p>
          <a:p>
            <a:endParaRPr lang="it-IT" sz="1600" i="1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r>
              <a:rPr lang="it-IT" sz="1600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e) La </a:t>
            </a:r>
            <a:r>
              <a:rPr lang="it-IT" sz="16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“</a:t>
            </a:r>
            <a:r>
              <a:rPr lang="it-IT" sz="1600" i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mission</a:t>
            </a:r>
            <a:r>
              <a:rPr lang="it-IT" sz="16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” </a:t>
            </a:r>
            <a:r>
              <a:rPr lang="it-IT" sz="1600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della Fondazione </a:t>
            </a:r>
            <a:r>
              <a:rPr lang="it-IT" sz="16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Rotary</a:t>
            </a:r>
          </a:p>
          <a:p>
            <a:r>
              <a:rPr lang="it-IT" sz="16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</a:t>
            </a:r>
            <a:endParaRPr lang="it-IT" sz="1600" dirty="0">
              <a:solidFill>
                <a:srgbClr val="0000FF"/>
              </a:solidFill>
              <a:latin typeface="BlairMdITC TT-Medium"/>
              <a:cs typeface="BlairMdITC TT-Medium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829729"/>
            <a:ext cx="9136700" cy="646331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algn="ctr"/>
            <a:r>
              <a:rPr lang="it-IT" b="1" i="1" dirty="0">
                <a:solidFill>
                  <a:srgbClr val="FFFFFF"/>
                </a:solidFill>
                <a:latin typeface="BlairMdITC TT-Medium"/>
                <a:cs typeface="BlairMdITC TT-Medium"/>
              </a:rPr>
              <a:t>Rotary e comunità </a:t>
            </a:r>
            <a:endParaRPr lang="it-IT" b="1" i="1" dirty="0" smtClean="0">
              <a:solidFill>
                <a:srgbClr val="FFFFFF"/>
              </a:solidFill>
              <a:latin typeface="BlairMdITC TT-Medium"/>
              <a:cs typeface="BlairMdITC TT-Medium"/>
            </a:endParaRPr>
          </a:p>
          <a:p>
            <a:pPr algn="ctr"/>
            <a:r>
              <a:rPr lang="it-IT" b="1" i="1" dirty="0" smtClean="0">
                <a:solidFill>
                  <a:srgbClr val="FFFFFF"/>
                </a:solidFill>
                <a:latin typeface="BlairMdITC TT-Medium"/>
                <a:cs typeface="BlairMdITC TT-Medium"/>
              </a:rPr>
              <a:t>Sviluppo di progetti di servizio </a:t>
            </a:r>
            <a:endParaRPr lang="it-IT" b="1" i="1" dirty="0">
              <a:solidFill>
                <a:srgbClr val="FFFFFF"/>
              </a:solidFill>
              <a:latin typeface="BlairMdITC TT-Medium"/>
              <a:cs typeface="BlairMdITC TT-Medium"/>
            </a:endParaRPr>
          </a:p>
        </p:txBody>
      </p:sp>
    </p:spTree>
    <p:extLst>
      <p:ext uri="{BB962C8B-B14F-4D97-AF65-F5344CB8AC3E}">
        <p14:creationId xmlns:p14="http://schemas.microsoft.com/office/powerpoint/2010/main" val="363559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xmlns="" id="{2139B43D-757D-484F-B2C6-6487C7345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6695" y="2894218"/>
            <a:ext cx="3510556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ts val="375"/>
              </a:spcBef>
            </a:pPr>
            <a:endParaRPr lang="it-IT" altLang="it-IT" b="1" dirty="0">
              <a:solidFill>
                <a:srgbClr val="FFFFFF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3293ECC0-4E48-4E43-A1B7-77F02226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79"/>
            <a:ext cx="9144000" cy="55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ts val="375"/>
              </a:spcBef>
              <a:buSzPct val="100000"/>
            </a:pPr>
            <a:endParaRPr lang="it-IT" altLang="it-IT" sz="1800" b="1" dirty="0">
              <a:solidFill>
                <a:srgbClr val="3155A4"/>
              </a:solidFill>
            </a:endParaRP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xmlns="" id="{6202F302-C22F-4B1F-8F81-67A5C84E1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992" y="6290823"/>
            <a:ext cx="2630394" cy="46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buSzPct val="100000"/>
            </a:pPr>
            <a:r>
              <a:rPr lang="it-IT" altLang="it-IT" sz="9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ABA699A-8F31-4436-A999-D03BB4F82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760" y="6128408"/>
            <a:ext cx="813287" cy="64957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B7D3527B-44AF-4979-88CE-38FE8ACD78A7}"/>
              </a:ext>
            </a:extLst>
          </p:cNvPr>
          <p:cNvSpPr txBox="1"/>
          <p:nvPr/>
        </p:nvSpPr>
        <p:spPr>
          <a:xfrm>
            <a:off x="255714" y="6424038"/>
            <a:ext cx="3427461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Emilia Romagna – Repubblica di San Marino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9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Governatore </a:t>
            </a:r>
            <a:r>
              <a:rPr lang="it-IT" altLang="it-IT" sz="900" b="1" dirty="0" smtClean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it-IT" altLang="it-IT" sz="9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2021-2022 Stefano Spagna Musso</a:t>
            </a:r>
            <a:endParaRPr kumimoji="0" lang="it-IT" altLang="it-IT" sz="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8AE7A9D5-6B5A-481C-BF10-6AA164C71166}"/>
              </a:ext>
            </a:extLst>
          </p:cNvPr>
          <p:cNvSpPr txBox="1"/>
          <p:nvPr/>
        </p:nvSpPr>
        <p:spPr>
          <a:xfrm flipH="1">
            <a:off x="258637" y="6181654"/>
            <a:ext cx="8980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Disretto</a:t>
            </a:r>
            <a:r>
              <a:rPr lang="it-IT" sz="9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2072</a:t>
            </a:r>
          </a:p>
        </p:txBody>
      </p:sp>
      <p:sp>
        <p:nvSpPr>
          <p:cNvPr id="13" name="Linea"/>
          <p:cNvSpPr/>
          <p:nvPr/>
        </p:nvSpPr>
        <p:spPr>
          <a:xfrm>
            <a:off x="-149994" y="6857999"/>
            <a:ext cx="9443989" cy="1"/>
          </a:xfrm>
          <a:prstGeom prst="line">
            <a:avLst/>
          </a:prstGeom>
          <a:ln w="25400">
            <a:solidFill>
              <a:srgbClr val="01B4E7"/>
            </a:solidFill>
          </a:ln>
        </p:spPr>
        <p:txBody>
          <a:bodyPr lIns="32145" tIns="32146" rIns="32145" bIns="32146"/>
          <a:lstStyle/>
          <a:p>
            <a:pPr defTabSz="642915">
              <a:defRPr b="0">
                <a:solidFill>
                  <a:srgbClr val="958D8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" name="CasellaDiTesto 13"/>
          <p:cNvSpPr txBox="1"/>
          <p:nvPr/>
        </p:nvSpPr>
        <p:spPr>
          <a:xfrm>
            <a:off x="-2572378" y="5465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5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it-IT" dirty="0"/>
              <a:t>1</a:t>
            </a: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xmlns="" id="{CC29B11C-9667-425A-A77D-3B22DFA1BB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9" r="61186" b="24550"/>
          <a:stretch/>
        </p:blipFill>
        <p:spPr>
          <a:xfrm>
            <a:off x="7241829" y="50231"/>
            <a:ext cx="1883096" cy="71380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178523" y="6211669"/>
            <a:ext cx="47000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 		</a:t>
            </a:r>
            <a:endParaRPr lang="it-IT" dirty="0"/>
          </a:p>
        </p:txBody>
      </p:sp>
      <p:sp>
        <p:nvSpPr>
          <p:cNvPr id="20" name="Linea"/>
          <p:cNvSpPr/>
          <p:nvPr/>
        </p:nvSpPr>
        <p:spPr>
          <a:xfrm>
            <a:off x="-149994" y="6857999"/>
            <a:ext cx="9443989" cy="1"/>
          </a:xfrm>
          <a:prstGeom prst="line">
            <a:avLst/>
          </a:prstGeom>
          <a:ln w="25400">
            <a:solidFill>
              <a:srgbClr val="01B4E7"/>
            </a:solidFill>
          </a:ln>
        </p:spPr>
        <p:txBody>
          <a:bodyPr lIns="32145" tIns="32146" rIns="32145" bIns="32146"/>
          <a:lstStyle/>
          <a:p>
            <a:pPr defTabSz="642915">
              <a:defRPr b="0">
                <a:solidFill>
                  <a:srgbClr val="958D8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" name="Governatore 2019/2020…"/>
          <p:cNvSpPr txBox="1"/>
          <p:nvPr/>
        </p:nvSpPr>
        <p:spPr>
          <a:xfrm>
            <a:off x="103388" y="1662769"/>
            <a:ext cx="2975428" cy="28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algn="r">
              <a:defRPr sz="2100" b="0">
                <a:solidFill>
                  <a:srgbClr val="2A4A8B"/>
                </a:solidFill>
                <a:latin typeface="Neo Sans Std Medium TR"/>
                <a:ea typeface="Neo Sans Std Medium TR"/>
                <a:cs typeface="Neo Sans Std Medium TR"/>
                <a:sym typeface="Neo Sans Std Medium TR"/>
              </a:defRPr>
            </a:pPr>
            <a:endParaRPr sz="1400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-556218" y="30407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-36196" y="764037"/>
            <a:ext cx="9161121" cy="646331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rgbClr val="FFFFFF"/>
                </a:solidFill>
                <a:latin typeface="BlairMdITC TT-Medium"/>
                <a:cs typeface="BlairMdITC TT-Medium"/>
              </a:rPr>
              <a:t>District</a:t>
            </a:r>
            <a:r>
              <a:rPr lang="it-IT" dirty="0" smtClean="0">
                <a:solidFill>
                  <a:srgbClr val="FFFFFF"/>
                </a:solidFill>
                <a:latin typeface="BlairMdITC TT-Medium"/>
                <a:cs typeface="BlairMdITC TT-Medium"/>
              </a:rPr>
              <a:t> Community service </a:t>
            </a:r>
            <a:r>
              <a:rPr lang="it-IT" dirty="0" err="1" smtClean="0">
                <a:solidFill>
                  <a:srgbClr val="FFFFFF"/>
                </a:solidFill>
                <a:latin typeface="BlairMdITC TT-Medium"/>
                <a:cs typeface="BlairMdITC TT-Medium"/>
              </a:rPr>
              <a:t>committee</a:t>
            </a:r>
            <a:endParaRPr lang="it-IT" dirty="0" smtClean="0">
              <a:solidFill>
                <a:srgbClr val="FFFFFF"/>
              </a:solidFill>
              <a:latin typeface="BlairMdITC TT-Medium"/>
              <a:cs typeface="BlairMdITC TT-Medium"/>
            </a:endParaRPr>
          </a:p>
          <a:p>
            <a:pPr algn="ctr"/>
            <a:r>
              <a:rPr lang="it-IT" dirty="0" smtClean="0">
                <a:solidFill>
                  <a:srgbClr val="FFFFFF"/>
                </a:solidFill>
                <a:latin typeface="BlairMdITC TT-Medium"/>
                <a:cs typeface="BlairMdITC TT-Medium"/>
              </a:rPr>
              <a:t>Alcuni Progetti di servizio 2021-2022</a:t>
            </a:r>
            <a:endParaRPr lang="it-IT" dirty="0">
              <a:solidFill>
                <a:srgbClr val="FFFFFF"/>
              </a:solidFill>
              <a:latin typeface="BlairMdITC TT-Medium"/>
              <a:cs typeface="BlairMdITC TT-Medium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21285" y="1416541"/>
            <a:ext cx="9003640" cy="5386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smtClean="0">
                <a:latin typeface="BlairMdITC TT-Medium"/>
                <a:cs typeface="BlairMdITC TT-Medium"/>
              </a:rPr>
              <a:t>Dal Questionario </a:t>
            </a:r>
            <a:r>
              <a:rPr lang="it-IT" sz="1400" dirty="0">
                <a:latin typeface="BlairMdITC TT-Medium"/>
                <a:cs typeface="BlairMdITC TT-Medium"/>
              </a:rPr>
              <a:t>anno 2021-2022</a:t>
            </a:r>
            <a:br>
              <a:rPr lang="it-IT" sz="1400" dirty="0">
                <a:latin typeface="BlairMdITC TT-Medium"/>
                <a:cs typeface="BlairMdITC TT-Medium"/>
              </a:rPr>
            </a:br>
            <a:r>
              <a:rPr lang="it-IT" sz="1400" dirty="0">
                <a:latin typeface="BlairMdITC TT-Medium"/>
                <a:cs typeface="BlairMdITC TT-Medium"/>
              </a:rPr>
              <a:t>somministrato </a:t>
            </a:r>
            <a:r>
              <a:rPr lang="it-IT" sz="1400" dirty="0" smtClean="0">
                <a:latin typeface="BlairMdITC TT-Medium"/>
                <a:cs typeface="BlairMdITC TT-Medium"/>
              </a:rPr>
              <a:t>a cura di </a:t>
            </a:r>
            <a:r>
              <a:rPr lang="it-IT" sz="1400" dirty="0" err="1" smtClean="0">
                <a:latin typeface="BlairMdITC TT-Medium"/>
                <a:cs typeface="BlairMdITC TT-Medium"/>
              </a:rPr>
              <a:t>gian</a:t>
            </a:r>
            <a:r>
              <a:rPr lang="it-IT" sz="1400" dirty="0" smtClean="0">
                <a:latin typeface="BlairMdITC TT-Medium"/>
                <a:cs typeface="BlairMdITC TT-Medium"/>
              </a:rPr>
              <a:t> Paolo Perfetti</a:t>
            </a:r>
          </a:p>
          <a:p>
            <a:pPr algn="ctr"/>
            <a:r>
              <a:rPr lang="it-IT" sz="1400" dirty="0" smtClean="0">
                <a:latin typeface="BlairMdITC TT-Medium"/>
                <a:cs typeface="BlairMdITC TT-Medium"/>
              </a:rPr>
              <a:t>ai </a:t>
            </a:r>
            <a:r>
              <a:rPr lang="it-IT" sz="1400" dirty="0">
                <a:latin typeface="BlairMdITC TT-Medium"/>
                <a:cs typeface="BlairMdITC TT-Medium"/>
              </a:rPr>
              <a:t>Rotary club del distretto in particolare</a:t>
            </a:r>
            <a:br>
              <a:rPr lang="it-IT" sz="1400" dirty="0">
                <a:latin typeface="BlairMdITC TT-Medium"/>
                <a:cs typeface="BlairMdITC TT-Medium"/>
              </a:rPr>
            </a:br>
            <a:r>
              <a:rPr lang="it-IT" sz="1400" dirty="0">
                <a:latin typeface="BlairMdITC TT-Medium"/>
                <a:cs typeface="BlairMdITC TT-Medium"/>
              </a:rPr>
              <a:t>sui progetti d’azione di interesse </a:t>
            </a:r>
            <a:r>
              <a:rPr lang="it-IT" sz="1400" dirty="0" smtClean="0">
                <a:latin typeface="BlairMdITC TT-Medium"/>
                <a:cs typeface="BlairMdITC TT-Medium"/>
              </a:rPr>
              <a:t>pubblico</a:t>
            </a:r>
          </a:p>
          <a:p>
            <a:pPr algn="ctr"/>
            <a:endParaRPr lang="it-IT" sz="1600" dirty="0" smtClean="0">
              <a:latin typeface="BlairMdITC TT-Medium"/>
              <a:cs typeface="BlairMdITC TT-Medium"/>
            </a:endParaRPr>
          </a:p>
          <a:p>
            <a:pPr marL="285750" indent="-285750">
              <a:buFont typeface="Arial"/>
              <a:buChar char="•"/>
            </a:pPr>
            <a:r>
              <a:rPr lang="it-IT" sz="14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Risposte al questionario : 39 su 56 Club  ( 70% dei Club)rotary </a:t>
            </a:r>
          </a:p>
          <a:p>
            <a:pPr marL="285750" indent="-285750">
              <a:buFont typeface="Arial"/>
              <a:buChar char="•"/>
            </a:pPr>
            <a:r>
              <a:rPr lang="it-IT" sz="14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Progetti </a:t>
            </a:r>
            <a:r>
              <a:rPr lang="it-IT" sz="1400" dirty="0">
                <a:solidFill>
                  <a:srgbClr val="0000FF"/>
                </a:solidFill>
                <a:latin typeface="BlairMdITC TT-Medium"/>
                <a:cs typeface="BlairMdITC TT-Medium"/>
              </a:rPr>
              <a:t>di servizio dei Club anno 2021-</a:t>
            </a:r>
            <a:r>
              <a:rPr lang="it-IT" sz="14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2022</a:t>
            </a:r>
          </a:p>
          <a:p>
            <a:r>
              <a:rPr lang="it-IT" sz="14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	Quasi tutti mirati all’Azione di Pubblico interesse</a:t>
            </a:r>
          </a:p>
          <a:p>
            <a:endParaRPr lang="it-IT" sz="1400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marL="342900" indent="-342900">
              <a:buAutoNum type="alphaUcParenR"/>
            </a:pPr>
            <a:r>
              <a:rPr lang="it-IT" sz="14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Progetti con </a:t>
            </a:r>
            <a:r>
              <a:rPr lang="it-IT" sz="1400" dirty="0">
                <a:solidFill>
                  <a:srgbClr val="0000FF"/>
                </a:solidFill>
                <a:latin typeface="BlairMdITC TT-Medium"/>
                <a:cs typeface="BlairMdITC TT-Medium"/>
              </a:rPr>
              <a:t>richiesta Sovvenzione Rotary Foundation </a:t>
            </a:r>
            <a:r>
              <a:rPr lang="it-IT" sz="14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:</a:t>
            </a:r>
          </a:p>
          <a:p>
            <a:endParaRPr lang="it-IT" sz="1400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marL="285750" indent="-285750">
              <a:buFont typeface="Arial"/>
              <a:buChar char="•"/>
            </a:pPr>
            <a:r>
              <a:rPr lang="it-IT" sz="1400" dirty="0" err="1">
                <a:solidFill>
                  <a:srgbClr val="0000FF"/>
                </a:solidFill>
                <a:latin typeface="BlairMdITC TT-Medium"/>
                <a:cs typeface="BlairMdITC TT-Medium"/>
              </a:rPr>
              <a:t>District</a:t>
            </a:r>
            <a:r>
              <a:rPr lang="it-IT" sz="1400" dirty="0">
                <a:solidFill>
                  <a:srgbClr val="0000FF"/>
                </a:solidFill>
                <a:latin typeface="BlairMdITC TT-Medium"/>
                <a:cs typeface="BlairMdITC TT-Medium"/>
              </a:rPr>
              <a:t> </a:t>
            </a:r>
            <a:r>
              <a:rPr lang="it-IT" sz="1400" dirty="0" err="1">
                <a:solidFill>
                  <a:srgbClr val="0000FF"/>
                </a:solidFill>
                <a:latin typeface="BlairMdITC TT-Medium"/>
                <a:cs typeface="BlairMdITC TT-Medium"/>
              </a:rPr>
              <a:t>Grants</a:t>
            </a:r>
            <a:r>
              <a:rPr lang="it-IT" sz="1400" dirty="0">
                <a:solidFill>
                  <a:srgbClr val="0000FF"/>
                </a:solidFill>
                <a:latin typeface="BlairMdITC TT-Medium"/>
                <a:cs typeface="BlairMdITC TT-Medium"/>
              </a:rPr>
              <a:t> :  18 (Fondi Club +FODD)</a:t>
            </a:r>
          </a:p>
          <a:p>
            <a:pPr marL="285750" indent="-285750">
              <a:buFont typeface="Arial"/>
              <a:buChar char="•"/>
            </a:pPr>
            <a:r>
              <a:rPr lang="it-IT" sz="1400" dirty="0">
                <a:solidFill>
                  <a:srgbClr val="0000FF"/>
                </a:solidFill>
                <a:latin typeface="BlairMdITC TT-Medium"/>
                <a:cs typeface="BlairMdITC TT-Medium"/>
              </a:rPr>
              <a:t>Global </a:t>
            </a:r>
            <a:r>
              <a:rPr lang="it-IT" sz="1400" dirty="0" err="1">
                <a:solidFill>
                  <a:srgbClr val="0000FF"/>
                </a:solidFill>
                <a:latin typeface="BlairMdITC TT-Medium"/>
                <a:cs typeface="BlairMdITC TT-Medium"/>
              </a:rPr>
              <a:t>Grants</a:t>
            </a:r>
            <a:r>
              <a:rPr lang="it-IT" sz="1400" dirty="0">
                <a:solidFill>
                  <a:srgbClr val="0000FF"/>
                </a:solidFill>
                <a:latin typeface="BlairMdITC TT-Medium"/>
                <a:cs typeface="BlairMdITC TT-Medium"/>
              </a:rPr>
              <a:t> : 12+3 ( Fondi Club + FODD + FM)</a:t>
            </a:r>
          </a:p>
          <a:p>
            <a:r>
              <a:rPr lang="it-IT" sz="1400" dirty="0">
                <a:solidFill>
                  <a:srgbClr val="0000FF"/>
                </a:solidFill>
                <a:latin typeface="BlairMdITC TT-Medium"/>
                <a:cs typeface="BlairMdITC TT-Medium"/>
              </a:rPr>
              <a:t> </a:t>
            </a:r>
          </a:p>
          <a:p>
            <a:r>
              <a:rPr lang="it-IT" sz="1400" dirty="0">
                <a:solidFill>
                  <a:srgbClr val="0000FF"/>
                </a:solidFill>
                <a:latin typeface="BlairMdITC TT-Medium"/>
                <a:cs typeface="BlairMdITC TT-Medium"/>
              </a:rPr>
              <a:t>B) Progetti con esclusivi Fondi dei Club : </a:t>
            </a:r>
            <a:r>
              <a:rPr lang="it-IT" sz="14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55</a:t>
            </a:r>
          </a:p>
          <a:p>
            <a:endParaRPr lang="it-IT" sz="1400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marL="285750" indent="-285750">
              <a:buFont typeface="Arial"/>
              <a:buChar char="•"/>
            </a:pPr>
            <a:r>
              <a:rPr lang="it-IT" sz="1400" dirty="0">
                <a:solidFill>
                  <a:srgbClr val="0000FF"/>
                </a:solidFill>
                <a:latin typeface="BlairMdITC TT-Medium"/>
                <a:cs typeface="BlairMdITC TT-Medium"/>
              </a:rPr>
              <a:t>Interesse e disponibilità di Soci al tema dell’alfabetizzazione :  </a:t>
            </a:r>
          </a:p>
          <a:p>
            <a:r>
              <a:rPr lang="it-IT" sz="14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	 in 8 </a:t>
            </a:r>
            <a:r>
              <a:rPr lang="it-IT" sz="1400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Club su 39 </a:t>
            </a:r>
          </a:p>
          <a:p>
            <a:endParaRPr lang="it-IT" sz="1400" i="1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marL="285750" indent="-285750">
              <a:buFont typeface="Arial"/>
              <a:buChar char="•"/>
            </a:pPr>
            <a:r>
              <a:rPr lang="it-IT" sz="1400" dirty="0">
                <a:solidFill>
                  <a:srgbClr val="0000FF"/>
                </a:solidFill>
                <a:latin typeface="BlairMdITC TT-Medium"/>
                <a:cs typeface="BlairMdITC TT-Medium"/>
              </a:rPr>
              <a:t>Interesse e disponibilità di Soci al tema della Protezione Civile : </a:t>
            </a:r>
          </a:p>
          <a:p>
            <a:r>
              <a:rPr lang="it-IT" sz="14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   in  16 </a:t>
            </a:r>
            <a:r>
              <a:rPr lang="it-IT" sz="1400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Club su 39</a:t>
            </a:r>
          </a:p>
          <a:p>
            <a:endParaRPr lang="it-IT" sz="1400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algn="ctr"/>
            <a:endParaRPr lang="it-IT" sz="1600" i="1" u="sng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977737" y="6248786"/>
            <a:ext cx="5085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Tele-Seminario Distrettuale di Formazione</a:t>
            </a:r>
          </a:p>
          <a:p>
            <a:r>
              <a:rPr lang="it-IT" dirty="0"/>
              <a:t>		</a:t>
            </a:r>
            <a:r>
              <a:rPr lang="it-IT" dirty="0" smtClean="0"/>
              <a:t>    </a:t>
            </a:r>
            <a:r>
              <a:rPr lang="it-IT" dirty="0"/>
              <a:t>1 Febbraio 2022</a:t>
            </a:r>
          </a:p>
          <a:p>
            <a:r>
              <a:rPr lang="it-IT" dirty="0"/>
              <a:t>	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599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xmlns="" id="{2139B43D-757D-484F-B2C6-6487C7345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6695" y="2894218"/>
            <a:ext cx="3510556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ts val="375"/>
              </a:spcBef>
            </a:pPr>
            <a:endParaRPr lang="it-IT" altLang="it-IT" b="1" dirty="0">
              <a:solidFill>
                <a:srgbClr val="FFFFFF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3293ECC0-4E48-4E43-A1B7-77F02226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79"/>
            <a:ext cx="9144000" cy="55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ts val="375"/>
              </a:spcBef>
              <a:buSzPct val="100000"/>
            </a:pPr>
            <a:endParaRPr lang="it-IT" altLang="it-IT" sz="1800" b="1" dirty="0">
              <a:solidFill>
                <a:srgbClr val="3155A4"/>
              </a:solidFill>
            </a:endParaRP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xmlns="" id="{6202F302-C22F-4B1F-8F81-67A5C84E1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992" y="6290823"/>
            <a:ext cx="2630394" cy="46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buSzPct val="100000"/>
            </a:pPr>
            <a:r>
              <a:rPr lang="it-IT" altLang="it-IT" sz="9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ABA699A-8F31-4436-A999-D03BB4F82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760" y="6128408"/>
            <a:ext cx="813287" cy="64957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B7D3527B-44AF-4979-88CE-38FE8ACD78A7}"/>
              </a:ext>
            </a:extLst>
          </p:cNvPr>
          <p:cNvSpPr txBox="1"/>
          <p:nvPr/>
        </p:nvSpPr>
        <p:spPr>
          <a:xfrm>
            <a:off x="255714" y="6424038"/>
            <a:ext cx="3427461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Emilia Romagna – Repubblica di San Marino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9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Governatore </a:t>
            </a:r>
            <a:r>
              <a:rPr lang="it-IT" altLang="it-IT" sz="900" b="1" dirty="0" smtClean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it-IT" altLang="it-IT" sz="9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2021-2022 Stefano Spagna Musso</a:t>
            </a:r>
            <a:endParaRPr kumimoji="0" lang="it-IT" altLang="it-IT" sz="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8AE7A9D5-6B5A-481C-BF10-6AA164C71166}"/>
              </a:ext>
            </a:extLst>
          </p:cNvPr>
          <p:cNvSpPr txBox="1"/>
          <p:nvPr/>
        </p:nvSpPr>
        <p:spPr>
          <a:xfrm flipH="1">
            <a:off x="258637" y="6181654"/>
            <a:ext cx="8980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Disretto</a:t>
            </a:r>
            <a:r>
              <a:rPr lang="it-IT" sz="9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2072</a:t>
            </a:r>
          </a:p>
        </p:txBody>
      </p:sp>
      <p:sp>
        <p:nvSpPr>
          <p:cNvPr id="13" name="Linea"/>
          <p:cNvSpPr/>
          <p:nvPr/>
        </p:nvSpPr>
        <p:spPr>
          <a:xfrm>
            <a:off x="-149994" y="6857999"/>
            <a:ext cx="9443989" cy="1"/>
          </a:xfrm>
          <a:prstGeom prst="line">
            <a:avLst/>
          </a:prstGeom>
          <a:ln w="25400">
            <a:solidFill>
              <a:srgbClr val="01B4E7"/>
            </a:solidFill>
          </a:ln>
        </p:spPr>
        <p:txBody>
          <a:bodyPr lIns="32145" tIns="32146" rIns="32145" bIns="32146"/>
          <a:lstStyle/>
          <a:p>
            <a:pPr defTabSz="642915">
              <a:defRPr b="0">
                <a:solidFill>
                  <a:srgbClr val="958D8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" name="CasellaDiTesto 13"/>
          <p:cNvSpPr txBox="1"/>
          <p:nvPr/>
        </p:nvSpPr>
        <p:spPr>
          <a:xfrm>
            <a:off x="-2572378" y="5465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5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it-IT" dirty="0"/>
              <a:t>1</a:t>
            </a: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xmlns="" id="{CC29B11C-9667-425A-A77D-3B22DFA1BB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9" r="61186" b="24550"/>
          <a:stretch/>
        </p:blipFill>
        <p:spPr>
          <a:xfrm>
            <a:off x="7241829" y="50231"/>
            <a:ext cx="1883096" cy="71380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178523" y="6211669"/>
            <a:ext cx="47000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 		</a:t>
            </a:r>
            <a:endParaRPr lang="it-IT" dirty="0"/>
          </a:p>
        </p:txBody>
      </p:sp>
      <p:sp>
        <p:nvSpPr>
          <p:cNvPr id="20" name="Linea"/>
          <p:cNvSpPr/>
          <p:nvPr/>
        </p:nvSpPr>
        <p:spPr>
          <a:xfrm>
            <a:off x="-149994" y="6857999"/>
            <a:ext cx="9443989" cy="1"/>
          </a:xfrm>
          <a:prstGeom prst="line">
            <a:avLst/>
          </a:prstGeom>
          <a:ln w="25400">
            <a:solidFill>
              <a:srgbClr val="01B4E7"/>
            </a:solidFill>
          </a:ln>
        </p:spPr>
        <p:txBody>
          <a:bodyPr lIns="32145" tIns="32146" rIns="32145" bIns="32146"/>
          <a:lstStyle/>
          <a:p>
            <a:pPr defTabSz="642915">
              <a:defRPr b="0">
                <a:solidFill>
                  <a:srgbClr val="958D8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" name="Governatore 2019/2020…"/>
          <p:cNvSpPr txBox="1"/>
          <p:nvPr/>
        </p:nvSpPr>
        <p:spPr>
          <a:xfrm>
            <a:off x="103388" y="1662769"/>
            <a:ext cx="2975428" cy="28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algn="r">
              <a:defRPr sz="2100" b="0">
                <a:solidFill>
                  <a:srgbClr val="2A4A8B"/>
                </a:solidFill>
                <a:latin typeface="Neo Sans Std Medium TR"/>
                <a:ea typeface="Neo Sans Std Medium TR"/>
                <a:cs typeface="Neo Sans Std Medium TR"/>
                <a:sym typeface="Neo Sans Std Medium TR"/>
              </a:defRPr>
            </a:pPr>
            <a:endParaRPr sz="1400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-556218" y="30407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-36196" y="764037"/>
            <a:ext cx="9161121" cy="646331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rgbClr val="FFFFFF"/>
                </a:solidFill>
                <a:latin typeface="BlairMdITC TT-Medium"/>
                <a:cs typeface="BlairMdITC TT-Medium"/>
              </a:rPr>
              <a:t>District</a:t>
            </a:r>
            <a:r>
              <a:rPr lang="it-IT" dirty="0" smtClean="0">
                <a:solidFill>
                  <a:srgbClr val="FFFFFF"/>
                </a:solidFill>
                <a:latin typeface="BlairMdITC TT-Medium"/>
                <a:cs typeface="BlairMdITC TT-Medium"/>
              </a:rPr>
              <a:t> Community service </a:t>
            </a:r>
            <a:r>
              <a:rPr lang="it-IT" dirty="0" err="1" smtClean="0">
                <a:solidFill>
                  <a:srgbClr val="FFFFFF"/>
                </a:solidFill>
                <a:latin typeface="BlairMdITC TT-Medium"/>
                <a:cs typeface="BlairMdITC TT-Medium"/>
              </a:rPr>
              <a:t>committee</a:t>
            </a:r>
            <a:endParaRPr lang="it-IT" dirty="0" smtClean="0">
              <a:solidFill>
                <a:srgbClr val="FFFFFF"/>
              </a:solidFill>
              <a:latin typeface="BlairMdITC TT-Medium"/>
              <a:cs typeface="BlairMdITC TT-Medium"/>
            </a:endParaRPr>
          </a:p>
          <a:p>
            <a:pPr algn="ctr"/>
            <a:r>
              <a:rPr lang="it-IT" dirty="0" smtClean="0">
                <a:solidFill>
                  <a:srgbClr val="FFFFFF"/>
                </a:solidFill>
                <a:latin typeface="BlairMdITC TT-Medium"/>
                <a:cs typeface="BlairMdITC TT-Medium"/>
              </a:rPr>
              <a:t>Progetti di servizio 2021-2022</a:t>
            </a:r>
            <a:endParaRPr lang="it-IT" dirty="0">
              <a:solidFill>
                <a:srgbClr val="FFFFFF"/>
              </a:solidFill>
              <a:latin typeface="BlairMdITC TT-Medium"/>
              <a:cs typeface="BlairMdITC TT-Medium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3388" y="1489508"/>
            <a:ext cx="900364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 smtClean="0">
                <a:latin typeface="BlairMdITC TT-Medium"/>
                <a:cs typeface="BlairMdITC TT-Medium"/>
              </a:rPr>
              <a:t>dalQuestionario</a:t>
            </a:r>
            <a:r>
              <a:rPr lang="it-IT" sz="1400" dirty="0" smtClean="0">
                <a:latin typeface="BlairMdITC TT-Medium"/>
                <a:cs typeface="BlairMdITC TT-Medium"/>
              </a:rPr>
              <a:t> </a:t>
            </a:r>
            <a:r>
              <a:rPr lang="it-IT" sz="1400" dirty="0">
                <a:latin typeface="BlairMdITC TT-Medium"/>
                <a:cs typeface="BlairMdITC TT-Medium"/>
              </a:rPr>
              <a:t>anno 2021-2022</a:t>
            </a:r>
            <a:br>
              <a:rPr lang="it-IT" sz="1400" dirty="0">
                <a:latin typeface="BlairMdITC TT-Medium"/>
                <a:cs typeface="BlairMdITC TT-Medium"/>
              </a:rPr>
            </a:br>
            <a:r>
              <a:rPr lang="it-IT" sz="1400" dirty="0">
                <a:latin typeface="BlairMdITC TT-Medium"/>
                <a:cs typeface="BlairMdITC TT-Medium"/>
              </a:rPr>
              <a:t>somministrato </a:t>
            </a:r>
            <a:r>
              <a:rPr lang="it-IT" sz="1400" dirty="0" smtClean="0">
                <a:latin typeface="BlairMdITC TT-Medium"/>
                <a:cs typeface="BlairMdITC TT-Medium"/>
              </a:rPr>
              <a:t>a cura di </a:t>
            </a:r>
            <a:r>
              <a:rPr lang="it-IT" sz="1400" dirty="0" err="1" smtClean="0">
                <a:latin typeface="BlairMdITC TT-Medium"/>
                <a:cs typeface="BlairMdITC TT-Medium"/>
              </a:rPr>
              <a:t>gian</a:t>
            </a:r>
            <a:r>
              <a:rPr lang="it-IT" sz="1400" dirty="0" smtClean="0">
                <a:latin typeface="BlairMdITC TT-Medium"/>
                <a:cs typeface="BlairMdITC TT-Medium"/>
              </a:rPr>
              <a:t> Paolo Perfetti</a:t>
            </a:r>
          </a:p>
          <a:p>
            <a:pPr algn="ctr"/>
            <a:r>
              <a:rPr lang="it-IT" sz="1400" dirty="0" smtClean="0">
                <a:latin typeface="BlairMdITC TT-Medium"/>
                <a:cs typeface="BlairMdITC TT-Medium"/>
              </a:rPr>
              <a:t>ai </a:t>
            </a:r>
            <a:r>
              <a:rPr lang="it-IT" sz="1400" dirty="0">
                <a:latin typeface="BlairMdITC TT-Medium"/>
                <a:cs typeface="BlairMdITC TT-Medium"/>
              </a:rPr>
              <a:t>Rotary club del distretto in particolare</a:t>
            </a:r>
            <a:br>
              <a:rPr lang="it-IT" sz="1400" dirty="0">
                <a:latin typeface="BlairMdITC TT-Medium"/>
                <a:cs typeface="BlairMdITC TT-Medium"/>
              </a:rPr>
            </a:br>
            <a:r>
              <a:rPr lang="it-IT" sz="1400" dirty="0">
                <a:latin typeface="BlairMdITC TT-Medium"/>
                <a:cs typeface="BlairMdITC TT-Medium"/>
              </a:rPr>
              <a:t>sui progetti d’azione di interesse </a:t>
            </a:r>
            <a:r>
              <a:rPr lang="it-IT" sz="1400" dirty="0" smtClean="0">
                <a:latin typeface="BlairMdITC TT-Medium"/>
                <a:cs typeface="BlairMdITC TT-Medium"/>
              </a:rPr>
              <a:t>pubblico</a:t>
            </a:r>
          </a:p>
          <a:p>
            <a:pPr algn="ctr"/>
            <a:endParaRPr lang="it-IT" sz="1600" dirty="0" smtClean="0">
              <a:latin typeface="BlairMdITC TT-Medium"/>
              <a:cs typeface="BlairMdITC TT-Medium"/>
            </a:endParaRPr>
          </a:p>
          <a:p>
            <a:pPr algn="ctr"/>
            <a:r>
              <a:rPr lang="it-IT" sz="1400" i="1" dirty="0" smtClean="0">
                <a:latin typeface="BlairMdITC TT-Medium"/>
                <a:cs typeface="BlairMdITC TT-Medium"/>
              </a:rPr>
              <a:t>* numero </a:t>
            </a:r>
            <a:r>
              <a:rPr lang="it-IT" sz="1400" i="1" dirty="0">
                <a:latin typeface="BlairMdITC TT-Medium"/>
                <a:cs typeface="BlairMdITC TT-Medium"/>
              </a:rPr>
              <a:t>di Club /numero di progetti</a:t>
            </a:r>
            <a:r>
              <a:rPr lang="it-IT" sz="1400" i="1" dirty="0"/>
              <a:t/>
            </a:r>
            <a:br>
              <a:rPr lang="it-IT" sz="1400" i="1" dirty="0"/>
            </a:br>
            <a:r>
              <a:rPr lang="it-IT" sz="1400" i="1" dirty="0" smtClean="0"/>
              <a:t> 	 </a:t>
            </a:r>
            <a:r>
              <a:rPr lang="it-IT" sz="14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da   1 </a:t>
            </a:r>
            <a:r>
              <a:rPr lang="it-IT" sz="1400" dirty="0">
                <a:solidFill>
                  <a:srgbClr val="0000FF"/>
                </a:solidFill>
                <a:latin typeface="BlairMdITC TT-Medium"/>
                <a:cs typeface="BlairMdITC TT-Medium"/>
              </a:rPr>
              <a:t>Club / 1 Progetto</a:t>
            </a:r>
            <a:br>
              <a:rPr lang="it-IT" sz="1400" dirty="0">
                <a:solidFill>
                  <a:srgbClr val="0000FF"/>
                </a:solidFill>
                <a:latin typeface="BlairMdITC TT-Medium"/>
                <a:cs typeface="BlairMdITC TT-Medium"/>
              </a:rPr>
            </a:br>
            <a:r>
              <a:rPr lang="it-IT" sz="14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         a     1 </a:t>
            </a:r>
            <a:r>
              <a:rPr lang="it-IT" sz="1400" dirty="0">
                <a:solidFill>
                  <a:srgbClr val="0000FF"/>
                </a:solidFill>
                <a:latin typeface="BlairMdITC TT-Medium"/>
                <a:cs typeface="BlairMdITC TT-Medium"/>
              </a:rPr>
              <a:t>Club/10 progetti</a:t>
            </a:r>
            <a:br>
              <a:rPr lang="it-IT" sz="1400" dirty="0">
                <a:solidFill>
                  <a:srgbClr val="0000FF"/>
                </a:solidFill>
                <a:latin typeface="BlairMdITC TT-Medium"/>
                <a:cs typeface="BlairMdITC TT-Medium"/>
              </a:rPr>
            </a:br>
            <a:r>
              <a:rPr lang="it-IT" sz="1400" dirty="0">
                <a:solidFill>
                  <a:srgbClr val="0000FF"/>
                </a:solidFill>
                <a:latin typeface="BlairMdITC TT-Medium"/>
                <a:cs typeface="BlairMdITC TT-Medium"/>
              </a:rPr>
              <a:t/>
            </a:r>
            <a:br>
              <a:rPr lang="it-IT" sz="1400" dirty="0">
                <a:solidFill>
                  <a:srgbClr val="0000FF"/>
                </a:solidFill>
                <a:latin typeface="BlairMdITC TT-Medium"/>
                <a:cs typeface="BlairMdITC TT-Medium"/>
              </a:rPr>
            </a:br>
            <a:r>
              <a:rPr lang="it-IT" sz="14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** </a:t>
            </a:r>
            <a:r>
              <a:rPr lang="it-IT" sz="1400" i="1" dirty="0" smtClean="0">
                <a:latin typeface="BlairMdITC TT-Medium"/>
                <a:cs typeface="BlairMdITC TT-Medium"/>
              </a:rPr>
              <a:t>rapporto </a:t>
            </a:r>
            <a:r>
              <a:rPr lang="it-IT" sz="1400" i="1" dirty="0">
                <a:latin typeface="BlairMdITC TT-Medium"/>
                <a:cs typeface="BlairMdITC TT-Medium"/>
              </a:rPr>
              <a:t>progetto/valore economico</a:t>
            </a:r>
            <a:r>
              <a:rPr lang="it-IT" sz="1400" dirty="0">
                <a:latin typeface="BlairMdITC TT-Medium"/>
                <a:cs typeface="BlairMdITC TT-Medium"/>
              </a:rPr>
              <a:t/>
            </a:r>
            <a:br>
              <a:rPr lang="it-IT" sz="1400" dirty="0">
                <a:latin typeface="BlairMdITC TT-Medium"/>
                <a:cs typeface="BlairMdITC TT-Medium"/>
              </a:rPr>
            </a:br>
            <a:r>
              <a:rPr lang="it-IT" sz="14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da 1 Club/ </a:t>
            </a:r>
            <a:r>
              <a:rPr lang="it-IT" sz="1400" dirty="0">
                <a:solidFill>
                  <a:srgbClr val="0000FF"/>
                </a:solidFill>
                <a:latin typeface="BlairMdITC TT-Medium"/>
                <a:cs typeface="BlairMdITC TT-Medium"/>
              </a:rPr>
              <a:t>1 Progetto/ no </a:t>
            </a:r>
            <a:r>
              <a:rPr lang="it-IT" sz="1400" dirty="0" err="1">
                <a:solidFill>
                  <a:srgbClr val="0000FF"/>
                </a:solidFill>
                <a:latin typeface="BlairMdITC TT-Medium"/>
                <a:cs typeface="BlairMdITC TT-Medium"/>
              </a:rPr>
              <a:t>cost</a:t>
            </a:r>
            <a:r>
              <a:rPr lang="it-IT" sz="1400" dirty="0">
                <a:solidFill>
                  <a:srgbClr val="0000FF"/>
                </a:solidFill>
                <a:latin typeface="BlairMdITC TT-Medium"/>
                <a:cs typeface="BlairMdITC TT-Medium"/>
              </a:rPr>
              <a:t/>
            </a:r>
            <a:br>
              <a:rPr lang="it-IT" sz="1400" dirty="0">
                <a:solidFill>
                  <a:srgbClr val="0000FF"/>
                </a:solidFill>
                <a:latin typeface="BlairMdITC TT-Medium"/>
                <a:cs typeface="BlairMdITC TT-Medium"/>
              </a:rPr>
            </a:br>
            <a:r>
              <a:rPr lang="it-IT" sz="1400" dirty="0">
                <a:solidFill>
                  <a:srgbClr val="0000FF"/>
                </a:solidFill>
                <a:latin typeface="BlairMdITC TT-Medium"/>
                <a:cs typeface="BlairMdITC TT-Medium"/>
              </a:rPr>
              <a:t>a 1  Progetto finalista allo  Scale </a:t>
            </a:r>
            <a:r>
              <a:rPr lang="it-IT" sz="1400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grant</a:t>
            </a:r>
            <a:r>
              <a:rPr lang="it-IT" sz="14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(</a:t>
            </a:r>
            <a:r>
              <a:rPr lang="it-IT" sz="1400" dirty="0">
                <a:solidFill>
                  <a:srgbClr val="0000FF"/>
                </a:solidFill>
                <a:latin typeface="BlairMdITC TT-Medium"/>
                <a:cs typeface="BlairMdITC TT-Medium"/>
              </a:rPr>
              <a:t>2 milioni di USD) </a:t>
            </a:r>
            <a:endParaRPr lang="it-IT" sz="1400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algn="ctr"/>
            <a:r>
              <a:rPr lang="it-IT" sz="14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della </a:t>
            </a:r>
            <a:r>
              <a:rPr lang="it-IT" sz="1400" dirty="0">
                <a:solidFill>
                  <a:srgbClr val="0000FF"/>
                </a:solidFill>
                <a:latin typeface="BlairMdITC TT-Medium"/>
                <a:cs typeface="BlairMdITC TT-Medium"/>
              </a:rPr>
              <a:t>Fondazione Rotary</a:t>
            </a:r>
            <a:br>
              <a:rPr lang="it-IT" sz="1400" dirty="0">
                <a:solidFill>
                  <a:srgbClr val="0000FF"/>
                </a:solidFill>
                <a:latin typeface="BlairMdITC TT-Medium"/>
                <a:cs typeface="BlairMdITC TT-Medium"/>
              </a:rPr>
            </a:br>
            <a:r>
              <a:rPr lang="it-IT" sz="1400" dirty="0">
                <a:solidFill>
                  <a:srgbClr val="0000FF"/>
                </a:solidFill>
                <a:latin typeface="BlairMdITC TT-Medium"/>
                <a:cs typeface="BlairMdITC TT-Medium"/>
              </a:rPr>
              <a:t/>
            </a:r>
            <a:br>
              <a:rPr lang="it-IT" sz="1400" dirty="0">
                <a:solidFill>
                  <a:srgbClr val="0000FF"/>
                </a:solidFill>
                <a:latin typeface="BlairMdITC TT-Medium"/>
                <a:cs typeface="BlairMdITC TT-Medium"/>
              </a:rPr>
            </a:br>
            <a:r>
              <a:rPr lang="it-IT" sz="1400" dirty="0">
                <a:solidFill>
                  <a:srgbClr val="0000FF"/>
                </a:solidFill>
                <a:latin typeface="BlairMdITC TT-Medium"/>
                <a:cs typeface="BlairMdITC TT-Medium"/>
              </a:rPr>
              <a:t> </a:t>
            </a:r>
            <a:r>
              <a:rPr lang="it-IT" sz="14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***</a:t>
            </a:r>
            <a:r>
              <a:rPr lang="it-IT" sz="1400" i="1" dirty="0" err="1" smtClean="0">
                <a:solidFill>
                  <a:srgbClr val="000000"/>
                </a:solidFill>
                <a:latin typeface="BlairMdITC TT-Medium"/>
                <a:cs typeface="BlairMdITC TT-Medium"/>
              </a:rPr>
              <a:t>Collaborazioni</a:t>
            </a:r>
            <a:r>
              <a:rPr lang="it-IT" sz="1400" i="1" dirty="0" err="1">
                <a:solidFill>
                  <a:srgbClr val="000000"/>
                </a:solidFill>
                <a:latin typeface="BlairMdITC TT-Medium"/>
                <a:cs typeface="BlairMdITC TT-Medium"/>
              </a:rPr>
              <a:t>,Patrocinio</a:t>
            </a:r>
            <a:r>
              <a:rPr lang="it-IT" sz="1400" i="1" dirty="0">
                <a:solidFill>
                  <a:srgbClr val="000000"/>
                </a:solidFill>
                <a:latin typeface="BlairMdITC TT-Medium"/>
                <a:cs typeface="BlairMdITC TT-Medium"/>
              </a:rPr>
              <a:t>, Affiancamento</a:t>
            </a:r>
            <a:r>
              <a:rPr lang="it-IT" sz="1400" dirty="0">
                <a:solidFill>
                  <a:srgbClr val="000000"/>
                </a:solidFill>
                <a:latin typeface="BlairMdITC TT-Medium"/>
                <a:cs typeface="BlairMdITC TT-Medium"/>
              </a:rPr>
              <a:t/>
            </a:r>
            <a:br>
              <a:rPr lang="it-IT" sz="1400" dirty="0">
                <a:solidFill>
                  <a:srgbClr val="000000"/>
                </a:solidFill>
                <a:latin typeface="BlairMdITC TT-Medium"/>
                <a:cs typeface="BlairMdITC TT-Medium"/>
              </a:rPr>
            </a:br>
            <a:r>
              <a:rPr lang="it-IT" sz="1400" dirty="0">
                <a:solidFill>
                  <a:srgbClr val="0000FF"/>
                </a:solidFill>
                <a:latin typeface="BlairMdITC TT-Medium"/>
                <a:cs typeface="BlairMdITC TT-Medium"/>
              </a:rPr>
              <a:t>Rotary </a:t>
            </a:r>
            <a:r>
              <a:rPr lang="it-IT" sz="1400" dirty="0" err="1">
                <a:solidFill>
                  <a:srgbClr val="0000FF"/>
                </a:solidFill>
                <a:latin typeface="BlairMdITC TT-Medium"/>
                <a:cs typeface="BlairMdITC TT-Medium"/>
              </a:rPr>
              <a:t>Fellowships</a:t>
            </a:r>
            <a:r>
              <a:rPr lang="it-IT" sz="1400" dirty="0">
                <a:solidFill>
                  <a:srgbClr val="0000FF"/>
                </a:solidFill>
                <a:latin typeface="BlairMdITC TT-Medium"/>
                <a:cs typeface="BlairMdITC TT-Medium"/>
              </a:rPr>
              <a:t>, altri Club </a:t>
            </a:r>
            <a:r>
              <a:rPr lang="it-IT" sz="1400" dirty="0" err="1">
                <a:solidFill>
                  <a:srgbClr val="0000FF"/>
                </a:solidFill>
                <a:latin typeface="BlairMdITC TT-Medium"/>
                <a:cs typeface="BlairMdITC TT-Medium"/>
              </a:rPr>
              <a:t>Service,Istituzioni,Enti</a:t>
            </a:r>
            <a:r>
              <a:rPr lang="it-IT" sz="1400" dirty="0">
                <a:solidFill>
                  <a:srgbClr val="0000FF"/>
                </a:solidFill>
                <a:latin typeface="BlairMdITC TT-Medium"/>
                <a:cs typeface="BlairMdITC TT-Medium"/>
              </a:rPr>
              <a:t> Pubblici, Sanità Pubblica, Istituzioni Scolastiche ed Accademiche, Associazioni caritative e di </a:t>
            </a:r>
            <a:r>
              <a:rPr lang="it-IT" sz="1400" dirty="0" err="1">
                <a:solidFill>
                  <a:srgbClr val="0000FF"/>
                </a:solidFill>
                <a:latin typeface="BlairMdITC TT-Medium"/>
                <a:cs typeface="BlairMdITC TT-Medium"/>
              </a:rPr>
              <a:t>volontariato,Associazioni</a:t>
            </a:r>
            <a:r>
              <a:rPr lang="it-IT" sz="1400" dirty="0">
                <a:solidFill>
                  <a:srgbClr val="0000FF"/>
                </a:solidFill>
                <a:latin typeface="BlairMdITC TT-Medium"/>
                <a:cs typeface="BlairMdITC TT-Medium"/>
              </a:rPr>
              <a:t> di </a:t>
            </a:r>
            <a:r>
              <a:rPr lang="it-IT" sz="1400" dirty="0" err="1">
                <a:solidFill>
                  <a:srgbClr val="0000FF"/>
                </a:solidFill>
                <a:latin typeface="BlairMdITC TT-Medium"/>
                <a:cs typeface="BlairMdITC TT-Medium"/>
              </a:rPr>
              <a:t>categoria,Centri</a:t>
            </a:r>
            <a:r>
              <a:rPr lang="it-IT" sz="1400" dirty="0">
                <a:solidFill>
                  <a:srgbClr val="0000FF"/>
                </a:solidFill>
                <a:latin typeface="BlairMdITC TT-Medium"/>
                <a:cs typeface="BlairMdITC TT-Medium"/>
              </a:rPr>
              <a:t> di Formazione Professionale, etc.</a:t>
            </a:r>
            <a:endParaRPr lang="it-IT" sz="1400" i="1" u="sng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endParaRPr lang="it-IT" sz="1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977737" y="6248786"/>
            <a:ext cx="5085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Tele-Seminario Distrettuale di Formazione</a:t>
            </a:r>
          </a:p>
          <a:p>
            <a:r>
              <a:rPr lang="it-IT" dirty="0"/>
              <a:t>		</a:t>
            </a:r>
            <a:r>
              <a:rPr lang="it-IT" dirty="0" smtClean="0"/>
              <a:t>    </a:t>
            </a:r>
            <a:r>
              <a:rPr lang="it-IT" dirty="0"/>
              <a:t>1 Febbraio 2022</a:t>
            </a:r>
          </a:p>
          <a:p>
            <a:r>
              <a:rPr lang="it-IT" dirty="0"/>
              <a:t>	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539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xmlns="" id="{2139B43D-757D-484F-B2C6-6487C7345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6695" y="2894218"/>
            <a:ext cx="3510556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ts val="375"/>
              </a:spcBef>
            </a:pPr>
            <a:endParaRPr lang="it-IT" altLang="it-IT" b="1" dirty="0">
              <a:solidFill>
                <a:srgbClr val="FFFFFF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3293ECC0-4E48-4E43-A1B7-77F02226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79"/>
            <a:ext cx="9144000" cy="55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ts val="375"/>
              </a:spcBef>
              <a:buSzPct val="100000"/>
            </a:pPr>
            <a:endParaRPr lang="it-IT" altLang="it-IT" sz="1800" b="1" dirty="0">
              <a:solidFill>
                <a:srgbClr val="3155A4"/>
              </a:solidFill>
            </a:endParaRP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xmlns="" id="{6202F302-C22F-4B1F-8F81-67A5C84E1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992" y="6290823"/>
            <a:ext cx="2630394" cy="46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buSzPct val="100000"/>
            </a:pPr>
            <a:r>
              <a:rPr lang="it-IT" altLang="it-IT" sz="9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ABA699A-8F31-4436-A999-D03BB4F82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760" y="6128408"/>
            <a:ext cx="813287" cy="64957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B7D3527B-44AF-4979-88CE-38FE8ACD78A7}"/>
              </a:ext>
            </a:extLst>
          </p:cNvPr>
          <p:cNvSpPr txBox="1"/>
          <p:nvPr/>
        </p:nvSpPr>
        <p:spPr>
          <a:xfrm>
            <a:off x="255714" y="6424038"/>
            <a:ext cx="3427461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Emilia Romagna – Repubblica di San Marino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9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Governatore </a:t>
            </a:r>
            <a:r>
              <a:rPr lang="it-IT" altLang="it-IT" sz="900" b="1" dirty="0" smtClean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it-IT" altLang="it-IT" sz="9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2021-2022 Stefano Spagna Musso</a:t>
            </a:r>
            <a:endParaRPr kumimoji="0" lang="it-IT" altLang="it-IT" sz="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8AE7A9D5-6B5A-481C-BF10-6AA164C71166}"/>
              </a:ext>
            </a:extLst>
          </p:cNvPr>
          <p:cNvSpPr txBox="1"/>
          <p:nvPr/>
        </p:nvSpPr>
        <p:spPr>
          <a:xfrm flipH="1">
            <a:off x="258637" y="6181654"/>
            <a:ext cx="8980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Disretto</a:t>
            </a:r>
            <a:r>
              <a:rPr lang="it-IT" sz="9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2072</a:t>
            </a:r>
          </a:p>
        </p:txBody>
      </p:sp>
      <p:sp>
        <p:nvSpPr>
          <p:cNvPr id="13" name="Linea"/>
          <p:cNvSpPr/>
          <p:nvPr/>
        </p:nvSpPr>
        <p:spPr>
          <a:xfrm>
            <a:off x="-149994" y="6857999"/>
            <a:ext cx="9443989" cy="1"/>
          </a:xfrm>
          <a:prstGeom prst="line">
            <a:avLst/>
          </a:prstGeom>
          <a:ln w="25400">
            <a:solidFill>
              <a:srgbClr val="01B4E7"/>
            </a:solidFill>
          </a:ln>
        </p:spPr>
        <p:txBody>
          <a:bodyPr lIns="32145" tIns="32146" rIns="32145" bIns="32146"/>
          <a:lstStyle/>
          <a:p>
            <a:pPr defTabSz="642915">
              <a:defRPr b="0">
                <a:solidFill>
                  <a:srgbClr val="958D8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" name="CasellaDiTesto 13"/>
          <p:cNvSpPr txBox="1"/>
          <p:nvPr/>
        </p:nvSpPr>
        <p:spPr>
          <a:xfrm>
            <a:off x="-2572378" y="5465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5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it-IT" dirty="0"/>
              <a:t>1</a:t>
            </a: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xmlns="" id="{CC29B11C-9667-425A-A77D-3B22DFA1BB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9" r="61186" b="24550"/>
          <a:stretch/>
        </p:blipFill>
        <p:spPr>
          <a:xfrm>
            <a:off x="7241829" y="50231"/>
            <a:ext cx="1883096" cy="71380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178523" y="6211669"/>
            <a:ext cx="47000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 		</a:t>
            </a:r>
            <a:endParaRPr lang="it-IT" dirty="0"/>
          </a:p>
        </p:txBody>
      </p:sp>
      <p:sp>
        <p:nvSpPr>
          <p:cNvPr id="20" name="Linea"/>
          <p:cNvSpPr/>
          <p:nvPr/>
        </p:nvSpPr>
        <p:spPr>
          <a:xfrm>
            <a:off x="-149994" y="6857999"/>
            <a:ext cx="9443989" cy="1"/>
          </a:xfrm>
          <a:prstGeom prst="line">
            <a:avLst/>
          </a:prstGeom>
          <a:ln w="25400">
            <a:solidFill>
              <a:srgbClr val="01B4E7"/>
            </a:solidFill>
          </a:ln>
        </p:spPr>
        <p:txBody>
          <a:bodyPr lIns="32145" tIns="32146" rIns="32145" bIns="32146"/>
          <a:lstStyle/>
          <a:p>
            <a:pPr defTabSz="642915">
              <a:defRPr b="0">
                <a:solidFill>
                  <a:srgbClr val="958D8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" name="Governatore 2019/2020…"/>
          <p:cNvSpPr txBox="1"/>
          <p:nvPr/>
        </p:nvSpPr>
        <p:spPr>
          <a:xfrm>
            <a:off x="103388" y="1662769"/>
            <a:ext cx="2975428" cy="28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algn="r">
              <a:defRPr sz="2100" b="0">
                <a:solidFill>
                  <a:srgbClr val="2A4A8B"/>
                </a:solidFill>
                <a:latin typeface="Neo Sans Std Medium TR"/>
                <a:ea typeface="Neo Sans Std Medium TR"/>
                <a:cs typeface="Neo Sans Std Medium TR"/>
                <a:sym typeface="Neo Sans Std Medium TR"/>
              </a:defRPr>
            </a:pPr>
            <a:endParaRPr sz="1400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-556218" y="30407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-36196" y="764037"/>
            <a:ext cx="9161121" cy="646331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rgbClr val="FFFFFF"/>
                </a:solidFill>
                <a:latin typeface="BlairMdITC TT-Medium"/>
                <a:cs typeface="BlairMdITC TT-Medium"/>
              </a:rPr>
              <a:t>District</a:t>
            </a:r>
            <a:r>
              <a:rPr lang="it-IT" dirty="0" smtClean="0">
                <a:solidFill>
                  <a:srgbClr val="FFFFFF"/>
                </a:solidFill>
                <a:latin typeface="BlairMdITC TT-Medium"/>
                <a:cs typeface="BlairMdITC TT-Medium"/>
              </a:rPr>
              <a:t> Community service </a:t>
            </a:r>
            <a:r>
              <a:rPr lang="it-IT" dirty="0" err="1" smtClean="0">
                <a:solidFill>
                  <a:srgbClr val="FFFFFF"/>
                </a:solidFill>
                <a:latin typeface="BlairMdITC TT-Medium"/>
                <a:cs typeface="BlairMdITC TT-Medium"/>
              </a:rPr>
              <a:t>committee</a:t>
            </a:r>
            <a:endParaRPr lang="it-IT" dirty="0" smtClean="0">
              <a:solidFill>
                <a:srgbClr val="FFFFFF"/>
              </a:solidFill>
              <a:latin typeface="BlairMdITC TT-Medium"/>
              <a:cs typeface="BlairMdITC TT-Medium"/>
            </a:endParaRPr>
          </a:p>
          <a:p>
            <a:pPr algn="ctr"/>
            <a:r>
              <a:rPr lang="it-IT" dirty="0" smtClean="0">
                <a:solidFill>
                  <a:srgbClr val="FFFFFF"/>
                </a:solidFill>
                <a:latin typeface="BlairMdITC TT-Medium"/>
                <a:cs typeface="BlairMdITC TT-Medium"/>
              </a:rPr>
              <a:t>i nostri club “si portano avanti”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03388" y="1489508"/>
            <a:ext cx="9003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977737" y="6248786"/>
            <a:ext cx="5085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Tele-Seminario Distrettuale di Formazione</a:t>
            </a:r>
          </a:p>
          <a:p>
            <a:r>
              <a:rPr lang="it-IT" dirty="0"/>
              <a:t>		</a:t>
            </a:r>
            <a:r>
              <a:rPr lang="it-IT" dirty="0" smtClean="0"/>
              <a:t>    </a:t>
            </a:r>
            <a:r>
              <a:rPr lang="it-IT" dirty="0"/>
              <a:t>1 Febbraio 2022</a:t>
            </a:r>
          </a:p>
          <a:p>
            <a:r>
              <a:rPr lang="it-IT" dirty="0"/>
              <a:t>	</a:t>
            </a:r>
          </a:p>
          <a:p>
            <a:endParaRPr lang="it-IT" dirty="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88" y="1406187"/>
            <a:ext cx="3733537" cy="4462853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885848" y="1950344"/>
            <a:ext cx="4215920" cy="3908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 </a:t>
            </a:r>
            <a:r>
              <a:rPr lang="it-IT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un “grande” progetto	</a:t>
            </a:r>
            <a:endParaRPr lang="it-IT" i="1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endParaRPr lang="it-IT" i="1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r>
              <a:rPr lang="it-IT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“</a:t>
            </a:r>
            <a:r>
              <a:rPr lang="it-IT" i="1" dirty="0" err="1">
                <a:solidFill>
                  <a:srgbClr val="0000FF"/>
                </a:solidFill>
                <a:latin typeface="BlairMdITC TT-Medium"/>
                <a:cs typeface="BlairMdITC TT-Medium"/>
              </a:rPr>
              <a:t>Dementia</a:t>
            </a:r>
            <a:r>
              <a:rPr lang="it-IT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 Care </a:t>
            </a:r>
          </a:p>
          <a:p>
            <a:r>
              <a:rPr lang="it-IT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Project in Romagna”</a:t>
            </a:r>
          </a:p>
          <a:p>
            <a:r>
              <a:rPr lang="it-IT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 </a:t>
            </a:r>
          </a:p>
          <a:p>
            <a:r>
              <a:rPr lang="it-IT" sz="1600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RC CESENA</a:t>
            </a:r>
          </a:p>
          <a:p>
            <a:endParaRPr lang="it-IT" sz="1600" i="1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r>
              <a:rPr lang="it-IT" dirty="0">
                <a:solidFill>
                  <a:srgbClr val="0000FF"/>
                </a:solidFill>
                <a:latin typeface="BlairMdITC TT-Medium"/>
                <a:cs typeface="BlairMdITC TT-Medium"/>
              </a:rPr>
              <a:t>è stato selezionato dalla </a:t>
            </a:r>
          </a:p>
          <a:p>
            <a:r>
              <a:rPr lang="it-IT" dirty="0">
                <a:solidFill>
                  <a:srgbClr val="0000FF"/>
                </a:solidFill>
                <a:latin typeface="BlairMdITC TT-Medium"/>
                <a:cs typeface="BlairMdITC TT-Medium"/>
              </a:rPr>
              <a:t>Rotary Foundation </a:t>
            </a:r>
          </a:p>
          <a:p>
            <a:r>
              <a:rPr lang="it-IT" dirty="0">
                <a:solidFill>
                  <a:srgbClr val="0000FF"/>
                </a:solidFill>
                <a:latin typeface="BlairMdITC TT-Medium"/>
                <a:cs typeface="BlairMdITC TT-Medium"/>
              </a:rPr>
              <a:t>per la selezione finale </a:t>
            </a:r>
            <a:r>
              <a:rPr lang="it-IT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degli</a:t>
            </a:r>
            <a:r>
              <a:rPr lang="it-IT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Scale </a:t>
            </a:r>
            <a:r>
              <a:rPr lang="it-IT" i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Grants</a:t>
            </a:r>
            <a:endParaRPr lang="it-IT" i="1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r>
              <a:rPr lang="it-IT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   Da 2 </a:t>
            </a:r>
            <a:r>
              <a:rPr lang="it-IT" i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mill.usd</a:t>
            </a:r>
            <a:endParaRPr lang="it-IT" i="1" dirty="0">
              <a:solidFill>
                <a:srgbClr val="0000FF"/>
              </a:solidFill>
              <a:latin typeface="BlairMdITC TT-Medium"/>
              <a:cs typeface="BlairMdITC TT-Medium"/>
            </a:endParaRPr>
          </a:p>
        </p:txBody>
      </p:sp>
      <p:cxnSp>
        <p:nvCxnSpPr>
          <p:cNvPr id="11" name="Connettore 1 10"/>
          <p:cNvCxnSpPr/>
          <p:nvPr/>
        </p:nvCxnSpPr>
        <p:spPr>
          <a:xfrm flipH="1">
            <a:off x="4381752" y="1489508"/>
            <a:ext cx="19389" cy="46921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0" y="5879454"/>
            <a:ext cx="383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00FF"/>
                </a:solidFill>
              </a:rPr>
              <a:t>AMBIENTE, NUOVA AREA FOCUS</a:t>
            </a:r>
            <a:endParaRPr lang="it-IT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37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xmlns="" id="{2139B43D-757D-484F-B2C6-6487C7345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6694" y="2894218"/>
            <a:ext cx="683061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ts val="375"/>
              </a:spcBef>
            </a:pPr>
            <a:endParaRPr lang="it-IT" altLang="it-IT" b="1" dirty="0">
              <a:solidFill>
                <a:srgbClr val="FFFFFF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DD0B3D6B-9CD5-4A41-8629-0048D5A52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79"/>
            <a:ext cx="9172575" cy="844788"/>
          </a:xfrm>
          <a:prstGeom prst="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it-IT" i="1" dirty="0" smtClean="0">
              <a:solidFill>
                <a:schemeClr val="bg1"/>
              </a:solidFill>
              <a:latin typeface="BlairMdITC TT-Medium"/>
              <a:cs typeface="BlairMdITC TT-Medium"/>
            </a:endParaRPr>
          </a:p>
          <a:p>
            <a:pPr algn="ctr"/>
            <a:r>
              <a:rPr lang="it-IT" i="1" dirty="0" smtClean="0">
                <a:solidFill>
                  <a:schemeClr val="bg1"/>
                </a:solidFill>
                <a:latin typeface="BlairMdITC TT-Medium"/>
                <a:cs typeface="BlairMdITC TT-Medium"/>
              </a:rPr>
              <a:t>Un Obiettivo speciale tra le </a:t>
            </a:r>
            <a:r>
              <a:rPr lang="it-IT" sz="1600" i="1" dirty="0" smtClean="0">
                <a:solidFill>
                  <a:schemeClr val="bg1"/>
                </a:solidFill>
                <a:latin typeface="BlairMdITC TT-Medium"/>
                <a:cs typeface="BlairMdITC TT-Medium"/>
              </a:rPr>
              <a:t>INIZIATIVE PRESIDENZIALI</a:t>
            </a:r>
          </a:p>
          <a:p>
            <a:pPr algn="ctr"/>
            <a:r>
              <a:rPr lang="it-IT" i="1" dirty="0" smtClean="0">
                <a:solidFill>
                  <a:schemeClr val="bg1"/>
                </a:solidFill>
                <a:latin typeface="BlairMdITC TT-Medium"/>
                <a:cs typeface="BlairMdITC TT-Medium"/>
              </a:rPr>
              <a:t>Per l’anno rotariano  2021-2022</a:t>
            </a:r>
          </a:p>
          <a:p>
            <a:pPr algn="ctr"/>
            <a:r>
              <a:rPr lang="it-IT" i="1" dirty="0" smtClean="0">
                <a:solidFill>
                  <a:schemeClr val="bg1"/>
                </a:solidFill>
                <a:latin typeface="BlairMdITC TT-Medium"/>
                <a:cs typeface="BlairMdITC TT-Medium"/>
              </a:rPr>
              <a:t>I “rotary </a:t>
            </a:r>
            <a:r>
              <a:rPr lang="it-IT" i="1" dirty="0" err="1" smtClean="0">
                <a:solidFill>
                  <a:schemeClr val="bg1"/>
                </a:solidFill>
                <a:latin typeface="BlairMdITC TT-Medium"/>
                <a:cs typeface="BlairMdITC TT-Medium"/>
              </a:rPr>
              <a:t>days</a:t>
            </a:r>
            <a:r>
              <a:rPr lang="it-IT" i="1" dirty="0" smtClean="0">
                <a:solidFill>
                  <a:schemeClr val="bg1"/>
                </a:solidFill>
                <a:latin typeface="BlairMdITC TT-Medium"/>
                <a:cs typeface="BlairMdITC TT-Medium"/>
              </a:rPr>
              <a:t> of service”</a:t>
            </a:r>
          </a:p>
          <a:p>
            <a:pPr algn="ctr"/>
            <a:r>
              <a:rPr lang="it-IT" sz="1600" i="1" dirty="0" smtClean="0">
                <a:solidFill>
                  <a:schemeClr val="bg1"/>
                </a:solidFill>
                <a:latin typeface="BlairMdITC TT-Medium"/>
                <a:cs typeface="BlairMdITC TT-Medium"/>
              </a:rPr>
              <a:t>“</a:t>
            </a:r>
            <a:endParaRPr lang="it-IT" sz="1600" dirty="0">
              <a:solidFill>
                <a:schemeClr val="bg1"/>
              </a:solidFill>
              <a:latin typeface="BlairMdITC TT-Medium"/>
              <a:cs typeface="BlairMdITC TT-Medium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3293ECC0-4E48-4E43-A1B7-77F02226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79"/>
            <a:ext cx="9144000" cy="55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ts val="375"/>
              </a:spcBef>
              <a:buSzPct val="100000"/>
            </a:pPr>
            <a:endParaRPr lang="it-IT" altLang="it-IT" sz="1800" b="1" dirty="0">
              <a:solidFill>
                <a:srgbClr val="3155A4"/>
              </a:solidFill>
            </a:endParaRP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xmlns="" id="{6202F302-C22F-4B1F-8F81-67A5C84E1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251" y="6290823"/>
            <a:ext cx="4492509" cy="46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r>
              <a:rPr lang="it-IT" sz="1050" dirty="0">
                <a:latin typeface="BlairMdITC TT-Medium"/>
                <a:cs typeface="BlairMdITC TT-Medium"/>
              </a:rPr>
              <a:t>Tele-Seminario Distrettuale di Formazione</a:t>
            </a:r>
          </a:p>
          <a:p>
            <a:r>
              <a:rPr lang="it-IT" sz="1050" dirty="0">
                <a:latin typeface="BlairMdITC TT-Medium"/>
                <a:cs typeface="BlairMdITC TT-Medium"/>
              </a:rPr>
              <a:t>			       1 Febbraio 2022</a:t>
            </a:r>
          </a:p>
          <a:p>
            <a:r>
              <a:rPr lang="it-IT" sz="900" dirty="0"/>
              <a:t>	</a:t>
            </a:r>
          </a:p>
          <a:p>
            <a:pPr algn="ctr" eaLnBrk="1" hangingPunct="1">
              <a:buSzPct val="100000"/>
            </a:pPr>
            <a:endParaRPr lang="it-IT" altLang="it-IT" sz="900" b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ABA699A-8F31-4436-A999-D03BB4F82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760" y="6128408"/>
            <a:ext cx="813287" cy="64957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B7D3527B-44AF-4979-88CE-38FE8ACD78A7}"/>
              </a:ext>
            </a:extLst>
          </p:cNvPr>
          <p:cNvSpPr txBox="1"/>
          <p:nvPr/>
        </p:nvSpPr>
        <p:spPr>
          <a:xfrm>
            <a:off x="255714" y="6424038"/>
            <a:ext cx="3427461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Emilia Romagna – Repubblica di San Marino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9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Governatore </a:t>
            </a:r>
            <a:r>
              <a:rPr lang="it-IT" altLang="it-IT" sz="900" b="1" dirty="0" smtClean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2021</a:t>
            </a:r>
            <a:r>
              <a:rPr lang="it-IT" altLang="it-IT" sz="9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-2022 Stefano Spagna Musso</a:t>
            </a:r>
            <a:endParaRPr kumimoji="0" lang="it-IT" altLang="it-IT" sz="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8AE7A9D5-6B5A-481C-BF10-6AA164C71166}"/>
              </a:ext>
            </a:extLst>
          </p:cNvPr>
          <p:cNvSpPr txBox="1"/>
          <p:nvPr/>
        </p:nvSpPr>
        <p:spPr>
          <a:xfrm flipH="1">
            <a:off x="258637" y="6181654"/>
            <a:ext cx="8980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Disretto</a:t>
            </a:r>
            <a:r>
              <a:rPr lang="it-IT" sz="9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2072</a:t>
            </a:r>
          </a:p>
        </p:txBody>
      </p:sp>
      <p:sp>
        <p:nvSpPr>
          <p:cNvPr id="13" name="Linea"/>
          <p:cNvSpPr/>
          <p:nvPr/>
        </p:nvSpPr>
        <p:spPr>
          <a:xfrm>
            <a:off x="-149994" y="6857999"/>
            <a:ext cx="9443989" cy="1"/>
          </a:xfrm>
          <a:prstGeom prst="line">
            <a:avLst/>
          </a:prstGeom>
          <a:ln w="25400">
            <a:solidFill>
              <a:srgbClr val="01B4E7"/>
            </a:solidFill>
          </a:ln>
        </p:spPr>
        <p:txBody>
          <a:bodyPr lIns="32145" tIns="32146" rIns="32145" bIns="32146"/>
          <a:lstStyle/>
          <a:p>
            <a:pPr defTabSz="642915">
              <a:defRPr b="0">
                <a:solidFill>
                  <a:srgbClr val="958D8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" name="CasellaDiTesto 13"/>
          <p:cNvSpPr txBox="1"/>
          <p:nvPr/>
        </p:nvSpPr>
        <p:spPr>
          <a:xfrm>
            <a:off x="-2572378" y="5465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5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it-IT" dirty="0"/>
              <a:t>1</a:t>
            </a: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xmlns="" id="{CC29B11C-9667-425A-A77D-3B22DFA1BB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9" r="61186" b="24550"/>
          <a:stretch/>
        </p:blipFill>
        <p:spPr>
          <a:xfrm>
            <a:off x="7289479" y="523833"/>
            <a:ext cx="1883096" cy="71380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1237639"/>
            <a:ext cx="8941187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i="1" dirty="0" smtClean="0">
                <a:solidFill>
                  <a:srgbClr val="000090"/>
                </a:solidFill>
                <a:latin typeface="BlairMdITC TT-Medium"/>
                <a:cs typeface="BlairMdITC TT-Medium"/>
              </a:rPr>
              <a:t>EACH ONE,BRING ONE</a:t>
            </a:r>
          </a:p>
          <a:p>
            <a:r>
              <a:rPr lang="it-IT" i="1" dirty="0" smtClean="0">
                <a:solidFill>
                  <a:srgbClr val="000090"/>
                </a:solidFill>
                <a:latin typeface="BlairMdITC TT-Medium"/>
                <a:cs typeface="BlairMdITC TT-Medium"/>
              </a:rPr>
              <a:t>		</a:t>
            </a:r>
          </a:p>
          <a:p>
            <a:r>
              <a:rPr lang="it-IT" i="1" dirty="0" smtClean="0">
                <a:solidFill>
                  <a:srgbClr val="000090"/>
                </a:solidFill>
                <a:latin typeface="BlairMdITC TT-Medium"/>
                <a:cs typeface="BlairMdITC TT-Medium"/>
              </a:rPr>
              <a:t>2. EMPOWERING GIRLS (</a:t>
            </a:r>
            <a:r>
              <a:rPr lang="it-IT" i="1" dirty="0">
                <a:solidFill>
                  <a:srgbClr val="000090"/>
                </a:solidFill>
                <a:latin typeface="BlairMdITC TT-Medium"/>
                <a:cs typeface="BlairMdITC TT-Medium"/>
              </a:rPr>
              <a:t>*</a:t>
            </a:r>
            <a:r>
              <a:rPr lang="it-IT" i="1" dirty="0" smtClean="0">
                <a:solidFill>
                  <a:srgbClr val="000090"/>
                </a:solidFill>
                <a:latin typeface="BlairMdITC TT-Medium"/>
                <a:cs typeface="BlairMdITC TT-Medium"/>
              </a:rPr>
              <a:t>)</a:t>
            </a:r>
          </a:p>
          <a:p>
            <a:endParaRPr lang="it-IT" i="1" dirty="0" smtClean="0">
              <a:solidFill>
                <a:srgbClr val="000090"/>
              </a:solidFill>
              <a:latin typeface="BlairMdITC TT-Medium"/>
              <a:cs typeface="BlairMdITC TT-Medium"/>
            </a:endParaRPr>
          </a:p>
          <a:p>
            <a:r>
              <a:rPr lang="it-IT" i="1" dirty="0" smtClean="0">
                <a:solidFill>
                  <a:srgbClr val="000090"/>
                </a:solidFill>
                <a:latin typeface="BlairMdITC TT-Medium"/>
                <a:cs typeface="BlairMdITC TT-Medium"/>
              </a:rPr>
              <a:t>3. PRESIDENTIAL CONFERENCIES</a:t>
            </a:r>
          </a:p>
          <a:p>
            <a:pPr algn="ctr"/>
            <a:endParaRPr lang="it-IT" i="1" dirty="0" smtClean="0">
              <a:solidFill>
                <a:srgbClr val="000000"/>
              </a:solidFill>
              <a:latin typeface="BlairMdITC TT-Medium"/>
              <a:cs typeface="BlairMdITC TT-Medium"/>
            </a:endParaRPr>
          </a:p>
          <a:p>
            <a:pPr algn="ctr"/>
            <a:r>
              <a:rPr lang="it-IT" sz="2000" i="1" u="sng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4. ROTARY DAYS OF SERVICE </a:t>
            </a:r>
            <a:r>
              <a:rPr lang="it-IT" sz="2000" i="1" u="sng" dirty="0" smtClean="0">
                <a:latin typeface="BlairMdITC TT-Medium"/>
                <a:cs typeface="BlairMdITC TT-Medium"/>
              </a:rPr>
              <a:t>:</a:t>
            </a:r>
          </a:p>
          <a:p>
            <a:pPr algn="ctr"/>
            <a:endParaRPr lang="it-IT" sz="2800" i="1" u="sng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marL="457200" indent="-457200">
              <a:buAutoNum type="alphaUcParenR"/>
            </a:pPr>
            <a:r>
              <a:rPr lang="it-IT" sz="2000" i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Every</a:t>
            </a:r>
            <a:r>
              <a:rPr lang="it-IT" sz="20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club can </a:t>
            </a:r>
            <a:r>
              <a:rPr lang="it-IT" sz="2000" i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plan</a:t>
            </a:r>
            <a:r>
              <a:rPr lang="it-IT" sz="20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</a:t>
            </a:r>
            <a:r>
              <a:rPr lang="it-IT" sz="2000" i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one</a:t>
            </a:r>
            <a:r>
              <a:rPr lang="it-IT" sz="20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of </a:t>
            </a:r>
            <a:r>
              <a:rPr lang="it-IT" sz="2000" i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these</a:t>
            </a:r>
            <a:r>
              <a:rPr lang="it-IT" sz="20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</a:t>
            </a:r>
            <a:r>
              <a:rPr lang="it-IT" sz="2000" i="1" u="sng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“ Service </a:t>
            </a:r>
          </a:p>
          <a:p>
            <a:r>
              <a:rPr lang="it-IT" sz="2000" i="1" u="sng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	</a:t>
            </a:r>
            <a:r>
              <a:rPr lang="it-IT" sz="2000" i="1" u="sng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Events</a:t>
            </a:r>
            <a:r>
              <a:rPr lang="it-IT" sz="2000" i="1" u="sng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”</a:t>
            </a:r>
            <a:r>
              <a:rPr lang="it-IT" sz="20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,</a:t>
            </a:r>
            <a:r>
              <a:rPr lang="it-IT" sz="2000" i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wich</a:t>
            </a:r>
            <a:endParaRPr lang="it-IT" sz="2000" i="1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r>
              <a:rPr lang="it-IT" sz="20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B) </a:t>
            </a:r>
            <a:r>
              <a:rPr lang="it-IT" sz="2000" i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need</a:t>
            </a:r>
            <a:r>
              <a:rPr lang="it-IT" sz="20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to be </a:t>
            </a:r>
            <a:r>
              <a:rPr lang="it-IT" sz="2000" i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organized</a:t>
            </a:r>
            <a:r>
              <a:rPr lang="it-IT" sz="20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by </a:t>
            </a:r>
            <a:r>
              <a:rPr lang="it-IT" sz="2000" b="1" i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two</a:t>
            </a:r>
            <a:r>
              <a:rPr lang="it-IT" sz="20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or more Rotary </a:t>
            </a:r>
          </a:p>
          <a:p>
            <a:r>
              <a:rPr lang="it-IT" sz="20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	or </a:t>
            </a:r>
            <a:r>
              <a:rPr lang="it-IT" sz="2000" b="1" i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Rotaract</a:t>
            </a:r>
            <a:r>
              <a:rPr lang="it-IT" sz="20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</a:t>
            </a:r>
            <a:r>
              <a:rPr lang="it-IT" sz="2000" i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Club,to</a:t>
            </a:r>
            <a:r>
              <a:rPr lang="it-IT" sz="20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</a:t>
            </a:r>
          </a:p>
          <a:p>
            <a:r>
              <a:rPr lang="it-IT" sz="20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C)</a:t>
            </a:r>
            <a:r>
              <a:rPr lang="it-IT" sz="2000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 </a:t>
            </a:r>
            <a:r>
              <a:rPr lang="it-IT" sz="2000" i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provide</a:t>
            </a:r>
            <a:r>
              <a:rPr lang="it-IT" sz="20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</a:t>
            </a:r>
            <a:r>
              <a:rPr lang="it-IT" sz="2000" i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meaningful</a:t>
            </a:r>
            <a:r>
              <a:rPr lang="it-IT" sz="20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, </a:t>
            </a:r>
            <a:r>
              <a:rPr lang="it-IT" sz="2000" i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hands-on</a:t>
            </a:r>
            <a:r>
              <a:rPr lang="it-IT" sz="20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</a:t>
            </a:r>
            <a:r>
              <a:rPr lang="it-IT" sz="2000" i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volunteer</a:t>
            </a:r>
            <a:endParaRPr lang="it-IT" sz="2000" i="1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r>
              <a:rPr lang="it-IT" sz="20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	</a:t>
            </a:r>
            <a:r>
              <a:rPr lang="it-IT" sz="2000" i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opportunities</a:t>
            </a:r>
            <a:r>
              <a:rPr lang="it-IT" sz="20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, </a:t>
            </a:r>
            <a:r>
              <a:rPr lang="it-IT" sz="2000" i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that</a:t>
            </a:r>
            <a:r>
              <a:rPr lang="it-IT" sz="20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	</a:t>
            </a:r>
          </a:p>
          <a:p>
            <a:r>
              <a:rPr lang="it-IT" sz="20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D) </a:t>
            </a:r>
            <a:r>
              <a:rPr lang="it-IT" sz="2000" i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attract</a:t>
            </a:r>
            <a:r>
              <a:rPr lang="it-IT" sz="20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</a:t>
            </a:r>
            <a:r>
              <a:rPr lang="it-IT" sz="2000" i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participants</a:t>
            </a:r>
            <a:r>
              <a:rPr lang="it-IT" sz="20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from </a:t>
            </a:r>
            <a:r>
              <a:rPr lang="it-IT" sz="2000" i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within</a:t>
            </a:r>
            <a:r>
              <a:rPr lang="it-IT" sz="20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and </a:t>
            </a:r>
          </a:p>
          <a:p>
            <a:r>
              <a:rPr lang="it-IT" sz="2000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	</a:t>
            </a:r>
            <a:r>
              <a:rPr lang="it-IT" sz="2000" i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outside</a:t>
            </a:r>
            <a:r>
              <a:rPr lang="it-IT" sz="20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rotary</a:t>
            </a:r>
            <a:endParaRPr lang="it-IT" dirty="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9444" y="915883"/>
            <a:ext cx="2185556" cy="203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1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xmlns="" id="{2139B43D-757D-484F-B2C6-6487C7345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175" y="2452466"/>
            <a:ext cx="438255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endParaRPr lang="it-IT" dirty="0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DD0B3D6B-9CD5-4A41-8629-0048D5A52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30"/>
            <a:ext cx="9172575" cy="788699"/>
          </a:xfrm>
          <a:prstGeom prst="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it-IT" sz="1400" i="1" dirty="0" smtClean="0">
              <a:solidFill>
                <a:schemeClr val="bg1"/>
              </a:solidFill>
              <a:latin typeface="BlairMdITC TT-Medium"/>
              <a:cs typeface="BlairMdITC TT-Medium"/>
            </a:endParaRPr>
          </a:p>
          <a:p>
            <a:pPr algn="ctr"/>
            <a:endParaRPr lang="it-IT" sz="1400" i="1" dirty="0">
              <a:solidFill>
                <a:schemeClr val="bg1"/>
              </a:solidFill>
              <a:latin typeface="BlairMdITC TT-Medium"/>
              <a:cs typeface="BlairMdITC TT-Medium"/>
            </a:endParaRPr>
          </a:p>
          <a:p>
            <a:pPr algn="ctr"/>
            <a:r>
              <a:rPr lang="it-IT" i="1" dirty="0" smtClean="0">
                <a:solidFill>
                  <a:schemeClr val="bg1"/>
                </a:solidFill>
                <a:latin typeface="BlairMdITC TT-Medium"/>
                <a:cs typeface="BlairMdITC TT-Medium"/>
              </a:rPr>
              <a:t>Un </a:t>
            </a:r>
            <a:r>
              <a:rPr lang="it-IT" i="1" dirty="0">
                <a:solidFill>
                  <a:schemeClr val="bg1"/>
                </a:solidFill>
                <a:latin typeface="BlairMdITC TT-Medium"/>
                <a:cs typeface="BlairMdITC TT-Medium"/>
              </a:rPr>
              <a:t>Obiettivo speciale tra le </a:t>
            </a:r>
            <a:r>
              <a:rPr lang="it-IT" sz="1600" i="1" dirty="0">
                <a:solidFill>
                  <a:schemeClr val="bg1"/>
                </a:solidFill>
                <a:latin typeface="BlairMdITC TT-Medium"/>
                <a:cs typeface="BlairMdITC TT-Medium"/>
              </a:rPr>
              <a:t>INIZIATIVE PRESIDENZIALI</a:t>
            </a:r>
          </a:p>
          <a:p>
            <a:pPr algn="ctr"/>
            <a:r>
              <a:rPr lang="it-IT" i="1" dirty="0">
                <a:solidFill>
                  <a:schemeClr val="bg1"/>
                </a:solidFill>
                <a:latin typeface="BlairMdITC TT-Medium"/>
                <a:cs typeface="BlairMdITC TT-Medium"/>
              </a:rPr>
              <a:t>Per l’anno rotariano  2021-2022</a:t>
            </a:r>
          </a:p>
          <a:p>
            <a:pPr algn="ctr"/>
            <a:r>
              <a:rPr lang="it-IT" i="1" dirty="0">
                <a:solidFill>
                  <a:schemeClr val="bg1"/>
                </a:solidFill>
                <a:latin typeface="BlairMdITC TT-Medium"/>
                <a:cs typeface="BlairMdITC TT-Medium"/>
              </a:rPr>
              <a:t>I “rotary </a:t>
            </a:r>
            <a:r>
              <a:rPr lang="it-IT" i="1" dirty="0" err="1">
                <a:solidFill>
                  <a:schemeClr val="bg1"/>
                </a:solidFill>
                <a:latin typeface="BlairMdITC TT-Medium"/>
                <a:cs typeface="BlairMdITC TT-Medium"/>
              </a:rPr>
              <a:t>days</a:t>
            </a:r>
            <a:r>
              <a:rPr lang="it-IT" i="1" dirty="0">
                <a:solidFill>
                  <a:schemeClr val="bg1"/>
                </a:solidFill>
                <a:latin typeface="BlairMdITC TT-Medium"/>
                <a:cs typeface="BlairMdITC TT-Medium"/>
              </a:rPr>
              <a:t> of service”</a:t>
            </a:r>
          </a:p>
          <a:p>
            <a:pPr algn="ctr"/>
            <a:r>
              <a:rPr lang="it-IT" sz="1200" i="1" dirty="0">
                <a:solidFill>
                  <a:schemeClr val="bg1"/>
                </a:solidFill>
                <a:latin typeface="BlairMdITC TT-Medium"/>
                <a:cs typeface="BlairMdITC TT-Medium"/>
              </a:rPr>
              <a:t>“</a:t>
            </a:r>
            <a:endParaRPr lang="it-IT" sz="1200" dirty="0">
              <a:solidFill>
                <a:schemeClr val="bg1"/>
              </a:solidFill>
              <a:latin typeface="BlairMdITC TT-Medium"/>
              <a:cs typeface="BlairMdITC TT-Medium"/>
            </a:endParaRPr>
          </a:p>
          <a:p>
            <a:pPr algn="ctr"/>
            <a:endParaRPr lang="it-IT" sz="1400" dirty="0">
              <a:solidFill>
                <a:srgbClr val="0000FF"/>
              </a:solidFill>
              <a:latin typeface="BlairMdITC TT-Medium"/>
              <a:cs typeface="BlairMdITC TT-Medium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3293ECC0-4E48-4E43-A1B7-77F02226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79"/>
            <a:ext cx="9144000" cy="55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ts val="375"/>
              </a:spcBef>
              <a:buSzPct val="100000"/>
            </a:pPr>
            <a:endParaRPr lang="it-IT" altLang="it-IT" sz="1800" b="1" dirty="0">
              <a:solidFill>
                <a:srgbClr val="3155A4"/>
              </a:solidFill>
            </a:endParaRP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xmlns="" id="{6202F302-C22F-4B1F-8F81-67A5C84E1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9943" y="6290823"/>
            <a:ext cx="4098390" cy="46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buSzPct val="100000"/>
            </a:pPr>
            <a:endParaRPr lang="it-IT" altLang="it-IT" sz="900" b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ABA699A-8F31-4436-A999-D03BB4F82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760" y="6128408"/>
            <a:ext cx="813287" cy="64957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B7D3527B-44AF-4979-88CE-38FE8ACD78A7}"/>
              </a:ext>
            </a:extLst>
          </p:cNvPr>
          <p:cNvSpPr txBox="1"/>
          <p:nvPr/>
        </p:nvSpPr>
        <p:spPr>
          <a:xfrm>
            <a:off x="255714" y="6424038"/>
            <a:ext cx="3427461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Emilia Romagna – Repubblica di San Marino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9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Governatore </a:t>
            </a:r>
            <a:r>
              <a:rPr lang="it-IT" altLang="it-IT" sz="900" b="1" dirty="0" smtClean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2021</a:t>
            </a:r>
            <a:r>
              <a:rPr lang="it-IT" altLang="it-IT" sz="9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-2022 Stefano Spagna Musso</a:t>
            </a:r>
            <a:endParaRPr kumimoji="0" lang="it-IT" altLang="it-IT" sz="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8AE7A9D5-6B5A-481C-BF10-6AA164C71166}"/>
              </a:ext>
            </a:extLst>
          </p:cNvPr>
          <p:cNvSpPr txBox="1"/>
          <p:nvPr/>
        </p:nvSpPr>
        <p:spPr>
          <a:xfrm flipH="1">
            <a:off x="258637" y="6181654"/>
            <a:ext cx="8980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Disretto</a:t>
            </a:r>
            <a:r>
              <a:rPr lang="it-IT" sz="9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2072</a:t>
            </a:r>
          </a:p>
        </p:txBody>
      </p:sp>
      <p:sp>
        <p:nvSpPr>
          <p:cNvPr id="13" name="Linea"/>
          <p:cNvSpPr/>
          <p:nvPr/>
        </p:nvSpPr>
        <p:spPr>
          <a:xfrm>
            <a:off x="-149994" y="6857999"/>
            <a:ext cx="9443989" cy="1"/>
          </a:xfrm>
          <a:prstGeom prst="line">
            <a:avLst/>
          </a:prstGeom>
          <a:ln w="25400">
            <a:solidFill>
              <a:srgbClr val="01B4E7"/>
            </a:solidFill>
          </a:ln>
        </p:spPr>
        <p:txBody>
          <a:bodyPr lIns="32145" tIns="32146" rIns="32145" bIns="32146"/>
          <a:lstStyle/>
          <a:p>
            <a:pPr defTabSz="642915">
              <a:defRPr b="0">
                <a:solidFill>
                  <a:srgbClr val="958D8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" name="CasellaDiTesto 13"/>
          <p:cNvSpPr txBox="1"/>
          <p:nvPr/>
        </p:nvSpPr>
        <p:spPr>
          <a:xfrm>
            <a:off x="-2572378" y="5465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5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it-IT" dirty="0"/>
              <a:t>1</a:t>
            </a: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xmlns="" id="{CC29B11C-9667-425A-A77D-3B22DFA1BB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9" r="61186" b="24550"/>
          <a:stretch/>
        </p:blipFill>
        <p:spPr>
          <a:xfrm>
            <a:off x="7289479" y="523833"/>
            <a:ext cx="1883096" cy="713806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29928"/>
            <a:ext cx="3477227" cy="4979732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7227" y="1622056"/>
            <a:ext cx="5605463" cy="282286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477227" y="915882"/>
            <a:ext cx="5972473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it-IT" altLang="ja-JP" i="1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>
              <a:lnSpc>
                <a:spcPct val="90000"/>
              </a:lnSpc>
            </a:pPr>
            <a:r>
              <a:rPr lang="it-IT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</a:t>
            </a:r>
            <a:r>
              <a:rPr lang="it-IT" i="1" dirty="0" err="1">
                <a:solidFill>
                  <a:srgbClr val="0000FF"/>
                </a:solidFill>
                <a:latin typeface="BlairMdITC TT-Medium"/>
                <a:cs typeface="BlairMdITC TT-Medium"/>
              </a:rPr>
              <a:t>change</a:t>
            </a:r>
            <a:r>
              <a:rPr lang="it-IT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 </a:t>
            </a:r>
            <a:r>
              <a:rPr lang="it-IT" i="1" dirty="0" err="1">
                <a:solidFill>
                  <a:srgbClr val="0000FF"/>
                </a:solidFill>
                <a:latin typeface="BlairMdITC TT-Medium"/>
                <a:cs typeface="BlairMdITC TT-Medium"/>
              </a:rPr>
              <a:t>lives</a:t>
            </a:r>
            <a:r>
              <a:rPr lang="it-IT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 </a:t>
            </a:r>
            <a:r>
              <a:rPr lang="it-IT" i="1" dirty="0" err="1">
                <a:solidFill>
                  <a:srgbClr val="0000FF"/>
                </a:solidFill>
                <a:latin typeface="BlairMdITC TT-Medium"/>
                <a:cs typeface="BlairMdITC TT-Medium"/>
              </a:rPr>
              <a:t>trough</a:t>
            </a:r>
            <a:r>
              <a:rPr lang="it-IT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 service </a:t>
            </a:r>
            <a:r>
              <a:rPr lang="it-IT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”</a:t>
            </a:r>
          </a:p>
          <a:p>
            <a:pPr>
              <a:lnSpc>
                <a:spcPct val="90000"/>
              </a:lnSpc>
            </a:pPr>
            <a:endParaRPr lang="it-IT" i="1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>
              <a:lnSpc>
                <a:spcPct val="90000"/>
              </a:lnSpc>
            </a:pPr>
            <a:endParaRPr lang="it-IT" altLang="ja-JP" i="1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477227" y="5331431"/>
            <a:ext cx="5666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b="1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329943" y="5894685"/>
            <a:ext cx="4232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r>
              <a:rPr lang="it-IT" dirty="0" smtClean="0"/>
              <a:t>Tele</a:t>
            </a:r>
            <a:r>
              <a:rPr lang="it-IT" dirty="0"/>
              <a:t>-Seminario Distrettuale di Formazione</a:t>
            </a:r>
          </a:p>
          <a:p>
            <a:r>
              <a:rPr lang="it-IT" dirty="0"/>
              <a:t>			 </a:t>
            </a:r>
            <a:r>
              <a:rPr lang="it-IT" dirty="0" smtClean="0"/>
              <a:t> </a:t>
            </a:r>
            <a:r>
              <a:rPr lang="it-IT" dirty="0"/>
              <a:t>1 Febbraio 2022</a:t>
            </a:r>
          </a:p>
          <a:p>
            <a:r>
              <a:rPr lang="it-IT" dirty="0"/>
              <a:t>	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477227" y="4444164"/>
            <a:ext cx="56953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EVANSTON</a:t>
            </a:r>
            <a:r>
              <a:rPr lang="it-IT" b="1" dirty="0"/>
              <a:t>, ILL.: </a:t>
            </a:r>
            <a:r>
              <a:rPr lang="it-IT" b="1" dirty="0" err="1"/>
              <a:t>October</a:t>
            </a:r>
            <a:r>
              <a:rPr lang="it-IT" b="1" dirty="0"/>
              <a:t> 7, 2021</a:t>
            </a:r>
            <a:r>
              <a:rPr lang="it-IT" dirty="0"/>
              <a:t> – Celebrate Community, </a:t>
            </a:r>
            <a:r>
              <a:rPr lang="it-IT" sz="1600" dirty="0"/>
              <a:t>a joint </a:t>
            </a:r>
            <a:r>
              <a:rPr lang="it-IT" sz="1600" dirty="0" err="1"/>
              <a:t>initiative</a:t>
            </a:r>
            <a:r>
              <a:rPr lang="it-IT" sz="1600" dirty="0"/>
              <a:t> of the </a:t>
            </a:r>
            <a:r>
              <a:rPr lang="it-IT" sz="1600" dirty="0" err="1"/>
              <a:t>four</a:t>
            </a:r>
            <a:r>
              <a:rPr lang="it-IT" sz="1600" dirty="0"/>
              <a:t> </a:t>
            </a:r>
            <a:r>
              <a:rPr lang="it-IT" sz="1600" dirty="0" smtClean="0"/>
              <a:t>major </a:t>
            </a:r>
            <a:r>
              <a:rPr lang="it-IT" sz="1600" dirty="0" err="1"/>
              <a:t>volunteer</a:t>
            </a:r>
            <a:r>
              <a:rPr lang="it-IT" sz="1600" dirty="0"/>
              <a:t> </a:t>
            </a:r>
            <a:r>
              <a:rPr lang="it-IT" sz="1600" dirty="0" smtClean="0"/>
              <a:t>service </a:t>
            </a:r>
            <a:r>
              <a:rPr lang="it-IT" sz="1600" dirty="0" err="1"/>
              <a:t>organizations</a:t>
            </a:r>
            <a:r>
              <a:rPr lang="it-IT" sz="1600" dirty="0"/>
              <a:t> </a:t>
            </a:r>
            <a:endParaRPr lang="it-IT" sz="1600" i="1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algn="ctr"/>
            <a:endParaRPr lang="it-IT" sz="1600" i="1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algn="ctr"/>
            <a:r>
              <a:rPr lang="it-IT" sz="1600" i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Kiwanis</a:t>
            </a:r>
            <a:r>
              <a:rPr lang="it-IT" sz="1600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, Lions, </a:t>
            </a:r>
            <a:r>
              <a:rPr lang="it-IT" sz="1600" i="1" dirty="0" err="1">
                <a:solidFill>
                  <a:srgbClr val="0000FF"/>
                </a:solidFill>
                <a:latin typeface="BlairMdITC TT-Medium"/>
                <a:cs typeface="BlairMdITC TT-Medium"/>
              </a:rPr>
              <a:t>Optimist</a:t>
            </a:r>
            <a:r>
              <a:rPr lang="it-IT" sz="1600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, Rotary, </a:t>
            </a:r>
          </a:p>
          <a:p>
            <a:pPr algn="ctr"/>
            <a:r>
              <a:rPr lang="it-IT" sz="1600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join for week of service to </a:t>
            </a:r>
          </a:p>
          <a:p>
            <a:pPr algn="ctr"/>
            <a:r>
              <a:rPr lang="it-IT" sz="1600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Celebrate Community</a:t>
            </a:r>
          </a:p>
          <a:p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55500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xmlns="" id="{2139B43D-757D-484F-B2C6-6487C7345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175" y="2452466"/>
            <a:ext cx="438255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endParaRPr lang="it-IT" dirty="0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DD0B3D6B-9CD5-4A41-8629-0048D5A52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30"/>
            <a:ext cx="9172575" cy="788699"/>
          </a:xfrm>
          <a:prstGeom prst="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it-IT" sz="1400" i="1" dirty="0" smtClean="0">
              <a:solidFill>
                <a:schemeClr val="bg1"/>
              </a:solidFill>
              <a:latin typeface="BlairMdITC TT-Medium"/>
              <a:cs typeface="BlairMdITC TT-Medium"/>
            </a:endParaRPr>
          </a:p>
          <a:p>
            <a:pPr algn="ctr"/>
            <a:endParaRPr lang="it-IT" sz="1400" i="1" dirty="0">
              <a:solidFill>
                <a:schemeClr val="bg1"/>
              </a:solidFill>
              <a:latin typeface="BlairMdITC TT-Medium"/>
              <a:cs typeface="BlairMdITC TT-Medium"/>
            </a:endParaRPr>
          </a:p>
          <a:p>
            <a:pPr algn="ctr"/>
            <a:r>
              <a:rPr lang="it-IT" i="1" dirty="0" smtClean="0">
                <a:solidFill>
                  <a:schemeClr val="bg1"/>
                </a:solidFill>
                <a:latin typeface="BlairMdITC TT-Medium"/>
                <a:cs typeface="BlairMdITC TT-Medium"/>
              </a:rPr>
              <a:t>Un </a:t>
            </a:r>
            <a:r>
              <a:rPr lang="it-IT" i="1" dirty="0">
                <a:solidFill>
                  <a:schemeClr val="bg1"/>
                </a:solidFill>
                <a:latin typeface="BlairMdITC TT-Medium"/>
                <a:cs typeface="BlairMdITC TT-Medium"/>
              </a:rPr>
              <a:t>Obiettivo speciale tra le </a:t>
            </a:r>
            <a:r>
              <a:rPr lang="it-IT" sz="1600" i="1" dirty="0">
                <a:solidFill>
                  <a:schemeClr val="bg1"/>
                </a:solidFill>
                <a:latin typeface="BlairMdITC TT-Medium"/>
                <a:cs typeface="BlairMdITC TT-Medium"/>
              </a:rPr>
              <a:t>INIZIATIVE PRESIDENZIALI</a:t>
            </a:r>
          </a:p>
          <a:p>
            <a:pPr algn="ctr"/>
            <a:r>
              <a:rPr lang="it-IT" i="1" dirty="0">
                <a:solidFill>
                  <a:schemeClr val="bg1"/>
                </a:solidFill>
                <a:latin typeface="BlairMdITC TT-Medium"/>
                <a:cs typeface="BlairMdITC TT-Medium"/>
              </a:rPr>
              <a:t>Per l’anno rotariano  2021-2022</a:t>
            </a:r>
          </a:p>
          <a:p>
            <a:pPr algn="ctr"/>
            <a:r>
              <a:rPr lang="it-IT" i="1" dirty="0">
                <a:solidFill>
                  <a:schemeClr val="bg1"/>
                </a:solidFill>
                <a:latin typeface="BlairMdITC TT-Medium"/>
                <a:cs typeface="BlairMdITC TT-Medium"/>
              </a:rPr>
              <a:t>I “rotary </a:t>
            </a:r>
            <a:r>
              <a:rPr lang="it-IT" i="1" dirty="0" err="1">
                <a:solidFill>
                  <a:schemeClr val="bg1"/>
                </a:solidFill>
                <a:latin typeface="BlairMdITC TT-Medium"/>
                <a:cs typeface="BlairMdITC TT-Medium"/>
              </a:rPr>
              <a:t>days</a:t>
            </a:r>
            <a:r>
              <a:rPr lang="it-IT" i="1" dirty="0">
                <a:solidFill>
                  <a:schemeClr val="bg1"/>
                </a:solidFill>
                <a:latin typeface="BlairMdITC TT-Medium"/>
                <a:cs typeface="BlairMdITC TT-Medium"/>
              </a:rPr>
              <a:t> of service”</a:t>
            </a:r>
          </a:p>
          <a:p>
            <a:pPr algn="ctr"/>
            <a:r>
              <a:rPr lang="it-IT" sz="1200" i="1" dirty="0">
                <a:solidFill>
                  <a:schemeClr val="bg1"/>
                </a:solidFill>
                <a:latin typeface="BlairMdITC TT-Medium"/>
                <a:cs typeface="BlairMdITC TT-Medium"/>
              </a:rPr>
              <a:t>“</a:t>
            </a:r>
            <a:endParaRPr lang="it-IT" sz="1200" dirty="0">
              <a:solidFill>
                <a:schemeClr val="bg1"/>
              </a:solidFill>
              <a:latin typeface="BlairMdITC TT-Medium"/>
              <a:cs typeface="BlairMdITC TT-Medium"/>
            </a:endParaRPr>
          </a:p>
          <a:p>
            <a:pPr algn="ctr"/>
            <a:endParaRPr lang="it-IT" sz="1400" dirty="0">
              <a:solidFill>
                <a:srgbClr val="0000FF"/>
              </a:solidFill>
              <a:latin typeface="BlairMdITC TT-Medium"/>
              <a:cs typeface="BlairMdITC TT-Medium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3293ECC0-4E48-4E43-A1B7-77F02226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79"/>
            <a:ext cx="9144000" cy="55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ts val="375"/>
              </a:spcBef>
              <a:buSzPct val="100000"/>
            </a:pPr>
            <a:endParaRPr lang="it-IT" altLang="it-IT" sz="1800" b="1" dirty="0">
              <a:solidFill>
                <a:srgbClr val="3155A4"/>
              </a:solidFill>
            </a:endParaRP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xmlns="" id="{6202F302-C22F-4B1F-8F81-67A5C84E1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9943" y="6290823"/>
            <a:ext cx="4098390" cy="46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buSzPct val="100000"/>
            </a:pPr>
            <a:endParaRPr lang="it-IT" altLang="it-IT" sz="900" b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ABA699A-8F31-4436-A999-D03BB4F82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760" y="6128408"/>
            <a:ext cx="813287" cy="64957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B7D3527B-44AF-4979-88CE-38FE8ACD78A7}"/>
              </a:ext>
            </a:extLst>
          </p:cNvPr>
          <p:cNvSpPr txBox="1"/>
          <p:nvPr/>
        </p:nvSpPr>
        <p:spPr>
          <a:xfrm>
            <a:off x="255714" y="6424038"/>
            <a:ext cx="3427461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Emilia Romagna – Repubblica di San Marino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9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Governatore </a:t>
            </a:r>
            <a:r>
              <a:rPr lang="it-IT" altLang="it-IT" sz="900" b="1" dirty="0" smtClean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2021</a:t>
            </a:r>
            <a:r>
              <a:rPr lang="it-IT" altLang="it-IT" sz="9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-2022 Stefano Spagna Musso</a:t>
            </a:r>
            <a:endParaRPr kumimoji="0" lang="it-IT" altLang="it-IT" sz="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8AE7A9D5-6B5A-481C-BF10-6AA164C71166}"/>
              </a:ext>
            </a:extLst>
          </p:cNvPr>
          <p:cNvSpPr txBox="1"/>
          <p:nvPr/>
        </p:nvSpPr>
        <p:spPr>
          <a:xfrm flipH="1">
            <a:off x="258637" y="6181654"/>
            <a:ext cx="8980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Disretto</a:t>
            </a:r>
            <a:r>
              <a:rPr lang="it-IT" sz="9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2072</a:t>
            </a:r>
          </a:p>
        </p:txBody>
      </p:sp>
      <p:sp>
        <p:nvSpPr>
          <p:cNvPr id="13" name="Linea"/>
          <p:cNvSpPr/>
          <p:nvPr/>
        </p:nvSpPr>
        <p:spPr>
          <a:xfrm>
            <a:off x="-149994" y="6857999"/>
            <a:ext cx="9443989" cy="1"/>
          </a:xfrm>
          <a:prstGeom prst="line">
            <a:avLst/>
          </a:prstGeom>
          <a:ln w="25400">
            <a:solidFill>
              <a:srgbClr val="01B4E7"/>
            </a:solidFill>
          </a:ln>
        </p:spPr>
        <p:txBody>
          <a:bodyPr lIns="32145" tIns="32146" rIns="32145" bIns="32146"/>
          <a:lstStyle/>
          <a:p>
            <a:pPr defTabSz="642915">
              <a:defRPr b="0">
                <a:solidFill>
                  <a:srgbClr val="958D8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" name="CasellaDiTesto 13"/>
          <p:cNvSpPr txBox="1"/>
          <p:nvPr/>
        </p:nvSpPr>
        <p:spPr>
          <a:xfrm>
            <a:off x="-2572378" y="5465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5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it-IT" dirty="0"/>
              <a:t>1</a:t>
            </a: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xmlns="" id="{CC29B11C-9667-425A-A77D-3B22DFA1BB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9" r="61186" b="24550"/>
          <a:stretch/>
        </p:blipFill>
        <p:spPr>
          <a:xfrm>
            <a:off x="7289479" y="523833"/>
            <a:ext cx="1883096" cy="71380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477227" y="5331431"/>
            <a:ext cx="5666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b="1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329943" y="5894685"/>
            <a:ext cx="4232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r>
              <a:rPr lang="it-IT" dirty="0" smtClean="0"/>
              <a:t>Tele</a:t>
            </a:r>
            <a:r>
              <a:rPr lang="it-IT" dirty="0"/>
              <a:t>-Seminario Distrettuale di Formazione</a:t>
            </a:r>
          </a:p>
          <a:p>
            <a:r>
              <a:rPr lang="it-IT" dirty="0"/>
              <a:t>			 </a:t>
            </a:r>
            <a:r>
              <a:rPr lang="it-IT" dirty="0" smtClean="0"/>
              <a:t> </a:t>
            </a:r>
            <a:r>
              <a:rPr lang="it-IT" dirty="0"/>
              <a:t>1 Febbraio 2022</a:t>
            </a:r>
          </a:p>
          <a:p>
            <a:r>
              <a:rPr lang="it-IT" dirty="0"/>
              <a:t>	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1115817"/>
            <a:ext cx="9144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00FF"/>
                </a:solidFill>
                <a:latin typeface="BlairMdITC TT-Medium"/>
                <a:cs typeface="BlairMdITC TT-Medium"/>
              </a:rPr>
              <a:t>Una “ Giornata Rotary di Service”</a:t>
            </a:r>
          </a:p>
          <a:p>
            <a:pPr algn="ctr"/>
            <a:r>
              <a:rPr lang="it-IT" sz="2000" b="1" dirty="0">
                <a:solidFill>
                  <a:srgbClr val="0000FF"/>
                </a:solidFill>
                <a:latin typeface="BlairMdITC TT-Medium"/>
                <a:cs typeface="BlairMdITC TT-Medium"/>
              </a:rPr>
              <a:t>Si qualifica per un (o più) Progetto di Servizio </a:t>
            </a:r>
            <a:r>
              <a:rPr lang="it-IT" b="1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:</a:t>
            </a:r>
          </a:p>
          <a:p>
            <a:endParaRPr lang="it-IT" i="1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r>
              <a:rPr lang="it-IT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A</a:t>
            </a:r>
          </a:p>
          <a:p>
            <a:r>
              <a:rPr lang="it-IT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• pianificato da due o più club Rotary, </a:t>
            </a:r>
            <a:r>
              <a:rPr lang="it-IT" i="1" dirty="0" err="1">
                <a:solidFill>
                  <a:srgbClr val="0000FF"/>
                </a:solidFill>
                <a:latin typeface="BlairMdITC TT-Medium"/>
                <a:cs typeface="BlairMdITC TT-Medium"/>
              </a:rPr>
              <a:t>Rotaract</a:t>
            </a:r>
            <a:r>
              <a:rPr lang="it-IT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  o </a:t>
            </a:r>
            <a:r>
              <a:rPr lang="it-IT" i="1" dirty="0" err="1">
                <a:solidFill>
                  <a:srgbClr val="0000FF"/>
                </a:solidFill>
                <a:latin typeface="BlairMdITC TT-Medium"/>
                <a:cs typeface="BlairMdITC TT-Medium"/>
              </a:rPr>
              <a:t>Interact</a:t>
            </a:r>
            <a:r>
              <a:rPr lang="it-IT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, nel proprio Paese o a livello 	internazionale</a:t>
            </a:r>
          </a:p>
          <a:p>
            <a:r>
              <a:rPr lang="it-IT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.</a:t>
            </a:r>
          </a:p>
          <a:p>
            <a:r>
              <a:rPr lang="it-IT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•  Allineato con una o più aree d’intervento del 	Rotary.</a:t>
            </a:r>
          </a:p>
          <a:p>
            <a:endParaRPr lang="it-IT" i="1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r>
              <a:rPr lang="it-IT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• promosso utilizzando almeno </a:t>
            </a:r>
            <a:r>
              <a:rPr lang="it-IT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una </a:t>
            </a:r>
            <a:r>
              <a:rPr lang="it-IT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	piattaforma 	dei </a:t>
            </a:r>
            <a:r>
              <a:rPr lang="it-IT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	media </a:t>
            </a:r>
            <a:r>
              <a:rPr lang="it-IT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(come </a:t>
            </a:r>
            <a:r>
              <a:rPr lang="it-IT" i="1" dirty="0" err="1">
                <a:solidFill>
                  <a:srgbClr val="0000FF"/>
                </a:solidFill>
                <a:latin typeface="BlairMdITC TT-Medium"/>
                <a:cs typeface="BlairMdITC TT-Medium"/>
              </a:rPr>
              <a:t>Facebook</a:t>
            </a:r>
            <a:r>
              <a:rPr lang="it-IT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, </a:t>
            </a:r>
            <a:r>
              <a:rPr lang="it-IT" i="1" dirty="0" err="1">
                <a:solidFill>
                  <a:srgbClr val="0000FF"/>
                </a:solidFill>
                <a:latin typeface="BlairMdITC TT-Medium"/>
                <a:cs typeface="BlairMdITC TT-Medium"/>
              </a:rPr>
              <a:t>Twitter</a:t>
            </a:r>
            <a:r>
              <a:rPr lang="it-IT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, o 	un </a:t>
            </a:r>
            <a:r>
              <a:rPr lang="it-IT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quotidiano 	locale</a:t>
            </a:r>
            <a:r>
              <a:rPr lang="it-IT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) per aumentare l’interesse.</a:t>
            </a:r>
          </a:p>
          <a:p>
            <a:endParaRPr lang="it-IT" i="1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r>
              <a:rPr lang="it-IT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• svolto da un gruppo di partecipanti di cui il 25% non 	</a:t>
            </a:r>
            <a:r>
              <a:rPr lang="it-IT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	faccia </a:t>
            </a:r>
            <a:r>
              <a:rPr lang="it-IT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attualmente parte del Rotary.</a:t>
            </a:r>
          </a:p>
        </p:txBody>
      </p:sp>
    </p:spTree>
    <p:extLst>
      <p:ext uri="{BB962C8B-B14F-4D97-AF65-F5344CB8AC3E}">
        <p14:creationId xmlns:p14="http://schemas.microsoft.com/office/powerpoint/2010/main" val="345070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xmlns="" id="{2139B43D-757D-484F-B2C6-6487C7345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175" y="2452466"/>
            <a:ext cx="438255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endParaRPr lang="it-IT" dirty="0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DD0B3D6B-9CD5-4A41-8629-0048D5A52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30"/>
            <a:ext cx="9172575" cy="788699"/>
          </a:xfrm>
          <a:prstGeom prst="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it-IT" sz="1400" i="1" dirty="0" smtClean="0">
              <a:solidFill>
                <a:schemeClr val="bg1"/>
              </a:solidFill>
              <a:latin typeface="BlairMdITC TT-Medium"/>
              <a:cs typeface="BlairMdITC TT-Medium"/>
            </a:endParaRPr>
          </a:p>
          <a:p>
            <a:pPr algn="ctr"/>
            <a:endParaRPr lang="it-IT" sz="1400" i="1" dirty="0">
              <a:solidFill>
                <a:schemeClr val="bg1"/>
              </a:solidFill>
              <a:latin typeface="BlairMdITC TT-Medium"/>
              <a:cs typeface="BlairMdITC TT-Medium"/>
            </a:endParaRPr>
          </a:p>
          <a:p>
            <a:pPr algn="ctr"/>
            <a:r>
              <a:rPr lang="it-IT" i="1" dirty="0" smtClean="0">
                <a:solidFill>
                  <a:schemeClr val="bg1"/>
                </a:solidFill>
                <a:latin typeface="BlairMdITC TT-Medium"/>
                <a:cs typeface="BlairMdITC TT-Medium"/>
              </a:rPr>
              <a:t>Un </a:t>
            </a:r>
            <a:r>
              <a:rPr lang="it-IT" i="1" dirty="0">
                <a:solidFill>
                  <a:schemeClr val="bg1"/>
                </a:solidFill>
                <a:latin typeface="BlairMdITC TT-Medium"/>
                <a:cs typeface="BlairMdITC TT-Medium"/>
              </a:rPr>
              <a:t>Obiettivo speciale tra le </a:t>
            </a:r>
            <a:r>
              <a:rPr lang="it-IT" sz="1600" i="1" dirty="0">
                <a:solidFill>
                  <a:schemeClr val="bg1"/>
                </a:solidFill>
                <a:latin typeface="BlairMdITC TT-Medium"/>
                <a:cs typeface="BlairMdITC TT-Medium"/>
              </a:rPr>
              <a:t>INIZIATIVE PRESIDENZIALI</a:t>
            </a:r>
          </a:p>
          <a:p>
            <a:pPr algn="ctr"/>
            <a:r>
              <a:rPr lang="it-IT" i="1" dirty="0">
                <a:solidFill>
                  <a:schemeClr val="bg1"/>
                </a:solidFill>
                <a:latin typeface="BlairMdITC TT-Medium"/>
                <a:cs typeface="BlairMdITC TT-Medium"/>
              </a:rPr>
              <a:t>Per l’anno rotariano  2021-2022</a:t>
            </a:r>
          </a:p>
          <a:p>
            <a:pPr algn="ctr"/>
            <a:r>
              <a:rPr lang="it-IT" i="1" dirty="0">
                <a:solidFill>
                  <a:schemeClr val="bg1"/>
                </a:solidFill>
                <a:latin typeface="BlairMdITC TT-Medium"/>
                <a:cs typeface="BlairMdITC TT-Medium"/>
              </a:rPr>
              <a:t>I “rotary </a:t>
            </a:r>
            <a:r>
              <a:rPr lang="it-IT" i="1" dirty="0" err="1">
                <a:solidFill>
                  <a:schemeClr val="bg1"/>
                </a:solidFill>
                <a:latin typeface="BlairMdITC TT-Medium"/>
                <a:cs typeface="BlairMdITC TT-Medium"/>
              </a:rPr>
              <a:t>days</a:t>
            </a:r>
            <a:r>
              <a:rPr lang="it-IT" i="1" dirty="0">
                <a:solidFill>
                  <a:schemeClr val="bg1"/>
                </a:solidFill>
                <a:latin typeface="BlairMdITC TT-Medium"/>
                <a:cs typeface="BlairMdITC TT-Medium"/>
              </a:rPr>
              <a:t> of service”</a:t>
            </a:r>
          </a:p>
          <a:p>
            <a:pPr algn="ctr"/>
            <a:r>
              <a:rPr lang="it-IT" sz="1200" i="1" dirty="0">
                <a:solidFill>
                  <a:schemeClr val="bg1"/>
                </a:solidFill>
                <a:latin typeface="BlairMdITC TT-Medium"/>
                <a:cs typeface="BlairMdITC TT-Medium"/>
              </a:rPr>
              <a:t>“</a:t>
            </a:r>
            <a:endParaRPr lang="it-IT" sz="1200" dirty="0">
              <a:solidFill>
                <a:schemeClr val="bg1"/>
              </a:solidFill>
              <a:latin typeface="BlairMdITC TT-Medium"/>
              <a:cs typeface="BlairMdITC TT-Medium"/>
            </a:endParaRPr>
          </a:p>
          <a:p>
            <a:pPr algn="ctr"/>
            <a:endParaRPr lang="it-IT" sz="1400" dirty="0">
              <a:solidFill>
                <a:srgbClr val="0000FF"/>
              </a:solidFill>
              <a:latin typeface="BlairMdITC TT-Medium"/>
              <a:cs typeface="BlairMdITC TT-Medium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3293ECC0-4E48-4E43-A1B7-77F02226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79"/>
            <a:ext cx="9144000" cy="55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ts val="375"/>
              </a:spcBef>
              <a:buSzPct val="100000"/>
            </a:pPr>
            <a:endParaRPr lang="it-IT" altLang="it-IT" sz="1800" b="1" dirty="0">
              <a:solidFill>
                <a:srgbClr val="3155A4"/>
              </a:solidFill>
            </a:endParaRP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xmlns="" id="{6202F302-C22F-4B1F-8F81-67A5C84E1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9943" y="6290823"/>
            <a:ext cx="4098390" cy="46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buSzPct val="100000"/>
            </a:pPr>
            <a:endParaRPr lang="it-IT" altLang="it-IT" sz="900" b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ABA699A-8F31-4436-A999-D03BB4F82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760" y="6128408"/>
            <a:ext cx="813287" cy="64957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B7D3527B-44AF-4979-88CE-38FE8ACD78A7}"/>
              </a:ext>
            </a:extLst>
          </p:cNvPr>
          <p:cNvSpPr txBox="1"/>
          <p:nvPr/>
        </p:nvSpPr>
        <p:spPr>
          <a:xfrm>
            <a:off x="255714" y="6424038"/>
            <a:ext cx="3427461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Emilia Romagna – Repubblica di San Marino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900" b="1" dirty="0" smtClean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Governatore 2021</a:t>
            </a:r>
            <a:r>
              <a:rPr lang="it-IT" altLang="it-IT" sz="9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-2022 Stefano Spagna Musso</a:t>
            </a:r>
            <a:endParaRPr kumimoji="0" lang="it-IT" altLang="it-IT" sz="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8AE7A9D5-6B5A-481C-BF10-6AA164C71166}"/>
              </a:ext>
            </a:extLst>
          </p:cNvPr>
          <p:cNvSpPr txBox="1"/>
          <p:nvPr/>
        </p:nvSpPr>
        <p:spPr>
          <a:xfrm flipH="1">
            <a:off x="258637" y="6181654"/>
            <a:ext cx="8980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Disretto</a:t>
            </a:r>
            <a:r>
              <a:rPr lang="it-IT" sz="9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2072</a:t>
            </a:r>
          </a:p>
        </p:txBody>
      </p:sp>
      <p:sp>
        <p:nvSpPr>
          <p:cNvPr id="13" name="Linea"/>
          <p:cNvSpPr/>
          <p:nvPr/>
        </p:nvSpPr>
        <p:spPr>
          <a:xfrm>
            <a:off x="-149994" y="6857999"/>
            <a:ext cx="9443989" cy="1"/>
          </a:xfrm>
          <a:prstGeom prst="line">
            <a:avLst/>
          </a:prstGeom>
          <a:ln w="25400">
            <a:solidFill>
              <a:srgbClr val="01B4E7"/>
            </a:solidFill>
          </a:ln>
        </p:spPr>
        <p:txBody>
          <a:bodyPr lIns="32145" tIns="32146" rIns="32145" bIns="32146"/>
          <a:lstStyle/>
          <a:p>
            <a:pPr defTabSz="642915">
              <a:defRPr b="0">
                <a:solidFill>
                  <a:srgbClr val="958D8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" name="CasellaDiTesto 13"/>
          <p:cNvSpPr txBox="1"/>
          <p:nvPr/>
        </p:nvSpPr>
        <p:spPr>
          <a:xfrm>
            <a:off x="-2572378" y="5465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5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it-IT" dirty="0"/>
              <a:t>1</a:t>
            </a: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xmlns="" id="{CC29B11C-9667-425A-A77D-3B22DFA1BB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9" r="61186" b="24550"/>
          <a:stretch/>
        </p:blipFill>
        <p:spPr>
          <a:xfrm>
            <a:off x="7289479" y="523833"/>
            <a:ext cx="1883096" cy="71380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477227" y="5331431"/>
            <a:ext cx="5666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b="1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329943" y="5894685"/>
            <a:ext cx="4232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r>
              <a:rPr lang="it-IT" dirty="0" smtClean="0"/>
              <a:t>Tele</a:t>
            </a:r>
            <a:r>
              <a:rPr lang="it-IT" dirty="0"/>
              <a:t>-Seminario Distrettuale di Formazione</a:t>
            </a:r>
          </a:p>
          <a:p>
            <a:r>
              <a:rPr lang="it-IT" dirty="0"/>
              <a:t>			 </a:t>
            </a:r>
            <a:r>
              <a:rPr lang="it-IT" dirty="0" smtClean="0"/>
              <a:t> </a:t>
            </a:r>
            <a:r>
              <a:rPr lang="it-IT" dirty="0"/>
              <a:t>1 Febbraio 2022</a:t>
            </a:r>
          </a:p>
          <a:p>
            <a:r>
              <a:rPr lang="it-IT" dirty="0"/>
              <a:t>	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799629"/>
            <a:ext cx="9144000" cy="5724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endParaRPr lang="it-IT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r>
              <a:rPr lang="it-IT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(</a:t>
            </a:r>
            <a:r>
              <a:rPr lang="it-IT" dirty="0">
                <a:solidFill>
                  <a:srgbClr val="0000FF"/>
                </a:solidFill>
                <a:latin typeface="BlairMdITC TT-Medium"/>
                <a:cs typeface="BlairMdITC TT-Medium"/>
              </a:rPr>
              <a:t>B 1 </a:t>
            </a:r>
            <a:r>
              <a:rPr lang="it-IT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) soddisfare </a:t>
            </a:r>
            <a:r>
              <a:rPr lang="it-IT" b="1" dirty="0">
                <a:solidFill>
                  <a:srgbClr val="0000FF"/>
                </a:solidFill>
                <a:latin typeface="BlairMdITC TT-Medium"/>
                <a:cs typeface="BlairMdITC TT-Medium"/>
              </a:rPr>
              <a:t>almeno </a:t>
            </a:r>
            <a:r>
              <a:rPr lang="it-IT" b="1" i="1" u="sng" dirty="0">
                <a:solidFill>
                  <a:srgbClr val="0000FF"/>
                </a:solidFill>
                <a:latin typeface="BlairMdITC TT-Medium"/>
                <a:cs typeface="BlairMdITC TT-Medium"/>
              </a:rPr>
              <a:t>tre delle seguenti linee guida</a:t>
            </a:r>
            <a:r>
              <a:rPr lang="it-IT" b="1" i="1" u="sng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:</a:t>
            </a:r>
          </a:p>
          <a:p>
            <a:endParaRPr lang="it-IT" b="1" i="1" u="sng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endParaRPr lang="it-IT" sz="1600" i="1" u="sng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r>
              <a:rPr lang="it-IT" sz="1600" dirty="0">
                <a:solidFill>
                  <a:srgbClr val="0000FF"/>
                </a:solidFill>
              </a:rPr>
              <a:t>• </a:t>
            </a:r>
            <a:r>
              <a:rPr lang="it-IT" sz="1600" dirty="0">
                <a:solidFill>
                  <a:srgbClr val="0000FF"/>
                </a:solidFill>
                <a:latin typeface="BlairMdITC TT-Medium"/>
                <a:cs typeface="BlairMdITC TT-Medium"/>
              </a:rPr>
              <a:t>Allinearsi secondo l’argomento e svolgersi 	durante una </a:t>
            </a:r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	giornata </a:t>
            </a:r>
            <a:r>
              <a:rPr lang="it-IT" sz="1600" dirty="0">
                <a:solidFill>
                  <a:srgbClr val="0000FF"/>
                </a:solidFill>
                <a:latin typeface="BlairMdITC TT-Medium"/>
                <a:cs typeface="BlairMdITC TT-Medium"/>
              </a:rPr>
              <a:t>internazionale </a:t>
            </a:r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riconosciuta </a:t>
            </a:r>
            <a:r>
              <a:rPr lang="it-IT" sz="1600" dirty="0">
                <a:solidFill>
                  <a:srgbClr val="0000FF"/>
                </a:solidFill>
                <a:latin typeface="BlairMdITC TT-Medium"/>
                <a:cs typeface="BlairMdITC TT-Medium"/>
              </a:rPr>
              <a:t>dall’ONU </a:t>
            </a:r>
            <a:endParaRPr lang="it-IT" sz="1600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	(tipo obiettivi </a:t>
            </a:r>
            <a:r>
              <a:rPr lang="it-IT" sz="1600" dirty="0">
                <a:solidFill>
                  <a:srgbClr val="0000FF"/>
                </a:solidFill>
                <a:latin typeface="BlairMdITC TT-Medium"/>
                <a:cs typeface="BlairMdITC TT-Medium"/>
              </a:rPr>
              <a:t>di sviluppo 	</a:t>
            </a:r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sostenibile-</a:t>
            </a:r>
            <a:r>
              <a:rPr lang="it-IT" sz="1600" dirty="0" err="1">
                <a:solidFill>
                  <a:srgbClr val="0000FF"/>
                </a:solidFill>
                <a:latin typeface="BlairMdITC TT-Medium"/>
                <a:cs typeface="BlairMdITC TT-Medium"/>
              </a:rPr>
              <a:t>millennium</a:t>
            </a:r>
            <a:r>
              <a:rPr lang="it-IT" sz="1600" dirty="0">
                <a:solidFill>
                  <a:srgbClr val="0000FF"/>
                </a:solidFill>
                <a:latin typeface="BlairMdITC TT-Medium"/>
                <a:cs typeface="BlairMdITC TT-Medium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goals</a:t>
            </a:r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O 	secondo uno dei temi </a:t>
            </a:r>
            <a:r>
              <a:rPr lang="it-IT" sz="1600" dirty="0">
                <a:solidFill>
                  <a:srgbClr val="0000FF"/>
                </a:solidFill>
                <a:latin typeface="BlairMdITC TT-Medium"/>
                <a:cs typeface="BlairMdITC TT-Medium"/>
              </a:rPr>
              <a:t>Rotary del mese</a:t>
            </a:r>
          </a:p>
          <a:p>
            <a:endParaRPr lang="it-IT" sz="1600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r>
              <a:rPr lang="it-IT" sz="1600" dirty="0">
                <a:solidFill>
                  <a:srgbClr val="0000FF"/>
                </a:solidFill>
                <a:latin typeface="BlairMdITC TT-Medium"/>
                <a:cs typeface="BlairMdITC TT-Medium"/>
              </a:rPr>
              <a:t>• dare priorità ad azioni per l’emancipazione </a:t>
            </a:r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femminile</a:t>
            </a:r>
            <a:r>
              <a:rPr lang="it-IT" sz="1600" dirty="0">
                <a:solidFill>
                  <a:srgbClr val="0000FF"/>
                </a:solidFill>
                <a:latin typeface="BlairMdITC TT-Medium"/>
                <a:cs typeface="BlairMdITC TT-Medium"/>
              </a:rPr>
              <a:t>	”</a:t>
            </a:r>
            <a:r>
              <a:rPr lang="it-IT" sz="1600" dirty="0" err="1">
                <a:solidFill>
                  <a:srgbClr val="0000FF"/>
                </a:solidFill>
                <a:latin typeface="BlairMdITC TT-Medium"/>
                <a:cs typeface="BlairMdITC TT-Medium"/>
              </a:rPr>
              <a:t>Girls</a:t>
            </a:r>
            <a:r>
              <a:rPr lang="it-IT" sz="1600" dirty="0">
                <a:solidFill>
                  <a:srgbClr val="0000FF"/>
                </a:solidFill>
                <a:latin typeface="BlairMdITC TT-Medium"/>
                <a:cs typeface="BlairMdITC TT-Medium"/>
              </a:rPr>
              <a:t> Empowerment”.</a:t>
            </a:r>
          </a:p>
          <a:p>
            <a:endParaRPr lang="it-IT" sz="1600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r>
              <a:rPr lang="it-IT" sz="1600" dirty="0">
                <a:solidFill>
                  <a:srgbClr val="0000FF"/>
                </a:solidFill>
                <a:latin typeface="BlairMdITC TT-Medium"/>
                <a:cs typeface="BlairMdITC TT-Medium"/>
              </a:rPr>
              <a:t>• Includere un “Gruppo Community Rotary “	nella </a:t>
            </a:r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	pianificazione </a:t>
            </a:r>
            <a:r>
              <a:rPr lang="it-IT" sz="1600" dirty="0">
                <a:solidFill>
                  <a:srgbClr val="0000FF"/>
                </a:solidFill>
                <a:latin typeface="BlairMdITC TT-Medium"/>
                <a:cs typeface="BlairMdITC TT-Medium"/>
              </a:rPr>
              <a:t>ed </a:t>
            </a:r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attuazione</a:t>
            </a:r>
            <a:endParaRPr lang="it-IT" sz="1600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endParaRPr lang="it-IT" sz="1600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r>
              <a:rPr lang="it-IT" sz="1600" dirty="0">
                <a:solidFill>
                  <a:srgbClr val="0000FF"/>
                </a:solidFill>
                <a:latin typeface="BlairMdITC TT-Medium"/>
                <a:cs typeface="BlairMdITC TT-Medium"/>
              </a:rPr>
              <a:t>• Coinvolgere nella collaborazione almeno una 	azienda, </a:t>
            </a:r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	</a:t>
            </a:r>
            <a:r>
              <a:rPr lang="it-IT" sz="1600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organizzazione</a:t>
            </a:r>
            <a:r>
              <a:rPr lang="it-IT" sz="1600" dirty="0" err="1">
                <a:solidFill>
                  <a:srgbClr val="0000FF"/>
                </a:solidFill>
                <a:latin typeface="BlairMdITC TT-Medium"/>
                <a:cs typeface="BlairMdITC TT-Medium"/>
              </a:rPr>
              <a:t>,</a:t>
            </a:r>
            <a:r>
              <a:rPr lang="it-IT" sz="1600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associazione</a:t>
            </a:r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di </a:t>
            </a:r>
            <a:r>
              <a:rPr lang="it-IT" sz="1600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volontariato,</a:t>
            </a:r>
            <a:r>
              <a:rPr lang="it-IT" sz="1600" dirty="0" err="1">
                <a:solidFill>
                  <a:srgbClr val="0000FF"/>
                </a:solidFill>
                <a:latin typeface="BlairMdITC TT-Medium"/>
                <a:cs typeface="BlairMdITC TT-Medium"/>
              </a:rPr>
              <a:t>comunità</a:t>
            </a:r>
            <a:r>
              <a:rPr lang="it-IT" sz="1600" dirty="0">
                <a:solidFill>
                  <a:srgbClr val="0000FF"/>
                </a:solidFill>
                <a:latin typeface="BlairMdITC TT-Medium"/>
                <a:cs typeface="BlairMdITC TT-Medium"/>
              </a:rPr>
              <a:t> </a:t>
            </a:r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o 	Istituzione </a:t>
            </a:r>
            <a:r>
              <a:rPr lang="it-IT" sz="1600" dirty="0">
                <a:solidFill>
                  <a:srgbClr val="0000FF"/>
                </a:solidFill>
                <a:latin typeface="BlairMdITC TT-Medium"/>
                <a:cs typeface="BlairMdITC TT-Medium"/>
              </a:rPr>
              <a:t>pubblica ,etc.)</a:t>
            </a:r>
          </a:p>
          <a:p>
            <a:endParaRPr lang="it-IT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endParaRPr lang="it-IT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endParaRPr lang="it-IT" i="1" dirty="0">
              <a:solidFill>
                <a:srgbClr val="0000FF"/>
              </a:solidFill>
              <a:latin typeface="BlairMdITC TT-Medium"/>
              <a:cs typeface="BlairMdITC TT-Medium"/>
            </a:endParaRPr>
          </a:p>
        </p:txBody>
      </p:sp>
    </p:spTree>
    <p:extLst>
      <p:ext uri="{BB962C8B-B14F-4D97-AF65-F5344CB8AC3E}">
        <p14:creationId xmlns:p14="http://schemas.microsoft.com/office/powerpoint/2010/main" val="242839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xmlns="" id="{2139B43D-757D-484F-B2C6-6487C7345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04146"/>
            <a:ext cx="9144000" cy="142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r>
              <a:rPr lang="it-IT" sz="1600" dirty="0">
                <a:solidFill>
                  <a:srgbClr val="0000FF"/>
                </a:solidFill>
                <a:latin typeface="BlairMdITC TT-Medium"/>
                <a:cs typeface="BlairMdITC TT-Medium"/>
              </a:rPr>
              <a:t>(B2</a:t>
            </a:r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) continua  </a:t>
            </a:r>
            <a:r>
              <a:rPr lang="it-IT" sz="1600" b="1" i="1" u="sng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linee </a:t>
            </a:r>
            <a:r>
              <a:rPr lang="it-IT" sz="1600" b="1" i="1" u="sng" dirty="0">
                <a:solidFill>
                  <a:srgbClr val="0000FF"/>
                </a:solidFill>
                <a:latin typeface="BlairMdITC TT-Medium"/>
                <a:cs typeface="BlairMdITC TT-Medium"/>
              </a:rPr>
              <a:t>guida</a:t>
            </a:r>
            <a:r>
              <a:rPr lang="it-IT" sz="1600" b="1" i="1" u="sng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:</a:t>
            </a:r>
            <a:endParaRPr lang="it-IT" sz="1600" i="1" u="sng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endParaRPr lang="it-IT" sz="1800" dirty="0">
              <a:solidFill>
                <a:srgbClr val="0000FF"/>
              </a:solidFill>
            </a:endParaRPr>
          </a:p>
          <a:p>
            <a:r>
              <a:rPr lang="it-IT" sz="1800" dirty="0">
                <a:solidFill>
                  <a:srgbClr val="0000FF"/>
                </a:solidFill>
              </a:rPr>
              <a:t>•</a:t>
            </a:r>
            <a:r>
              <a:rPr lang="it-IT" sz="1600" dirty="0">
                <a:solidFill>
                  <a:srgbClr val="0000FF"/>
                </a:solidFill>
                <a:latin typeface="BlairMdITC TT-Medium"/>
                <a:cs typeface="BlairMdITC TT-Medium"/>
              </a:rPr>
              <a:t> Includere una discussione comunitaria su come i </a:t>
            </a:r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club 	organizzatori </a:t>
            </a:r>
            <a:r>
              <a:rPr lang="it-IT" sz="1600" dirty="0">
                <a:solidFill>
                  <a:srgbClr val="0000FF"/>
                </a:solidFill>
                <a:latin typeface="BlairMdITC TT-Medium"/>
                <a:cs typeface="BlairMdITC TT-Medium"/>
              </a:rPr>
              <a:t>possono continuare ad aiutare </a:t>
            </a:r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a </a:t>
            </a:r>
            <a:r>
              <a:rPr lang="it-IT" sz="1600" dirty="0">
                <a:solidFill>
                  <a:srgbClr val="0000FF"/>
                </a:solidFill>
                <a:latin typeface="BlairMdITC TT-Medium"/>
                <a:cs typeface="BlairMdITC TT-Medium"/>
              </a:rPr>
              <a:t>fornire i </a:t>
            </a:r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	mezzi </a:t>
            </a:r>
            <a:r>
              <a:rPr lang="it-IT" sz="1600" dirty="0">
                <a:solidFill>
                  <a:srgbClr val="0000FF"/>
                </a:solidFill>
                <a:latin typeface="BlairMdITC TT-Medium"/>
                <a:cs typeface="BlairMdITC TT-Medium"/>
              </a:rPr>
              <a:t>alla comunità.</a:t>
            </a:r>
          </a:p>
          <a:p>
            <a:endParaRPr lang="it-IT" sz="1600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r>
              <a:rPr lang="it-IT" sz="1600" dirty="0">
                <a:solidFill>
                  <a:srgbClr val="0000FF"/>
                </a:solidFill>
                <a:latin typeface="BlairMdITC TT-Medium"/>
                <a:cs typeface="BlairMdITC TT-Medium"/>
              </a:rPr>
              <a:t>• </a:t>
            </a:r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offrire opportunità </a:t>
            </a:r>
            <a:r>
              <a:rPr lang="it-IT" sz="1600" dirty="0">
                <a:solidFill>
                  <a:srgbClr val="0000FF"/>
                </a:solidFill>
                <a:latin typeface="BlairMdITC TT-Medium"/>
                <a:cs typeface="BlairMdITC TT-Medium"/>
              </a:rPr>
              <a:t>di service per famiglie e 	partecipanti di tutte le età e capacità.</a:t>
            </a:r>
          </a:p>
          <a:p>
            <a:endParaRPr lang="it-IT" sz="1600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r>
              <a:rPr lang="it-IT" sz="1600" dirty="0">
                <a:solidFill>
                  <a:srgbClr val="0000FF"/>
                </a:solidFill>
                <a:latin typeface="BlairMdITC TT-Medium"/>
                <a:cs typeface="BlairMdITC TT-Medium"/>
              </a:rPr>
              <a:t>• Promuovere foto e risultati dell’evento nei social 	media </a:t>
            </a:r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	usando </a:t>
            </a:r>
            <a:r>
              <a:rPr lang="it-IT" sz="1600" dirty="0">
                <a:solidFill>
                  <a:srgbClr val="0000FF"/>
                </a:solidFill>
                <a:latin typeface="BlairMdITC TT-Medium"/>
                <a:cs typeface="BlairMdITC TT-Medium"/>
              </a:rPr>
              <a:t>le risorse di “Pronti ad agire” e gli 	</a:t>
            </a:r>
            <a:r>
              <a:rPr lang="it-IT" sz="1600" dirty="0" err="1">
                <a:solidFill>
                  <a:srgbClr val="0000FF"/>
                </a:solidFill>
                <a:latin typeface="BlairMdITC TT-Medium"/>
                <a:cs typeface="BlairMdITC TT-Medium"/>
              </a:rPr>
              <a:t>hashtag</a:t>
            </a:r>
            <a:r>
              <a:rPr lang="it-IT" sz="1600" dirty="0">
                <a:solidFill>
                  <a:srgbClr val="0000FF"/>
                </a:solidFill>
                <a:latin typeface="BlairMdITC TT-Medium"/>
                <a:cs typeface="BlairMdITC TT-Medium"/>
              </a:rPr>
              <a:t> </a:t>
            </a:r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	#</a:t>
            </a:r>
            <a:r>
              <a:rPr lang="it-IT" sz="1600" dirty="0" err="1">
                <a:solidFill>
                  <a:srgbClr val="0000FF"/>
                </a:solidFill>
                <a:latin typeface="BlairMdITC TT-Medium"/>
                <a:cs typeface="BlairMdITC TT-Medium"/>
              </a:rPr>
              <a:t>RotaryDays</a:t>
            </a:r>
            <a:r>
              <a:rPr lang="it-IT" sz="1600" dirty="0">
                <a:solidFill>
                  <a:srgbClr val="0000FF"/>
                </a:solidFill>
                <a:latin typeface="BlairMdITC TT-Medium"/>
                <a:cs typeface="BlairMdITC TT-Medium"/>
              </a:rPr>
              <a:t> e #</a:t>
            </a:r>
            <a:r>
              <a:rPr lang="it-IT" sz="1600" dirty="0" err="1">
                <a:solidFill>
                  <a:srgbClr val="0000FF"/>
                </a:solidFill>
                <a:latin typeface="BlairMdITC TT-Medium"/>
                <a:cs typeface="BlairMdITC TT-Medium"/>
              </a:rPr>
              <a:t>PeopleofAction</a:t>
            </a:r>
            <a:r>
              <a:rPr lang="it-IT" sz="1600" dirty="0">
                <a:solidFill>
                  <a:srgbClr val="0000FF"/>
                </a:solidFill>
                <a:latin typeface="BlairMdITC TT-Medium"/>
                <a:cs typeface="BlairMdITC TT-Medium"/>
              </a:rPr>
              <a:t>.</a:t>
            </a:r>
          </a:p>
          <a:p>
            <a:endParaRPr lang="it-IT" sz="1600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r>
              <a:rPr lang="it-IT" sz="1600" dirty="0">
                <a:solidFill>
                  <a:srgbClr val="0000FF"/>
                </a:solidFill>
                <a:latin typeface="BlairMdITC TT-Medium"/>
                <a:cs typeface="BlairMdITC TT-Medium"/>
              </a:rPr>
              <a:t>• Fare seguito con i partecipanti che non sono soci di </a:t>
            </a:r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club 	dopo </a:t>
            </a:r>
            <a:r>
              <a:rPr lang="it-IT" sz="1600" dirty="0">
                <a:solidFill>
                  <a:srgbClr val="0000FF"/>
                </a:solidFill>
                <a:latin typeface="BlairMdITC TT-Medium"/>
                <a:cs typeface="BlairMdITC TT-Medium"/>
              </a:rPr>
              <a:t>l’</a:t>
            </a:r>
            <a:r>
              <a:rPr lang="it-IT" sz="1600" dirty="0" err="1">
                <a:solidFill>
                  <a:srgbClr val="0000FF"/>
                </a:solidFill>
                <a:latin typeface="BlairMdITC TT-Medium"/>
                <a:cs typeface="BlairMdITC TT-Medium"/>
              </a:rPr>
              <a:t>evento,invitandoli</a:t>
            </a:r>
            <a:r>
              <a:rPr lang="it-IT" sz="1600" dirty="0">
                <a:solidFill>
                  <a:srgbClr val="0000FF"/>
                </a:solidFill>
                <a:latin typeface="BlairMdITC TT-Medium"/>
                <a:cs typeface="BlairMdITC TT-Medium"/>
              </a:rPr>
              <a:t> a 	farsi coinvolgere </a:t>
            </a:r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per 	progetti </a:t>
            </a:r>
            <a:r>
              <a:rPr lang="it-IT" sz="1600" dirty="0">
                <a:solidFill>
                  <a:srgbClr val="0000FF"/>
                </a:solidFill>
                <a:latin typeface="BlairMdITC TT-Medium"/>
                <a:cs typeface="BlairMdITC TT-Medium"/>
              </a:rPr>
              <a:t>futuri o partecipare a una riunione di </a:t>
            </a:r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club </a:t>
            </a:r>
            <a:r>
              <a:rPr lang="it-IT" sz="1600" dirty="0">
                <a:solidFill>
                  <a:srgbClr val="0000FF"/>
                </a:solidFill>
                <a:latin typeface="BlairMdITC TT-Medium"/>
                <a:cs typeface="BlairMdITC TT-Medium"/>
              </a:rPr>
              <a:t>per </a:t>
            </a:r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	ulteriori informazioni </a:t>
            </a:r>
            <a:r>
              <a:rPr lang="it-IT" sz="1600" dirty="0">
                <a:solidFill>
                  <a:srgbClr val="0000FF"/>
                </a:solidFill>
                <a:latin typeface="BlairMdITC TT-Medium"/>
                <a:cs typeface="BlairMdITC TT-Medium"/>
              </a:rPr>
              <a:t>su come il Rotary </a:t>
            </a:r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</a:t>
            </a:r>
            <a:r>
              <a:rPr lang="it-IT" sz="1600" dirty="0">
                <a:solidFill>
                  <a:srgbClr val="0000FF"/>
                </a:solidFill>
                <a:latin typeface="BlairMdITC TT-Medium"/>
                <a:cs typeface="BlairMdITC TT-Medium"/>
              </a:rPr>
              <a:t>opera nella </a:t>
            </a:r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	comunità </a:t>
            </a:r>
            <a:r>
              <a:rPr lang="it-IT" sz="1600" dirty="0">
                <a:solidFill>
                  <a:srgbClr val="0000FF"/>
                </a:solidFill>
                <a:latin typeface="BlairMdITC TT-Medium"/>
                <a:cs typeface="BlairMdITC TT-Medium"/>
              </a:rPr>
              <a:t>con i propri Club.</a:t>
            </a:r>
          </a:p>
          <a:p>
            <a:endParaRPr lang="it-IT" sz="1600" dirty="0">
              <a:solidFill>
                <a:srgbClr val="0000FF"/>
              </a:solidFill>
              <a:latin typeface="BlairMdITC TT-Medium"/>
              <a:cs typeface="BlairMdITC TT-Medium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DD0B3D6B-9CD5-4A41-8629-0048D5A52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30"/>
            <a:ext cx="9172575" cy="788699"/>
          </a:xfrm>
          <a:prstGeom prst="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it-IT" sz="1400" i="1" dirty="0" smtClean="0">
              <a:solidFill>
                <a:schemeClr val="bg1"/>
              </a:solidFill>
              <a:latin typeface="BlairMdITC TT-Medium"/>
              <a:cs typeface="BlairMdITC TT-Medium"/>
            </a:endParaRPr>
          </a:p>
          <a:p>
            <a:pPr algn="ctr"/>
            <a:endParaRPr lang="it-IT" sz="1400" i="1" dirty="0">
              <a:solidFill>
                <a:schemeClr val="bg1"/>
              </a:solidFill>
              <a:latin typeface="BlairMdITC TT-Medium"/>
              <a:cs typeface="BlairMdITC TT-Medium"/>
            </a:endParaRPr>
          </a:p>
          <a:p>
            <a:pPr algn="ctr"/>
            <a:r>
              <a:rPr lang="it-IT" i="1" dirty="0" smtClean="0">
                <a:solidFill>
                  <a:schemeClr val="bg1"/>
                </a:solidFill>
                <a:latin typeface="BlairMdITC TT-Medium"/>
                <a:cs typeface="BlairMdITC TT-Medium"/>
              </a:rPr>
              <a:t>Un </a:t>
            </a:r>
            <a:r>
              <a:rPr lang="it-IT" i="1" dirty="0">
                <a:solidFill>
                  <a:schemeClr val="bg1"/>
                </a:solidFill>
                <a:latin typeface="BlairMdITC TT-Medium"/>
                <a:cs typeface="BlairMdITC TT-Medium"/>
              </a:rPr>
              <a:t>Obiettivo speciale tra le </a:t>
            </a:r>
            <a:r>
              <a:rPr lang="it-IT" sz="1600" i="1" dirty="0">
                <a:solidFill>
                  <a:schemeClr val="bg1"/>
                </a:solidFill>
                <a:latin typeface="BlairMdITC TT-Medium"/>
                <a:cs typeface="BlairMdITC TT-Medium"/>
              </a:rPr>
              <a:t>INIZIATIVE PRESIDENZIALI</a:t>
            </a:r>
          </a:p>
          <a:p>
            <a:pPr algn="ctr"/>
            <a:r>
              <a:rPr lang="it-IT" i="1" dirty="0">
                <a:solidFill>
                  <a:schemeClr val="bg1"/>
                </a:solidFill>
                <a:latin typeface="BlairMdITC TT-Medium"/>
                <a:cs typeface="BlairMdITC TT-Medium"/>
              </a:rPr>
              <a:t>Per l’anno rotariano  2021-2022</a:t>
            </a:r>
          </a:p>
          <a:p>
            <a:pPr algn="ctr"/>
            <a:r>
              <a:rPr lang="it-IT" i="1" dirty="0">
                <a:solidFill>
                  <a:schemeClr val="bg1"/>
                </a:solidFill>
                <a:latin typeface="BlairMdITC TT-Medium"/>
                <a:cs typeface="BlairMdITC TT-Medium"/>
              </a:rPr>
              <a:t>I “rotary </a:t>
            </a:r>
            <a:r>
              <a:rPr lang="it-IT" i="1" dirty="0" err="1">
                <a:solidFill>
                  <a:schemeClr val="bg1"/>
                </a:solidFill>
                <a:latin typeface="BlairMdITC TT-Medium"/>
                <a:cs typeface="BlairMdITC TT-Medium"/>
              </a:rPr>
              <a:t>days</a:t>
            </a:r>
            <a:r>
              <a:rPr lang="it-IT" i="1" dirty="0">
                <a:solidFill>
                  <a:schemeClr val="bg1"/>
                </a:solidFill>
                <a:latin typeface="BlairMdITC TT-Medium"/>
                <a:cs typeface="BlairMdITC TT-Medium"/>
              </a:rPr>
              <a:t> of service”</a:t>
            </a:r>
          </a:p>
          <a:p>
            <a:pPr algn="ctr"/>
            <a:r>
              <a:rPr lang="it-IT" sz="1200" i="1" dirty="0">
                <a:solidFill>
                  <a:schemeClr val="bg1"/>
                </a:solidFill>
                <a:latin typeface="BlairMdITC TT-Medium"/>
                <a:cs typeface="BlairMdITC TT-Medium"/>
              </a:rPr>
              <a:t>“</a:t>
            </a:r>
            <a:endParaRPr lang="it-IT" sz="1200" dirty="0">
              <a:solidFill>
                <a:schemeClr val="bg1"/>
              </a:solidFill>
              <a:latin typeface="BlairMdITC TT-Medium"/>
              <a:cs typeface="BlairMdITC TT-Medium"/>
            </a:endParaRPr>
          </a:p>
          <a:p>
            <a:pPr algn="ctr"/>
            <a:endParaRPr lang="it-IT" sz="1400" dirty="0">
              <a:solidFill>
                <a:srgbClr val="0000FF"/>
              </a:solidFill>
              <a:latin typeface="BlairMdITC TT-Medium"/>
              <a:cs typeface="BlairMdITC TT-Medium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3293ECC0-4E48-4E43-A1B7-77F02226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79"/>
            <a:ext cx="9144000" cy="55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ts val="375"/>
              </a:spcBef>
              <a:buSzPct val="100000"/>
            </a:pPr>
            <a:endParaRPr lang="it-IT" altLang="it-IT" sz="1800" b="1" dirty="0">
              <a:solidFill>
                <a:srgbClr val="3155A4"/>
              </a:solidFill>
            </a:endParaRP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xmlns="" id="{6202F302-C22F-4B1F-8F81-67A5C84E1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9943" y="6290823"/>
            <a:ext cx="4098390" cy="46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buSzPct val="100000"/>
            </a:pPr>
            <a:endParaRPr lang="it-IT" altLang="it-IT" sz="900" b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ABA699A-8F31-4436-A999-D03BB4F82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760" y="6128408"/>
            <a:ext cx="813287" cy="64957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B7D3527B-44AF-4979-88CE-38FE8ACD78A7}"/>
              </a:ext>
            </a:extLst>
          </p:cNvPr>
          <p:cNvSpPr txBox="1"/>
          <p:nvPr/>
        </p:nvSpPr>
        <p:spPr>
          <a:xfrm>
            <a:off x="255714" y="6424038"/>
            <a:ext cx="3427461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Emilia Romagna – Repubblica di San Marino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9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Governatore </a:t>
            </a:r>
            <a:r>
              <a:rPr lang="it-IT" altLang="it-IT" sz="900" b="1" dirty="0" smtClean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2021</a:t>
            </a:r>
            <a:r>
              <a:rPr lang="it-IT" altLang="it-IT" sz="9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-2022 Stefano Spagna Musso</a:t>
            </a:r>
            <a:endParaRPr kumimoji="0" lang="it-IT" altLang="it-IT" sz="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8AE7A9D5-6B5A-481C-BF10-6AA164C71166}"/>
              </a:ext>
            </a:extLst>
          </p:cNvPr>
          <p:cNvSpPr txBox="1"/>
          <p:nvPr/>
        </p:nvSpPr>
        <p:spPr>
          <a:xfrm flipH="1">
            <a:off x="258637" y="6181654"/>
            <a:ext cx="8980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Disretto</a:t>
            </a:r>
            <a:r>
              <a:rPr lang="it-IT" sz="9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2072</a:t>
            </a:r>
          </a:p>
        </p:txBody>
      </p:sp>
      <p:sp>
        <p:nvSpPr>
          <p:cNvPr id="13" name="Linea"/>
          <p:cNvSpPr/>
          <p:nvPr/>
        </p:nvSpPr>
        <p:spPr>
          <a:xfrm>
            <a:off x="-149994" y="6857999"/>
            <a:ext cx="9443989" cy="1"/>
          </a:xfrm>
          <a:prstGeom prst="line">
            <a:avLst/>
          </a:prstGeom>
          <a:ln w="25400">
            <a:solidFill>
              <a:srgbClr val="01B4E7"/>
            </a:solidFill>
          </a:ln>
        </p:spPr>
        <p:txBody>
          <a:bodyPr lIns="32145" tIns="32146" rIns="32145" bIns="32146"/>
          <a:lstStyle/>
          <a:p>
            <a:pPr defTabSz="642915">
              <a:defRPr b="0">
                <a:solidFill>
                  <a:srgbClr val="958D8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" name="CasellaDiTesto 13"/>
          <p:cNvSpPr txBox="1"/>
          <p:nvPr/>
        </p:nvSpPr>
        <p:spPr>
          <a:xfrm>
            <a:off x="-2572378" y="5465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5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it-IT" dirty="0"/>
              <a:t>1</a:t>
            </a: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xmlns="" id="{CC29B11C-9667-425A-A77D-3B22DFA1BB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9" r="61186" b="24550"/>
          <a:stretch/>
        </p:blipFill>
        <p:spPr>
          <a:xfrm>
            <a:off x="7547908" y="189281"/>
            <a:ext cx="1610164" cy="610348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329943" y="5894685"/>
            <a:ext cx="4232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r>
              <a:rPr lang="it-IT" dirty="0" smtClean="0"/>
              <a:t>Tele</a:t>
            </a:r>
            <a:r>
              <a:rPr lang="it-IT" dirty="0"/>
              <a:t>-Seminario Distrettuale di Formazione</a:t>
            </a:r>
          </a:p>
          <a:p>
            <a:r>
              <a:rPr lang="it-IT" dirty="0"/>
              <a:t>			 </a:t>
            </a:r>
            <a:r>
              <a:rPr lang="it-IT" dirty="0" smtClean="0"/>
              <a:t> </a:t>
            </a:r>
            <a:r>
              <a:rPr lang="it-IT" dirty="0"/>
              <a:t>1 Febbraio 2022</a:t>
            </a:r>
          </a:p>
          <a:p>
            <a:r>
              <a:rPr lang="it-IT" dirty="0"/>
              <a:t>	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799629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000FF"/>
                </a:solidFill>
                <a:latin typeface="BlairMdITC TT-Medium"/>
                <a:cs typeface="BlairMdITC TT-Medium"/>
              </a:rPr>
              <a:t>Una “ Giornata Rotary di Service”</a:t>
            </a:r>
          </a:p>
          <a:p>
            <a:pPr algn="ctr"/>
            <a:r>
              <a:rPr lang="it-IT" sz="2000" b="1" dirty="0">
                <a:solidFill>
                  <a:srgbClr val="0000FF"/>
                </a:solidFill>
                <a:latin typeface="BlairMdITC TT-Medium"/>
                <a:cs typeface="BlairMdITC TT-Medium"/>
              </a:rPr>
              <a:t>Si qualifica per un (o più) Progetto di Servizio </a:t>
            </a:r>
            <a:r>
              <a:rPr lang="it-IT" b="1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:</a:t>
            </a:r>
          </a:p>
          <a:p>
            <a:endParaRPr lang="it-IT" i="1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r>
              <a:rPr lang="it-IT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 </a:t>
            </a:r>
            <a:endParaRPr lang="it-IT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endParaRPr lang="it-IT" i="1" dirty="0">
              <a:solidFill>
                <a:srgbClr val="0000FF"/>
              </a:solidFill>
              <a:latin typeface="BlairMdITC TT-Medium"/>
              <a:cs typeface="BlairMdITC TT-Medium"/>
            </a:endParaRPr>
          </a:p>
        </p:txBody>
      </p:sp>
    </p:spTree>
    <p:extLst>
      <p:ext uri="{BB962C8B-B14F-4D97-AF65-F5344CB8AC3E}">
        <p14:creationId xmlns:p14="http://schemas.microsoft.com/office/powerpoint/2010/main" val="190990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xmlns="" id="{2139B43D-757D-484F-B2C6-6487C7345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6694" y="2894218"/>
            <a:ext cx="683061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ts val="375"/>
              </a:spcBef>
            </a:pPr>
            <a:endParaRPr lang="it-IT" altLang="it-IT" b="1" dirty="0">
              <a:solidFill>
                <a:srgbClr val="FFFFFF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DD0B3D6B-9CD5-4A41-8629-0048D5A52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79"/>
            <a:ext cx="7607378" cy="696896"/>
          </a:xfrm>
          <a:prstGeom prst="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it-IT" dirty="0" smtClean="0">
              <a:solidFill>
                <a:srgbClr val="FFFFFF"/>
              </a:solidFill>
              <a:latin typeface="BlairMdITC TT-Medium"/>
              <a:cs typeface="BlairMdITC TT-Medium"/>
            </a:endParaRPr>
          </a:p>
          <a:p>
            <a:pPr algn="ctr"/>
            <a:r>
              <a:rPr lang="it-IT" sz="2000" i="1" dirty="0">
                <a:solidFill>
                  <a:schemeClr val="bg1"/>
                </a:solidFill>
                <a:latin typeface="BlairMdITC TT-Medium"/>
                <a:cs typeface="BlairMdITC TT-Medium"/>
              </a:rPr>
              <a:t>L’altro Obiettivo speciale 2021-2022</a:t>
            </a:r>
          </a:p>
          <a:p>
            <a:pPr algn="ctr"/>
            <a:r>
              <a:rPr lang="it-IT" sz="2000" i="1" dirty="0" smtClean="0">
                <a:solidFill>
                  <a:schemeClr val="bg1"/>
                </a:solidFill>
                <a:latin typeface="BlairMdITC TT-Medium"/>
                <a:cs typeface="BlairMdITC TT-Medium"/>
              </a:rPr>
              <a:t>“ I </a:t>
            </a:r>
            <a:r>
              <a:rPr lang="it-IT" sz="2000" i="1" dirty="0">
                <a:solidFill>
                  <a:schemeClr val="bg1"/>
                </a:solidFill>
                <a:latin typeface="BlairMdITC TT-Medium"/>
                <a:cs typeface="BlairMdITC TT-Medium"/>
              </a:rPr>
              <a:t>gruppi rotary di comunità“</a:t>
            </a:r>
            <a:endParaRPr lang="it-IT" sz="2000" dirty="0">
              <a:solidFill>
                <a:schemeClr val="bg1"/>
              </a:solidFill>
              <a:latin typeface="BlairMdITC TT-Medium"/>
              <a:cs typeface="BlairMdITC TT-Medium"/>
            </a:endParaRPr>
          </a:p>
          <a:p>
            <a:pPr algn="ctr"/>
            <a:endParaRPr lang="it-IT" sz="2000" dirty="0">
              <a:solidFill>
                <a:srgbClr val="FFFFFF"/>
              </a:solidFill>
              <a:latin typeface="BlairMdITC TT-Medium"/>
              <a:cs typeface="BlairMdITC TT-Medium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3293ECC0-4E48-4E43-A1B7-77F02226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79"/>
            <a:ext cx="9144000" cy="55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ts val="375"/>
              </a:spcBef>
              <a:buSzPct val="100000"/>
            </a:pPr>
            <a:endParaRPr lang="it-IT" altLang="it-IT" sz="1800" b="1" dirty="0">
              <a:solidFill>
                <a:srgbClr val="3155A4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ABA699A-8F31-4436-A999-D03BB4F82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760" y="6128408"/>
            <a:ext cx="813287" cy="64957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8AE7A9D5-6B5A-481C-BF10-6AA164C71166}"/>
              </a:ext>
            </a:extLst>
          </p:cNvPr>
          <p:cNvSpPr txBox="1"/>
          <p:nvPr/>
        </p:nvSpPr>
        <p:spPr>
          <a:xfrm flipH="1">
            <a:off x="258637" y="6181654"/>
            <a:ext cx="8980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Disretto</a:t>
            </a:r>
            <a:r>
              <a:rPr lang="it-IT" sz="9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2072</a:t>
            </a:r>
          </a:p>
        </p:txBody>
      </p:sp>
      <p:sp>
        <p:nvSpPr>
          <p:cNvPr id="13" name="Linea"/>
          <p:cNvSpPr/>
          <p:nvPr/>
        </p:nvSpPr>
        <p:spPr>
          <a:xfrm>
            <a:off x="-149994" y="6857999"/>
            <a:ext cx="9443989" cy="1"/>
          </a:xfrm>
          <a:prstGeom prst="line">
            <a:avLst/>
          </a:prstGeom>
          <a:ln w="25400">
            <a:solidFill>
              <a:srgbClr val="01B4E7"/>
            </a:solidFill>
          </a:ln>
        </p:spPr>
        <p:txBody>
          <a:bodyPr lIns="32145" tIns="32146" rIns="32145" bIns="32146"/>
          <a:lstStyle/>
          <a:p>
            <a:pPr defTabSz="642915">
              <a:defRPr b="0">
                <a:solidFill>
                  <a:srgbClr val="958D8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" name="CasellaDiTesto 13"/>
          <p:cNvSpPr txBox="1"/>
          <p:nvPr/>
        </p:nvSpPr>
        <p:spPr>
          <a:xfrm>
            <a:off x="-2572378" y="5465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5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it-IT" dirty="0"/>
              <a:t>1</a:t>
            </a: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xmlns="" id="{CC29B11C-9667-425A-A77D-3B22DFA1BB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9" r="61186" b="24550"/>
          <a:stretch/>
        </p:blipFill>
        <p:spPr>
          <a:xfrm>
            <a:off x="7506138" y="-57192"/>
            <a:ext cx="1599646" cy="71380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943255" y="509986"/>
            <a:ext cx="5219889" cy="3424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1050" i="1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algn="ctr"/>
            <a:r>
              <a:rPr lang="it-IT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*   </a:t>
            </a:r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Il Rotary community </a:t>
            </a:r>
            <a:r>
              <a:rPr lang="it-IT" sz="1600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corps</a:t>
            </a:r>
            <a:r>
              <a:rPr lang="it-IT" sz="1600" b="1" dirty="0" err="1">
                <a:solidFill>
                  <a:srgbClr val="0000FF"/>
                </a:solidFill>
                <a:latin typeface="BlairMdITC TT-Medium"/>
                <a:cs typeface="BlairMdITC TT-Medium"/>
              </a:rPr>
              <a:t>-</a:t>
            </a:r>
            <a:r>
              <a:rPr lang="it-IT" sz="1600" b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rcc</a:t>
            </a:r>
            <a:endParaRPr lang="it-IT" sz="1600" b="1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algn="ctr"/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	E’ un Programma del R.I. </a:t>
            </a:r>
          </a:p>
          <a:p>
            <a:pPr algn="ctr"/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riconosciuto dal 1988</a:t>
            </a:r>
          </a:p>
          <a:p>
            <a:pPr algn="ctr"/>
            <a:r>
              <a:rPr lang="it-IT" sz="1400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	</a:t>
            </a:r>
            <a:r>
              <a:rPr lang="it-IT" sz="1600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ad oggi esistono </a:t>
            </a:r>
            <a:endParaRPr lang="it-IT" sz="1400" b="1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algn="ctr"/>
            <a:r>
              <a:rPr lang="it-IT" sz="1600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oltre 10.000 Gruppi</a:t>
            </a:r>
            <a:r>
              <a:rPr lang="it-IT" sz="1200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</a:t>
            </a:r>
            <a:r>
              <a:rPr lang="it-IT" sz="1600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in 100 </a:t>
            </a:r>
            <a:r>
              <a:rPr lang="it-IT" sz="1600" b="1" dirty="0">
                <a:solidFill>
                  <a:srgbClr val="0000FF"/>
                </a:solidFill>
                <a:latin typeface="BlairMdITC TT-Medium"/>
                <a:cs typeface="BlairMdITC TT-Medium"/>
              </a:rPr>
              <a:t>Paesi </a:t>
            </a:r>
            <a:endParaRPr lang="it-IT" sz="1600" b="1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algn="ctr"/>
            <a:r>
              <a:rPr lang="it-IT" sz="1600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(non nel Distretto 2072)</a:t>
            </a:r>
          </a:p>
          <a:p>
            <a:pPr algn="ctr"/>
            <a:r>
              <a:rPr lang="it-IT" sz="1600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di </a:t>
            </a:r>
            <a:r>
              <a:rPr lang="it-IT" sz="1600" b="1" dirty="0">
                <a:solidFill>
                  <a:srgbClr val="0000FF"/>
                </a:solidFill>
                <a:latin typeface="BlairMdITC TT-Medium"/>
                <a:cs typeface="BlairMdITC TT-Medium"/>
              </a:rPr>
              <a:t>non </a:t>
            </a:r>
            <a:r>
              <a:rPr lang="it-IT" sz="1600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rotariani che </a:t>
            </a:r>
          </a:p>
          <a:p>
            <a:pPr algn="ctr"/>
            <a:r>
              <a:rPr lang="it-IT" sz="1600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svolgono progetti </a:t>
            </a:r>
          </a:p>
          <a:p>
            <a:pPr algn="ctr"/>
            <a:r>
              <a:rPr lang="it-IT" sz="1600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nella comunità </a:t>
            </a:r>
          </a:p>
          <a:p>
            <a:pPr algn="ctr"/>
            <a:r>
              <a:rPr lang="it-IT" sz="1600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in accordo e con il sostegno</a:t>
            </a:r>
          </a:p>
          <a:p>
            <a:pPr algn="ctr"/>
            <a:r>
              <a:rPr lang="it-IT" sz="1600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Del/dei rotary club locali</a:t>
            </a:r>
          </a:p>
          <a:p>
            <a:pPr algn="ctr"/>
            <a:r>
              <a:rPr lang="it-IT" sz="1600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nessun gruppo nel D.2072</a:t>
            </a:r>
          </a:p>
          <a:p>
            <a:pPr algn="ctr"/>
            <a:endParaRPr lang="it-IT" sz="1200" b="1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5" y="805688"/>
            <a:ext cx="3865947" cy="532272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970587" y="3947195"/>
            <a:ext cx="5135197" cy="2686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Incoraggiare </a:t>
            </a:r>
            <a:r>
              <a:rPr lang="it-IT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e sostenere i </a:t>
            </a:r>
            <a:r>
              <a:rPr lang="it-IT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club Rotary e </a:t>
            </a:r>
            <a:r>
              <a:rPr lang="it-IT" i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Rotaract</a:t>
            </a:r>
            <a:r>
              <a:rPr lang="it-IT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	</a:t>
            </a:r>
            <a:endParaRPr lang="it-IT" i="1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algn="ctr"/>
            <a:r>
              <a:rPr lang="it-IT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del distretto </a:t>
            </a:r>
            <a:r>
              <a:rPr lang="it-IT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2072</a:t>
            </a:r>
            <a:endParaRPr lang="it-IT" i="1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algn="ctr"/>
            <a:r>
              <a:rPr lang="it-IT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Ad attivare un</a:t>
            </a:r>
            <a:r>
              <a:rPr lang="it-IT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	</a:t>
            </a:r>
          </a:p>
          <a:p>
            <a:pPr algn="ctr"/>
            <a:r>
              <a:rPr lang="it-IT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Gruppo Community Rotary * </a:t>
            </a:r>
            <a:r>
              <a:rPr lang="it-IT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(Gruppo </a:t>
            </a:r>
            <a:r>
              <a:rPr lang="it-IT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Rotary Di </a:t>
            </a:r>
            <a:r>
              <a:rPr lang="it-IT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Comunità)</a:t>
            </a:r>
          </a:p>
          <a:p>
            <a:pPr algn="ctr"/>
            <a:endParaRPr lang="it-IT" i="1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algn="ctr">
              <a:lnSpc>
                <a:spcPct val="120000"/>
              </a:lnSpc>
            </a:pPr>
            <a:r>
              <a:rPr lang="it-IT" i="1" u="sng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“la comunità per la comunità</a:t>
            </a:r>
            <a:r>
              <a:rPr lang="it-IT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”</a:t>
            </a:r>
            <a:endParaRPr lang="it-IT" i="1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>
              <a:lnSpc>
                <a:spcPct val="120000"/>
              </a:lnSpc>
            </a:pP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637" y="6371379"/>
            <a:ext cx="3328374" cy="700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05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Emilia Romagna – Repubblica di San Marino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1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Governatore </a:t>
            </a:r>
            <a:r>
              <a:rPr lang="it-IT" altLang="it-IT" sz="1100" b="1" dirty="0" smtClean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2021</a:t>
            </a:r>
            <a:r>
              <a:rPr lang="it-IT" altLang="it-IT" sz="11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-2022 Stefano Spagna Musso</a:t>
            </a:r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333011" y="6275199"/>
            <a:ext cx="369684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Tele-Seminario Distrettuale di Formazione</a:t>
            </a:r>
          </a:p>
          <a:p>
            <a:r>
              <a:rPr lang="it-IT" sz="1600" dirty="0"/>
              <a:t>			  1 Febbraio 2022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279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xmlns="" id="{2139B43D-757D-484F-B2C6-6487C7345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6695" y="2894218"/>
            <a:ext cx="3510556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ts val="375"/>
              </a:spcBef>
            </a:pPr>
            <a:endParaRPr lang="it-IT" altLang="it-IT" b="1" dirty="0">
              <a:solidFill>
                <a:srgbClr val="FFFFFF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3293ECC0-4E48-4E43-A1B7-77F02226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79"/>
            <a:ext cx="9144000" cy="55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ts val="375"/>
              </a:spcBef>
              <a:buSzPct val="100000"/>
            </a:pPr>
            <a:endParaRPr lang="it-IT" altLang="it-IT" sz="1800" b="1" dirty="0">
              <a:solidFill>
                <a:srgbClr val="3155A4"/>
              </a:solidFill>
            </a:endParaRP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xmlns="" id="{6202F302-C22F-4B1F-8F81-67A5C84E1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992" y="6290823"/>
            <a:ext cx="2630394" cy="46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buSzPct val="100000"/>
            </a:pPr>
            <a:r>
              <a:rPr lang="it-IT" altLang="it-IT" sz="9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ABA699A-8F31-4436-A999-D03BB4F82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760" y="6128408"/>
            <a:ext cx="813287" cy="64957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B7D3527B-44AF-4979-88CE-38FE8ACD78A7}"/>
              </a:ext>
            </a:extLst>
          </p:cNvPr>
          <p:cNvSpPr txBox="1"/>
          <p:nvPr/>
        </p:nvSpPr>
        <p:spPr>
          <a:xfrm>
            <a:off x="255714" y="6424038"/>
            <a:ext cx="3427461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Emilia Romagna – Repubblica di San Marino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9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Governatore </a:t>
            </a:r>
            <a:r>
              <a:rPr lang="it-IT" altLang="it-IT" sz="900" b="1" dirty="0" smtClean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it-IT" altLang="it-IT" sz="9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2021-2022 Stefano Spagna Musso</a:t>
            </a:r>
            <a:endParaRPr kumimoji="0" lang="it-IT" altLang="it-IT" sz="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8AE7A9D5-6B5A-481C-BF10-6AA164C71166}"/>
              </a:ext>
            </a:extLst>
          </p:cNvPr>
          <p:cNvSpPr txBox="1"/>
          <p:nvPr/>
        </p:nvSpPr>
        <p:spPr>
          <a:xfrm flipH="1">
            <a:off x="258637" y="6181654"/>
            <a:ext cx="8980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Disretto</a:t>
            </a:r>
            <a:r>
              <a:rPr lang="it-IT" sz="9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2072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-2572378" y="5465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5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it-IT" dirty="0"/>
              <a:t>1</a:t>
            </a: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xmlns="" id="{CC29B11C-9667-425A-A77D-3B22DFA1BB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9" r="61186" b="24550"/>
          <a:stretch/>
        </p:blipFill>
        <p:spPr>
          <a:xfrm>
            <a:off x="7187505" y="51942"/>
            <a:ext cx="1883096" cy="71380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159027" y="6234668"/>
            <a:ext cx="5485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		</a:t>
            </a:r>
            <a:r>
              <a:rPr lang="it-IT" dirty="0"/>
              <a:t>Tele-Seminario Distrettuale di Formazione</a:t>
            </a:r>
          </a:p>
          <a:p>
            <a:r>
              <a:rPr lang="it-IT" dirty="0"/>
              <a:t>			</a:t>
            </a:r>
            <a:r>
              <a:rPr lang="it-IT" dirty="0" smtClean="0"/>
              <a:t>       1 </a:t>
            </a:r>
            <a:r>
              <a:rPr lang="it-IT" dirty="0"/>
              <a:t>Febbraio 2022</a:t>
            </a:r>
          </a:p>
          <a:p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4311847" y="1294777"/>
            <a:ext cx="4890027" cy="4833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la migliore conoscenza reciproca come opportunità di “servizio”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AutoNum type="arabicPeriod" startAt="2"/>
              <a:defRPr/>
            </a:pPr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la valorizzazione di ogni attività Professionale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	svolta con requisiti di alta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	probità e qualità quale 	“servizio” alla collettività 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it-IT" sz="1600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la vita personale, civica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	Professionale, intesa come 	</a:t>
            </a:r>
            <a:r>
              <a:rPr lang="ja-JP" alt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“</a:t>
            </a:r>
            <a:r>
              <a:rPr lang="it-IT" altLang="ja-JP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servizio</a:t>
            </a:r>
            <a:r>
              <a:rPr lang="ja-JP" alt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”</a:t>
            </a:r>
            <a:r>
              <a:rPr lang="it-IT" altLang="ja-JP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alla comunità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altLang="ja-JP" sz="1600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ja-JP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4. </a:t>
            </a:r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il contributo </a:t>
            </a:r>
            <a:r>
              <a:rPr lang="it-IT" altLang="ja-JP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alla pace ed 	alla 	intesa internazionale 	attraverso una rete  mondiale 	di </a:t>
            </a:r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imprenditori e professionisti 	uniti nell’ideale del “servizio</a:t>
            </a:r>
            <a:r>
              <a:rPr lang="it-IT" dirty="0" smtClean="0">
                <a:solidFill>
                  <a:srgbClr val="0000FF"/>
                </a:solidFill>
                <a:latin typeface="Comic Sans MS"/>
                <a:cs typeface="Comic Sans MS"/>
              </a:rPr>
              <a:t>”</a:t>
            </a:r>
          </a:p>
          <a:p>
            <a:pPr>
              <a:lnSpc>
                <a:spcPct val="90000"/>
              </a:lnSpc>
              <a:defRPr/>
            </a:pPr>
            <a:r>
              <a:rPr lang="it-IT" i="1" dirty="0" smtClean="0">
                <a:solidFill>
                  <a:srgbClr val="000090"/>
                </a:solidFill>
              </a:rPr>
              <a:t>							</a:t>
            </a:r>
          </a:p>
          <a:p>
            <a:pPr>
              <a:lnSpc>
                <a:spcPct val="90000"/>
              </a:lnSpc>
              <a:defRPr/>
            </a:pPr>
            <a:r>
              <a:rPr lang="it-IT" i="1" dirty="0">
                <a:solidFill>
                  <a:srgbClr val="000090"/>
                </a:solidFill>
              </a:rPr>
              <a:t>	</a:t>
            </a:r>
            <a:r>
              <a:rPr lang="it-IT" i="1" dirty="0" smtClean="0">
                <a:solidFill>
                  <a:srgbClr val="000090"/>
                </a:solidFill>
              </a:rPr>
              <a:t>					</a:t>
            </a:r>
            <a:r>
              <a:rPr lang="it-IT" dirty="0" smtClean="0">
                <a:solidFill>
                  <a:srgbClr val="0000FF"/>
                </a:solidFill>
                <a:latin typeface="Comic Sans MS"/>
                <a:cs typeface="Comic Sans MS"/>
              </a:rPr>
              <a:t>	</a:t>
            </a:r>
            <a:endParaRPr lang="it-IT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74709" y="1492896"/>
            <a:ext cx="4422579" cy="4113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it-IT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>
              <a:lnSpc>
                <a:spcPct val="90000"/>
              </a:lnSpc>
            </a:pPr>
            <a:endParaRPr lang="it-IT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>
              <a:lnSpc>
                <a:spcPct val="90000"/>
              </a:lnSpc>
            </a:pPr>
            <a:endParaRPr lang="it-IT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>
              <a:lnSpc>
                <a:spcPct val="90000"/>
              </a:lnSpc>
            </a:pPr>
            <a:endParaRPr lang="it-IT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>
              <a:lnSpc>
                <a:spcPct val="90000"/>
              </a:lnSpc>
            </a:pPr>
            <a:r>
              <a:rPr lang="it-IT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LO </a:t>
            </a:r>
            <a:r>
              <a:rPr lang="it-IT" i="1" u="sng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SCOPO Del ROTARY</a:t>
            </a:r>
          </a:p>
          <a:p>
            <a:pPr>
              <a:lnSpc>
                <a:spcPct val="90000"/>
              </a:lnSpc>
            </a:pPr>
            <a:r>
              <a:rPr lang="it-IT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  (</a:t>
            </a:r>
            <a:r>
              <a:rPr lang="it-IT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object</a:t>
            </a:r>
            <a:r>
              <a:rPr lang="it-IT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of rotary)</a:t>
            </a:r>
            <a:endParaRPr lang="it-IT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>
              <a:lnSpc>
                <a:spcPct val="90000"/>
              </a:lnSpc>
            </a:pPr>
            <a:endParaRPr lang="it-IT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>
              <a:lnSpc>
                <a:spcPct val="90000"/>
              </a:lnSpc>
            </a:pPr>
            <a:endParaRPr lang="it-IT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>
              <a:lnSpc>
                <a:spcPct val="90000"/>
              </a:lnSpc>
            </a:pPr>
            <a:r>
              <a:rPr lang="it-IT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affermare </a:t>
            </a:r>
          </a:p>
          <a:p>
            <a:pPr>
              <a:lnSpc>
                <a:spcPct val="90000"/>
              </a:lnSpc>
            </a:pPr>
            <a:r>
              <a:rPr lang="it-IT" sz="2000" b="1" i="1" u="sng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l</a:t>
            </a:r>
            <a:r>
              <a:rPr lang="ja-JP" altLang="it-IT" sz="2000" b="1" i="1" u="sng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’</a:t>
            </a:r>
            <a:r>
              <a:rPr lang="it-IT" altLang="ja-JP" sz="2000" b="1" i="1" u="sng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ideale</a:t>
            </a:r>
            <a:r>
              <a:rPr lang="it-IT" altLang="ja-JP" sz="2000" b="1" i="1" u="sng" dirty="0">
                <a:solidFill>
                  <a:srgbClr val="0000FF"/>
                </a:solidFill>
                <a:latin typeface="BlairMdITC TT-Medium"/>
                <a:cs typeface="BlairMdITC TT-Medium"/>
              </a:rPr>
              <a:t> </a:t>
            </a:r>
            <a:r>
              <a:rPr lang="it-IT" altLang="ja-JP" sz="2000" b="1" i="1" u="sng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del </a:t>
            </a:r>
            <a:r>
              <a:rPr lang="ja-JP" altLang="it-IT" sz="2000" b="1" i="1" u="sng" dirty="0">
                <a:solidFill>
                  <a:srgbClr val="0000FF"/>
                </a:solidFill>
                <a:latin typeface="BlairMdITC TT-Medium"/>
                <a:cs typeface="BlairMdITC TT-Medium"/>
              </a:rPr>
              <a:t>“</a:t>
            </a:r>
            <a:r>
              <a:rPr lang="it-IT" altLang="ja-JP" sz="2000" b="1" i="1" u="sng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servizio</a:t>
            </a:r>
            <a:r>
              <a:rPr lang="ja-JP" altLang="it-IT" sz="2000" u="sng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”</a:t>
            </a:r>
            <a:r>
              <a:rPr lang="it-IT" altLang="ja-JP" sz="2000" u="sng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</a:t>
            </a:r>
            <a:endParaRPr lang="it-IT" altLang="ja-JP" sz="2000" u="sng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>
              <a:lnSpc>
                <a:spcPct val="90000"/>
              </a:lnSpc>
            </a:pPr>
            <a:r>
              <a:rPr lang="it-IT" altLang="ja-JP" dirty="0">
                <a:solidFill>
                  <a:srgbClr val="0000FF"/>
                </a:solidFill>
                <a:latin typeface="BlairMdITC TT-Medium"/>
                <a:cs typeface="BlairMdITC TT-Medium"/>
              </a:rPr>
              <a:t>a fondamento </a:t>
            </a:r>
          </a:p>
          <a:p>
            <a:pPr>
              <a:lnSpc>
                <a:spcPct val="90000"/>
              </a:lnSpc>
            </a:pPr>
            <a:r>
              <a:rPr lang="it-IT" altLang="ja-JP" dirty="0">
                <a:solidFill>
                  <a:srgbClr val="0000FF"/>
                </a:solidFill>
                <a:latin typeface="BlairMdITC TT-Medium"/>
                <a:cs typeface="BlairMdITC TT-Medium"/>
              </a:rPr>
              <a:t>di ogni attività umana, favorendo</a:t>
            </a:r>
            <a:r>
              <a:rPr lang="it-IT" altLang="ja-JP" dirty="0">
                <a:solidFill>
                  <a:srgbClr val="0000FF"/>
                </a:solidFill>
                <a:latin typeface="Comic Sans MS" charset="0"/>
                <a:cs typeface="Comic Sans MS" charset="0"/>
              </a:rPr>
              <a:t>….</a:t>
            </a:r>
            <a:r>
              <a:rPr lang="it-IT" altLang="ja-JP" dirty="0" smtClean="0">
                <a:solidFill>
                  <a:srgbClr val="0000FF"/>
                </a:solidFill>
                <a:latin typeface="Comic Sans MS" charset="0"/>
                <a:cs typeface="Comic Sans MS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it-IT" altLang="ja-JP" dirty="0">
              <a:solidFill>
                <a:srgbClr val="0000FF"/>
              </a:solidFill>
              <a:latin typeface="Comic Sans MS" charset="0"/>
              <a:cs typeface="Comic Sans MS" charset="0"/>
            </a:endParaRPr>
          </a:p>
          <a:p>
            <a:pPr>
              <a:lnSpc>
                <a:spcPct val="90000"/>
              </a:lnSpc>
            </a:pPr>
            <a:endParaRPr lang="it-IT" altLang="ja-JP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>
              <a:lnSpc>
                <a:spcPct val="90000"/>
              </a:lnSpc>
            </a:pPr>
            <a:endParaRPr lang="it-IT" altLang="ja-JP" dirty="0">
              <a:solidFill>
                <a:srgbClr val="0000FF"/>
              </a:solidFill>
              <a:latin typeface="BlairMdITC TT-Medium"/>
              <a:cs typeface="BlairMdITC TT-Medium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66989" y="463826"/>
            <a:ext cx="7043794" cy="646331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latin typeface="BlairMdITC TT-Medium"/>
                <a:cs typeface="BlairMdITC TT-Medium"/>
              </a:rPr>
              <a:t> </a:t>
            </a:r>
            <a:r>
              <a:rPr lang="it-IT" dirty="0" smtClean="0">
                <a:latin typeface="BlairMdITC TT-Medium"/>
                <a:cs typeface="BlairMdITC TT-Medium"/>
              </a:rPr>
              <a:t>                     </a:t>
            </a:r>
            <a:r>
              <a:rPr lang="it-IT" i="1" dirty="0" smtClean="0">
                <a:solidFill>
                  <a:srgbClr val="000090"/>
                </a:solidFill>
                <a:latin typeface="BlairMdITC TT-Medium"/>
                <a:cs typeface="BlairMdITC TT-Medium"/>
              </a:rPr>
              <a:t> </a:t>
            </a:r>
            <a:r>
              <a:rPr lang="it-IT" i="1" dirty="0" smtClean="0">
                <a:solidFill>
                  <a:schemeClr val="bg1"/>
                </a:solidFill>
                <a:latin typeface="BlairMdITC TT-Medium"/>
                <a:cs typeface="BlairMdITC TT-Medium"/>
              </a:rPr>
              <a:t>ROTARY’S </a:t>
            </a:r>
            <a:r>
              <a:rPr lang="it-IT" i="1" dirty="0">
                <a:solidFill>
                  <a:schemeClr val="bg1"/>
                </a:solidFill>
                <a:latin typeface="BlairMdITC TT-Medium"/>
                <a:cs typeface="BlairMdITC TT-Medium"/>
              </a:rPr>
              <a:t>GUIDING PRINCIPLES</a:t>
            </a:r>
          </a:p>
          <a:p>
            <a:r>
              <a:rPr lang="it-IT" i="1" dirty="0" smtClean="0">
                <a:solidFill>
                  <a:srgbClr val="000090"/>
                </a:solidFill>
                <a:latin typeface="BlairMdITC TT-Medium"/>
                <a:cs typeface="BlairMdITC TT-Medium"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812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xmlns="" id="{2139B43D-757D-484F-B2C6-6487C7345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6695" y="2894218"/>
            <a:ext cx="3510556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ts val="375"/>
              </a:spcBef>
            </a:pPr>
            <a:endParaRPr lang="it-IT" altLang="it-IT" b="1" dirty="0">
              <a:solidFill>
                <a:srgbClr val="FFFFFF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DD0B3D6B-9CD5-4A41-8629-0048D5A52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79"/>
            <a:ext cx="9172575" cy="581025"/>
          </a:xfrm>
          <a:prstGeom prst="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it-IT" sz="1600" dirty="0" smtClean="0">
              <a:solidFill>
                <a:srgbClr val="FFFFFF"/>
              </a:solidFill>
              <a:latin typeface="BlairMdITC TT-Medium"/>
              <a:cs typeface="BlairMdITC TT-Medium"/>
            </a:endParaRPr>
          </a:p>
          <a:p>
            <a:pPr algn="ctr"/>
            <a:endParaRPr lang="it-IT" sz="1400" dirty="0">
              <a:solidFill>
                <a:srgbClr val="FFFFFF"/>
              </a:solidFill>
              <a:latin typeface="BlairMdITC TT-Medium"/>
              <a:cs typeface="BlairMdITC TT-Medium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3293ECC0-4E48-4E43-A1B7-77F02226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79"/>
            <a:ext cx="9144000" cy="55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ts val="375"/>
              </a:spcBef>
              <a:buSzPct val="100000"/>
            </a:pPr>
            <a:endParaRPr lang="it-IT" altLang="it-IT" sz="1800" b="1" dirty="0">
              <a:solidFill>
                <a:srgbClr val="3155A4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ABA699A-8F31-4436-A999-D03BB4F82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760" y="6128408"/>
            <a:ext cx="813287" cy="64957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B7D3527B-44AF-4979-88CE-38FE8ACD78A7}"/>
              </a:ext>
            </a:extLst>
          </p:cNvPr>
          <p:cNvSpPr txBox="1"/>
          <p:nvPr/>
        </p:nvSpPr>
        <p:spPr>
          <a:xfrm>
            <a:off x="255714" y="6424038"/>
            <a:ext cx="3427461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Emilia Romagna – Repubblica di San Marino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9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Governatore </a:t>
            </a:r>
            <a:r>
              <a:rPr lang="it-IT" altLang="it-IT" sz="900" b="1" dirty="0" smtClean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it-IT" altLang="it-IT" sz="9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2021-2022 Stefano Spagna Musso</a:t>
            </a:r>
            <a:endParaRPr kumimoji="0" lang="it-IT" altLang="it-IT" sz="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8AE7A9D5-6B5A-481C-BF10-6AA164C71166}"/>
              </a:ext>
            </a:extLst>
          </p:cNvPr>
          <p:cNvSpPr txBox="1"/>
          <p:nvPr/>
        </p:nvSpPr>
        <p:spPr>
          <a:xfrm flipH="1">
            <a:off x="258637" y="6181654"/>
            <a:ext cx="8980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Disretto</a:t>
            </a:r>
            <a:r>
              <a:rPr lang="it-IT" sz="9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2072</a:t>
            </a:r>
          </a:p>
        </p:txBody>
      </p:sp>
      <p:sp>
        <p:nvSpPr>
          <p:cNvPr id="13" name="Linea"/>
          <p:cNvSpPr/>
          <p:nvPr/>
        </p:nvSpPr>
        <p:spPr>
          <a:xfrm>
            <a:off x="-149994" y="6857999"/>
            <a:ext cx="9443989" cy="1"/>
          </a:xfrm>
          <a:prstGeom prst="line">
            <a:avLst/>
          </a:prstGeom>
          <a:ln w="25400">
            <a:solidFill>
              <a:srgbClr val="01B4E7"/>
            </a:solidFill>
          </a:ln>
        </p:spPr>
        <p:txBody>
          <a:bodyPr lIns="32145" tIns="32146" rIns="32145" bIns="32146"/>
          <a:lstStyle/>
          <a:p>
            <a:pPr defTabSz="642915">
              <a:defRPr b="0">
                <a:solidFill>
                  <a:srgbClr val="958D8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" name="CasellaDiTesto 13"/>
          <p:cNvSpPr txBox="1"/>
          <p:nvPr/>
        </p:nvSpPr>
        <p:spPr>
          <a:xfrm>
            <a:off x="-2572378" y="5465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5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it-IT" dirty="0"/>
              <a:t>1</a:t>
            </a: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xmlns="" id="{CC29B11C-9667-425A-A77D-3B22DFA1BB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9" r="61186" b="24550"/>
          <a:stretch/>
        </p:blipFill>
        <p:spPr>
          <a:xfrm>
            <a:off x="7289479" y="523833"/>
            <a:ext cx="1883096" cy="71380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0" y="472680"/>
            <a:ext cx="8994006" cy="1542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i="1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algn="ctr"/>
            <a:r>
              <a:rPr lang="it-IT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Una proposta “originale” </a:t>
            </a:r>
          </a:p>
          <a:p>
            <a:pPr algn="ctr"/>
            <a:r>
              <a:rPr lang="it-IT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del Distretto 2072 </a:t>
            </a:r>
          </a:p>
          <a:p>
            <a:pPr algn="ctr">
              <a:lnSpc>
                <a:spcPct val="120000"/>
              </a:lnSpc>
            </a:pPr>
            <a:r>
              <a:rPr lang="it-IT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			</a:t>
            </a:r>
            <a:r>
              <a:rPr lang="it-IT" sz="16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		</a:t>
            </a:r>
            <a:endParaRPr lang="it-IT" sz="1400" b="1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algn="ctr">
              <a:lnSpc>
                <a:spcPct val="120000"/>
              </a:lnSpc>
            </a:pPr>
            <a:endParaRPr lang="it-IT" sz="1600" b="1" dirty="0">
              <a:solidFill>
                <a:srgbClr val="0000FF"/>
              </a:solidFill>
              <a:latin typeface="BlairMdITC TT-Medium"/>
              <a:cs typeface="BlairMdITC TT-Medium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" y="1419428"/>
            <a:ext cx="5588000" cy="496751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it-IT" sz="14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le/</a:t>
            </a:r>
            <a:r>
              <a:rPr lang="it-IT" sz="1400" b="1" i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I“consorti</a:t>
            </a:r>
            <a:r>
              <a:rPr lang="it-IT" sz="14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” dei rotariani, non Socie/i </a:t>
            </a:r>
          </a:p>
          <a:p>
            <a:pPr algn="just">
              <a:lnSpc>
                <a:spcPct val="120000"/>
              </a:lnSpc>
            </a:pPr>
            <a:r>
              <a:rPr lang="it-IT" sz="14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del Club, desiderose/i di svolgere un ruolo attivo in progetti di servizio, </a:t>
            </a:r>
            <a:r>
              <a:rPr lang="it-IT" sz="14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pot</a:t>
            </a:r>
            <a:r>
              <a:rPr lang="it-IT" sz="14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rebbero </a:t>
            </a:r>
            <a:r>
              <a:rPr lang="it-IT" sz="14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entrare a fare parte del Gruppo rotary di comunità patrocinato</a:t>
            </a:r>
          </a:p>
          <a:p>
            <a:pPr algn="just">
              <a:lnSpc>
                <a:spcPct val="120000"/>
              </a:lnSpc>
            </a:pPr>
            <a:endParaRPr lang="it-IT" sz="1400" b="1" i="1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marL="342900" indent="-342900">
              <a:buAutoNum type="alphaLcParenR"/>
            </a:pPr>
            <a:r>
              <a:rPr lang="it-IT" sz="14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come “nucleo primario di attrazione </a:t>
            </a:r>
            <a:r>
              <a:rPr lang="it-IT" sz="12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” </a:t>
            </a:r>
          </a:p>
          <a:p>
            <a:r>
              <a:rPr lang="it-IT" sz="14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	per l’aggregazione di altri componenti</a:t>
            </a:r>
          </a:p>
          <a:p>
            <a:r>
              <a:rPr lang="it-IT" sz="14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	della comunità locale  (Persone 	</a:t>
            </a:r>
          </a:p>
          <a:p>
            <a:r>
              <a:rPr lang="it-IT" sz="14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	individualmente interessate, </a:t>
            </a:r>
          </a:p>
          <a:p>
            <a:r>
              <a:rPr lang="it-IT" sz="14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	O Appartenenti ad altre associazioni, </a:t>
            </a:r>
          </a:p>
          <a:p>
            <a:r>
              <a:rPr lang="it-IT" sz="14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	enti, istituzioni organizzazioni </a:t>
            </a:r>
          </a:p>
          <a:p>
            <a:r>
              <a:rPr lang="it-IT" sz="1400" b="1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	</a:t>
            </a:r>
            <a:r>
              <a:rPr lang="it-IT" sz="14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di volontariato)</a:t>
            </a:r>
          </a:p>
          <a:p>
            <a:endParaRPr lang="it-IT" sz="1400" b="1" i="1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r>
              <a:rPr lang="it-IT" sz="14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B) se già in numero di almeno 10,</a:t>
            </a:r>
          </a:p>
          <a:p>
            <a:r>
              <a:rPr lang="it-IT" sz="14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	chiedere direttamente  la certificazione	del Rotary International</a:t>
            </a:r>
          </a:p>
          <a:p>
            <a:r>
              <a:rPr lang="it-IT" sz="14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	Come “Gruppo Community rotary “</a:t>
            </a:r>
          </a:p>
          <a:p>
            <a:r>
              <a:rPr lang="it-IT" sz="14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	capace di svolgere propri</a:t>
            </a:r>
          </a:p>
          <a:p>
            <a:r>
              <a:rPr lang="it-IT" sz="14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	progetti di servizio nella comunità</a:t>
            </a:r>
            <a:endParaRPr lang="it-IT" b="1" dirty="0" smtClean="0"/>
          </a:p>
          <a:p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087922" y="1457626"/>
            <a:ext cx="308465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Un  commento </a:t>
            </a:r>
          </a:p>
          <a:p>
            <a:r>
              <a:rPr lang="it-IT" sz="16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            da </a:t>
            </a:r>
            <a:r>
              <a:rPr lang="it-IT" sz="1600" b="1" i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evanston</a:t>
            </a:r>
            <a:r>
              <a:rPr lang="it-IT" sz="16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:</a:t>
            </a:r>
          </a:p>
          <a:p>
            <a:endParaRPr lang="it-IT" sz="1600" b="1" i="1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r>
              <a:rPr lang="it-IT" sz="16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“ </a:t>
            </a:r>
            <a:r>
              <a:rPr lang="it-IT" sz="1600" b="1" i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this</a:t>
            </a:r>
            <a:r>
              <a:rPr lang="it-IT" sz="16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</a:t>
            </a:r>
            <a:r>
              <a:rPr lang="it-IT" sz="1600" b="1" i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sounds</a:t>
            </a:r>
            <a:r>
              <a:rPr lang="it-IT" sz="16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	</a:t>
            </a:r>
            <a:r>
              <a:rPr lang="it-IT" sz="1600" b="1" i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like</a:t>
            </a:r>
            <a:endParaRPr lang="it-IT" sz="1600" b="1" i="1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r>
              <a:rPr lang="it-IT" sz="16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a  </a:t>
            </a:r>
            <a:r>
              <a:rPr lang="it-IT" sz="1600" b="1" i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great</a:t>
            </a:r>
            <a:r>
              <a:rPr lang="it-IT" sz="16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idea</a:t>
            </a:r>
            <a:r>
              <a:rPr lang="is-IS" sz="16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….</a:t>
            </a:r>
            <a:r>
              <a:rPr lang="it-IT" sz="16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”</a:t>
            </a:r>
            <a:r>
              <a:rPr lang="it-IT" sz="12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		   </a:t>
            </a:r>
            <a:r>
              <a:rPr lang="it-IT" sz="11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(</a:t>
            </a:r>
          </a:p>
          <a:p>
            <a:r>
              <a:rPr lang="it-IT" sz="14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		</a:t>
            </a:r>
            <a:r>
              <a:rPr lang="it-IT" sz="1400" i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zuhal</a:t>
            </a:r>
            <a:r>
              <a:rPr lang="it-IT" sz="14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Sharp,</a:t>
            </a:r>
          </a:p>
          <a:p>
            <a:pPr algn="ctr"/>
            <a:r>
              <a:rPr lang="it-IT" sz="11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Senior </a:t>
            </a:r>
            <a:r>
              <a:rPr lang="it-IT" sz="1100" i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Specialist</a:t>
            </a:r>
            <a:r>
              <a:rPr lang="it-IT" sz="11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,</a:t>
            </a:r>
          </a:p>
          <a:p>
            <a:pPr algn="ctr"/>
            <a:r>
              <a:rPr lang="it-IT" sz="11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   Service and </a:t>
            </a:r>
          </a:p>
          <a:p>
            <a:pPr algn="ctr"/>
            <a:r>
              <a:rPr lang="it-IT" sz="11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Networking   Programs-</a:t>
            </a:r>
          </a:p>
          <a:p>
            <a:pPr algn="ctr"/>
            <a:r>
              <a:rPr lang="it-IT" sz="11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Rotary Service </a:t>
            </a:r>
          </a:p>
          <a:p>
            <a:pPr algn="ctr"/>
            <a:r>
              <a:rPr lang="it-IT" sz="11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And</a:t>
            </a:r>
            <a:r>
              <a:rPr lang="it-IT" sz="1100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 </a:t>
            </a:r>
            <a:r>
              <a:rPr lang="it-IT" sz="11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Engagement-	</a:t>
            </a:r>
          </a:p>
          <a:p>
            <a:pPr algn="ctr"/>
            <a:r>
              <a:rPr lang="it-IT" sz="11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Programs and </a:t>
            </a:r>
            <a:r>
              <a:rPr lang="it-IT" sz="1100" i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Grants</a:t>
            </a:r>
            <a:r>
              <a:rPr lang="it-IT" sz="12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)</a:t>
            </a:r>
            <a:endParaRPr lang="it-IT" sz="1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162369" y="6356350"/>
            <a:ext cx="3262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Tele-Seminario Distrettuale di Formazione</a:t>
            </a:r>
          </a:p>
          <a:p>
            <a:r>
              <a:rPr lang="it-IT" sz="1400" dirty="0"/>
              <a:t>			  1 Febbraio 2022</a:t>
            </a:r>
            <a:endParaRPr lang="it-IT" sz="14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5614862" y="4401787"/>
            <a:ext cx="35291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Dalla Commissione</a:t>
            </a:r>
          </a:p>
          <a:p>
            <a:pPr algn="ctr"/>
            <a:r>
              <a:rPr lang="it-IT" sz="16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Un appello a</a:t>
            </a:r>
          </a:p>
          <a:p>
            <a:pPr algn="ctr"/>
            <a:r>
              <a:rPr lang="it-IT" sz="16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Rotary Club e/o</a:t>
            </a:r>
          </a:p>
          <a:p>
            <a:pPr algn="ctr"/>
            <a:r>
              <a:rPr lang="it-IT" sz="16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</a:t>
            </a:r>
            <a:r>
              <a:rPr lang="it-IT" sz="1600" i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Rotaract</a:t>
            </a:r>
            <a:r>
              <a:rPr lang="it-IT" sz="16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Club </a:t>
            </a:r>
          </a:p>
          <a:p>
            <a:pPr algn="ctr"/>
            <a:r>
              <a:rPr lang="it-IT" sz="16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del Distretto 2072 :</a:t>
            </a:r>
          </a:p>
          <a:p>
            <a:pPr algn="ctr"/>
            <a:r>
              <a:rPr lang="it-IT" sz="16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Ci proviamo ?</a:t>
            </a:r>
            <a:endParaRPr lang="it-IT" sz="1600" i="1" dirty="0">
              <a:solidFill>
                <a:srgbClr val="0000FF"/>
              </a:solidFill>
              <a:latin typeface="BlairMdITC TT-Medium"/>
              <a:cs typeface="BlairMdITC TT-Medium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64625" y="-200170"/>
            <a:ext cx="9107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i="1" dirty="0" smtClean="0">
              <a:solidFill>
                <a:schemeClr val="bg1"/>
              </a:solidFill>
              <a:latin typeface="BlairMdITC TT-Medium"/>
              <a:cs typeface="BlairMdITC TT-Medium"/>
            </a:endParaRPr>
          </a:p>
          <a:p>
            <a:pPr algn="ctr"/>
            <a:r>
              <a:rPr lang="it-IT" sz="1400" i="1" dirty="0" smtClean="0">
                <a:solidFill>
                  <a:schemeClr val="bg1"/>
                </a:solidFill>
                <a:latin typeface="BlairMdITC TT-Medium"/>
                <a:cs typeface="BlairMdITC TT-Medium"/>
              </a:rPr>
              <a:t>L’altro </a:t>
            </a:r>
            <a:r>
              <a:rPr lang="it-IT" sz="1400" i="1" dirty="0">
                <a:solidFill>
                  <a:schemeClr val="bg1"/>
                </a:solidFill>
                <a:latin typeface="BlairMdITC TT-Medium"/>
                <a:cs typeface="BlairMdITC TT-Medium"/>
              </a:rPr>
              <a:t>Obiettivo speciale 2021-2022</a:t>
            </a:r>
          </a:p>
          <a:p>
            <a:pPr algn="ctr"/>
            <a:r>
              <a:rPr lang="it-IT" sz="1400" i="1" dirty="0">
                <a:solidFill>
                  <a:schemeClr val="bg1"/>
                </a:solidFill>
                <a:latin typeface="BlairMdITC TT-Medium"/>
                <a:cs typeface="BlairMdITC TT-Medium"/>
              </a:rPr>
              <a:t>“ I gruppi rotary di comunità“</a:t>
            </a:r>
            <a:endParaRPr lang="it-IT" sz="1400" dirty="0">
              <a:solidFill>
                <a:schemeClr val="bg1"/>
              </a:solidFill>
              <a:latin typeface="BlairMdITC TT-Medium"/>
              <a:cs typeface="BlairMdITC TT-Medium"/>
            </a:endParaRPr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1075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xmlns="" id="{2139B43D-757D-484F-B2C6-6487C7345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6695" y="2894218"/>
            <a:ext cx="3510556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ts val="375"/>
              </a:spcBef>
            </a:pPr>
            <a:endParaRPr lang="it-IT" altLang="it-IT" b="1" dirty="0">
              <a:solidFill>
                <a:srgbClr val="FFFFFF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3293ECC0-4E48-4E43-A1B7-77F02226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79"/>
            <a:ext cx="9144000" cy="55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ts val="375"/>
              </a:spcBef>
              <a:buSzPct val="100000"/>
            </a:pPr>
            <a:endParaRPr lang="it-IT" altLang="it-IT" sz="1800" b="1" dirty="0">
              <a:solidFill>
                <a:srgbClr val="3155A4"/>
              </a:solidFill>
            </a:endParaRP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xmlns="" id="{6202F302-C22F-4B1F-8F81-67A5C84E1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992" y="6290823"/>
            <a:ext cx="2630394" cy="46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buSzPct val="100000"/>
            </a:pPr>
            <a:r>
              <a:rPr lang="it-IT" altLang="it-IT" sz="9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ABA699A-8F31-4436-A999-D03BB4F82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760" y="6128408"/>
            <a:ext cx="813287" cy="64957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B7D3527B-44AF-4979-88CE-38FE8ACD78A7}"/>
              </a:ext>
            </a:extLst>
          </p:cNvPr>
          <p:cNvSpPr txBox="1"/>
          <p:nvPr/>
        </p:nvSpPr>
        <p:spPr>
          <a:xfrm>
            <a:off x="255714" y="6424038"/>
            <a:ext cx="3427461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Emilia Romagna – Repubblica di San Marino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9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Governatore </a:t>
            </a:r>
            <a:r>
              <a:rPr lang="it-IT" altLang="it-IT" sz="900" b="1" dirty="0" smtClean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it-IT" altLang="it-IT" sz="9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2021-2022 Stefano Spagna Musso</a:t>
            </a:r>
            <a:endParaRPr kumimoji="0" lang="it-IT" altLang="it-IT" sz="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8AE7A9D5-6B5A-481C-BF10-6AA164C71166}"/>
              </a:ext>
            </a:extLst>
          </p:cNvPr>
          <p:cNvSpPr txBox="1"/>
          <p:nvPr/>
        </p:nvSpPr>
        <p:spPr>
          <a:xfrm flipH="1">
            <a:off x="258637" y="6181654"/>
            <a:ext cx="8980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Disretto</a:t>
            </a:r>
            <a:r>
              <a:rPr lang="it-IT" sz="9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2072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-2572378" y="5465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5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it-IT" dirty="0"/>
              <a:t>1</a:t>
            </a: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xmlns="" id="{CC29B11C-9667-425A-A77D-3B22DFA1BB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9" r="61186" b="24550"/>
          <a:stretch/>
        </p:blipFill>
        <p:spPr>
          <a:xfrm>
            <a:off x="7187505" y="51942"/>
            <a:ext cx="1883096" cy="71380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159027" y="6234668"/>
            <a:ext cx="5485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		</a:t>
            </a:r>
            <a:r>
              <a:rPr lang="it-IT" dirty="0"/>
              <a:t>Tele-Seminario Distrettuale di Formazione</a:t>
            </a:r>
          </a:p>
          <a:p>
            <a:r>
              <a:rPr lang="it-IT" dirty="0"/>
              <a:t>			</a:t>
            </a:r>
            <a:r>
              <a:rPr lang="it-IT" dirty="0" smtClean="0"/>
              <a:t>       1 </a:t>
            </a:r>
            <a:r>
              <a:rPr lang="it-IT" dirty="0"/>
              <a:t>Febbraio 2022</a:t>
            </a:r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66989" y="463826"/>
            <a:ext cx="7043794" cy="646331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latin typeface="BlairMdITC TT-Medium"/>
                <a:cs typeface="BlairMdITC TT-Medium"/>
              </a:rPr>
              <a:t> </a:t>
            </a:r>
            <a:r>
              <a:rPr lang="it-IT" dirty="0" smtClean="0">
                <a:latin typeface="BlairMdITC TT-Medium"/>
                <a:cs typeface="BlairMdITC TT-Medium"/>
              </a:rPr>
              <a:t>                     </a:t>
            </a:r>
            <a:r>
              <a:rPr lang="it-IT" i="1" dirty="0" smtClean="0">
                <a:solidFill>
                  <a:srgbClr val="000090"/>
                </a:solidFill>
                <a:latin typeface="BlairMdITC TT-Medium"/>
                <a:cs typeface="BlairMdITC TT-Medium"/>
              </a:rPr>
              <a:t> </a:t>
            </a:r>
            <a:r>
              <a:rPr lang="it-IT" i="1" dirty="0" smtClean="0">
                <a:solidFill>
                  <a:schemeClr val="bg1"/>
                </a:solidFill>
                <a:latin typeface="BlairMdITC TT-Medium"/>
                <a:cs typeface="BlairMdITC TT-Medium"/>
              </a:rPr>
              <a:t>ROTARY’S </a:t>
            </a:r>
            <a:r>
              <a:rPr lang="it-IT" i="1" dirty="0">
                <a:solidFill>
                  <a:schemeClr val="bg1"/>
                </a:solidFill>
                <a:latin typeface="BlairMdITC TT-Medium"/>
                <a:cs typeface="BlairMdITC TT-Medium"/>
              </a:rPr>
              <a:t>GUIDING PRINCIPLES</a:t>
            </a:r>
          </a:p>
          <a:p>
            <a:r>
              <a:rPr lang="it-IT" i="1" dirty="0" smtClean="0">
                <a:solidFill>
                  <a:srgbClr val="000090"/>
                </a:solidFill>
                <a:latin typeface="BlairMdITC TT-Medium"/>
                <a:cs typeface="BlairMdITC TT-Medium"/>
              </a:rPr>
              <a:t> </a:t>
            </a:r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29731" y="2285871"/>
            <a:ext cx="9144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b="1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algn="ctr"/>
            <a:r>
              <a:rPr lang="it-IT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LE “ 5 VIE </a:t>
            </a:r>
            <a:r>
              <a:rPr lang="it-IT" b="1" dirty="0">
                <a:solidFill>
                  <a:srgbClr val="0000FF"/>
                </a:solidFill>
                <a:latin typeface="BlairMdITC TT-Medium"/>
                <a:cs typeface="BlairMdITC TT-Medium"/>
              </a:rPr>
              <a:t>D’AZIONE” </a:t>
            </a:r>
            <a:r>
              <a:rPr lang="it-IT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– “</a:t>
            </a:r>
            <a:r>
              <a:rPr lang="it-IT" sz="2000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FIVE</a:t>
            </a:r>
            <a:r>
              <a:rPr lang="it-IT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 AVENUES </a:t>
            </a:r>
            <a:r>
              <a:rPr lang="it-IT" b="1" dirty="0">
                <a:solidFill>
                  <a:srgbClr val="0000FF"/>
                </a:solidFill>
                <a:latin typeface="BlairMdITC TT-Medium"/>
                <a:cs typeface="BlairMdITC TT-Medium"/>
              </a:rPr>
              <a:t>OF SERVICE</a:t>
            </a:r>
            <a:r>
              <a:rPr lang="it-IT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”</a:t>
            </a:r>
            <a:endParaRPr lang="it-IT" b="1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algn="ctr"/>
            <a:r>
              <a:rPr lang="it-IT" dirty="0">
                <a:solidFill>
                  <a:srgbClr val="0000FF"/>
                </a:solidFill>
                <a:latin typeface="BlairMdITC TT-Medium"/>
                <a:cs typeface="BlairMdITC TT-Medium"/>
              </a:rPr>
              <a:t>Riferimento ideale e pratico  </a:t>
            </a:r>
          </a:p>
          <a:p>
            <a:pPr algn="ctr"/>
            <a:r>
              <a:rPr lang="it-IT" dirty="0">
                <a:solidFill>
                  <a:srgbClr val="0000FF"/>
                </a:solidFill>
                <a:latin typeface="BlairMdITC TT-Medium"/>
                <a:cs typeface="BlairMdITC TT-Medium"/>
              </a:rPr>
              <a:t>per </a:t>
            </a:r>
            <a:r>
              <a:rPr lang="it-IT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l’azione rotariana</a:t>
            </a:r>
            <a:endParaRPr lang="it-IT" b="1" dirty="0">
              <a:solidFill>
                <a:srgbClr val="0000FF"/>
              </a:solidFill>
              <a:latin typeface="BlairMdITC TT-Medium"/>
              <a:cs typeface="BlairMdITC TT-Medium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9731" y="3708593"/>
            <a:ext cx="9089548" cy="2400657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 </a:t>
            </a:r>
          </a:p>
          <a:p>
            <a:r>
              <a:rPr lang="it-IT" sz="1400" b="1" dirty="0">
                <a:solidFill>
                  <a:srgbClr val="0000FF"/>
                </a:solidFill>
                <a:latin typeface="BlairMdITC TT-Medium"/>
                <a:cs typeface="BlairMdITC TT-Medium"/>
              </a:rPr>
              <a:t>CLUB          VOCATIONAL    </a:t>
            </a:r>
            <a:r>
              <a:rPr lang="it-IT" sz="1400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   </a:t>
            </a:r>
            <a:r>
              <a:rPr lang="it-IT" sz="14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COMMUNITY          </a:t>
            </a:r>
            <a:r>
              <a:rPr lang="it-IT" sz="1400" dirty="0">
                <a:solidFill>
                  <a:srgbClr val="0000FF"/>
                </a:solidFill>
                <a:latin typeface="BlairMdITC TT-Medium"/>
                <a:cs typeface="BlairMdITC TT-Medium"/>
              </a:rPr>
              <a:t>INTERNATIONAL      YOUTH</a:t>
            </a:r>
          </a:p>
          <a:p>
            <a:r>
              <a:rPr lang="it-IT" sz="1400" dirty="0">
                <a:solidFill>
                  <a:srgbClr val="0000FF"/>
                </a:solidFill>
                <a:latin typeface="BlairMdITC TT-Medium"/>
                <a:cs typeface="BlairMdITC TT-Medium"/>
              </a:rPr>
              <a:t> SERVICE      SERVICE              </a:t>
            </a:r>
            <a:r>
              <a:rPr lang="it-IT" sz="14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  SERVICE                        </a:t>
            </a:r>
            <a:r>
              <a:rPr lang="it-IT" sz="1400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SERVICE             </a:t>
            </a:r>
            <a:r>
              <a:rPr lang="it-IT" sz="1400" b="1" dirty="0">
                <a:solidFill>
                  <a:srgbClr val="0000FF"/>
                </a:solidFill>
                <a:latin typeface="BlairMdITC TT-Medium"/>
                <a:cs typeface="BlairMdITC TT-Medium"/>
              </a:rPr>
              <a:t>SERVICE</a:t>
            </a:r>
          </a:p>
          <a:p>
            <a:endParaRPr lang="it-IT" sz="1400" b="1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r>
              <a:rPr lang="it-IT" sz="1400" b="1" dirty="0">
                <a:solidFill>
                  <a:srgbClr val="0000FF"/>
                </a:solidFill>
                <a:latin typeface="BlairMdITC TT-Medium"/>
                <a:cs typeface="BlairMdITC TT-Medium"/>
              </a:rPr>
              <a:t>  </a:t>
            </a:r>
            <a:r>
              <a:rPr lang="it-IT" sz="1400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  </a:t>
            </a:r>
            <a:r>
              <a:rPr lang="it-IT" sz="1400" b="1" dirty="0">
                <a:solidFill>
                  <a:srgbClr val="0000FF"/>
                </a:solidFill>
                <a:latin typeface="BlairMdITC TT-Medium"/>
                <a:cs typeface="BlairMdITC TT-Medium"/>
              </a:rPr>
              <a:t>=                     </a:t>
            </a:r>
            <a:r>
              <a:rPr lang="it-IT" sz="1400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    </a:t>
            </a:r>
            <a:r>
              <a:rPr lang="it-IT" sz="1400" b="1" dirty="0">
                <a:solidFill>
                  <a:srgbClr val="0000FF"/>
                </a:solidFill>
                <a:latin typeface="BlairMdITC TT-Medium"/>
                <a:cs typeface="BlairMdITC TT-Medium"/>
              </a:rPr>
              <a:t>=                                </a:t>
            </a:r>
            <a:r>
              <a:rPr lang="it-IT" sz="1400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        =                                        </a:t>
            </a:r>
            <a:r>
              <a:rPr lang="it-IT" sz="1400" b="1" dirty="0">
                <a:solidFill>
                  <a:srgbClr val="0000FF"/>
                </a:solidFill>
                <a:latin typeface="BlairMdITC TT-Medium"/>
                <a:cs typeface="BlairMdITC TT-Medium"/>
              </a:rPr>
              <a:t>=                             =</a:t>
            </a:r>
          </a:p>
          <a:p>
            <a:endParaRPr lang="it-IT" sz="1400" b="1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r>
              <a:rPr lang="it-IT" sz="1400" b="1" dirty="0">
                <a:solidFill>
                  <a:srgbClr val="0000FF"/>
                </a:solidFill>
                <a:latin typeface="BlairMdITC TT-Medium"/>
                <a:cs typeface="BlairMdITC TT-Medium"/>
              </a:rPr>
              <a:t> AZIONE      </a:t>
            </a:r>
            <a:r>
              <a:rPr lang="it-IT" sz="1400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   AZIONE                    A ZIONE </a:t>
            </a:r>
            <a:r>
              <a:rPr lang="it-IT" sz="1400" b="1" dirty="0">
                <a:solidFill>
                  <a:srgbClr val="0000FF"/>
                </a:solidFill>
                <a:latin typeface="BlairMdITC TT-Medium"/>
                <a:cs typeface="BlairMdITC TT-Medium"/>
              </a:rPr>
              <a:t>DI                    </a:t>
            </a:r>
            <a:r>
              <a:rPr lang="it-IT" sz="1400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AZIONE                 AZIONE</a:t>
            </a:r>
            <a:endParaRPr lang="it-IT" sz="1400" b="1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r>
              <a:rPr lang="it-IT" sz="1400" b="1" dirty="0">
                <a:solidFill>
                  <a:srgbClr val="0000FF"/>
                </a:solidFill>
                <a:latin typeface="BlairMdITC TT-Medium"/>
                <a:cs typeface="BlairMdITC TT-Medium"/>
              </a:rPr>
              <a:t>INTERNA  </a:t>
            </a:r>
            <a:r>
              <a:rPr lang="it-IT" sz="1600" b="1" dirty="0">
                <a:solidFill>
                  <a:srgbClr val="0000FF"/>
                </a:solidFill>
                <a:latin typeface="BlairMdITC TT-Medium"/>
                <a:cs typeface="BlairMdITC TT-Medium"/>
              </a:rPr>
              <a:t>professionale</a:t>
            </a:r>
            <a:r>
              <a:rPr lang="it-IT" sz="1400" b="1" dirty="0">
                <a:solidFill>
                  <a:srgbClr val="0000FF"/>
                </a:solidFill>
                <a:latin typeface="BlairMdITC TT-Medium"/>
                <a:cs typeface="BlairMdITC TT-Medium"/>
              </a:rPr>
              <a:t>  </a:t>
            </a:r>
            <a:r>
              <a:rPr lang="it-IT" sz="1400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 PUBBLICO        I</a:t>
            </a:r>
            <a:r>
              <a:rPr lang="it-IT" sz="14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NTERNAZIONALE     </a:t>
            </a:r>
            <a:r>
              <a:rPr lang="it-IT" sz="1400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GIOVANI</a:t>
            </a:r>
          </a:p>
          <a:p>
            <a:r>
              <a:rPr lang="it-IT" sz="1400" dirty="0">
                <a:solidFill>
                  <a:srgbClr val="0000FF"/>
                </a:solidFill>
                <a:latin typeface="BlairMdITC TT-Medium"/>
                <a:cs typeface="BlairMdITC TT-Medium"/>
              </a:rPr>
              <a:t>	</a:t>
            </a:r>
            <a:r>
              <a:rPr lang="it-IT" sz="14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						   </a:t>
            </a:r>
            <a:r>
              <a:rPr lang="it-IT" sz="1400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 INTERESSE </a:t>
            </a:r>
            <a:r>
              <a:rPr lang="it-IT" sz="1400" b="1" dirty="0">
                <a:solidFill>
                  <a:srgbClr val="0000FF"/>
                </a:solidFill>
                <a:latin typeface="BlairMdITC TT-Medium"/>
                <a:cs typeface="BlairMdITC TT-Medium"/>
              </a:rPr>
              <a:t>							       </a:t>
            </a:r>
          </a:p>
          <a:p>
            <a:endParaRPr lang="it-IT" b="1" dirty="0">
              <a:solidFill>
                <a:srgbClr val="0000FF"/>
              </a:solidFill>
              <a:latin typeface="BlairMdITC TT-Medium"/>
              <a:cs typeface="BlairMdITC TT-Medium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9731" y="1085542"/>
            <a:ext cx="90895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altLang="ja-JP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algn="ctr"/>
            <a:r>
              <a:rPr lang="it-IT" altLang="ja-JP" sz="20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L’ </a:t>
            </a:r>
            <a:r>
              <a:rPr lang="it-IT" altLang="ja-JP" sz="2000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ideale </a:t>
            </a:r>
            <a:r>
              <a:rPr lang="it-IT" altLang="ja-JP" sz="2000" b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del“servizio</a:t>
            </a:r>
            <a:r>
              <a:rPr lang="it-IT" altLang="ja-JP" sz="2000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”</a:t>
            </a:r>
          </a:p>
          <a:p>
            <a:pPr algn="ctr"/>
            <a:r>
              <a:rPr lang="it-IT" altLang="ja-JP" sz="20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si realizza concretamente</a:t>
            </a:r>
          </a:p>
          <a:p>
            <a:pPr algn="ctr"/>
            <a:r>
              <a:rPr lang="it-IT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attraverso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800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xmlns="" id="{2139B43D-757D-484F-B2C6-6487C7345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6695" y="2894218"/>
            <a:ext cx="3510556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ts val="375"/>
              </a:spcBef>
            </a:pPr>
            <a:endParaRPr lang="it-IT" altLang="it-IT" b="1" dirty="0">
              <a:solidFill>
                <a:srgbClr val="FFFFFF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3293ECC0-4E48-4E43-A1B7-77F02226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5748"/>
            <a:ext cx="9144000" cy="804434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/>
            <a:r>
              <a:rPr lang="it-IT" b="1" i="1" dirty="0" smtClean="0">
                <a:solidFill>
                  <a:srgbClr val="FFFFFF"/>
                </a:solidFill>
                <a:latin typeface="BlairMdITC TT-Medium"/>
                <a:cs typeface="BlairMdITC TT-Medium"/>
              </a:rPr>
              <a:t>Rotary e comunità  </a:t>
            </a:r>
          </a:p>
          <a:p>
            <a:pPr algn="ctr"/>
            <a:r>
              <a:rPr lang="it-IT" sz="1800" b="1" i="1" dirty="0" smtClean="0">
                <a:solidFill>
                  <a:srgbClr val="FFFFFF"/>
                </a:solidFill>
                <a:latin typeface="BlairMdITC TT-Medium"/>
                <a:cs typeface="BlairMdITC TT-Medium"/>
              </a:rPr>
              <a:t>Voci  rotariane nel tempo</a:t>
            </a:r>
            <a:endParaRPr lang="it-IT" sz="1800" b="1" i="1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algn="ctr"/>
            <a:endParaRPr lang="it-IT" sz="1600" b="1" i="1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algn="ctr"/>
            <a:endParaRPr lang="it-IT" sz="1600" b="1" i="1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algn="ctr"/>
            <a:r>
              <a:rPr lang="it-IT" sz="16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Come </a:t>
            </a:r>
            <a:endParaRPr lang="it-IT" sz="1600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algn="ctr"/>
            <a:r>
              <a:rPr lang="it-IT" sz="1600" b="1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un individuo che si sottrae al Servizio della </a:t>
            </a:r>
            <a:r>
              <a:rPr lang="it-IT" sz="16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Comunità</a:t>
            </a:r>
          </a:p>
          <a:p>
            <a:pPr algn="ctr"/>
            <a:r>
              <a:rPr lang="it-IT" sz="16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</a:t>
            </a:r>
            <a:r>
              <a:rPr lang="it-IT" sz="1600" b="1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non può ritenersi </a:t>
            </a:r>
            <a:r>
              <a:rPr lang="it-IT" sz="16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un </a:t>
            </a:r>
            <a:r>
              <a:rPr lang="it-IT" sz="1600" b="1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cittadino completo</a:t>
            </a:r>
            <a:r>
              <a:rPr lang="it-IT" sz="16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,</a:t>
            </a:r>
          </a:p>
          <a:p>
            <a:pPr algn="ctr"/>
            <a:r>
              <a:rPr lang="it-IT" sz="16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Così</a:t>
            </a:r>
          </a:p>
          <a:p>
            <a:pPr algn="ctr"/>
            <a:r>
              <a:rPr lang="it-IT" sz="16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un </a:t>
            </a:r>
            <a:r>
              <a:rPr lang="it-IT" sz="1600" b="1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Rotary Club </a:t>
            </a:r>
            <a:r>
              <a:rPr lang="it-IT" sz="16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Indifferente </a:t>
            </a:r>
          </a:p>
          <a:p>
            <a:pPr algn="ctr"/>
            <a:r>
              <a:rPr lang="it-IT" sz="16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al </a:t>
            </a:r>
            <a:r>
              <a:rPr lang="it-IT" sz="1600" b="1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benessere della propria comunità </a:t>
            </a:r>
            <a:endParaRPr lang="it-IT" sz="1600" b="1" i="1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algn="ctr"/>
            <a:r>
              <a:rPr lang="it-IT" sz="16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mostra </a:t>
            </a:r>
            <a:r>
              <a:rPr lang="it-IT" sz="1600" b="1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la misura della propria inadeguatezza</a:t>
            </a:r>
            <a:r>
              <a:rPr lang="it-IT" sz="1800" b="1" dirty="0">
                <a:solidFill>
                  <a:srgbClr val="0000FF"/>
                </a:solidFill>
                <a:latin typeface="BlairMdITC TT-Medium"/>
                <a:cs typeface="BlairMdITC TT-Medium"/>
              </a:rPr>
              <a:t>. </a:t>
            </a:r>
            <a:endParaRPr lang="it-IT" sz="1800" b="1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algn="ctr"/>
            <a:endParaRPr lang="it-IT" sz="1800" b="1" i="1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algn="r"/>
            <a:r>
              <a:rPr lang="it-IT" sz="14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Paul </a:t>
            </a:r>
            <a:r>
              <a:rPr lang="it-IT" sz="1400" b="1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P. Harris, ( the </a:t>
            </a:r>
            <a:r>
              <a:rPr lang="it-IT" sz="1400" b="1" i="1" dirty="0" err="1">
                <a:solidFill>
                  <a:srgbClr val="0000FF"/>
                </a:solidFill>
                <a:latin typeface="BlairMdITC TT-Medium"/>
                <a:cs typeface="BlairMdITC TT-Medium"/>
              </a:rPr>
              <a:t>Rotarian,November</a:t>
            </a:r>
            <a:r>
              <a:rPr lang="it-IT" sz="1400" b="1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, </a:t>
            </a:r>
            <a:r>
              <a:rPr lang="it-IT" sz="1600" b="1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1915</a:t>
            </a:r>
            <a:r>
              <a:rPr lang="it-IT" sz="16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)</a:t>
            </a:r>
          </a:p>
          <a:p>
            <a:pPr algn="r"/>
            <a:endParaRPr lang="it-IT" sz="1800" b="1" i="1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algn="r"/>
            <a:r>
              <a:rPr lang="it-IT" sz="18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</a:t>
            </a:r>
            <a:endParaRPr lang="it-IT" sz="1800" b="1" i="1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algn="ctr"/>
            <a:r>
              <a:rPr lang="it-IT" sz="18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Il </a:t>
            </a:r>
            <a:r>
              <a:rPr lang="it-IT" sz="1800" b="1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Rotary non esiste isolato dalle proprie </a:t>
            </a:r>
            <a:r>
              <a:rPr lang="it-IT" sz="18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Comunità</a:t>
            </a:r>
            <a:r>
              <a:rPr lang="is-IS" sz="18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….</a:t>
            </a:r>
            <a:endParaRPr lang="it-IT" sz="1800" b="1" i="1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algn="ctr"/>
            <a:endParaRPr lang="it-IT" sz="1400" b="1" i="1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algn="ctr"/>
            <a:r>
              <a:rPr lang="it-IT" sz="1400" b="1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	</a:t>
            </a:r>
            <a:r>
              <a:rPr lang="it-IT" sz="14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																			</a:t>
            </a:r>
            <a:r>
              <a:rPr lang="it-IT" sz="1400" b="1" i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Mark.D.Maloney</a:t>
            </a:r>
            <a:r>
              <a:rPr lang="it-IT" sz="1400" b="1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, </a:t>
            </a:r>
            <a:r>
              <a:rPr lang="nb-NO" sz="14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R.I</a:t>
            </a:r>
            <a:r>
              <a:rPr lang="nb-NO" sz="1400" b="1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. President </a:t>
            </a:r>
            <a:r>
              <a:rPr lang="nb-NO" sz="1600" b="1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2019-2020 </a:t>
            </a:r>
            <a:endParaRPr lang="it-IT" altLang="it-IT" sz="1400" b="1" dirty="0">
              <a:solidFill>
                <a:srgbClr val="0000FF"/>
              </a:solidFill>
              <a:latin typeface="BlairMdITC TT-Medium"/>
              <a:cs typeface="BlairMdITC TT-Medium"/>
            </a:endParaRP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xmlns="" id="{6202F302-C22F-4B1F-8F81-67A5C84E1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992" y="6290823"/>
            <a:ext cx="2630394" cy="46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buSzPct val="100000"/>
            </a:pPr>
            <a:r>
              <a:rPr lang="it-IT" altLang="it-IT" sz="9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ABA699A-8F31-4436-A999-D03BB4F82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760" y="6128408"/>
            <a:ext cx="813287" cy="64957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B7D3527B-44AF-4979-88CE-38FE8ACD78A7}"/>
              </a:ext>
            </a:extLst>
          </p:cNvPr>
          <p:cNvSpPr txBox="1"/>
          <p:nvPr/>
        </p:nvSpPr>
        <p:spPr>
          <a:xfrm>
            <a:off x="255714" y="6424038"/>
            <a:ext cx="3427461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Emilia Romagna – Repubblica di San Marino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9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Governatore </a:t>
            </a:r>
            <a:r>
              <a:rPr lang="it-IT" altLang="it-IT" sz="900" b="1" dirty="0" smtClean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it-IT" altLang="it-IT" sz="9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2021-2022 Stefano Spagna Musso</a:t>
            </a:r>
            <a:endParaRPr kumimoji="0" lang="it-IT" altLang="it-IT" sz="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8AE7A9D5-6B5A-481C-BF10-6AA164C71166}"/>
              </a:ext>
            </a:extLst>
          </p:cNvPr>
          <p:cNvSpPr txBox="1"/>
          <p:nvPr/>
        </p:nvSpPr>
        <p:spPr>
          <a:xfrm flipH="1">
            <a:off x="258637" y="6181654"/>
            <a:ext cx="8980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Disretto</a:t>
            </a:r>
            <a:r>
              <a:rPr lang="it-IT" sz="9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2072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-2572378" y="5465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5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it-IT" dirty="0"/>
              <a:t>1</a:t>
            </a: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xmlns="" id="{CC29B11C-9667-425A-A77D-3B22DFA1BB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9" r="61186" b="24550"/>
          <a:stretch/>
        </p:blipFill>
        <p:spPr>
          <a:xfrm>
            <a:off x="7187505" y="51942"/>
            <a:ext cx="1883096" cy="71380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178523" y="6211669"/>
            <a:ext cx="5377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		</a:t>
            </a:r>
            <a:r>
              <a:rPr lang="it-IT" dirty="0"/>
              <a:t>Tele-Seminario Distrettuale di Formazione</a:t>
            </a:r>
          </a:p>
          <a:p>
            <a:r>
              <a:rPr lang="it-IT" dirty="0"/>
              <a:t>			</a:t>
            </a:r>
            <a:r>
              <a:rPr lang="it-IT" dirty="0" smtClean="0"/>
              <a:t>       1 </a:t>
            </a:r>
            <a:r>
              <a:rPr lang="it-IT" dirty="0"/>
              <a:t>Febbraio 2022</a:t>
            </a:r>
          </a:p>
          <a:p>
            <a:endParaRPr lang="it-IT" dirty="0" smtClean="0"/>
          </a:p>
        </p:txBody>
      </p:sp>
      <p:sp>
        <p:nvSpPr>
          <p:cNvPr id="3" name="Rettangolo 2"/>
          <p:cNvSpPr/>
          <p:nvPr/>
        </p:nvSpPr>
        <p:spPr>
          <a:xfrm>
            <a:off x="463827" y="3270437"/>
            <a:ext cx="90706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algn="ctr"/>
            <a:endParaRPr lang="it-IT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algn="ctr"/>
            <a:endParaRPr lang="it-IT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algn="ctr"/>
            <a:endParaRPr lang="it-IT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algn="ctr"/>
            <a:endParaRPr lang="it-IT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algn="ctr"/>
            <a:endParaRPr lang="it-IT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</p:txBody>
      </p:sp>
    </p:spTree>
    <p:extLst>
      <p:ext uri="{BB962C8B-B14F-4D97-AF65-F5344CB8AC3E}">
        <p14:creationId xmlns:p14="http://schemas.microsoft.com/office/powerpoint/2010/main" val="424226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xmlns="" id="{2139B43D-757D-484F-B2C6-6487C7345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6695" y="2894218"/>
            <a:ext cx="3510556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ts val="375"/>
              </a:spcBef>
            </a:pPr>
            <a:endParaRPr lang="it-IT" altLang="it-IT" b="1" dirty="0">
              <a:solidFill>
                <a:srgbClr val="FFFFFF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3293ECC0-4E48-4E43-A1B7-77F02226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15882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/>
            <a:r>
              <a:rPr lang="it-IT" sz="2000" b="1" i="1" dirty="0">
                <a:solidFill>
                  <a:srgbClr val="FFFFFF"/>
                </a:solidFill>
                <a:latin typeface="BlairMdITC TT-Medium"/>
                <a:cs typeface="BlairMdITC TT-Medium"/>
              </a:rPr>
              <a:t>Rotary e comunità  </a:t>
            </a:r>
          </a:p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BlairMdITC TT-Medium"/>
                <a:cs typeface="BlairMdITC TT-Medium"/>
              </a:rPr>
              <a:t>“</a:t>
            </a:r>
            <a:r>
              <a:rPr lang="it-IT" sz="2000" b="1" dirty="0" err="1" smtClean="0">
                <a:solidFill>
                  <a:schemeClr val="bg1"/>
                </a:solidFill>
                <a:latin typeface="BlairMdITC TT-Medium"/>
                <a:cs typeface="BlairMdITC TT-Medium"/>
              </a:rPr>
              <a:t>Statements</a:t>
            </a:r>
            <a:r>
              <a:rPr lang="it-IT" sz="2000" b="1" dirty="0" smtClean="0">
                <a:solidFill>
                  <a:schemeClr val="bg1"/>
                </a:solidFill>
                <a:latin typeface="BlairMdITC TT-Medium"/>
                <a:cs typeface="BlairMdITC TT-Medium"/>
              </a:rPr>
              <a:t>” on “community Service </a:t>
            </a:r>
            <a:r>
              <a:rPr lang="it-IT" sz="1800" b="1" dirty="0" smtClean="0">
                <a:solidFill>
                  <a:schemeClr val="bg1"/>
                </a:solidFill>
                <a:latin typeface="BlairMdITC TT-Medium"/>
                <a:cs typeface="BlairMdITC TT-Medium"/>
              </a:rPr>
              <a:t>” </a:t>
            </a:r>
          </a:p>
          <a:p>
            <a:pPr algn="ctr"/>
            <a:r>
              <a:rPr lang="it-IT" sz="1800" b="1" i="1" dirty="0" smtClean="0">
                <a:solidFill>
                  <a:schemeClr val="bg1"/>
                </a:solidFill>
                <a:latin typeface="BlairMdITC TT-Medium"/>
                <a:cs typeface="BlairMdITC TT-Medium"/>
              </a:rPr>
              <a:t>Azione di pubblico interesse : dichiarazioni</a:t>
            </a:r>
            <a:endParaRPr lang="it-IT" sz="1800" b="1" i="1" dirty="0">
              <a:solidFill>
                <a:schemeClr val="bg1"/>
              </a:solidFill>
              <a:latin typeface="BlairMdITC TT-Medium"/>
              <a:cs typeface="BlairMdITC TT-Medium"/>
            </a:endParaRPr>
          </a:p>
          <a:p>
            <a:pPr algn="ctr"/>
            <a:endParaRPr lang="it-IT" sz="1800" b="1" i="1" dirty="0" smtClean="0">
              <a:solidFill>
                <a:schemeClr val="bg1"/>
              </a:solidFill>
              <a:latin typeface="BlairMdITC TT-Medium"/>
              <a:cs typeface="BlairMdITC TT-Medium"/>
            </a:endParaRPr>
          </a:p>
          <a:p>
            <a:endParaRPr lang="it-IT" sz="1600" b="1" i="1" dirty="0" smtClean="0">
              <a:solidFill>
                <a:srgbClr val="000090"/>
              </a:solidFill>
              <a:latin typeface="BlairMdITC TT-Medium"/>
              <a:cs typeface="BlairMdITC TT-Medium"/>
            </a:endParaRPr>
          </a:p>
          <a:p>
            <a:r>
              <a:rPr lang="it-IT" sz="1600" b="1" i="1" dirty="0" smtClean="0">
                <a:solidFill>
                  <a:srgbClr val="000090"/>
                </a:solidFill>
                <a:latin typeface="BlairMdITC TT-Medium"/>
                <a:cs typeface="BlairMdITC TT-Medium"/>
              </a:rPr>
              <a:t>1923  </a:t>
            </a:r>
            <a:r>
              <a:rPr lang="it-IT" sz="1600" b="1" i="1" dirty="0" err="1" smtClean="0">
                <a:solidFill>
                  <a:srgbClr val="000090"/>
                </a:solidFill>
                <a:latin typeface="BlairMdITC TT-Medium"/>
                <a:cs typeface="BlairMdITC TT-Medium"/>
              </a:rPr>
              <a:t>R</a:t>
            </a:r>
            <a:r>
              <a:rPr lang="it-IT" sz="1600" b="1" i="1" dirty="0" smtClean="0">
                <a:solidFill>
                  <a:srgbClr val="000090"/>
                </a:solidFill>
                <a:latin typeface="BlairMdITC TT-Medium"/>
                <a:cs typeface="BlairMdITC TT-Medium"/>
              </a:rPr>
              <a:t>. I. </a:t>
            </a:r>
            <a:r>
              <a:rPr lang="it-IT" sz="1800" b="1" i="1" dirty="0" smtClean="0">
                <a:solidFill>
                  <a:srgbClr val="000090"/>
                </a:solidFill>
                <a:latin typeface="BlairMdITC TT-Medium"/>
                <a:cs typeface="BlairMdITC TT-Medium"/>
              </a:rPr>
              <a:t>Convention</a:t>
            </a:r>
            <a:endParaRPr lang="it-IT" sz="1800" b="1" i="1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r>
              <a:rPr lang="it-IT" sz="1600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“ </a:t>
            </a:r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Fa parte dell’impegno e della </a:t>
            </a:r>
            <a:r>
              <a:rPr lang="it-IT" sz="1600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responsabilita`</a:t>
            </a:r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sociale di ogni 	Rotariano e di ogni club contribuire al miglioramento delle 	condizioni di vita della </a:t>
            </a:r>
            <a:r>
              <a:rPr lang="it-IT" sz="1600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comunita`</a:t>
            </a:r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e agire in vista del 	pubblico interesse”</a:t>
            </a:r>
            <a:r>
              <a:rPr lang="it-IT" sz="1600" dirty="0" smtClean="0">
                <a:latin typeface="BlairMdITC TT-Medium"/>
                <a:cs typeface="BlairMdITC TT-Medium"/>
              </a:rPr>
              <a:t>.</a:t>
            </a:r>
          </a:p>
          <a:p>
            <a:endParaRPr lang="it-IT" sz="1600" dirty="0" smtClean="0">
              <a:latin typeface="BlairMdITC TT-Medium"/>
              <a:cs typeface="BlairMdITC TT-Medium"/>
            </a:endParaRPr>
          </a:p>
          <a:p>
            <a:endParaRPr lang="it-IT" sz="1600" b="1" i="1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r>
              <a:rPr lang="it-IT" sz="1600" b="1" i="1" dirty="0" smtClean="0">
                <a:solidFill>
                  <a:srgbClr val="000090"/>
                </a:solidFill>
                <a:latin typeface="BlairMdITC TT-Medium"/>
                <a:cs typeface="BlairMdITC TT-Medium"/>
              </a:rPr>
              <a:t>1992 </a:t>
            </a:r>
            <a:r>
              <a:rPr lang="it-IT" sz="1800" b="1" i="1" dirty="0" err="1" smtClean="0">
                <a:solidFill>
                  <a:srgbClr val="000090"/>
                </a:solidFill>
                <a:latin typeface="BlairMdITC TT-Medium"/>
                <a:cs typeface="BlairMdITC TT-Medium"/>
              </a:rPr>
              <a:t>r.i.</a:t>
            </a:r>
            <a:r>
              <a:rPr lang="it-IT" sz="1800" b="1" i="1" dirty="0" smtClean="0">
                <a:solidFill>
                  <a:srgbClr val="000090"/>
                </a:solidFill>
                <a:latin typeface="BlairMdITC TT-Medium"/>
                <a:cs typeface="BlairMdITC TT-Medium"/>
              </a:rPr>
              <a:t> </a:t>
            </a:r>
            <a:r>
              <a:rPr lang="it-IT" sz="1600" b="1" i="1" dirty="0" smtClean="0">
                <a:solidFill>
                  <a:srgbClr val="000090"/>
                </a:solidFill>
                <a:latin typeface="BlairMdITC TT-Medium"/>
                <a:cs typeface="BlairMdITC TT-Medium"/>
              </a:rPr>
              <a:t>COUNCIL ON LEGISLATION</a:t>
            </a:r>
            <a:endParaRPr lang="it-IT" sz="1400" b="1" i="1" dirty="0" smtClean="0">
              <a:solidFill>
                <a:srgbClr val="000090"/>
              </a:solidFill>
              <a:latin typeface="BlairMdITC TT-Medium"/>
              <a:cs typeface="BlairMdITC TT-Medium"/>
            </a:endParaRPr>
          </a:p>
          <a:p>
            <a:endParaRPr lang="it-IT" sz="1600" b="1" i="1" dirty="0" smtClean="0">
              <a:solidFill>
                <a:srgbClr val="000090"/>
              </a:solidFill>
              <a:latin typeface="BlairMdITC TT-Medium"/>
              <a:cs typeface="BlairMdITC TT-Medium"/>
            </a:endParaRPr>
          </a:p>
          <a:p>
            <a:r>
              <a:rPr lang="it-IT" sz="1600" b="1" i="1" dirty="0" smtClean="0">
                <a:solidFill>
                  <a:srgbClr val="000090"/>
                </a:solidFill>
                <a:latin typeface="BlairMdITC TT-Medium"/>
                <a:cs typeface="BlairMdITC TT-Medium"/>
              </a:rPr>
              <a:t>	</a:t>
            </a:r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invece di cercare di risolvere da soli i problemi radicati 	nella 	</a:t>
            </a:r>
            <a:r>
              <a:rPr lang="it-IT" sz="1600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comunita</a:t>
            </a:r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`, i club dovrebbero </a:t>
            </a:r>
            <a:r>
              <a:rPr lang="it-IT" sz="16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risvegliare il senso 	civico dei propri concittadini.</a:t>
            </a:r>
          </a:p>
          <a:p>
            <a:endParaRPr lang="it-IT" sz="1600" i="1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	L’azione di pubblico interesse </a:t>
            </a:r>
            <a:r>
              <a:rPr lang="it-IT" sz="1600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e`</a:t>
            </a:r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</a:t>
            </a:r>
            <a:r>
              <a:rPr lang="it-IT" sz="1600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piu`</a:t>
            </a:r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produttiva se </a:t>
            </a:r>
          </a:p>
          <a:p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	</a:t>
            </a:r>
            <a:r>
              <a:rPr lang="it-IT" sz="16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coinvolge anche i non rotariani.</a:t>
            </a:r>
          </a:p>
          <a:p>
            <a:endParaRPr lang="it-IT" sz="1600" i="1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r>
              <a:rPr lang="it-IT" sz="16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	</a:t>
            </a:r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In questo senso </a:t>
            </a:r>
            <a:r>
              <a:rPr lang="it-IT" sz="1600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e`</a:t>
            </a:r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importante che i Rotariani ottengano 	la 	</a:t>
            </a:r>
            <a:r>
              <a:rPr lang="it-IT" sz="16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collaborazione delle altre organizzazioni 	interessate,</a:t>
            </a:r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</a:t>
            </a:r>
            <a:r>
              <a:rPr lang="it-IT" sz="1600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riconoscendo loro il merito.</a:t>
            </a:r>
          </a:p>
          <a:p>
            <a:pPr algn="ctr"/>
            <a:endParaRPr lang="it-IT" sz="1600" b="1" i="1" dirty="0" smtClean="0">
              <a:latin typeface="BlairMdITC TT-Medium"/>
              <a:cs typeface="BlairMdITC TT-Medium"/>
            </a:endParaRPr>
          </a:p>
          <a:p>
            <a:pPr algn="ctr"/>
            <a:endParaRPr lang="it-IT" sz="1600" dirty="0">
              <a:solidFill>
                <a:srgbClr val="0000FF"/>
              </a:solidFill>
              <a:latin typeface="BlairMdITC TT-Medium"/>
              <a:cs typeface="BlairMdITC TT-Medium"/>
            </a:endParaRP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xmlns="" id="{6202F302-C22F-4B1F-8F81-67A5C84E1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992" y="6290823"/>
            <a:ext cx="2630394" cy="46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buSzPct val="100000"/>
            </a:pPr>
            <a:r>
              <a:rPr lang="it-IT" altLang="it-IT" sz="9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ABA699A-8F31-4436-A999-D03BB4F82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760" y="6128408"/>
            <a:ext cx="813287" cy="64957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B7D3527B-44AF-4979-88CE-38FE8ACD78A7}"/>
              </a:ext>
            </a:extLst>
          </p:cNvPr>
          <p:cNvSpPr txBox="1"/>
          <p:nvPr/>
        </p:nvSpPr>
        <p:spPr>
          <a:xfrm>
            <a:off x="255714" y="6424038"/>
            <a:ext cx="3427461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Emilia Romagna – Repubblica di San Marino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9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Governatore </a:t>
            </a:r>
            <a:r>
              <a:rPr lang="it-IT" altLang="it-IT" sz="900" b="1" dirty="0" smtClean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it-IT" altLang="it-IT" sz="9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2021-2022 Stefano Spagna Musso</a:t>
            </a:r>
            <a:endParaRPr kumimoji="0" lang="it-IT" altLang="it-IT" sz="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8AE7A9D5-6B5A-481C-BF10-6AA164C71166}"/>
              </a:ext>
            </a:extLst>
          </p:cNvPr>
          <p:cNvSpPr txBox="1"/>
          <p:nvPr/>
        </p:nvSpPr>
        <p:spPr>
          <a:xfrm flipH="1">
            <a:off x="258637" y="6181654"/>
            <a:ext cx="8980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Disretto</a:t>
            </a:r>
            <a:r>
              <a:rPr lang="it-IT" sz="9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2072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-2572378" y="5465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5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it-IT" dirty="0"/>
              <a:t>1</a:t>
            </a: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xmlns="" id="{CC29B11C-9667-425A-A77D-3B22DFA1BB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9" r="61186" b="24550"/>
          <a:stretch/>
        </p:blipFill>
        <p:spPr>
          <a:xfrm>
            <a:off x="7260904" y="848977"/>
            <a:ext cx="1883096" cy="71380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178522" y="6211669"/>
            <a:ext cx="5431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		</a:t>
            </a:r>
            <a:r>
              <a:rPr lang="it-IT" dirty="0"/>
              <a:t>Tele-Seminario Distrettuale di Formazione</a:t>
            </a:r>
          </a:p>
          <a:p>
            <a:r>
              <a:rPr lang="it-IT" dirty="0"/>
              <a:t>			       1 Febbraio 2022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079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xmlns="" id="{2139B43D-757D-484F-B2C6-6487C7345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6695" y="2894218"/>
            <a:ext cx="3510556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ts val="375"/>
              </a:spcBef>
            </a:pPr>
            <a:endParaRPr lang="it-IT" altLang="it-IT" b="1" dirty="0">
              <a:solidFill>
                <a:srgbClr val="FFFFFF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3293ECC0-4E48-4E43-A1B7-77F02226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79"/>
            <a:ext cx="9144000" cy="55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ts val="375"/>
              </a:spcBef>
              <a:buSzPct val="100000"/>
            </a:pPr>
            <a:endParaRPr lang="it-IT" altLang="it-IT" sz="1800" b="1" dirty="0">
              <a:solidFill>
                <a:srgbClr val="3155A4"/>
              </a:solidFill>
            </a:endParaRP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xmlns="" id="{6202F302-C22F-4B1F-8F81-67A5C84E1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992" y="6290823"/>
            <a:ext cx="2630394" cy="46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buSzPct val="100000"/>
            </a:pPr>
            <a:r>
              <a:rPr lang="it-IT" altLang="it-IT" sz="9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ABA699A-8F31-4436-A999-D03BB4F82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760" y="6128408"/>
            <a:ext cx="813287" cy="64957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B7D3527B-44AF-4979-88CE-38FE8ACD78A7}"/>
              </a:ext>
            </a:extLst>
          </p:cNvPr>
          <p:cNvSpPr txBox="1"/>
          <p:nvPr/>
        </p:nvSpPr>
        <p:spPr>
          <a:xfrm>
            <a:off x="255714" y="6424038"/>
            <a:ext cx="3427461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Emilia Romagna – Repubblica di San Marino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9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Governatore </a:t>
            </a:r>
            <a:r>
              <a:rPr lang="it-IT" altLang="it-IT" sz="900" b="1" dirty="0" smtClean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it-IT" altLang="it-IT" sz="9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2021-2022 Stefano Spagna Musso</a:t>
            </a:r>
            <a:endParaRPr kumimoji="0" lang="it-IT" altLang="it-IT" sz="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8AE7A9D5-6B5A-481C-BF10-6AA164C71166}"/>
              </a:ext>
            </a:extLst>
          </p:cNvPr>
          <p:cNvSpPr txBox="1"/>
          <p:nvPr/>
        </p:nvSpPr>
        <p:spPr>
          <a:xfrm flipH="1">
            <a:off x="258637" y="6181654"/>
            <a:ext cx="8980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Disretto</a:t>
            </a:r>
            <a:r>
              <a:rPr lang="it-IT" sz="9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2072</a:t>
            </a:r>
          </a:p>
        </p:txBody>
      </p:sp>
      <p:sp>
        <p:nvSpPr>
          <p:cNvPr id="13" name="Linea"/>
          <p:cNvSpPr/>
          <p:nvPr/>
        </p:nvSpPr>
        <p:spPr>
          <a:xfrm>
            <a:off x="-149994" y="6857999"/>
            <a:ext cx="9443989" cy="1"/>
          </a:xfrm>
          <a:prstGeom prst="line">
            <a:avLst/>
          </a:prstGeom>
          <a:ln w="25400">
            <a:solidFill>
              <a:srgbClr val="01B4E7"/>
            </a:solidFill>
          </a:ln>
        </p:spPr>
        <p:txBody>
          <a:bodyPr lIns="32145" tIns="32146" rIns="32145" bIns="32146"/>
          <a:lstStyle/>
          <a:p>
            <a:pPr defTabSz="642915">
              <a:defRPr b="0">
                <a:solidFill>
                  <a:srgbClr val="958D8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" name="CasellaDiTesto 13"/>
          <p:cNvSpPr txBox="1"/>
          <p:nvPr/>
        </p:nvSpPr>
        <p:spPr>
          <a:xfrm>
            <a:off x="-2572378" y="5465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5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it-IT" dirty="0"/>
              <a:t>1</a:t>
            </a: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xmlns="" id="{CC29B11C-9667-425A-A77D-3B22DFA1BB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9" r="61186" b="24550"/>
          <a:stretch/>
        </p:blipFill>
        <p:spPr>
          <a:xfrm>
            <a:off x="7253605" y="5915"/>
            <a:ext cx="1883096" cy="71380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178523" y="6211669"/>
            <a:ext cx="47000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 		Tele-Incontri di Formazione 2021-2022</a:t>
            </a:r>
          </a:p>
          <a:p>
            <a:pPr algn="ctr"/>
            <a:r>
              <a:rPr lang="it-IT" dirty="0" smtClean="0"/>
              <a:t> Pietro </a:t>
            </a:r>
            <a:r>
              <a:rPr lang="it-IT" dirty="0" err="1" smtClean="0"/>
              <a:t>Pasini</a:t>
            </a:r>
            <a:r>
              <a:rPr lang="it-IT" dirty="0" smtClean="0"/>
              <a:t> PDG,DCSC</a:t>
            </a:r>
            <a:endParaRPr lang="it-IT" dirty="0"/>
          </a:p>
        </p:txBody>
      </p:sp>
      <p:sp>
        <p:nvSpPr>
          <p:cNvPr id="17" name="Presentatore…"/>
          <p:cNvSpPr txBox="1"/>
          <p:nvPr/>
        </p:nvSpPr>
        <p:spPr>
          <a:xfrm>
            <a:off x="0" y="1651209"/>
            <a:ext cx="914400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321457">
              <a:lnSpc>
                <a:spcPct val="140000"/>
              </a:lnSpc>
              <a:defRPr sz="2500">
                <a:solidFill>
                  <a:srgbClr val="2A4A8B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lang="it-IT" sz="2000" b="1" dirty="0">
              <a:latin typeface="BlairMdITC TT-Medium"/>
              <a:cs typeface="BlairMdITC TT-Medium"/>
            </a:endParaRPr>
          </a:p>
        </p:txBody>
      </p:sp>
      <p:sp>
        <p:nvSpPr>
          <p:cNvPr id="20" name="Linea"/>
          <p:cNvSpPr/>
          <p:nvPr/>
        </p:nvSpPr>
        <p:spPr>
          <a:xfrm>
            <a:off x="-149994" y="6857999"/>
            <a:ext cx="9443989" cy="1"/>
          </a:xfrm>
          <a:prstGeom prst="line">
            <a:avLst/>
          </a:prstGeom>
          <a:ln w="25400">
            <a:solidFill>
              <a:srgbClr val="01B4E7"/>
            </a:solidFill>
          </a:ln>
        </p:spPr>
        <p:txBody>
          <a:bodyPr lIns="32145" tIns="32146" rIns="32145" bIns="32146"/>
          <a:lstStyle/>
          <a:p>
            <a:pPr defTabSz="642915">
              <a:defRPr b="0">
                <a:solidFill>
                  <a:srgbClr val="958D8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" name="Governatore 2019/2020…"/>
          <p:cNvSpPr txBox="1"/>
          <p:nvPr/>
        </p:nvSpPr>
        <p:spPr>
          <a:xfrm>
            <a:off x="103388" y="1662769"/>
            <a:ext cx="2975428" cy="28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algn="r">
              <a:defRPr sz="2100" b="0">
                <a:solidFill>
                  <a:srgbClr val="2A4A8B"/>
                </a:solidFill>
                <a:latin typeface="Neo Sans Std Medium TR"/>
                <a:ea typeface="Neo Sans Std Medium TR"/>
                <a:cs typeface="Neo Sans Std Medium TR"/>
                <a:sym typeface="Neo Sans Std Medium TR"/>
              </a:defRPr>
            </a:pPr>
            <a:endParaRPr sz="1400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-556218" y="30407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-1359" y="5915"/>
            <a:ext cx="7367360" cy="646331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FFFF"/>
                </a:solidFill>
                <a:latin typeface="BlairMdITC TT-Medium"/>
                <a:cs typeface="BlairMdITC TT-Medium"/>
              </a:rPr>
              <a:t>Community service</a:t>
            </a:r>
          </a:p>
          <a:p>
            <a:pPr algn="ctr"/>
            <a:r>
              <a:rPr lang="it-IT" dirty="0" smtClean="0">
                <a:solidFill>
                  <a:srgbClr val="FFFFFF"/>
                </a:solidFill>
                <a:latin typeface="BlairMdITC TT-Medium"/>
                <a:cs typeface="BlairMdITC TT-Medium"/>
              </a:rPr>
              <a:t>Adeguamenti  normativi  e  organizzativi </a:t>
            </a:r>
            <a:endParaRPr lang="it-IT" dirty="0">
              <a:solidFill>
                <a:srgbClr val="FFFFFF"/>
              </a:solidFill>
              <a:latin typeface="BlairMdITC TT-Medium"/>
              <a:cs typeface="BlairMdITC TT-Medium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3388" y="652246"/>
            <a:ext cx="9119279" cy="5509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0000FF"/>
                </a:solidFill>
              </a:rPr>
              <a:t>MANUALE </a:t>
            </a:r>
            <a:r>
              <a:rPr lang="it-IT" b="1" dirty="0">
                <a:solidFill>
                  <a:srgbClr val="0000FF"/>
                </a:solidFill>
              </a:rPr>
              <a:t>DEL GOVERNATORE 2019-2020 (</a:t>
            </a:r>
            <a:r>
              <a:rPr lang="it-IT" b="1" dirty="0" err="1">
                <a:solidFill>
                  <a:srgbClr val="0000FF"/>
                </a:solidFill>
              </a:rPr>
              <a:t>Ed.It</a:t>
            </a:r>
            <a:r>
              <a:rPr lang="it-IT" b="1" dirty="0">
                <a:solidFill>
                  <a:srgbClr val="0000FF"/>
                </a:solidFill>
              </a:rPr>
              <a:t>.), </a:t>
            </a:r>
            <a:r>
              <a:rPr lang="it-IT" b="1" dirty="0" err="1" smtClean="0">
                <a:solidFill>
                  <a:srgbClr val="0000FF"/>
                </a:solidFill>
              </a:rPr>
              <a:t>App</a:t>
            </a:r>
            <a:r>
              <a:rPr lang="it-IT" b="1" dirty="0" smtClean="0">
                <a:solidFill>
                  <a:srgbClr val="0000FF"/>
                </a:solidFill>
              </a:rPr>
              <a:t> 1</a:t>
            </a:r>
          </a:p>
          <a:p>
            <a:endParaRPr lang="it-IT" b="1" i="1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r>
              <a:rPr lang="it-IT" b="1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dal </a:t>
            </a:r>
            <a:r>
              <a:rPr lang="it-IT" b="1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1 luglio 2019</a:t>
            </a:r>
            <a:endParaRPr lang="it-IT" b="1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r>
              <a:rPr lang="it-IT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“TRASFERIMENTO DI ALCUNE RESPONSABILITA’”</a:t>
            </a:r>
          </a:p>
          <a:p>
            <a:endParaRPr lang="it-IT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r>
              <a:rPr lang="it-IT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Da:</a:t>
            </a:r>
            <a:endParaRPr lang="it-IT" u="sng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marL="285750" indent="-285750">
              <a:buFont typeface="Arial"/>
              <a:buChar char="•"/>
            </a:pPr>
            <a:r>
              <a:rPr lang="it-IT" sz="1600" b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COmmissione</a:t>
            </a:r>
            <a:r>
              <a:rPr lang="it-IT" sz="1600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distrettuale AZIONE PROFESSIONALE</a:t>
            </a:r>
          </a:p>
          <a:p>
            <a:r>
              <a:rPr lang="it-IT" sz="1600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    </a:t>
            </a:r>
            <a:r>
              <a:rPr lang="it-IT" sz="1600" b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Vocational</a:t>
            </a:r>
            <a:r>
              <a:rPr lang="it-IT" sz="1600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 service </a:t>
            </a:r>
            <a:r>
              <a:rPr lang="it-IT" sz="1600" b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District</a:t>
            </a:r>
            <a:r>
              <a:rPr lang="it-IT" sz="1600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</a:t>
            </a:r>
            <a:r>
              <a:rPr lang="it-IT" sz="1600" b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Committee</a:t>
            </a:r>
            <a:endParaRPr lang="it-IT" sz="1600" b="1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marL="285750" indent="-285750">
              <a:buFont typeface="Arial"/>
              <a:buChar char="•"/>
            </a:pPr>
            <a:endParaRPr lang="it-IT" sz="1600" b="1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marL="285750" indent="-285750">
              <a:buFont typeface="Arial"/>
              <a:buChar char="•"/>
            </a:pPr>
            <a:r>
              <a:rPr lang="it-IT" sz="1600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Commissione distrettuale AZIONE </a:t>
            </a:r>
            <a:r>
              <a:rPr lang="it-IT" sz="1600" b="1" dirty="0">
                <a:solidFill>
                  <a:srgbClr val="0000FF"/>
                </a:solidFill>
                <a:latin typeface="BlairMdITC TT-Medium"/>
                <a:cs typeface="BlairMdITC TT-Medium"/>
              </a:rPr>
              <a:t>GIOVANI </a:t>
            </a:r>
            <a:r>
              <a:rPr lang="it-IT" sz="1600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– </a:t>
            </a:r>
          </a:p>
          <a:p>
            <a:r>
              <a:rPr lang="it-IT" sz="1600" b="1" dirty="0">
                <a:solidFill>
                  <a:srgbClr val="0000FF"/>
                </a:solidFill>
                <a:latin typeface="BlairMdITC TT-Medium"/>
                <a:cs typeface="BlairMdITC TT-Medium"/>
              </a:rPr>
              <a:t> </a:t>
            </a:r>
            <a:r>
              <a:rPr lang="it-IT" sz="1600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   YOUTH SERVICE </a:t>
            </a:r>
            <a:r>
              <a:rPr lang="it-IT" sz="1600" b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Committee</a:t>
            </a:r>
            <a:endParaRPr lang="it-IT" sz="1600" b="1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marL="285750" indent="-285750">
              <a:buFont typeface="Arial"/>
              <a:buChar char="•"/>
            </a:pPr>
            <a:endParaRPr lang="it-IT" sz="1600" b="1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marL="285750" indent="-285750">
              <a:buFont typeface="Arial"/>
              <a:buChar char="•"/>
            </a:pPr>
            <a:r>
              <a:rPr lang="it-IT" sz="1600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Commissione GRUPPI </a:t>
            </a:r>
            <a:r>
              <a:rPr lang="it-IT" sz="1600" b="1" dirty="0">
                <a:solidFill>
                  <a:srgbClr val="0000FF"/>
                </a:solidFill>
                <a:latin typeface="BlairMdITC TT-Medium"/>
                <a:cs typeface="BlairMdITC TT-Medium"/>
              </a:rPr>
              <a:t>ROTARY DI COMUNITA’ </a:t>
            </a:r>
            <a:endParaRPr lang="it-IT" sz="1600" b="1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r>
              <a:rPr lang="it-IT" sz="1600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    </a:t>
            </a:r>
            <a:r>
              <a:rPr lang="it-IT" sz="1600" b="1" dirty="0">
                <a:solidFill>
                  <a:srgbClr val="0000FF"/>
                </a:solidFill>
                <a:latin typeface="BlairMdITC TT-Medium"/>
                <a:cs typeface="BlairMdITC TT-Medium"/>
              </a:rPr>
              <a:t>ROTARY COMMUNITY </a:t>
            </a:r>
            <a:r>
              <a:rPr lang="it-IT" sz="1600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CORPS </a:t>
            </a:r>
            <a:r>
              <a:rPr lang="it-IT" sz="1600" b="1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Committee</a:t>
            </a:r>
            <a:endParaRPr lang="it-IT" sz="1600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marL="285750" indent="-285750">
              <a:buFont typeface="Arial"/>
              <a:buChar char="•"/>
            </a:pPr>
            <a:endParaRPr lang="it-IT" sz="1600" b="1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marL="285750" indent="-285750">
              <a:buFont typeface="Arial"/>
              <a:buChar char="•"/>
            </a:pPr>
            <a:r>
              <a:rPr lang="it-IT" sz="1600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CIRCOLI </a:t>
            </a:r>
            <a:r>
              <a:rPr lang="it-IT" sz="1600" b="1" dirty="0">
                <a:solidFill>
                  <a:srgbClr val="0000FF"/>
                </a:solidFill>
                <a:latin typeface="BlairMdITC TT-Medium"/>
                <a:cs typeface="BlairMdITC TT-Medium"/>
              </a:rPr>
              <a:t>DEL ROTARY </a:t>
            </a:r>
            <a:r>
              <a:rPr lang="it-IT" sz="1600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–</a:t>
            </a:r>
          </a:p>
          <a:p>
            <a:r>
              <a:rPr lang="it-IT" sz="1600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    ROTARY FELLOWSHIPS </a:t>
            </a:r>
          </a:p>
          <a:p>
            <a:endParaRPr lang="it-IT" sz="1600" b="1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r>
              <a:rPr lang="it-IT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A</a:t>
            </a:r>
            <a:r>
              <a:rPr lang="it-IT" sz="1400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						</a:t>
            </a:r>
          </a:p>
          <a:p>
            <a:pPr marL="285750" indent="-285750">
              <a:buFont typeface="Arial"/>
              <a:buChar char="•"/>
            </a:pPr>
            <a:r>
              <a:rPr lang="it-IT" sz="1600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COmmissione</a:t>
            </a:r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distrettuale Azione di Interesse pubblico</a:t>
            </a:r>
          </a:p>
          <a:p>
            <a:pPr marL="285750" indent="-285750">
              <a:buFont typeface="Arial"/>
              <a:buChar char="•"/>
            </a:pPr>
            <a:r>
              <a:rPr lang="it-IT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District</a:t>
            </a:r>
            <a:r>
              <a:rPr lang="it-IT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community service </a:t>
            </a:r>
            <a:r>
              <a:rPr lang="it-IT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committee</a:t>
            </a:r>
            <a:endParaRPr lang="it-IT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</p:txBody>
      </p:sp>
    </p:spTree>
    <p:extLst>
      <p:ext uri="{BB962C8B-B14F-4D97-AF65-F5344CB8AC3E}">
        <p14:creationId xmlns:p14="http://schemas.microsoft.com/office/powerpoint/2010/main" val="357320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xmlns="" id="{2139B43D-757D-484F-B2C6-6487C7345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6695" y="2894218"/>
            <a:ext cx="3510556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ts val="375"/>
              </a:spcBef>
            </a:pPr>
            <a:endParaRPr lang="it-IT" altLang="it-IT" b="1" dirty="0">
              <a:solidFill>
                <a:srgbClr val="FFFFFF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3293ECC0-4E48-4E43-A1B7-77F02226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79"/>
            <a:ext cx="9144000" cy="55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ts val="375"/>
              </a:spcBef>
              <a:buSzPct val="100000"/>
            </a:pPr>
            <a:endParaRPr lang="it-IT" altLang="it-IT" sz="1800" b="1" dirty="0">
              <a:solidFill>
                <a:srgbClr val="3155A4"/>
              </a:solidFill>
            </a:endParaRP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xmlns="" id="{6202F302-C22F-4B1F-8F81-67A5C84E1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992" y="6290823"/>
            <a:ext cx="2630394" cy="46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buSzPct val="100000"/>
            </a:pPr>
            <a:r>
              <a:rPr lang="it-IT" altLang="it-IT" sz="9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ABA699A-8F31-4436-A999-D03BB4F82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760" y="6128408"/>
            <a:ext cx="813287" cy="64957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B7D3527B-44AF-4979-88CE-38FE8ACD78A7}"/>
              </a:ext>
            </a:extLst>
          </p:cNvPr>
          <p:cNvSpPr txBox="1"/>
          <p:nvPr/>
        </p:nvSpPr>
        <p:spPr>
          <a:xfrm>
            <a:off x="255714" y="6424038"/>
            <a:ext cx="3427461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Emilia Romagna – Repubblica di San Marino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9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Governatore </a:t>
            </a:r>
            <a:r>
              <a:rPr lang="it-IT" altLang="it-IT" sz="900" b="1" dirty="0" smtClean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it-IT" altLang="it-IT" sz="9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2021-2022 Stefano Spagna Musso</a:t>
            </a:r>
            <a:endParaRPr kumimoji="0" lang="it-IT" altLang="it-IT" sz="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8AE7A9D5-6B5A-481C-BF10-6AA164C71166}"/>
              </a:ext>
            </a:extLst>
          </p:cNvPr>
          <p:cNvSpPr txBox="1"/>
          <p:nvPr/>
        </p:nvSpPr>
        <p:spPr>
          <a:xfrm flipH="1">
            <a:off x="258637" y="6181654"/>
            <a:ext cx="8980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Disretto</a:t>
            </a:r>
            <a:r>
              <a:rPr lang="it-IT" sz="9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2072</a:t>
            </a:r>
          </a:p>
        </p:txBody>
      </p:sp>
      <p:sp>
        <p:nvSpPr>
          <p:cNvPr id="13" name="Linea"/>
          <p:cNvSpPr/>
          <p:nvPr/>
        </p:nvSpPr>
        <p:spPr>
          <a:xfrm>
            <a:off x="-149994" y="6857999"/>
            <a:ext cx="9443989" cy="1"/>
          </a:xfrm>
          <a:prstGeom prst="line">
            <a:avLst/>
          </a:prstGeom>
          <a:ln w="25400">
            <a:solidFill>
              <a:srgbClr val="01B4E7"/>
            </a:solidFill>
          </a:ln>
        </p:spPr>
        <p:txBody>
          <a:bodyPr lIns="32145" tIns="32146" rIns="32145" bIns="32146"/>
          <a:lstStyle/>
          <a:p>
            <a:pPr defTabSz="642915">
              <a:defRPr b="0">
                <a:solidFill>
                  <a:srgbClr val="958D8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" name="CasellaDiTesto 13"/>
          <p:cNvSpPr txBox="1"/>
          <p:nvPr/>
        </p:nvSpPr>
        <p:spPr>
          <a:xfrm>
            <a:off x="-2572378" y="5465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5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it-IT" dirty="0"/>
              <a:t>1</a:t>
            </a: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xmlns="" id="{CC29B11C-9667-425A-A77D-3B22DFA1BB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9" r="61186" b="24550"/>
          <a:stretch/>
        </p:blipFill>
        <p:spPr>
          <a:xfrm>
            <a:off x="7253605" y="5915"/>
            <a:ext cx="1883096" cy="71380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178523" y="6211669"/>
            <a:ext cx="544192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 		</a:t>
            </a:r>
            <a:r>
              <a:rPr lang="it-IT" dirty="0"/>
              <a:t>Tele-Seminario Distrettuale di Formazione</a:t>
            </a:r>
          </a:p>
          <a:p>
            <a:r>
              <a:rPr lang="it-IT" dirty="0"/>
              <a:t>			       1 Febbraio 2022</a:t>
            </a:r>
          </a:p>
          <a:p>
            <a:endParaRPr lang="it-IT" dirty="0"/>
          </a:p>
        </p:txBody>
      </p:sp>
      <p:sp>
        <p:nvSpPr>
          <p:cNvPr id="17" name="Presentatore…"/>
          <p:cNvSpPr txBox="1"/>
          <p:nvPr/>
        </p:nvSpPr>
        <p:spPr>
          <a:xfrm>
            <a:off x="0" y="1651209"/>
            <a:ext cx="914400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321457">
              <a:lnSpc>
                <a:spcPct val="140000"/>
              </a:lnSpc>
              <a:defRPr sz="2500">
                <a:solidFill>
                  <a:srgbClr val="2A4A8B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lang="it-IT" sz="2000" b="1" dirty="0">
              <a:latin typeface="BlairMdITC TT-Medium"/>
              <a:cs typeface="BlairMdITC TT-Medium"/>
            </a:endParaRPr>
          </a:p>
        </p:txBody>
      </p:sp>
      <p:sp>
        <p:nvSpPr>
          <p:cNvPr id="20" name="Linea"/>
          <p:cNvSpPr/>
          <p:nvPr/>
        </p:nvSpPr>
        <p:spPr>
          <a:xfrm>
            <a:off x="-149994" y="6857999"/>
            <a:ext cx="9443989" cy="1"/>
          </a:xfrm>
          <a:prstGeom prst="line">
            <a:avLst/>
          </a:prstGeom>
          <a:ln w="25400">
            <a:solidFill>
              <a:srgbClr val="01B4E7"/>
            </a:solidFill>
          </a:ln>
        </p:spPr>
        <p:txBody>
          <a:bodyPr lIns="32145" tIns="32146" rIns="32145" bIns="32146"/>
          <a:lstStyle/>
          <a:p>
            <a:pPr defTabSz="642915">
              <a:defRPr b="0">
                <a:solidFill>
                  <a:srgbClr val="958D8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" name="Governatore 2019/2020…"/>
          <p:cNvSpPr txBox="1"/>
          <p:nvPr/>
        </p:nvSpPr>
        <p:spPr>
          <a:xfrm>
            <a:off x="103388" y="1662769"/>
            <a:ext cx="2975428" cy="28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algn="r">
              <a:defRPr sz="2100" b="0">
                <a:solidFill>
                  <a:srgbClr val="2A4A8B"/>
                </a:solidFill>
                <a:latin typeface="Neo Sans Std Medium TR"/>
                <a:ea typeface="Neo Sans Std Medium TR"/>
                <a:cs typeface="Neo Sans Std Medium TR"/>
                <a:sym typeface="Neo Sans Std Medium TR"/>
              </a:defRPr>
            </a:pPr>
            <a:endParaRPr sz="1400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-556218" y="30407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-1359" y="619206"/>
            <a:ext cx="9119279" cy="646331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FFFF"/>
                </a:solidFill>
                <a:latin typeface="BlairMdITC TT-Medium"/>
                <a:cs typeface="BlairMdITC TT-Medium"/>
              </a:rPr>
              <a:t>Community service</a:t>
            </a:r>
          </a:p>
          <a:p>
            <a:pPr algn="ctr"/>
            <a:r>
              <a:rPr lang="it-IT" dirty="0" smtClean="0">
                <a:solidFill>
                  <a:srgbClr val="FFFFFF"/>
                </a:solidFill>
                <a:latin typeface="BlairMdITC TT-Medium"/>
                <a:cs typeface="BlairMdITC TT-Medium"/>
              </a:rPr>
              <a:t>Adeguamenti normativi e organizzativi</a:t>
            </a:r>
            <a:endParaRPr lang="it-IT" dirty="0">
              <a:solidFill>
                <a:srgbClr val="FFFFFF"/>
              </a:solidFill>
              <a:latin typeface="BlairMdITC TT-Medium"/>
              <a:cs typeface="BlairMdITC TT-Medium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1265538"/>
            <a:ext cx="9117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</a:t>
            </a:r>
            <a:endParaRPr lang="it-IT" dirty="0">
              <a:solidFill>
                <a:srgbClr val="0000FF"/>
              </a:solidFill>
              <a:latin typeface="BlairMdITC TT-Medium"/>
              <a:cs typeface="BlairMdITC TT-Medium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29" y="1368288"/>
            <a:ext cx="6808244" cy="476012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754596" y="2368462"/>
            <a:ext cx="236332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00FF"/>
                </a:solidFill>
                <a:cs typeface="Comic Sans MS"/>
              </a:rPr>
              <a:t>RECOMMENDED</a:t>
            </a:r>
          </a:p>
          <a:p>
            <a:pPr algn="ctr"/>
            <a:r>
              <a:rPr lang="it-IT" b="1" dirty="0" smtClean="0">
                <a:solidFill>
                  <a:srgbClr val="0000FF"/>
                </a:solidFill>
                <a:cs typeface="Comic Sans MS"/>
              </a:rPr>
              <a:t> </a:t>
            </a:r>
            <a:r>
              <a:rPr lang="it-IT" b="1" dirty="0">
                <a:solidFill>
                  <a:srgbClr val="0000FF"/>
                </a:solidFill>
                <a:cs typeface="Comic Sans MS"/>
              </a:rPr>
              <a:t>DISTRICT </a:t>
            </a:r>
            <a:r>
              <a:rPr lang="it-IT" b="1" dirty="0" smtClean="0">
                <a:solidFill>
                  <a:srgbClr val="0000FF"/>
                </a:solidFill>
                <a:cs typeface="Comic Sans MS"/>
              </a:rPr>
              <a:t>COMMITTEES</a:t>
            </a:r>
          </a:p>
          <a:p>
            <a:r>
              <a:rPr lang="it-IT" b="1" dirty="0" smtClean="0">
                <a:solidFill>
                  <a:srgbClr val="0000FF"/>
                </a:solidFill>
                <a:cs typeface="Comic Sans MS"/>
              </a:rPr>
              <a:t> (dal 2019</a:t>
            </a:r>
            <a:r>
              <a:rPr lang="it-IT" b="1" dirty="0">
                <a:solidFill>
                  <a:srgbClr val="0000FF"/>
                </a:solidFill>
                <a:cs typeface="Comic Sans MS"/>
              </a:rPr>
              <a:t>-</a:t>
            </a:r>
            <a:r>
              <a:rPr lang="it-IT" b="1" dirty="0" smtClean="0">
                <a:solidFill>
                  <a:srgbClr val="0000FF"/>
                </a:solidFill>
                <a:cs typeface="Comic Sans MS"/>
              </a:rPr>
              <a:t>2020 in poi)</a:t>
            </a:r>
            <a:endParaRPr lang="it-IT" b="1" dirty="0">
              <a:solidFill>
                <a:srgbClr val="0000FF"/>
              </a:solidFill>
            </a:endParaRPr>
          </a:p>
          <a:p>
            <a:endParaRPr lang="it-IT" dirty="0" smtClean="0"/>
          </a:p>
          <a:p>
            <a:endParaRPr lang="it-IT" dirty="0" smtClean="0"/>
          </a:p>
          <a:p>
            <a:pPr algn="ctr"/>
            <a:r>
              <a:rPr lang="it-IT" dirty="0" smtClean="0"/>
              <a:t> </a:t>
            </a:r>
            <a:r>
              <a:rPr lang="it-IT" sz="1400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Raccomandata anche la corrispondente commissione </a:t>
            </a:r>
          </a:p>
          <a:p>
            <a:pPr algn="ctr"/>
            <a:r>
              <a:rPr lang="it-IT" sz="1400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di club</a:t>
            </a:r>
            <a:endParaRPr lang="it-IT" sz="1400" b="1" dirty="0">
              <a:solidFill>
                <a:srgbClr val="0000FF"/>
              </a:solidFill>
              <a:latin typeface="BlairMdITC TT-Medium"/>
              <a:cs typeface="BlairMdITC TT-Medium"/>
            </a:endParaRPr>
          </a:p>
        </p:txBody>
      </p:sp>
    </p:spTree>
    <p:extLst>
      <p:ext uri="{BB962C8B-B14F-4D97-AF65-F5344CB8AC3E}">
        <p14:creationId xmlns:p14="http://schemas.microsoft.com/office/powerpoint/2010/main" val="403183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4233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endParaRPr lang="it-IT" dirty="0">
              <a:solidFill>
                <a:srgbClr val="0000FF"/>
              </a:solidFill>
              <a:latin typeface="BlairMdITC TT-Medium"/>
              <a:cs typeface="BlairMdITC TT-Medium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2139B43D-757D-484F-B2C6-6487C7345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6694" y="2894218"/>
            <a:ext cx="683061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ts val="375"/>
              </a:spcBef>
            </a:pPr>
            <a:endParaRPr lang="it-IT" altLang="it-IT" b="1" dirty="0">
              <a:solidFill>
                <a:srgbClr val="FFFFFF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DD0B3D6B-9CD5-4A41-8629-0048D5A52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79"/>
            <a:ext cx="9172575" cy="581025"/>
          </a:xfrm>
          <a:prstGeom prst="rect">
            <a:avLst/>
          </a:prstGeom>
          <a:solidFill>
            <a:srgbClr val="00009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50" dirty="0" smtClean="0">
                <a:solidFill>
                  <a:schemeClr val="lt1"/>
                </a:solidFill>
                <a:latin typeface="BlairMdITC TT-Medium"/>
                <a:cs typeface="BlairMdITC TT-Medium"/>
              </a:rPr>
              <a:t>La </a:t>
            </a:r>
            <a:r>
              <a:rPr lang="en-US" sz="1350" dirty="0" err="1" smtClean="0">
                <a:solidFill>
                  <a:schemeClr val="lt1"/>
                </a:solidFill>
                <a:latin typeface="BlairMdITC TT-Medium"/>
                <a:cs typeface="BlairMdITC TT-Medium"/>
              </a:rPr>
              <a:t>Commissione</a:t>
            </a:r>
            <a:r>
              <a:rPr lang="en-US" sz="1350" dirty="0" smtClean="0">
                <a:solidFill>
                  <a:schemeClr val="lt1"/>
                </a:solidFill>
                <a:latin typeface="BlairMdITC TT-Medium"/>
                <a:cs typeface="BlairMdITC TT-Medium"/>
              </a:rPr>
              <a:t> </a:t>
            </a:r>
            <a:r>
              <a:rPr lang="en-US" sz="1350" dirty="0" err="1" smtClean="0">
                <a:solidFill>
                  <a:schemeClr val="lt1"/>
                </a:solidFill>
                <a:latin typeface="BlairMdITC TT-Medium"/>
                <a:cs typeface="BlairMdITC TT-Medium"/>
              </a:rPr>
              <a:t>Distrettuale</a:t>
            </a:r>
            <a:r>
              <a:rPr lang="en-US" sz="1350" dirty="0" smtClean="0">
                <a:solidFill>
                  <a:schemeClr val="lt1"/>
                </a:solidFill>
                <a:latin typeface="BlairMdITC TT-Medium"/>
                <a:cs typeface="BlairMdITC TT-Medium"/>
              </a:rPr>
              <a:t> </a:t>
            </a:r>
          </a:p>
          <a:p>
            <a:pPr algn="ctr">
              <a:defRPr/>
            </a:pPr>
            <a:r>
              <a:rPr lang="en-US" sz="1350" dirty="0" err="1" smtClean="0">
                <a:solidFill>
                  <a:schemeClr val="lt1"/>
                </a:solidFill>
                <a:latin typeface="BlairMdITC TT-Medium"/>
                <a:cs typeface="BlairMdITC TT-Medium"/>
              </a:rPr>
              <a:t>Azione</a:t>
            </a:r>
            <a:r>
              <a:rPr lang="en-US" sz="1350" dirty="0" smtClean="0">
                <a:solidFill>
                  <a:schemeClr val="lt1"/>
                </a:solidFill>
                <a:latin typeface="BlairMdITC TT-Medium"/>
                <a:cs typeface="BlairMdITC TT-Medium"/>
              </a:rPr>
              <a:t> di </a:t>
            </a:r>
            <a:r>
              <a:rPr lang="en-US" sz="1350" dirty="0" err="1" smtClean="0">
                <a:solidFill>
                  <a:schemeClr val="lt1"/>
                </a:solidFill>
                <a:latin typeface="BlairMdITC TT-Medium"/>
                <a:cs typeface="BlairMdITC TT-Medium"/>
              </a:rPr>
              <a:t>Pubblico</a:t>
            </a:r>
            <a:r>
              <a:rPr lang="en-US" sz="1350" dirty="0" smtClean="0">
                <a:solidFill>
                  <a:schemeClr val="lt1"/>
                </a:solidFill>
                <a:latin typeface="BlairMdITC TT-Medium"/>
                <a:cs typeface="BlairMdITC TT-Medium"/>
              </a:rPr>
              <a:t> </a:t>
            </a:r>
            <a:r>
              <a:rPr lang="en-US" sz="1350" dirty="0" err="1" smtClean="0">
                <a:solidFill>
                  <a:schemeClr val="lt1"/>
                </a:solidFill>
                <a:latin typeface="BlairMdITC TT-Medium"/>
                <a:cs typeface="BlairMdITC TT-Medium"/>
              </a:rPr>
              <a:t>Interesse</a:t>
            </a:r>
            <a:r>
              <a:rPr lang="en-US" sz="1350" dirty="0" smtClean="0">
                <a:solidFill>
                  <a:schemeClr val="lt1"/>
                </a:solidFill>
                <a:latin typeface="BlairMdITC TT-Medium"/>
                <a:cs typeface="BlairMdITC TT-Medium"/>
              </a:rPr>
              <a:t> &amp; </a:t>
            </a:r>
            <a:r>
              <a:rPr lang="en-US" sz="1350" dirty="0" err="1" smtClean="0">
                <a:solidFill>
                  <a:schemeClr val="lt1"/>
                </a:solidFill>
                <a:latin typeface="BlairMdITC TT-Medium"/>
                <a:cs typeface="BlairMdITC TT-Medium"/>
              </a:rPr>
              <a:t>Protezione</a:t>
            </a:r>
            <a:r>
              <a:rPr lang="en-US" sz="1350" dirty="0" smtClean="0">
                <a:solidFill>
                  <a:schemeClr val="lt1"/>
                </a:solidFill>
                <a:latin typeface="BlairMdITC TT-Medium"/>
                <a:cs typeface="BlairMdITC TT-Medium"/>
              </a:rPr>
              <a:t> </a:t>
            </a:r>
            <a:r>
              <a:rPr lang="en-US" sz="1350" dirty="0" err="1" smtClean="0">
                <a:solidFill>
                  <a:schemeClr val="lt1"/>
                </a:solidFill>
                <a:latin typeface="BlairMdITC TT-Medium"/>
                <a:cs typeface="BlairMdITC TT-Medium"/>
              </a:rPr>
              <a:t>Civile</a:t>
            </a:r>
            <a:endParaRPr lang="en-US" sz="1350" dirty="0">
              <a:solidFill>
                <a:schemeClr val="lt1"/>
              </a:solidFill>
              <a:latin typeface="BlairMdITC TT-Medium"/>
              <a:cs typeface="BlairMdITC TT-Medium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3293ECC0-4E48-4E43-A1B7-77F02226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79"/>
            <a:ext cx="9144000" cy="55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ts val="375"/>
              </a:spcBef>
              <a:buSzPct val="100000"/>
            </a:pPr>
            <a:endParaRPr lang="it-IT" altLang="it-IT" sz="1800" b="1" dirty="0">
              <a:solidFill>
                <a:srgbClr val="3155A4"/>
              </a:solidFill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xmlns="" id="{6202F302-C22F-4B1F-8F81-67A5C84E1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4392" y="6290823"/>
            <a:ext cx="3029994" cy="46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buSzPct val="100000"/>
            </a:pPr>
            <a:endParaRPr lang="it-IT" altLang="it-IT" sz="900" b="1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xmlns="" id="{E7CAF120-9FC6-4ACF-A4B4-728C2D956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6540" y="6407219"/>
            <a:ext cx="29718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100000"/>
            </a:pPr>
            <a:endParaRPr lang="it-IT" altLang="it-IT" sz="1050" b="1" dirty="0">
              <a:solidFill>
                <a:srgbClr val="000066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6ABA699A-8F31-4436-A999-D03BB4F82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760" y="6128408"/>
            <a:ext cx="813287" cy="649573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B7D3527B-44AF-4979-88CE-38FE8ACD78A7}"/>
              </a:ext>
            </a:extLst>
          </p:cNvPr>
          <p:cNvSpPr txBox="1"/>
          <p:nvPr/>
        </p:nvSpPr>
        <p:spPr>
          <a:xfrm>
            <a:off x="255714" y="6424038"/>
            <a:ext cx="3427461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Emilia Romagna – Repubblica di San Marino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900" b="1" dirty="0" smtClean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Governatore 2021</a:t>
            </a:r>
            <a:r>
              <a:rPr lang="it-IT" altLang="it-IT" sz="9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-2022 Stefano Spagna Musso</a:t>
            </a:r>
            <a:endParaRPr kumimoji="0" lang="it-IT" altLang="it-IT" sz="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8AE7A9D5-6B5A-481C-BF10-6AA164C71166}"/>
              </a:ext>
            </a:extLst>
          </p:cNvPr>
          <p:cNvSpPr txBox="1"/>
          <p:nvPr/>
        </p:nvSpPr>
        <p:spPr>
          <a:xfrm flipH="1">
            <a:off x="258637" y="6059991"/>
            <a:ext cx="8980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Distretto </a:t>
            </a:r>
            <a:r>
              <a:rPr lang="it-IT" sz="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2072</a:t>
            </a:r>
          </a:p>
        </p:txBody>
      </p:sp>
      <p:sp>
        <p:nvSpPr>
          <p:cNvPr id="13" name="Linea"/>
          <p:cNvSpPr/>
          <p:nvPr/>
        </p:nvSpPr>
        <p:spPr>
          <a:xfrm>
            <a:off x="-149994" y="6858000"/>
            <a:ext cx="9443989" cy="1"/>
          </a:xfrm>
          <a:prstGeom prst="line">
            <a:avLst/>
          </a:prstGeom>
          <a:ln w="25400">
            <a:solidFill>
              <a:srgbClr val="01B4E7"/>
            </a:solidFill>
          </a:ln>
        </p:spPr>
        <p:txBody>
          <a:bodyPr lIns="32145" tIns="32146" rIns="32145" bIns="32146"/>
          <a:lstStyle/>
          <a:p>
            <a:pPr defTabSz="642915">
              <a:defRPr b="0">
                <a:solidFill>
                  <a:srgbClr val="958D8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" name="CasellaDiTesto 13"/>
          <p:cNvSpPr txBox="1"/>
          <p:nvPr/>
        </p:nvSpPr>
        <p:spPr>
          <a:xfrm>
            <a:off x="-2572378" y="5465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5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it-IT" dirty="0"/>
              <a:t>1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4617"/>
            <a:ext cx="1248342" cy="1248342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1280976" y="1034056"/>
            <a:ext cx="4986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Presidente: </a:t>
            </a:r>
            <a:r>
              <a:rPr lang="it-IT" sz="1400" b="1" dirty="0"/>
              <a:t>Pietro PASINI </a:t>
            </a:r>
            <a:r>
              <a:rPr lang="it-IT" sz="1400" dirty="0"/>
              <a:t>PDG (RC Riccione </a:t>
            </a:r>
            <a:r>
              <a:rPr lang="it-IT" sz="1400" dirty="0" smtClean="0"/>
              <a:t>– </a:t>
            </a:r>
            <a:r>
              <a:rPr lang="it-IT" sz="1400" dirty="0"/>
              <a:t>Cattolica</a:t>
            </a:r>
            <a:r>
              <a:rPr lang="it-IT" sz="1400" dirty="0" smtClean="0"/>
              <a:t>)A</a:t>
            </a:r>
            <a:r>
              <a:rPr lang="it-IT" sz="1400" dirty="0"/>
              <a:t>. 47838 Riccione - Via Secchia 14 - Tel. 0541 </a:t>
            </a:r>
            <a:r>
              <a:rPr lang="it-IT" sz="1400" dirty="0" smtClean="0"/>
              <a:t>646488 </a:t>
            </a:r>
          </a:p>
          <a:p>
            <a:r>
              <a:rPr lang="it-IT" sz="1400" dirty="0" smtClean="0"/>
              <a:t>E</a:t>
            </a:r>
            <a:r>
              <a:rPr lang="it-IT" sz="1400" dirty="0"/>
              <a:t>-mail: pietro.pasini.37@gmail.com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23" y="2001842"/>
            <a:ext cx="990029" cy="1007868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1030937" y="2091137"/>
            <a:ext cx="811306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/>
              <a:t>Sottocommissione Azione di Pubblico </a:t>
            </a:r>
            <a:r>
              <a:rPr lang="it-IT" sz="1600" b="1" dirty="0" smtClean="0"/>
              <a:t>Interesse</a:t>
            </a:r>
          </a:p>
          <a:p>
            <a:r>
              <a:rPr lang="it-IT" sz="1400" dirty="0" smtClean="0"/>
              <a:t>Presidente</a:t>
            </a:r>
            <a:r>
              <a:rPr lang="it-IT" sz="1400" dirty="0"/>
              <a:t>: </a:t>
            </a:r>
            <a:r>
              <a:rPr lang="it-IT" sz="1400" b="1" dirty="0"/>
              <a:t>Giampaolo PERFETTI (</a:t>
            </a:r>
            <a:r>
              <a:rPr lang="it-IT" sz="1400" dirty="0"/>
              <a:t>RC Imola)</a:t>
            </a:r>
          </a:p>
          <a:p>
            <a:r>
              <a:rPr lang="it-IT" sz="1400" dirty="0"/>
              <a:t>U. 40026 Imola - Piazza Conciliazione </a:t>
            </a:r>
            <a:r>
              <a:rPr lang="it-IT" sz="1400" dirty="0" smtClean="0"/>
              <a:t>5A</a:t>
            </a:r>
            <a:r>
              <a:rPr lang="it-IT" sz="1400" dirty="0"/>
              <a:t>. 40026 Imola - Viale Zappi 20/c</a:t>
            </a:r>
          </a:p>
          <a:p>
            <a:r>
              <a:rPr lang="it-IT" sz="1400" dirty="0"/>
              <a:t>Cell. 335 5887400 - E-mail: </a:t>
            </a:r>
            <a:r>
              <a:rPr lang="it-IT" sz="1400" dirty="0" err="1"/>
              <a:t>gpperfetti@libero.it</a:t>
            </a:r>
            <a:endParaRPr lang="it-IT" sz="1400" dirty="0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019" y="3018516"/>
            <a:ext cx="1030936" cy="1021892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988166" y="3301744"/>
            <a:ext cx="79610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Presidente: </a:t>
            </a:r>
            <a:r>
              <a:rPr lang="it-IT" sz="1400" b="1" dirty="0"/>
              <a:t>Paolo BASSI </a:t>
            </a:r>
            <a:r>
              <a:rPr lang="it-IT" sz="1400" dirty="0"/>
              <a:t>(RC Ravenna Galla Placidia)</a:t>
            </a:r>
          </a:p>
          <a:p>
            <a:r>
              <a:rPr lang="it-IT" sz="1400" dirty="0"/>
              <a:t>U. 48121 Ravenna - Viale L.C. Farini 62 - Tel. 0544 </a:t>
            </a:r>
            <a:r>
              <a:rPr lang="it-IT" sz="1400" dirty="0" smtClean="0"/>
              <a:t>1828292A</a:t>
            </a:r>
            <a:r>
              <a:rPr lang="it-IT" sz="1400" dirty="0"/>
              <a:t>. 48121 Ravenna - Via Beatrice Alighieri 26</a:t>
            </a:r>
          </a:p>
          <a:p>
            <a:r>
              <a:rPr lang="it-IT" sz="1400" dirty="0"/>
              <a:t>Cell: 348 5188149 - E-mail: </a:t>
            </a:r>
            <a:r>
              <a:rPr lang="it-IT" sz="1400" dirty="0" err="1"/>
              <a:t>rc.pbassi@studiopaolobassi.it</a:t>
            </a:r>
            <a:endParaRPr lang="it-IT" sz="1400" dirty="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2770" y="4040408"/>
            <a:ext cx="1030936" cy="1030936"/>
          </a:xfrm>
          <a:prstGeom prst="rect">
            <a:avLst/>
          </a:prstGeom>
        </p:spPr>
      </p:pic>
      <p:sp>
        <p:nvSpPr>
          <p:cNvPr id="23" name="Rettangolo 22"/>
          <p:cNvSpPr/>
          <p:nvPr/>
        </p:nvSpPr>
        <p:spPr>
          <a:xfrm>
            <a:off x="986906" y="4325545"/>
            <a:ext cx="80505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Presidente</a:t>
            </a:r>
            <a:r>
              <a:rPr lang="it-IT" sz="1400" b="1" dirty="0"/>
              <a:t>: Patrizia FARRUGGIA </a:t>
            </a:r>
            <a:r>
              <a:rPr lang="it-IT" sz="1400" dirty="0"/>
              <a:t>(RC Bologna Valle del Savena)</a:t>
            </a:r>
          </a:p>
          <a:p>
            <a:r>
              <a:rPr lang="it-IT" sz="1400" dirty="0"/>
              <a:t>U.40139 Bologna - Via Altura 3 - Tel. 051 </a:t>
            </a:r>
            <a:r>
              <a:rPr lang="it-IT" sz="1400" dirty="0" smtClean="0"/>
              <a:t>6225400A</a:t>
            </a:r>
            <a:r>
              <a:rPr lang="it-IT" sz="1400" dirty="0"/>
              <a:t>. 40141 Bologna - Via Benedetto Marcello 28 - Tel. 051 </a:t>
            </a:r>
            <a:r>
              <a:rPr lang="it-IT" sz="1400" dirty="0" smtClean="0"/>
              <a:t>6231942 Cell</a:t>
            </a:r>
            <a:r>
              <a:rPr lang="it-IT" sz="1400" dirty="0"/>
              <a:t>. 348 7629561 - E-mail: </a:t>
            </a:r>
            <a:r>
              <a:rPr lang="it-IT" sz="1400" dirty="0" err="1"/>
              <a:t>p.farruggia@icloud.com</a:t>
            </a:r>
            <a:endParaRPr lang="it-IT" sz="1400" dirty="0"/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2770" y="5071344"/>
            <a:ext cx="1050687" cy="1079084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1030937" y="5411764"/>
            <a:ext cx="79182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Presidente e </a:t>
            </a:r>
            <a:r>
              <a:rPr lang="it-IT" sz="1600" b="1" dirty="0"/>
              <a:t>Delegato del Distretto:</a:t>
            </a:r>
          </a:p>
          <a:p>
            <a:r>
              <a:rPr lang="it-IT" sz="1400" b="1" dirty="0"/>
              <a:t>Antonio MARTURANO </a:t>
            </a:r>
            <a:r>
              <a:rPr lang="it-IT" sz="1400" dirty="0"/>
              <a:t>(RC Reggio Emilia</a:t>
            </a:r>
            <a:r>
              <a:rPr lang="it-IT" sz="1400" dirty="0" smtClean="0"/>
              <a:t>) A</a:t>
            </a:r>
            <a:r>
              <a:rPr lang="it-IT" sz="1400" dirty="0"/>
              <a:t>.42124 Reggio Emilia - Via Dal Verme 5</a:t>
            </a:r>
          </a:p>
          <a:p>
            <a:r>
              <a:rPr lang="it-IT" sz="1400" dirty="0"/>
              <a:t>Cell.339 4918105 - E-mail: </a:t>
            </a:r>
            <a:r>
              <a:rPr lang="it-IT" sz="1400" dirty="0" err="1"/>
              <a:t>antoniomarturano@gmail.com</a:t>
            </a:r>
            <a:endParaRPr lang="it-IT" sz="14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030937" y="3041405"/>
            <a:ext cx="8070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Sottocommissione Gruppi Rotary di </a:t>
            </a:r>
            <a:r>
              <a:rPr lang="it-IT" sz="1600" b="1" dirty="0" smtClean="0"/>
              <a:t>Comunità e </a:t>
            </a:r>
            <a:r>
              <a:rPr lang="it-IT" sz="1600" b="1" dirty="0"/>
              <a:t>Gruppi Rotariani Riconosciuti</a:t>
            </a:r>
            <a:endParaRPr lang="it-IT" sz="1600" dirty="0"/>
          </a:p>
        </p:txBody>
      </p:sp>
      <p:sp>
        <p:nvSpPr>
          <p:cNvPr id="27" name="Rettangolo 26"/>
          <p:cNvSpPr/>
          <p:nvPr/>
        </p:nvSpPr>
        <p:spPr>
          <a:xfrm>
            <a:off x="1007917" y="4040408"/>
            <a:ext cx="31983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/>
              <a:t>Sottocommissione Alfabetizzazione</a:t>
            </a:r>
            <a:endParaRPr lang="it-IT" sz="1600" dirty="0"/>
          </a:p>
        </p:txBody>
      </p:sp>
      <p:sp>
        <p:nvSpPr>
          <p:cNvPr id="28" name="Rettangolo 27"/>
          <p:cNvSpPr/>
          <p:nvPr/>
        </p:nvSpPr>
        <p:spPr>
          <a:xfrm>
            <a:off x="1091977" y="5149394"/>
            <a:ext cx="37625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/>
              <a:t>Sottocommissione per la Protezione Civile</a:t>
            </a:r>
            <a:endParaRPr lang="it-IT" sz="1600" dirty="0"/>
          </a:p>
        </p:txBody>
      </p:sp>
      <p:sp>
        <p:nvSpPr>
          <p:cNvPr id="29" name="Rettangolo 28"/>
          <p:cNvSpPr/>
          <p:nvPr/>
        </p:nvSpPr>
        <p:spPr>
          <a:xfrm>
            <a:off x="1261908" y="71028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400" b="1" dirty="0"/>
              <a:t>COMMISSIONE </a:t>
            </a:r>
            <a:r>
              <a:rPr lang="it-IT" sz="1400" b="1" dirty="0" smtClean="0"/>
              <a:t>PUBBLICO INTERESSE &amp; </a:t>
            </a:r>
            <a:r>
              <a:rPr lang="it-IT" sz="1400" b="1" dirty="0"/>
              <a:t>PROTEZIONE CIVILE</a:t>
            </a:r>
            <a:endParaRPr lang="it-IT" sz="1400" dirty="0"/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xmlns="" id="{CC29B11C-9667-425A-A77D-3B22DFA1BBE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9" r="61186" b="24550"/>
          <a:stretch/>
        </p:blipFill>
        <p:spPr>
          <a:xfrm>
            <a:off x="7289479" y="523833"/>
            <a:ext cx="1883096" cy="713806"/>
          </a:xfrm>
          <a:prstGeom prst="rect">
            <a:avLst/>
          </a:prstGeom>
        </p:spPr>
      </p:pic>
      <p:sp>
        <p:nvSpPr>
          <p:cNvPr id="31" name="CasellaDiTesto 30"/>
          <p:cNvSpPr txBox="1"/>
          <p:nvPr/>
        </p:nvSpPr>
        <p:spPr>
          <a:xfrm>
            <a:off x="3226067" y="6027825"/>
            <a:ext cx="34196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 smtClean="0"/>
          </a:p>
          <a:p>
            <a:pPr algn="ctr"/>
            <a:r>
              <a:rPr lang="it-IT" sz="1600" dirty="0"/>
              <a:t>Tele-Incontri di Formazione 2021-2022</a:t>
            </a:r>
          </a:p>
          <a:p>
            <a:pPr algn="ctr"/>
            <a:r>
              <a:rPr lang="it-IT" sz="1600" dirty="0" smtClean="0"/>
              <a:t>          Pietro </a:t>
            </a:r>
            <a:r>
              <a:rPr lang="it-IT" sz="1600" dirty="0" err="1"/>
              <a:t>Pasini</a:t>
            </a:r>
            <a:r>
              <a:rPr lang="it-IT" sz="1600" dirty="0"/>
              <a:t> </a:t>
            </a:r>
            <a:r>
              <a:rPr lang="it-IT" sz="1600" dirty="0" smtClean="0"/>
              <a:t>PDG,DCSC</a:t>
            </a:r>
            <a:endParaRPr lang="it-IT" sz="1600" dirty="0"/>
          </a:p>
          <a:p>
            <a:pPr algn="ctr"/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73689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xmlns="" id="{2139B43D-757D-484F-B2C6-6487C7345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6695" y="2894218"/>
            <a:ext cx="3510556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ts val="375"/>
              </a:spcBef>
            </a:pPr>
            <a:endParaRPr lang="it-IT" altLang="it-IT" b="1" dirty="0">
              <a:solidFill>
                <a:srgbClr val="FFFFFF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3293ECC0-4E48-4E43-A1B7-77F02226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79"/>
            <a:ext cx="9144000" cy="55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ts val="375"/>
              </a:spcBef>
              <a:buSzPct val="100000"/>
            </a:pPr>
            <a:endParaRPr lang="it-IT" altLang="it-IT" sz="1800" b="1" dirty="0">
              <a:solidFill>
                <a:srgbClr val="3155A4"/>
              </a:solidFill>
            </a:endParaRP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xmlns="" id="{6202F302-C22F-4B1F-8F81-67A5C84E1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992" y="6290823"/>
            <a:ext cx="2630394" cy="46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buSzPct val="100000"/>
            </a:pPr>
            <a:r>
              <a:rPr lang="it-IT" altLang="it-IT" sz="9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6ABA699A-8F31-4436-A999-D03BB4F82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760" y="6128408"/>
            <a:ext cx="813287" cy="64957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B7D3527B-44AF-4979-88CE-38FE8ACD78A7}"/>
              </a:ext>
            </a:extLst>
          </p:cNvPr>
          <p:cNvSpPr txBox="1"/>
          <p:nvPr/>
        </p:nvSpPr>
        <p:spPr>
          <a:xfrm>
            <a:off x="255714" y="6424038"/>
            <a:ext cx="3427461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Emilia Romagna – Repubblica di San Marino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9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Governatore </a:t>
            </a:r>
            <a:r>
              <a:rPr lang="it-IT" altLang="it-IT" sz="900" b="1" dirty="0" smtClean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it-IT" altLang="it-IT" sz="900" b="1" dirty="0">
                <a:solidFill>
                  <a:srgbClr val="00206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2021-2022 Stefano Spagna Musso</a:t>
            </a:r>
            <a:endParaRPr kumimoji="0" lang="it-IT" altLang="it-IT" sz="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8AE7A9D5-6B5A-481C-BF10-6AA164C71166}"/>
              </a:ext>
            </a:extLst>
          </p:cNvPr>
          <p:cNvSpPr txBox="1"/>
          <p:nvPr/>
        </p:nvSpPr>
        <p:spPr>
          <a:xfrm flipH="1">
            <a:off x="258637" y="6181654"/>
            <a:ext cx="8980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Disretto</a:t>
            </a:r>
            <a:r>
              <a:rPr lang="it-IT" sz="9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it-IT" sz="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2072</a:t>
            </a:r>
          </a:p>
        </p:txBody>
      </p:sp>
      <p:sp>
        <p:nvSpPr>
          <p:cNvPr id="13" name="Linea"/>
          <p:cNvSpPr/>
          <p:nvPr/>
        </p:nvSpPr>
        <p:spPr>
          <a:xfrm>
            <a:off x="-149994" y="6857999"/>
            <a:ext cx="9443989" cy="1"/>
          </a:xfrm>
          <a:prstGeom prst="line">
            <a:avLst/>
          </a:prstGeom>
          <a:ln w="25400">
            <a:solidFill>
              <a:srgbClr val="01B4E7"/>
            </a:solidFill>
          </a:ln>
        </p:spPr>
        <p:txBody>
          <a:bodyPr lIns="32145" tIns="32146" rIns="32145" bIns="32146"/>
          <a:lstStyle/>
          <a:p>
            <a:pPr defTabSz="642915">
              <a:defRPr b="0">
                <a:solidFill>
                  <a:srgbClr val="958D8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" name="CasellaDiTesto 13"/>
          <p:cNvSpPr txBox="1"/>
          <p:nvPr/>
        </p:nvSpPr>
        <p:spPr>
          <a:xfrm>
            <a:off x="-2572378" y="5465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5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it-IT" dirty="0"/>
              <a:t>1</a:t>
            </a: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xmlns="" id="{CC29B11C-9667-425A-A77D-3B22DFA1BB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9" r="61186" b="24550"/>
          <a:stretch/>
        </p:blipFill>
        <p:spPr>
          <a:xfrm>
            <a:off x="7241829" y="50231"/>
            <a:ext cx="1883096" cy="71380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178523" y="6211669"/>
            <a:ext cx="47000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 		</a:t>
            </a:r>
            <a:endParaRPr lang="it-IT" dirty="0"/>
          </a:p>
        </p:txBody>
      </p:sp>
      <p:sp>
        <p:nvSpPr>
          <p:cNvPr id="20" name="Linea"/>
          <p:cNvSpPr/>
          <p:nvPr/>
        </p:nvSpPr>
        <p:spPr>
          <a:xfrm>
            <a:off x="-149994" y="6857999"/>
            <a:ext cx="9443989" cy="1"/>
          </a:xfrm>
          <a:prstGeom prst="line">
            <a:avLst/>
          </a:prstGeom>
          <a:ln w="25400">
            <a:solidFill>
              <a:srgbClr val="01B4E7"/>
            </a:solidFill>
          </a:ln>
        </p:spPr>
        <p:txBody>
          <a:bodyPr lIns="32145" tIns="32146" rIns="32145" bIns="32146"/>
          <a:lstStyle/>
          <a:p>
            <a:pPr defTabSz="642915">
              <a:defRPr b="0">
                <a:solidFill>
                  <a:srgbClr val="958D85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" name="Governatore 2019/2020…"/>
          <p:cNvSpPr txBox="1"/>
          <p:nvPr/>
        </p:nvSpPr>
        <p:spPr>
          <a:xfrm>
            <a:off x="103388" y="1662769"/>
            <a:ext cx="2975428" cy="28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algn="r">
              <a:defRPr sz="2100" b="0">
                <a:solidFill>
                  <a:srgbClr val="2A4A8B"/>
                </a:solidFill>
                <a:latin typeface="Neo Sans Std Medium TR"/>
                <a:ea typeface="Neo Sans Std Medium TR"/>
                <a:cs typeface="Neo Sans Std Medium TR"/>
                <a:sym typeface="Neo Sans Std Medium TR"/>
              </a:defRPr>
            </a:pPr>
            <a:endParaRPr sz="1400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-556218" y="30407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-36196" y="764037"/>
            <a:ext cx="9161121" cy="646331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rgbClr val="FFFFFF"/>
                </a:solidFill>
                <a:latin typeface="BlairMdITC TT-Medium"/>
                <a:cs typeface="BlairMdITC TT-Medium"/>
              </a:rPr>
              <a:t>District</a:t>
            </a:r>
            <a:r>
              <a:rPr lang="it-IT" dirty="0" smtClean="0">
                <a:solidFill>
                  <a:srgbClr val="FFFFFF"/>
                </a:solidFill>
                <a:latin typeface="BlairMdITC TT-Medium"/>
                <a:cs typeface="BlairMdITC TT-Medium"/>
              </a:rPr>
              <a:t> Community service </a:t>
            </a:r>
            <a:r>
              <a:rPr lang="it-IT" dirty="0" err="1" smtClean="0">
                <a:solidFill>
                  <a:srgbClr val="FFFFFF"/>
                </a:solidFill>
                <a:latin typeface="BlairMdITC TT-Medium"/>
                <a:cs typeface="BlairMdITC TT-Medium"/>
              </a:rPr>
              <a:t>committee</a:t>
            </a:r>
            <a:endParaRPr lang="it-IT" dirty="0" smtClean="0">
              <a:solidFill>
                <a:srgbClr val="FFFFFF"/>
              </a:solidFill>
              <a:latin typeface="BlairMdITC TT-Medium"/>
              <a:cs typeface="BlairMdITC TT-Medium"/>
            </a:endParaRPr>
          </a:p>
          <a:p>
            <a:pPr algn="ctr"/>
            <a:r>
              <a:rPr lang="it-IT" dirty="0" smtClean="0">
                <a:solidFill>
                  <a:srgbClr val="FFFFFF"/>
                </a:solidFill>
                <a:latin typeface="BlairMdITC TT-Medium"/>
                <a:cs typeface="BlairMdITC TT-Medium"/>
              </a:rPr>
              <a:t>Obiettivi 2021-2022</a:t>
            </a:r>
            <a:endParaRPr lang="it-IT" dirty="0">
              <a:solidFill>
                <a:srgbClr val="FFFFFF"/>
              </a:solidFill>
              <a:latin typeface="BlairMdITC TT-Medium"/>
              <a:cs typeface="BlairMdITC TT-Medium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3388" y="1489508"/>
            <a:ext cx="900364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A) Mantenere </a:t>
            </a:r>
            <a:r>
              <a:rPr lang="it-IT" sz="2000" b="1" dirty="0">
                <a:solidFill>
                  <a:srgbClr val="0000FF"/>
                </a:solidFill>
                <a:latin typeface="BlairMdITC TT-Medium"/>
                <a:cs typeface="BlairMdITC TT-Medium"/>
              </a:rPr>
              <a:t>l’attenzione  </a:t>
            </a:r>
            <a:r>
              <a:rPr lang="it-IT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Di</a:t>
            </a:r>
          </a:p>
          <a:p>
            <a:pPr algn="ctr"/>
            <a:r>
              <a:rPr lang="it-IT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</a:t>
            </a:r>
            <a:r>
              <a:rPr lang="it-IT" dirty="0">
                <a:solidFill>
                  <a:srgbClr val="0000FF"/>
                </a:solidFill>
                <a:latin typeface="BlairMdITC TT-Medium"/>
                <a:cs typeface="BlairMdITC TT-Medium"/>
              </a:rPr>
              <a:t>Distretto, </a:t>
            </a:r>
            <a:r>
              <a:rPr lang="it-IT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Club Rotary-</a:t>
            </a:r>
            <a:r>
              <a:rPr lang="it-IT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Rotaract</a:t>
            </a:r>
            <a:r>
              <a:rPr lang="it-IT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-</a:t>
            </a:r>
            <a:r>
              <a:rPr lang="it-IT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Interact</a:t>
            </a:r>
            <a:endParaRPr lang="it-IT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algn="ctr"/>
            <a:r>
              <a:rPr lang="it-IT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E</a:t>
            </a:r>
            <a:endParaRPr lang="it-IT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algn="ctr"/>
            <a:r>
              <a:rPr lang="it-IT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i gruppi </a:t>
            </a:r>
            <a:r>
              <a:rPr lang="it-IT" dirty="0">
                <a:solidFill>
                  <a:srgbClr val="0000FF"/>
                </a:solidFill>
                <a:latin typeface="BlairMdITC TT-Medium"/>
                <a:cs typeface="BlairMdITC TT-Medium"/>
              </a:rPr>
              <a:t>Rotariani </a:t>
            </a:r>
            <a:r>
              <a:rPr lang="it-IT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riconosciuti :</a:t>
            </a:r>
          </a:p>
          <a:p>
            <a:pPr algn="ctr"/>
            <a:endParaRPr lang="it-IT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marL="285750" indent="-285750" algn="ctr">
              <a:buFont typeface="Arial"/>
              <a:buChar char="•"/>
            </a:pPr>
            <a:r>
              <a:rPr lang="it-IT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		Circoli </a:t>
            </a:r>
            <a:r>
              <a:rPr lang="it-IT" dirty="0">
                <a:solidFill>
                  <a:srgbClr val="0000FF"/>
                </a:solidFill>
                <a:latin typeface="BlairMdITC TT-Medium"/>
                <a:cs typeface="BlairMdITC TT-Medium"/>
              </a:rPr>
              <a:t>Rotariani (</a:t>
            </a:r>
            <a:r>
              <a:rPr lang="it-IT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Fellowships</a:t>
            </a:r>
            <a:r>
              <a:rPr lang="it-IT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)</a:t>
            </a:r>
          </a:p>
          <a:p>
            <a:pPr marL="285750" indent="-285750" algn="ctr">
              <a:buFont typeface="Arial"/>
              <a:buChar char="•"/>
            </a:pPr>
            <a:r>
              <a:rPr lang="it-IT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Gruppi rotary di comunità </a:t>
            </a:r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( Rotary Community </a:t>
            </a:r>
            <a:r>
              <a:rPr lang="it-IT" sz="1600" dirty="0" err="1" smtClean="0">
                <a:solidFill>
                  <a:srgbClr val="0000FF"/>
                </a:solidFill>
                <a:latin typeface="BlairMdITC TT-Medium"/>
                <a:cs typeface="BlairMdITC TT-Medium"/>
              </a:rPr>
              <a:t>Corps</a:t>
            </a:r>
            <a:r>
              <a:rPr lang="it-IT" sz="16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)</a:t>
            </a:r>
          </a:p>
          <a:p>
            <a:pPr algn="ctr"/>
            <a:endParaRPr lang="it-IT" sz="1600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marL="342900" indent="-342900" algn="ctr">
              <a:buFont typeface="Arial"/>
              <a:buChar char="•"/>
            </a:pPr>
            <a:r>
              <a:rPr lang="it-IT" sz="2000" dirty="0">
                <a:solidFill>
                  <a:srgbClr val="0000FF"/>
                </a:solidFill>
                <a:latin typeface="BlairMdITC TT-Medium"/>
                <a:cs typeface="BlairMdITC TT-Medium"/>
              </a:rPr>
              <a:t>sui Progetti d’azione di pubblico interesse </a:t>
            </a:r>
          </a:p>
          <a:p>
            <a:pPr algn="ctr"/>
            <a:r>
              <a:rPr lang="it-IT" sz="2000" dirty="0">
                <a:solidFill>
                  <a:srgbClr val="0000FF"/>
                </a:solidFill>
                <a:latin typeface="BlairMdITC TT-Medium"/>
                <a:cs typeface="BlairMdITC TT-Medium"/>
              </a:rPr>
              <a:t>nella comunità e  con la </a:t>
            </a:r>
            <a:r>
              <a:rPr lang="it-IT" sz="20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comunità,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</a:t>
            </a:r>
            <a:r>
              <a:rPr lang="it-IT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E</a:t>
            </a:r>
            <a:endParaRPr lang="it-IT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B) su 2 obiettivi speciali</a:t>
            </a:r>
          </a:p>
          <a:p>
            <a:pPr algn="ctr"/>
            <a:endParaRPr lang="it-IT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marL="285750" indent="-285750" algn="ctr">
              <a:buFont typeface="Arial"/>
              <a:buChar char="•"/>
            </a:pPr>
            <a:r>
              <a:rPr lang="it-IT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Iniziativa presidenziale </a:t>
            </a:r>
            <a:r>
              <a:rPr lang="it-IT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dei “</a:t>
            </a:r>
            <a:r>
              <a:rPr lang="it-IT" i="1" u="sng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Rotary </a:t>
            </a:r>
            <a:r>
              <a:rPr lang="it-IT" i="1" u="sng" dirty="0" err="1">
                <a:solidFill>
                  <a:srgbClr val="0000FF"/>
                </a:solidFill>
                <a:latin typeface="BlairMdITC TT-Medium"/>
                <a:cs typeface="BlairMdITC TT-Medium"/>
              </a:rPr>
              <a:t>Days</a:t>
            </a:r>
            <a:r>
              <a:rPr lang="it-IT" i="1" u="sng" dirty="0">
                <a:solidFill>
                  <a:srgbClr val="0000FF"/>
                </a:solidFill>
                <a:latin typeface="BlairMdITC TT-Medium"/>
                <a:cs typeface="BlairMdITC TT-Medium"/>
              </a:rPr>
              <a:t> of </a:t>
            </a:r>
            <a:r>
              <a:rPr lang="it-IT" i="1" u="sng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Service”</a:t>
            </a:r>
          </a:p>
          <a:p>
            <a:pPr algn="ctr"/>
            <a:endParaRPr lang="it-IT" i="1" u="sng" dirty="0" smtClean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pPr marL="285750" indent="-285750" algn="ctr">
              <a:buFont typeface="Arial"/>
              <a:buChar char="•"/>
            </a:pPr>
            <a:r>
              <a:rPr lang="it-IT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 </a:t>
            </a:r>
            <a:r>
              <a:rPr lang="it-IT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 istituzione di” Gruppi </a:t>
            </a:r>
            <a:r>
              <a:rPr lang="it-IT" i="1" dirty="0">
                <a:solidFill>
                  <a:srgbClr val="0000FF"/>
                </a:solidFill>
                <a:latin typeface="BlairMdITC TT-Medium"/>
                <a:cs typeface="BlairMdITC TT-Medium"/>
              </a:rPr>
              <a:t>community </a:t>
            </a:r>
            <a:r>
              <a:rPr lang="it-IT" i="1" dirty="0" smtClean="0">
                <a:solidFill>
                  <a:srgbClr val="0000FF"/>
                </a:solidFill>
                <a:latin typeface="BlairMdITC TT-Medium"/>
                <a:cs typeface="BlairMdITC TT-Medium"/>
              </a:rPr>
              <a:t>rotary”</a:t>
            </a:r>
          </a:p>
          <a:p>
            <a:pPr algn="ctr"/>
            <a:endParaRPr lang="it-IT" i="1" u="sng" dirty="0">
              <a:solidFill>
                <a:srgbClr val="0000FF"/>
              </a:solidFill>
              <a:latin typeface="BlairMdITC TT-Medium"/>
              <a:cs typeface="BlairMdITC TT-Medium"/>
            </a:endParaRP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977737" y="6248786"/>
            <a:ext cx="5085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Tele-Seminario Distrettuale di Formazione</a:t>
            </a:r>
          </a:p>
          <a:p>
            <a:r>
              <a:rPr lang="it-IT" dirty="0"/>
              <a:t>		</a:t>
            </a:r>
            <a:r>
              <a:rPr lang="it-IT" dirty="0" smtClean="0"/>
              <a:t>    </a:t>
            </a:r>
            <a:r>
              <a:rPr lang="it-IT" dirty="0"/>
              <a:t>1 Febbraio 2022</a:t>
            </a:r>
          </a:p>
          <a:p>
            <a:r>
              <a:rPr lang="it-IT" dirty="0"/>
              <a:t>	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31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